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47" Target="slides/slide2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7293329"/>
            <a:ext cx="944857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Vulnerabilities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Party Risks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Third</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System integration</a:t>
            </a:r>
          </a:p>
        </p:txBody>
      </p:sp>
      <p:sp>
        <p:nvSpPr>
          <p:cNvPr name="TextBox 11" id="11"/>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System integration</a:t>
            </a:r>
            <a:r>
              <a:rPr lang="en-US" sz="3000">
                <a:solidFill>
                  <a:srgbClr val="FFFFFF"/>
                </a:solidFill>
                <a:latin typeface="Roboto Condensed"/>
              </a:rPr>
              <a:t> is an area where vulnerabilities can exist, as the pieces can have gaps in their integration or capabilities that do not manifest per the desired specification.</a:t>
            </a:r>
          </a:p>
          <a:p>
            <a:pPr>
              <a:lnSpc>
                <a:spcPts val="42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Party Risks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Third</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Lack of vendor support</a:t>
            </a:r>
          </a:p>
        </p:txBody>
      </p:sp>
      <p:sp>
        <p:nvSpPr>
          <p:cNvPr name="TextBox 11" id="11"/>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Lack of vendor support </a:t>
            </a:r>
            <a:r>
              <a:rPr lang="en-US" sz="3000">
                <a:solidFill>
                  <a:srgbClr val="FFFFFF"/>
                </a:solidFill>
                <a:latin typeface="Roboto Condensed"/>
              </a:rPr>
              <a:t>can become an issue at several different levels. The most obvious scenario is when the original manufacturer of the item, be it hardware or software, no longer offers support. When an item reaches its end of life (EOL) from the original manufacturer’s standpoint, this signifies the finality of its life under almost all circumstances.</a:t>
            </a:r>
          </a:p>
          <a:p>
            <a:pPr>
              <a:lnSpc>
                <a:spcPts val="4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Party Risks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Third</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Supply chain</a:t>
            </a:r>
          </a:p>
        </p:txBody>
      </p:sp>
      <p:sp>
        <p:nvSpPr>
          <p:cNvPr name="TextBox 11" id="11"/>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Supply chain </a:t>
            </a:r>
            <a:r>
              <a:rPr lang="en-US" sz="3000">
                <a:solidFill>
                  <a:srgbClr val="FFFFFF"/>
                </a:solidFill>
                <a:latin typeface="Roboto Condensed"/>
              </a:rPr>
              <a:t>risk is caused by vulnerabilities that lie within the supply chain. Whether these vulnerabilities are in the actual supply chain itself or a product coming from a third party, the results are the same—a level of increased risk.</a:t>
            </a:r>
          </a:p>
          <a:p>
            <a:pPr>
              <a:lnSpc>
                <a:spcPts val="42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Party Risks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Third</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Outsourced code</a:t>
            </a:r>
          </a:p>
        </p:txBody>
      </p:sp>
      <p:sp>
        <p:nvSpPr>
          <p:cNvPr name="TextBox 11" id="11"/>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Outsourced code </a:t>
            </a:r>
            <a:r>
              <a:rPr lang="en-US" sz="3000">
                <a:solidFill>
                  <a:srgbClr val="FFFFFF"/>
                </a:solidFill>
                <a:latin typeface="Roboto Condensed"/>
              </a:rPr>
              <a:t>can be one of the greatest sources of vulnerabilities and risk in an enterprise. Code is embedded in so many aspects of the enterprise—from the equipment to the business processes, from the applications that make things run to the infrastructure it all runs on</a:t>
            </a:r>
          </a:p>
          <a:p>
            <a:pPr>
              <a:lnSpc>
                <a:spcPts val="42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Party Risks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Third</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Data storage </a:t>
            </a:r>
          </a:p>
        </p:txBody>
      </p:sp>
      <p:sp>
        <p:nvSpPr>
          <p:cNvPr name="TextBox 11" id="11"/>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storage </a:t>
            </a:r>
            <a:r>
              <a:rPr lang="en-US" sz="3000">
                <a:solidFill>
                  <a:srgbClr val="FFFFFF"/>
                </a:solidFill>
                <a:latin typeface="Roboto Condensed"/>
              </a:rPr>
              <a:t>is an important aspect of every enterprise, and it is typically distributed throughout the enterprise in different capacities and configurations. If all data was in a single location, then data storage management, including backup and recovery functions, would be easy to manage.</a:t>
            </a:r>
          </a:p>
          <a:p>
            <a:pPr>
              <a:lnSpc>
                <a:spcPts val="42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684031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Patch management</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Weak</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Having an </a:t>
            </a:r>
            <a:r>
              <a:rPr lang="en-US" sz="3000">
                <a:solidFill>
                  <a:srgbClr val="FFFFFF"/>
                </a:solidFill>
                <a:latin typeface="Roboto Condensed Italics"/>
              </a:rPr>
              <a:t>improper or weak patch management </a:t>
            </a:r>
            <a:r>
              <a:rPr lang="en-US" sz="3000">
                <a:solidFill>
                  <a:srgbClr val="FFFFFF"/>
                </a:solidFill>
                <a:latin typeface="Roboto Condensed"/>
              </a:rPr>
              <a:t>system is an open invitation to having vulnerabilities exploited. This makes patch management one of the essential security controls and one where there should be no excuses as to why it was not implemented. </a:t>
            </a:r>
          </a:p>
          <a:p>
            <a:pPr>
              <a:lnSpc>
                <a:spcPts val="42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684031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Patch management</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Weak</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Firmware</a:t>
            </a:r>
            <a:r>
              <a:rPr lang="en-US" sz="3000">
                <a:solidFill>
                  <a:srgbClr val="FFFFFF"/>
                </a:solidFill>
                <a:latin typeface="Roboto Condensed"/>
              </a:rPr>
              <a:t> is just another form of software with one noted distinction: it is stored in hardware to be present when the system boots up. However, it is still software, with all the baggage of software—bugs, vulnerabilities, patch requirements, updates, and so on.</a:t>
            </a:r>
          </a:p>
          <a:p>
            <a:pPr>
              <a:lnSpc>
                <a:spcPts val="4200"/>
              </a:lnSpc>
            </a:pPr>
          </a:p>
        </p:txBody>
      </p:sp>
      <p:sp>
        <p:nvSpPr>
          <p:cNvPr name="TextBox 11" id="11"/>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firmware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684031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Patch management</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Weak</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Applications</a:t>
            </a:r>
            <a:r>
              <a:rPr lang="en-US" sz="3000">
                <a:solidFill>
                  <a:srgbClr val="FFFFFF"/>
                </a:solidFill>
                <a:latin typeface="Roboto Condensed"/>
              </a:rPr>
              <a:t> are the programs that comprise the functional aspect of the enterprise. From server-based elements such as web servers and database servers, to desktop applications like Microsoft Office, applications are the tools that handle the data and add value to the system. </a:t>
            </a:r>
          </a:p>
          <a:p>
            <a:pPr>
              <a:lnSpc>
                <a:spcPts val="4200"/>
              </a:lnSpc>
            </a:pPr>
          </a:p>
        </p:txBody>
      </p:sp>
      <p:sp>
        <p:nvSpPr>
          <p:cNvPr name="TextBox 11" id="11"/>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Applications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16584" y="1527309"/>
            <a:ext cx="630413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Platforms</a:t>
            </a:r>
          </a:p>
        </p:txBody>
      </p:sp>
      <p:sp>
        <p:nvSpPr>
          <p:cNvPr name="TextBox 9" id="9"/>
          <p:cNvSpPr txBox="true"/>
          <p:nvPr/>
        </p:nvSpPr>
        <p:spPr>
          <a:xfrm rot="0">
            <a:off x="8795563" y="1527309"/>
            <a:ext cx="308163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Legacy</a:t>
            </a:r>
          </a:p>
        </p:txBody>
      </p:sp>
      <p:sp>
        <p:nvSpPr>
          <p:cNvPr name="TextBox 10" id="10"/>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Legacy platforms </a:t>
            </a:r>
            <a:r>
              <a:rPr lang="en-US" sz="3000">
                <a:solidFill>
                  <a:srgbClr val="FFFFFF"/>
                </a:solidFill>
                <a:latin typeface="Roboto Condensed"/>
              </a:rPr>
              <a:t>is the term used to describe systems that are no longer being marketed or supported. They are also considered old, which in IT terms can be as little as a few years. Legacy systems represent an interesting vulnerability because, by being in the legacy category, they are no longer supported, so if new problems are discovered, the only fix is a compensating control.</a:t>
            </a:r>
          </a:p>
          <a:p>
            <a:pPr>
              <a:lnSpc>
                <a:spcPts val="4200"/>
              </a:lnSpc>
            </a:pPr>
          </a:p>
        </p:txBody>
      </p:sp>
      <p:sp>
        <p:nvSpPr>
          <p:cNvPr name="TextBox 11" id="11"/>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legacy platforms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308163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Impacts</a:t>
            </a:r>
          </a:p>
        </p:txBody>
      </p:sp>
      <p:sp>
        <p:nvSpPr>
          <p:cNvPr name="TextBox 9" id="9"/>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Impacts</a:t>
            </a:r>
            <a:r>
              <a:rPr lang="en-US" sz="3000">
                <a:solidFill>
                  <a:srgbClr val="FFFFFF"/>
                </a:solidFill>
                <a:latin typeface="Roboto Condensed"/>
              </a:rPr>
              <a:t> are the resulting effects of a risk that is realized. Impacts are the items that an organization is attempting to avoid with a security incident. </a:t>
            </a:r>
          </a:p>
          <a:p>
            <a:pPr>
              <a:lnSpc>
                <a:spcPts val="42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381356"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Vulnerabilities</a:t>
            </a:r>
          </a:p>
        </p:txBody>
      </p:sp>
      <p:sp>
        <p:nvSpPr>
          <p:cNvPr name="TextBox 9" id="9"/>
          <p:cNvSpPr txBox="true"/>
          <p:nvPr/>
        </p:nvSpPr>
        <p:spPr>
          <a:xfrm rot="0">
            <a:off x="8795563" y="2801138"/>
            <a:ext cx="8277849"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ON-PREMISES VULNERABILITIES</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With </a:t>
            </a:r>
            <a:r>
              <a:rPr lang="en-US" sz="3000">
                <a:solidFill>
                  <a:srgbClr val="FFFFFF"/>
                </a:solidFill>
                <a:latin typeface="Roboto Condensed Italics"/>
              </a:rPr>
              <a:t>on-premises vulnerabilities</a:t>
            </a:r>
            <a:r>
              <a:rPr lang="en-US" sz="3000">
                <a:solidFill>
                  <a:srgbClr val="FFFFFF"/>
                </a:solidFill>
                <a:latin typeface="Roboto Condensed"/>
              </a:rPr>
              <a:t>, the enterprise has unfettered access to the infrastructure elements, making the discovery and remediation of vulnerabilities a problem defined by scope and resources. </a:t>
            </a:r>
          </a:p>
          <a:p>
            <a:pPr>
              <a:lnSpc>
                <a:spcPts val="42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308163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Impacts</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loss </a:t>
            </a:r>
            <a:r>
              <a:rPr lang="en-US" sz="3000">
                <a:solidFill>
                  <a:srgbClr val="FFFFFF"/>
                </a:solidFill>
                <a:latin typeface="Roboto Condensed"/>
              </a:rPr>
              <a:t>is when an organization actually loses information. Files can be deleted, overwritten, or even misplaced. Ransomware is the most dangerous form of data loss because it is driven by outside forces and its very nature is to make the data unavailable to the enterprise until a ransom is paid.</a:t>
            </a:r>
          </a:p>
          <a:p>
            <a:pPr>
              <a:lnSpc>
                <a:spcPts val="4200"/>
              </a:lnSpc>
            </a:pP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Data loss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308163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Impacts</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breaches </a:t>
            </a:r>
            <a:r>
              <a:rPr lang="en-US" sz="3000">
                <a:solidFill>
                  <a:srgbClr val="FFFFFF"/>
                </a:solidFill>
                <a:latin typeface="Roboto Condensed"/>
              </a:rPr>
              <a:t>are the release of data to unauthorized parties. Attackers that infiltrate a system are frequently looking to steal information such as personally identifiable information (PII), financial data, corporate data with value on the open market, and intellectual property.</a:t>
            </a:r>
          </a:p>
          <a:p>
            <a:pPr>
              <a:lnSpc>
                <a:spcPts val="4200"/>
              </a:lnSpc>
            </a:pP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Data breaches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308163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Impacts</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exfiltration </a:t>
            </a:r>
            <a:r>
              <a:rPr lang="en-US" sz="3000">
                <a:solidFill>
                  <a:srgbClr val="FFFFFF"/>
                </a:solidFill>
                <a:latin typeface="Roboto Condensed"/>
              </a:rPr>
              <a:t>is the exporting of stolen data from an enterprise. Data exfiltration impact is related to the data being stolen. If it is intellectual property, then the impact can be directly to the bottom line. Loss of intellectual property can result in loss of future sales. </a:t>
            </a:r>
          </a:p>
          <a:p>
            <a:pPr>
              <a:lnSpc>
                <a:spcPts val="4200"/>
              </a:lnSpc>
            </a:pP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DATA EXFILTRATION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308163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Impacts</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Identity theft </a:t>
            </a:r>
            <a:r>
              <a:rPr lang="en-US" sz="3000">
                <a:solidFill>
                  <a:srgbClr val="FFFFFF"/>
                </a:solidFill>
                <a:latin typeface="Roboto Condensed"/>
              </a:rPr>
              <a:t>is a crime where someone uses information on another party to impersonate them. This is a secondary impact once data is exfiltrated. The loss of data can come from commercial systems and even home systems, and the results are the same: people can lose money, property, and time cleaning up an identity theft claim.</a:t>
            </a:r>
          </a:p>
          <a:p>
            <a:pPr>
              <a:lnSpc>
                <a:spcPts val="4200"/>
              </a:lnSpc>
            </a:pP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IDENTITY THEFT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308163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Impacts</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At the end of the day, risk is measured in </a:t>
            </a:r>
            <a:r>
              <a:rPr lang="en-US" sz="3000">
                <a:solidFill>
                  <a:srgbClr val="FFFFFF"/>
                </a:solidFill>
                <a:latin typeface="Roboto Condensed Italics"/>
              </a:rPr>
              <a:t>financial</a:t>
            </a:r>
            <a:r>
              <a:rPr lang="en-US" sz="3000">
                <a:solidFill>
                  <a:srgbClr val="FFFFFF"/>
                </a:solidFill>
                <a:latin typeface="Roboto Condensed"/>
              </a:rPr>
              <a:t> terms, and the impact from vulnerabilities can be expressed in financial terms as well. While it is sometimes difficult to directly trace each issue to a financial figure, there have been numerous examples where the results are easy to connect to the financials.</a:t>
            </a:r>
          </a:p>
          <a:p>
            <a:pPr>
              <a:lnSpc>
                <a:spcPts val="4200"/>
              </a:lnSpc>
            </a:pP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FINANCES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308163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Impacts</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Availability</a:t>
            </a:r>
            <a:r>
              <a:rPr lang="en-US" sz="3000">
                <a:solidFill>
                  <a:srgbClr val="FFFFFF"/>
                </a:solidFill>
                <a:latin typeface="Roboto Condensed"/>
              </a:rPr>
              <a:t> is defined as resources being available for authorized users when they are supposed to be available. When the impact of a cyber attack affects infrastructure elements, either by system damage, data loss, or loss of systems during recovery efforts, the effect is one that results in the loss of system capability.</a:t>
            </a:r>
          </a:p>
          <a:p>
            <a:pPr>
              <a:lnSpc>
                <a:spcPts val="4200"/>
              </a:lnSpc>
            </a:pP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AVAILABILITY</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381356"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Vulnerabilities</a:t>
            </a:r>
          </a:p>
        </p:txBody>
      </p:sp>
      <p:sp>
        <p:nvSpPr>
          <p:cNvPr name="TextBox 9" id="9"/>
          <p:cNvSpPr txBox="true"/>
          <p:nvPr/>
        </p:nvSpPr>
        <p:spPr>
          <a:xfrm rot="0">
            <a:off x="8795563" y="2801138"/>
            <a:ext cx="8277849"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CLOUD VULNERABILITIES</a:t>
            </a:r>
          </a:p>
        </p:txBody>
      </p:sp>
      <p:sp>
        <p:nvSpPr>
          <p:cNvPr name="TextBox 10" id="10"/>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With the </a:t>
            </a:r>
            <a:r>
              <a:rPr lang="en-US" sz="3000">
                <a:solidFill>
                  <a:srgbClr val="FFFFFF"/>
                </a:solidFill>
                <a:latin typeface="Roboto Condensed Italics"/>
              </a:rPr>
              <a:t>cloud vulnerabilities</a:t>
            </a:r>
            <a:r>
              <a:rPr lang="en-US" sz="3000">
                <a:solidFill>
                  <a:srgbClr val="FFFFFF"/>
                </a:solidFill>
                <a:latin typeface="Roboto Condensed"/>
              </a:rPr>
              <a:t>, the economies of scale and standardized environments give cloud providers an advantage in the scope and resource side of the equation. </a:t>
            </a:r>
          </a:p>
          <a:p>
            <a:pPr>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381356"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Vulnerabilities</a:t>
            </a:r>
          </a:p>
        </p:txBody>
      </p:sp>
      <p:sp>
        <p:nvSpPr>
          <p:cNvPr name="TextBox 9" id="9"/>
          <p:cNvSpPr txBox="true"/>
          <p:nvPr/>
        </p:nvSpPr>
        <p:spPr>
          <a:xfrm rot="0">
            <a:off x="8795563" y="2801138"/>
            <a:ext cx="8277849"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ZERO DAY VULNERABILITIES</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Zero day is a term used to define vulnerabilities that are newly discovered and not yet addressed by a patch. Most vulnerabilities exist in an unknown state until discovered by a researcher or developer. </a:t>
            </a:r>
          </a:p>
          <a:p>
            <a:pPr>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Configurations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Weak</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OPEN PERMISSIONS</a:t>
            </a:r>
          </a:p>
        </p:txBody>
      </p:sp>
      <p:sp>
        <p:nvSpPr>
          <p:cNvPr name="TextBox 11" id="11"/>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Permissions is the term used to describe the range of activities permitted on an object by an actor in a system. Having properly configured permissions is one of the defenses that can be employed in the enterprise. Managing permissions can be tedious, and as the size of the enterprise grows, the scale of permissions requires automation to manage. When permissions are not properly set, the condition of </a:t>
            </a:r>
            <a:r>
              <a:rPr lang="en-US" sz="3000">
                <a:solidFill>
                  <a:srgbClr val="FFFFFF"/>
                </a:solidFill>
                <a:latin typeface="Roboto Condensed Italics"/>
              </a:rPr>
              <a:t>open permissions</a:t>
            </a:r>
            <a:r>
              <a:rPr lang="en-US" sz="3000">
                <a:solidFill>
                  <a:srgbClr val="FFFFFF"/>
                </a:solidFill>
                <a:latin typeface="Roboto Condensed"/>
              </a:rPr>
              <a:t> exists.</a:t>
            </a:r>
          </a:p>
          <a:p>
            <a:pPr>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Configurations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Weak</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UNSECURE ROOT ACCOUNTS </a:t>
            </a:r>
          </a:p>
        </p:txBody>
      </p:sp>
      <p:sp>
        <p:nvSpPr>
          <p:cNvPr name="TextBox 11" id="11"/>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Unsecure root accounts </a:t>
            </a:r>
            <a:r>
              <a:rPr lang="en-US" sz="3000">
                <a:solidFill>
                  <a:srgbClr val="FFFFFF"/>
                </a:solidFill>
                <a:latin typeface="Roboto Condensed"/>
              </a:rPr>
              <a:t>are like leaving master keys to the enterprise outside on the curb. Root accounts have access to everything and the ability to do virtually any activity on a network. All root accounts should be monitored, and all accesses should be verified as correct.</a:t>
            </a:r>
          </a:p>
          <a:p>
            <a:pP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Configurations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Weak</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DEFAULT SETTINGS</a:t>
            </a:r>
          </a:p>
        </p:txBody>
      </p:sp>
      <p:sp>
        <p:nvSpPr>
          <p:cNvPr name="TextBox 11" id="11"/>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Default settings </a:t>
            </a:r>
            <a:r>
              <a:rPr lang="en-US" sz="3000">
                <a:solidFill>
                  <a:srgbClr val="FFFFFF"/>
                </a:solidFill>
                <a:latin typeface="Roboto Condensed"/>
              </a:rPr>
              <a:t>can be a security risk unless they were created with security in mind. Older operating systems used to have everything enabled by default. Old versions of some systems had hidden administrator accounts, and Microsoft’s SQL Server used to have a blank system administrator password by default.</a:t>
            </a:r>
          </a:p>
          <a:p>
            <a:pPr>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Configurations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Weak</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OPEN PORTS</a:t>
            </a:r>
          </a:p>
        </p:txBody>
      </p:sp>
      <p:sp>
        <p:nvSpPr>
          <p:cNvPr name="TextBox 11" id="11"/>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For a service to respond to a request, its port must be open for communication. Having </a:t>
            </a:r>
            <a:r>
              <a:rPr lang="en-US" sz="3000">
                <a:solidFill>
                  <a:srgbClr val="FFFFFF"/>
                </a:solidFill>
                <a:latin typeface="Roboto Condensed Italics"/>
              </a:rPr>
              <a:t>open ports </a:t>
            </a:r>
            <a:r>
              <a:rPr lang="en-US" sz="3000">
                <a:solidFill>
                  <a:srgbClr val="FFFFFF"/>
                </a:solidFill>
                <a:latin typeface="Roboto Condensed"/>
              </a:rPr>
              <a:t>is like having doors in a building. Even a bank vault has a door. Having excess </a:t>
            </a:r>
            <a:r>
              <a:rPr lang="en-US" sz="3000">
                <a:solidFill>
                  <a:srgbClr val="FFFFFF"/>
                </a:solidFill>
                <a:latin typeface="Roboto Condensed Italics"/>
              </a:rPr>
              <a:t>open services </a:t>
            </a:r>
            <a:r>
              <a:rPr lang="en-US" sz="3000">
                <a:solidFill>
                  <a:srgbClr val="FFFFFF"/>
                </a:solidFill>
                <a:latin typeface="Roboto Condensed"/>
              </a:rPr>
              <a:t>only leads to pathways into your systems that must be protected. </a:t>
            </a:r>
          </a:p>
          <a:p>
            <a:pPr>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78040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Party Risks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Third</a:t>
            </a:r>
          </a:p>
        </p:txBody>
      </p:sp>
      <p:sp>
        <p:nvSpPr>
          <p:cNvPr name="TextBox 10" id="10"/>
          <p:cNvSpPr txBox="true"/>
          <p:nvPr/>
        </p:nvSpPr>
        <p:spPr>
          <a:xfrm rot="0">
            <a:off x="8795563" y="2801138"/>
            <a:ext cx="809908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VENDOR MANAGEMENT </a:t>
            </a:r>
          </a:p>
        </p:txBody>
      </p:sp>
      <p:sp>
        <p:nvSpPr>
          <p:cNvPr name="TextBox 11" id="11"/>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challenge of </a:t>
            </a:r>
            <a:r>
              <a:rPr lang="en-US" sz="3000">
                <a:solidFill>
                  <a:srgbClr val="FFFFFF"/>
                </a:solidFill>
                <a:latin typeface="Roboto Condensed Italics"/>
              </a:rPr>
              <a:t>vendor management </a:t>
            </a:r>
            <a:r>
              <a:rPr lang="en-US" sz="3000">
                <a:solidFill>
                  <a:srgbClr val="FFFFFF"/>
                </a:solidFill>
                <a:latin typeface="Roboto Condensed"/>
              </a:rPr>
              <a:t>is one of determining one’s own needs and then finding the vendors that offer the best value proposition against those needs. This is more than just selecting and buying a product for most components in an enterprise; issues of support, system lifetime, and maintenance all play a role in the long-term value of a vendor and their products</a:t>
            </a:r>
          </a:p>
          <a:p>
            <a:pPr>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DAF95JTQI2A</dc:identifier>
  <dcterms:modified xsi:type="dcterms:W3CDTF">2011-08-01T06:04:30Z</dcterms:modified>
  <cp:revision>1</cp:revision>
  <dc:title>ITP64 Chapter 7</dc:title>
</cp:coreProperties>
</file>