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1028700" y="5901499"/>
            <a:ext cx="7157940"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Security </a:t>
            </a:r>
          </a:p>
        </p:txBody>
      </p:sp>
      <p:sp>
        <p:nvSpPr>
          <p:cNvPr name="TextBox 13" id="13"/>
          <p:cNvSpPr txBox="true"/>
          <p:nvPr/>
        </p:nvSpPr>
        <p:spPr>
          <a:xfrm rot="0">
            <a:off x="1028700" y="7293329"/>
            <a:ext cx="9448570"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Assessments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186381"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Scans</a:t>
            </a:r>
          </a:p>
        </p:txBody>
      </p:sp>
      <p:sp>
        <p:nvSpPr>
          <p:cNvPr name="TextBox 9" id="9"/>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Vulnerability </a:t>
            </a:r>
          </a:p>
        </p:txBody>
      </p:sp>
      <p:sp>
        <p:nvSpPr>
          <p:cNvPr name="TextBox 10" id="10"/>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Vulnerability scans assess the strength of a deployed application against the desired performance of the system when being attacked. </a:t>
            </a:r>
            <a:r>
              <a:rPr lang="en-US" sz="3000">
                <a:solidFill>
                  <a:srgbClr val="FFFFFF"/>
                </a:solidFill>
                <a:latin typeface="Roboto Condensed Italics"/>
              </a:rPr>
              <a:t>Application</a:t>
            </a:r>
            <a:r>
              <a:rPr lang="en-US" sz="3000">
                <a:solidFill>
                  <a:srgbClr val="FFFFFF"/>
                </a:solidFill>
                <a:latin typeface="Roboto Condensed"/>
              </a:rPr>
              <a:t> vulnerabilities represent some of the riskier problems in the enterprise because the applications are necessary, and there are fewer methods to handle miscommunications of data the higher up the stack one goes. </a:t>
            </a:r>
          </a:p>
          <a:p>
            <a:pPr>
              <a:lnSpc>
                <a:spcPts val="42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186381"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Scans</a:t>
            </a:r>
          </a:p>
        </p:txBody>
      </p:sp>
      <p:sp>
        <p:nvSpPr>
          <p:cNvPr name="TextBox 9" id="9"/>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Vulnerability </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From a vulnerability scan perspective, a </a:t>
            </a:r>
            <a:r>
              <a:rPr lang="en-US" sz="3000">
                <a:solidFill>
                  <a:srgbClr val="FFFFFF"/>
                </a:solidFill>
                <a:latin typeface="Roboto Condensed Italics"/>
              </a:rPr>
              <a:t>web</a:t>
            </a:r>
            <a:r>
              <a:rPr lang="en-US" sz="3000">
                <a:solidFill>
                  <a:srgbClr val="FFFFFF"/>
                </a:solidFill>
                <a:latin typeface="Roboto Condensed"/>
              </a:rPr>
              <a:t> is like an invitation to explore how well it is secured. At greatest risk are homegrown web applications because they seldom have the level of input protections needed for a hostile web environment.</a:t>
            </a:r>
          </a:p>
          <a:p>
            <a:pPr>
              <a:lnSpc>
                <a:spcPts val="42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186381"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Scans</a:t>
            </a:r>
          </a:p>
        </p:txBody>
      </p:sp>
      <p:sp>
        <p:nvSpPr>
          <p:cNvPr name="TextBox 9" id="9"/>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Vulnerability </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network</a:t>
            </a:r>
            <a:r>
              <a:rPr lang="en-US" sz="3000">
                <a:solidFill>
                  <a:srgbClr val="FFFFFF"/>
                </a:solidFill>
                <a:latin typeface="Roboto Condensed"/>
              </a:rPr>
              <a:t> can also be used in vulnerability scanning to access connected systems. The most common vulnerability scans are performed across the network in a sweep where all systems are scanned, mapped, and enumerated per the ports and services.</a:t>
            </a:r>
          </a:p>
          <a:p>
            <a:pPr>
              <a:lnSpc>
                <a:spcPts val="42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186381"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Scans</a:t>
            </a:r>
          </a:p>
        </p:txBody>
      </p:sp>
      <p:sp>
        <p:nvSpPr>
          <p:cNvPr name="TextBox 9" id="9"/>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Vulnerability </a:t>
            </a:r>
          </a:p>
        </p:txBody>
      </p:sp>
      <p:sp>
        <p:nvSpPr>
          <p:cNvPr name="TextBox 10" id="10"/>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Common Vulnerabilities and Exposures (CVE) </a:t>
            </a:r>
            <a:r>
              <a:rPr lang="en-US" sz="3000">
                <a:solidFill>
                  <a:srgbClr val="FFFFFF"/>
                </a:solidFill>
                <a:latin typeface="Roboto Condensed"/>
              </a:rPr>
              <a:t>enumeration is a list of known vulnerabilities in software systems. Each vulnerability in the list has an identification number, description, and reference. This list is the basis for most vulnerability scanner systems, as the scanners determine the software version and look up known or reported vulnerabilities. </a:t>
            </a:r>
          </a:p>
          <a:p>
            <a:pPr>
              <a:lnSpc>
                <a:spcPts val="42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186381"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Scans</a:t>
            </a:r>
          </a:p>
        </p:txBody>
      </p:sp>
      <p:sp>
        <p:nvSpPr>
          <p:cNvPr name="TextBox 9" id="9"/>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Vulnerability </a:t>
            </a:r>
          </a:p>
        </p:txBody>
      </p:sp>
      <p:sp>
        <p:nvSpPr>
          <p:cNvPr name="TextBox 10" id="10"/>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Common Vulnerability Scoring System (CVSS) </a:t>
            </a:r>
            <a:r>
              <a:rPr lang="en-US" sz="3000">
                <a:solidFill>
                  <a:srgbClr val="FFFFFF"/>
                </a:solidFill>
                <a:latin typeface="Roboto Condensed"/>
              </a:rPr>
              <a:t>is a scoring system to determine how risky a vulnerability can be to a system. The CVSS score ranges from 0 to 10.</a:t>
            </a:r>
          </a:p>
          <a:p>
            <a:pPr>
              <a:lnSpc>
                <a:spcPts val="420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186381"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Scans</a:t>
            </a:r>
          </a:p>
        </p:txBody>
      </p:sp>
      <p:sp>
        <p:nvSpPr>
          <p:cNvPr name="TextBox 9" id="9"/>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Vulnerability </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Configuration reviews </a:t>
            </a:r>
            <a:r>
              <a:rPr lang="en-US" sz="3000">
                <a:solidFill>
                  <a:srgbClr val="FFFFFF"/>
                </a:solidFill>
                <a:latin typeface="Roboto Condensed"/>
              </a:rPr>
              <a:t>are important enough that they should be automated and performed on a regular basis. There are protocols and standards for measuring and validating configurations.</a:t>
            </a:r>
          </a:p>
          <a:p>
            <a:pPr>
              <a:lnSpc>
                <a:spcPts val="42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SYSLOG</a:t>
            </a:r>
          </a:p>
        </p:txBody>
      </p:sp>
      <p:sp>
        <p:nvSpPr>
          <p:cNvPr name="TextBox 9" id="9"/>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Syslog</a:t>
            </a:r>
            <a:r>
              <a:rPr lang="en-US" sz="3000">
                <a:solidFill>
                  <a:srgbClr val="FFFFFF"/>
                </a:solidFill>
                <a:latin typeface="Roboto Condensed"/>
              </a:rPr>
              <a:t> stands for System Logging Protocol and is a standard protocol used in Linux systems to send system log or event messages to a specific server, called a syslog server</a:t>
            </a:r>
          </a:p>
          <a:p>
            <a:pPr>
              <a:lnSpc>
                <a:spcPts val="42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SIEM</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information in a syslog server is just tables of raw data. To make this information easier to use, a system called </a:t>
            </a:r>
            <a:r>
              <a:rPr lang="en-US" sz="3000">
                <a:solidFill>
                  <a:srgbClr val="FFFFFF"/>
                </a:solidFill>
                <a:latin typeface="Roboto Condensed Italics"/>
              </a:rPr>
              <a:t>security information and event management (SIEM) </a:t>
            </a:r>
            <a:r>
              <a:rPr lang="en-US" sz="3000">
                <a:solidFill>
                  <a:srgbClr val="FFFFFF"/>
                </a:solidFill>
                <a:latin typeface="Roboto Condensed"/>
              </a:rPr>
              <a:t>is employed to collect, aggregate, and apply pattern matching to the volumes of data</a:t>
            </a:r>
          </a:p>
          <a:p>
            <a:pPr>
              <a:lnSpc>
                <a:spcPts val="420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SIEM</a:t>
            </a:r>
          </a:p>
        </p:txBody>
      </p:sp>
      <p:sp>
        <p:nvSpPr>
          <p:cNvPr name="TextBox 9" id="9"/>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Packet captures </a:t>
            </a:r>
            <a:r>
              <a:rPr lang="en-US" sz="3000">
                <a:solidFill>
                  <a:srgbClr val="FFFFFF"/>
                </a:solidFill>
                <a:latin typeface="Roboto Condensed"/>
              </a:rPr>
              <a:t>have been a staple of network engineers for as long as networks have existed. Diagnosing and understanding network communication problems is easier when one can observe how packets flow through a network.</a:t>
            </a:r>
          </a:p>
          <a:p>
            <a:pPr>
              <a:lnSpc>
                <a:spcPts val="42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SIEM</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data inputs </a:t>
            </a:r>
            <a:r>
              <a:rPr lang="en-US" sz="3000">
                <a:solidFill>
                  <a:srgbClr val="FFFFFF"/>
                </a:solidFill>
                <a:latin typeface="Roboto Condensed"/>
              </a:rPr>
              <a:t>to a SIEM are as varied as the systems they are used to protect. While a modern network can generate extremely large quantities of log data, what is important in a SIEM is to determine what information is needed to support what decisions.</a:t>
            </a:r>
          </a:p>
          <a:p>
            <a:pPr>
              <a:lnSpc>
                <a:spcPts val="42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17122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Hunting</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Threat hunting </a:t>
            </a:r>
            <a:r>
              <a:rPr lang="en-US" sz="3000">
                <a:solidFill>
                  <a:srgbClr val="FFFFFF"/>
                </a:solidFill>
                <a:latin typeface="Roboto Condensed"/>
              </a:rPr>
              <a:t>is the practice of proactively searching for cyber threats that are inside a network, yet remain undetected. Cyber threat hunting uses tools, techniques, and procedures (TTPs) to uncover unauthorized actors in your network that have not been detected by your defenses.</a:t>
            </a:r>
          </a:p>
          <a:p>
            <a:pPr>
              <a:lnSpc>
                <a:spcPts val="420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SIEM</a:t>
            </a:r>
          </a:p>
        </p:txBody>
      </p:sp>
      <p:sp>
        <p:nvSpPr>
          <p:cNvPr name="TextBox 9" id="9"/>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Advances in </a:t>
            </a:r>
            <a:r>
              <a:rPr lang="en-US" sz="3000">
                <a:solidFill>
                  <a:srgbClr val="FFFFFF"/>
                </a:solidFill>
                <a:latin typeface="Roboto Condensed Italics"/>
              </a:rPr>
              <a:t>user behavioral analysis </a:t>
            </a:r>
            <a:r>
              <a:rPr lang="en-US" sz="3000">
                <a:solidFill>
                  <a:srgbClr val="FFFFFF"/>
                </a:solidFill>
                <a:latin typeface="Roboto Condensed"/>
              </a:rPr>
              <a:t>has provided another interesting use of the SIEM: monitoring what people do with their systems and how they do it.</a:t>
            </a:r>
          </a:p>
          <a:p>
            <a:pPr>
              <a:lnSpc>
                <a:spcPts val="420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SIEM</a:t>
            </a:r>
          </a:p>
        </p:txBody>
      </p:sp>
      <p:sp>
        <p:nvSpPr>
          <p:cNvPr name="TextBox 9" id="9"/>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same systems that are used to pattern-match security issues can be adapted to match patterns of data indicating specific </a:t>
            </a:r>
            <a:r>
              <a:rPr lang="en-US" sz="3000">
                <a:solidFill>
                  <a:srgbClr val="FFFFFF"/>
                </a:solidFill>
                <a:latin typeface="Roboto Condensed Italics"/>
              </a:rPr>
              <a:t>sentiments</a:t>
            </a:r>
            <a:r>
              <a:rPr lang="en-US" sz="3000">
                <a:solidFill>
                  <a:srgbClr val="FFFFFF"/>
                </a:solidFill>
                <a:latin typeface="Roboto Condensed"/>
              </a:rPr>
              <a:t>. Approximations of sentiment can be determined by using inputs such as emails, chats, feedback collection mechanisms, and social media communications, coupled with AI systems that can interpret text communications.</a:t>
            </a:r>
          </a:p>
          <a:p>
            <a:pPr>
              <a:lnSpc>
                <a:spcPts val="420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SIEM</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Security monitoring </a:t>
            </a:r>
            <a:r>
              <a:rPr lang="en-US" sz="3000">
                <a:solidFill>
                  <a:srgbClr val="FFFFFF"/>
                </a:solidFill>
                <a:latin typeface="Roboto Condensed"/>
              </a:rPr>
              <a:t>is the process of collecting and analyzing information to detect suspicious behavior or unauthorized changes on your network and connected systems. This implies a process of defining which types of behavior should trigger alerts.</a:t>
            </a:r>
          </a:p>
          <a:p>
            <a:pPr>
              <a:lnSpc>
                <a:spcPts val="420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SIEM</a:t>
            </a:r>
          </a:p>
        </p:txBody>
      </p:sp>
      <p:sp>
        <p:nvSpPr>
          <p:cNvPr name="TextBox 9" id="9"/>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Log aggregation </a:t>
            </a:r>
            <a:r>
              <a:rPr lang="en-US" sz="3000">
                <a:solidFill>
                  <a:srgbClr val="FFFFFF"/>
                </a:solidFill>
                <a:latin typeface="Roboto Condensed"/>
              </a:rPr>
              <a:t>is the process of combining logs together. This is done to allow different formats from different systems to work together. Log aggregation works to allow multiple independent sources of information to be connected together in a more comprehensive picture of the system state than a single data source could provide.</a:t>
            </a:r>
          </a:p>
          <a:p>
            <a:pPr>
              <a:lnSpc>
                <a:spcPts val="4200"/>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SOAR</a:t>
            </a:r>
          </a:p>
        </p:txBody>
      </p:sp>
      <p:sp>
        <p:nvSpPr>
          <p:cNvPr name="TextBox 9" id="9"/>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Security orchestration, automation, and response (SOAR) systems </a:t>
            </a:r>
            <a:r>
              <a:rPr lang="en-US" sz="3000">
                <a:solidFill>
                  <a:srgbClr val="FFFFFF"/>
                </a:solidFill>
                <a:latin typeface="Roboto Condensed"/>
              </a:rPr>
              <a:t>take SIEM data as well as data from other sources and assist in the creation of runbooks and playbooks.</a:t>
            </a:r>
          </a:p>
          <a:p>
            <a:pPr>
              <a:lnSpc>
                <a:spcPts val="420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17122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Hunting</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Threat intelligence </a:t>
            </a:r>
            <a:r>
              <a:rPr lang="en-US" sz="3000">
                <a:solidFill>
                  <a:srgbClr val="FFFFFF"/>
                </a:solidFill>
                <a:latin typeface="Roboto Condensed"/>
              </a:rPr>
              <a:t>is the knowledge behind a threat’s capabilities, infrastructure, motives, goals, and resources. </a:t>
            </a:r>
            <a:r>
              <a:rPr lang="en-US" sz="3000">
                <a:solidFill>
                  <a:srgbClr val="FFFFFF"/>
                </a:solidFill>
                <a:latin typeface="Roboto Condensed Italics"/>
              </a:rPr>
              <a:t>Threat intelligence fusion </a:t>
            </a:r>
            <a:r>
              <a:rPr lang="en-US" sz="3000">
                <a:solidFill>
                  <a:srgbClr val="FFFFFF"/>
                </a:solidFill>
                <a:latin typeface="Roboto Condensed"/>
              </a:rPr>
              <a:t>enables a defender to identify and contextualize the threats they face in the environment</a:t>
            </a:r>
          </a:p>
          <a:p>
            <a:pPr>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17122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Hunting</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0" id="10"/>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Threat feeds </a:t>
            </a:r>
            <a:r>
              <a:rPr lang="en-US" sz="3000">
                <a:solidFill>
                  <a:srgbClr val="FFFFFF"/>
                </a:solidFill>
                <a:latin typeface="Roboto Condensed"/>
              </a:rPr>
              <a:t>are sources of information concerning adversaries. Threat feeds can come from internal and external sources. By leveraging threat data from your own network based on incident response data (that is, log files, alerts, and incident response findings), it is possible to find other locations of the same threat in your environment.</a:t>
            </a:r>
          </a:p>
          <a:p>
            <a:pPr>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17122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Hunting</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Advisories and bulletins </a:t>
            </a:r>
            <a:r>
              <a:rPr lang="en-US" sz="3000">
                <a:solidFill>
                  <a:srgbClr val="FFFFFF"/>
                </a:solidFill>
                <a:latin typeface="Roboto Condensed"/>
              </a:rPr>
              <a:t>are published sets of information from partners, such as security vendors, industry groups, the government, information-sharing groups, and other sources of “trusted” information.</a:t>
            </a:r>
          </a:p>
          <a:p>
            <a:pPr>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171225"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Hunting</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Maneuver</a:t>
            </a:r>
            <a:r>
              <a:rPr lang="en-US" sz="3000">
                <a:solidFill>
                  <a:srgbClr val="FFFFFF"/>
                </a:solidFill>
                <a:latin typeface="Roboto Condensed"/>
              </a:rPr>
              <a:t> refers to the ability to move within a network, a tactic commonly used by advanced adversaries as they move toward their objectives. Threat hunting can counter an attacker maneuvering via a couple mechanisms. </a:t>
            </a:r>
          </a:p>
          <a:p>
            <a:pPr>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186381"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Scans</a:t>
            </a:r>
          </a:p>
        </p:txBody>
      </p:sp>
      <p:sp>
        <p:nvSpPr>
          <p:cNvPr name="TextBox 9" id="9"/>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Vulnerability </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Vulnerability scanning </a:t>
            </a:r>
            <a:r>
              <a:rPr lang="en-US" sz="3000">
                <a:solidFill>
                  <a:srgbClr val="FFFFFF"/>
                </a:solidFill>
                <a:latin typeface="Roboto Condensed"/>
              </a:rPr>
              <a:t>is the process of examining services on computer systems for known vulnerabilities in software. This is basically a simple process of determining the specific version of a software program and then looking up the known vulnerabilities.</a:t>
            </a:r>
          </a:p>
          <a:p>
            <a:pPr>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186381"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Scans</a:t>
            </a:r>
          </a:p>
        </p:txBody>
      </p:sp>
      <p:sp>
        <p:nvSpPr>
          <p:cNvPr name="TextBox 9" id="9"/>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Vulnerability </a:t>
            </a:r>
          </a:p>
        </p:txBody>
      </p:sp>
      <p:sp>
        <p:nvSpPr>
          <p:cNvPr name="TextBox 10" id="10"/>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p>
          <a:p>
            <a:pPr>
              <a:lnSpc>
                <a:spcPts val="4200"/>
              </a:lnSpc>
            </a:pPr>
            <a:r>
              <a:rPr lang="en-US" sz="3000">
                <a:solidFill>
                  <a:srgbClr val="FFFFFF"/>
                </a:solidFill>
                <a:latin typeface="Roboto Condensed"/>
              </a:rPr>
              <a:t>If you test for something, get a positive indication, but the indication is wrong, that is a </a:t>
            </a:r>
            <a:r>
              <a:rPr lang="en-US" sz="3000">
                <a:solidFill>
                  <a:srgbClr val="FFFFFF"/>
                </a:solidFill>
                <a:latin typeface="Roboto Condensed Italics"/>
              </a:rPr>
              <a:t>false positive</a:t>
            </a:r>
            <a:r>
              <a:rPr lang="en-US" sz="3000">
                <a:solidFill>
                  <a:srgbClr val="FFFFFF"/>
                </a:solidFill>
                <a:latin typeface="Roboto Condensed"/>
              </a:rPr>
              <a:t>. </a:t>
            </a:r>
          </a:p>
          <a:p>
            <a:pPr>
              <a:lnSpc>
                <a:spcPts val="4200"/>
              </a:lnSpc>
            </a:pPr>
          </a:p>
          <a:p>
            <a:pPr>
              <a:lnSpc>
                <a:spcPts val="4200"/>
              </a:lnSpc>
            </a:pPr>
            <a:r>
              <a:rPr lang="en-US" sz="3000">
                <a:solidFill>
                  <a:srgbClr val="FFFFFF"/>
                </a:solidFill>
                <a:latin typeface="Roboto Condensed"/>
              </a:rPr>
              <a:t>If you test for something, do not get an indication, but the results should have been true, this is a </a:t>
            </a:r>
            <a:r>
              <a:rPr lang="en-US" sz="3000">
                <a:solidFill>
                  <a:srgbClr val="FFFFFF"/>
                </a:solidFill>
                <a:latin typeface="Roboto Condensed Italics"/>
              </a:rPr>
              <a:t>false negative</a:t>
            </a:r>
            <a:r>
              <a:rPr lang="en-US" sz="3000">
                <a:solidFill>
                  <a:srgbClr val="FFFFFF"/>
                </a:solidFill>
                <a:latin typeface="Roboto Condensed"/>
              </a:rPr>
              <a:t>. </a:t>
            </a:r>
          </a:p>
          <a:p>
            <a:pPr>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186381"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Scans</a:t>
            </a:r>
          </a:p>
        </p:txBody>
      </p:sp>
      <p:sp>
        <p:nvSpPr>
          <p:cNvPr name="TextBox 9" id="9"/>
          <p:cNvSpPr txBox="true"/>
          <p:nvPr/>
        </p:nvSpPr>
        <p:spPr>
          <a:xfrm rot="0">
            <a:off x="8795563" y="1527309"/>
            <a:ext cx="507258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Vulnerability </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p>
          <a:p>
            <a:pPr>
              <a:lnSpc>
                <a:spcPts val="4200"/>
              </a:lnSpc>
            </a:pPr>
            <a:r>
              <a:rPr lang="en-US" sz="3000">
                <a:solidFill>
                  <a:srgbClr val="FFFFFF"/>
                </a:solidFill>
                <a:latin typeface="Roboto Condensed"/>
              </a:rPr>
              <a:t>A </a:t>
            </a:r>
            <a:r>
              <a:rPr lang="en-US" sz="3000">
                <a:solidFill>
                  <a:srgbClr val="FFFFFF"/>
                </a:solidFill>
                <a:latin typeface="Roboto Condensed Italics"/>
              </a:rPr>
              <a:t>non-intrusive scan </a:t>
            </a:r>
            <a:r>
              <a:rPr lang="en-US" sz="3000">
                <a:solidFill>
                  <a:srgbClr val="FFFFFF"/>
                </a:solidFill>
                <a:latin typeface="Roboto Condensed"/>
              </a:rPr>
              <a:t>is typically a simple scan of open ports and services, where an </a:t>
            </a:r>
            <a:r>
              <a:rPr lang="en-US" sz="3000">
                <a:solidFill>
                  <a:srgbClr val="FFFFFF"/>
                </a:solidFill>
                <a:latin typeface="Roboto Condensed Italics"/>
              </a:rPr>
              <a:t>intrusive scan </a:t>
            </a:r>
            <a:r>
              <a:rPr lang="en-US" sz="3000">
                <a:solidFill>
                  <a:srgbClr val="FFFFFF"/>
                </a:solidFill>
                <a:latin typeface="Roboto Condensed"/>
              </a:rPr>
              <a:t>attempts to leverage potential vulnerabilities through an exploit to demonstrate the vulnerabilities.</a:t>
            </a:r>
          </a:p>
          <a:p>
            <a:pPr>
              <a:lnSpc>
                <a:spcPts val="4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DAF-Z9mcteI</dc:identifier>
  <dcterms:modified xsi:type="dcterms:W3CDTF">2011-08-01T06:04:30Z</dcterms:modified>
  <cp:revision>1</cp:revision>
  <dc:title>ITP64 Chapter 7</dc:title>
</cp:coreProperties>
</file>