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51" Target="slides/slide30.xml" Type="http://schemas.openxmlformats.org/officeDocument/2006/relationships/slide"/><Relationship Id="rId52" Target="slides/slide31.xml" Type="http://schemas.openxmlformats.org/officeDocument/2006/relationships/slide"/><Relationship Id="rId53" Target="slides/slide32.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Type of </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Attack Indicators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Logic Bombs</a:t>
            </a:r>
          </a:p>
        </p:txBody>
      </p:sp>
      <p:sp>
        <p:nvSpPr>
          <p:cNvPr name="TextBox 5" id="5"/>
          <p:cNvSpPr txBox="true"/>
          <p:nvPr/>
        </p:nvSpPr>
        <p:spPr>
          <a:xfrm rot="0">
            <a:off x="700238" y="4563449"/>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Logic Bombs </a:t>
            </a:r>
            <a:r>
              <a:rPr lang="en-US" sz="3000">
                <a:solidFill>
                  <a:srgbClr val="FFFFFF"/>
                </a:solidFill>
                <a:latin typeface="Roboto Condensed"/>
              </a:rPr>
              <a:t>are functions or code that are placed inside other programs that will activate when set conditions are met. Some malware uses this type of code to activate when a specific date or set of conditions is met. </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Viruses</a:t>
            </a:r>
          </a:p>
        </p:txBody>
      </p:sp>
      <p:sp>
        <p:nvSpPr>
          <p:cNvPr name="TextBox 5" id="5"/>
          <p:cNvSpPr txBox="true"/>
          <p:nvPr/>
        </p:nvSpPr>
        <p:spPr>
          <a:xfrm rot="0">
            <a:off x="700238" y="4563449"/>
            <a:ext cx="7145153" cy="5867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Computer viruses </a:t>
            </a:r>
            <a:r>
              <a:rPr lang="en-US" sz="3000">
                <a:solidFill>
                  <a:srgbClr val="FFFFFF"/>
                </a:solidFill>
                <a:latin typeface="Roboto Condensed"/>
              </a:rPr>
              <a:t>are malicious programs that self-copy and selfreplicate. Viruses require one or more infection mechanisms that they use to spread themselves, typically paired with some form of search capability to find new places to spread to. Viruses also typically have both a trigger, which sets the conditions for when the virus will execute, and a payload, which is what the virus does, delivers, or the actions it performs.</a:t>
            </a:r>
          </a:p>
          <a:p>
            <a:pPr>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11657162" y="-4058662"/>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4">
              <a:extLst>
                <a:ext uri="{96DAC541-7B7A-43D3-8B79-37D633B846F1}">
                  <asvg:svgBlip xmlns:asvg="http://schemas.microsoft.com/office/drawing/2016/SVG/main" r:embed="rId5"/>
                </a:ext>
              </a:extLst>
            </a:blip>
            <a:stretch>
              <a:fillRect l="0" t="-46918" r="0" b="0"/>
            </a:stretch>
          </a:blipFill>
        </p:spPr>
      </p:sp>
      <p:sp>
        <p:nvSpPr>
          <p:cNvPr name="Freeform 4" id="4"/>
          <p:cNvSpPr/>
          <p:nvPr/>
        </p:nvSpPr>
        <p:spPr>
          <a:xfrm flipH="false" flipV="false" rot="8803574">
            <a:off x="-3009583" y="4548552"/>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l="0" t="0" r="0" b="-44624"/>
            </a:stretch>
          </a:blipFill>
        </p:spPr>
      </p:sp>
      <p:sp>
        <p:nvSpPr>
          <p:cNvPr name="Freeform 5" id="5"/>
          <p:cNvSpPr/>
          <p:nvPr/>
        </p:nvSpPr>
        <p:spPr>
          <a:xfrm flipH="false" flipV="false" rot="3506033">
            <a:off x="14234868" y="4995907"/>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6">
              <a:extLst>
                <a:ext uri="{96DAC541-7B7A-43D3-8B79-37D633B846F1}">
                  <asvg:svgBlip xmlns:asvg="http://schemas.microsoft.com/office/drawing/2016/SVG/main" r:embed="rId7"/>
                </a:ext>
              </a:extLst>
            </a:blip>
            <a:stretch>
              <a:fillRect l="0" t="0" r="0" b="-44624"/>
            </a:stretch>
          </a:blipFill>
        </p:spPr>
      </p:sp>
      <p:sp>
        <p:nvSpPr>
          <p:cNvPr name="TextBox 6" id="6"/>
          <p:cNvSpPr txBox="true"/>
          <p:nvPr/>
        </p:nvSpPr>
        <p:spPr>
          <a:xfrm rot="0">
            <a:off x="1554750" y="895350"/>
            <a:ext cx="338791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Virus</a:t>
            </a:r>
          </a:p>
        </p:txBody>
      </p:sp>
      <p:sp>
        <p:nvSpPr>
          <p:cNvPr name="TextBox 7" id="7"/>
          <p:cNvSpPr txBox="true"/>
          <p:nvPr/>
        </p:nvSpPr>
        <p:spPr>
          <a:xfrm rot="0">
            <a:off x="1554750" y="234323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01. </a:t>
            </a:r>
          </a:p>
        </p:txBody>
      </p:sp>
      <p:sp>
        <p:nvSpPr>
          <p:cNvPr name="TextBox 8" id="8"/>
          <p:cNvSpPr txBox="true"/>
          <p:nvPr/>
        </p:nvSpPr>
        <p:spPr>
          <a:xfrm rot="0">
            <a:off x="1554750" y="3658356"/>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02. </a:t>
            </a:r>
          </a:p>
        </p:txBody>
      </p:sp>
      <p:sp>
        <p:nvSpPr>
          <p:cNvPr name="TextBox 9" id="9"/>
          <p:cNvSpPr txBox="true"/>
          <p:nvPr/>
        </p:nvSpPr>
        <p:spPr>
          <a:xfrm rot="0">
            <a:off x="1554750" y="4975981"/>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03.</a:t>
            </a:r>
          </a:p>
        </p:txBody>
      </p:sp>
      <p:sp>
        <p:nvSpPr>
          <p:cNvPr name="TextBox 10" id="10"/>
          <p:cNvSpPr txBox="true"/>
          <p:nvPr/>
        </p:nvSpPr>
        <p:spPr>
          <a:xfrm rot="0">
            <a:off x="1554750" y="6293606"/>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04.</a:t>
            </a:r>
          </a:p>
        </p:txBody>
      </p:sp>
      <p:sp>
        <p:nvSpPr>
          <p:cNvPr name="TextBox 11" id="11"/>
          <p:cNvSpPr txBox="true"/>
          <p:nvPr/>
        </p:nvSpPr>
        <p:spPr>
          <a:xfrm rot="0">
            <a:off x="1554750" y="7611232"/>
            <a:ext cx="43545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05.</a:t>
            </a:r>
          </a:p>
        </p:txBody>
      </p:sp>
      <p:sp>
        <p:nvSpPr>
          <p:cNvPr name="TextBox 12" id="12"/>
          <p:cNvSpPr txBox="true"/>
          <p:nvPr/>
        </p:nvSpPr>
        <p:spPr>
          <a:xfrm rot="0">
            <a:off x="2275937" y="2181981"/>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Memory-resident viruses, which remain in memory while the system of device is running </a:t>
            </a:r>
          </a:p>
        </p:txBody>
      </p:sp>
      <p:sp>
        <p:nvSpPr>
          <p:cNvPr name="TextBox 13" id="13"/>
          <p:cNvSpPr txBox="true"/>
          <p:nvPr/>
        </p:nvSpPr>
        <p:spPr>
          <a:xfrm rot="0">
            <a:off x="2275937" y="3464681"/>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Non-memory-resident viruses, which execute, spread, and then shut down </a:t>
            </a:r>
          </a:p>
        </p:txBody>
      </p:sp>
      <p:sp>
        <p:nvSpPr>
          <p:cNvPr name="TextBox 14" id="14"/>
          <p:cNvSpPr txBox="true"/>
          <p:nvPr/>
        </p:nvSpPr>
        <p:spPr>
          <a:xfrm rot="0">
            <a:off x="2275937" y="4874381"/>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Boot sector viruses, which reside inside the boot sector of a drive or storage media </a:t>
            </a:r>
          </a:p>
        </p:txBody>
      </p:sp>
      <p:sp>
        <p:nvSpPr>
          <p:cNvPr name="TextBox 15" id="15"/>
          <p:cNvSpPr txBox="true"/>
          <p:nvPr/>
        </p:nvSpPr>
        <p:spPr>
          <a:xfrm rot="0">
            <a:off x="2275937" y="6160256"/>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Macro viruses, which use macros or code inside word processing software or other tools to spread </a:t>
            </a:r>
          </a:p>
        </p:txBody>
      </p:sp>
      <p:sp>
        <p:nvSpPr>
          <p:cNvPr name="TextBox 16" id="16"/>
          <p:cNvSpPr txBox="true"/>
          <p:nvPr/>
        </p:nvSpPr>
        <p:spPr>
          <a:xfrm rot="0">
            <a:off x="2275937" y="7446131"/>
            <a:ext cx="938122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Email viruses, which spread via email either as attachments or as part of the email itself using flaws within email clients </a:t>
            </a:r>
          </a:p>
        </p:txBody>
      </p:sp>
      <p:sp>
        <p:nvSpPr>
          <p:cNvPr name="TextBox 17" id="17"/>
          <p:cNvSpPr txBox="true"/>
          <p:nvPr/>
        </p:nvSpPr>
        <p:spPr>
          <a:xfrm rot="0">
            <a:off x="3450007" y="895350"/>
            <a:ext cx="3866595"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Sources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Viruses</a:t>
            </a:r>
          </a:p>
        </p:txBody>
      </p:sp>
      <p:sp>
        <p:nvSpPr>
          <p:cNvPr name="TextBox 5" id="5"/>
          <p:cNvSpPr txBox="true"/>
          <p:nvPr/>
        </p:nvSpPr>
        <p:spPr>
          <a:xfrm rot="0">
            <a:off x="700238" y="4563449"/>
            <a:ext cx="7145153"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File viruses </a:t>
            </a:r>
            <a:r>
              <a:rPr lang="en-US" sz="3000">
                <a:solidFill>
                  <a:srgbClr val="FFFFFF"/>
                </a:solidFill>
                <a:latin typeface="Roboto Condensed"/>
              </a:rPr>
              <a:t>spread via methods like spam email and malicious websites, and they exploit flaws in browser plug-ins and web browsers themselves. Once they successfully find a way into a system, they inject themselves into memory and conduct further malicious activity, including adding the ability to reinfect the system by the same process at reboot through a registry entry or other technique.</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Spyware</a:t>
            </a:r>
          </a:p>
        </p:txBody>
      </p:sp>
      <p:sp>
        <p:nvSpPr>
          <p:cNvPr name="TextBox 5" id="5"/>
          <p:cNvSpPr txBox="true"/>
          <p:nvPr/>
        </p:nvSpPr>
        <p:spPr>
          <a:xfrm rot="0">
            <a:off x="700238" y="4563449"/>
            <a:ext cx="7145153"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Spyware</a:t>
            </a:r>
            <a:r>
              <a:rPr lang="en-US" sz="3000">
                <a:solidFill>
                  <a:srgbClr val="FFFFFF"/>
                </a:solidFill>
                <a:latin typeface="Roboto Condensed"/>
              </a:rPr>
              <a:t> is malware that is designed to obtain information about an individual, organization, or system.</a:t>
            </a:r>
          </a:p>
          <a:p>
            <a:pPr>
              <a:lnSpc>
                <a:spcPts val="4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PUP</a:t>
            </a:r>
          </a:p>
        </p:txBody>
      </p:sp>
      <p:sp>
        <p:nvSpPr>
          <p:cNvPr name="TextBox 5" id="5"/>
          <p:cNvSpPr txBox="true"/>
          <p:nvPr/>
        </p:nvSpPr>
        <p:spPr>
          <a:xfrm rot="0">
            <a:off x="700238" y="4563449"/>
            <a:ext cx="7145153"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Potentially unwanted programs (PUPs) </a:t>
            </a:r>
            <a:r>
              <a:rPr lang="en-US" sz="3000">
                <a:solidFill>
                  <a:srgbClr val="FFFFFF"/>
                </a:solidFill>
                <a:latin typeface="Roboto Condensed"/>
              </a:rPr>
              <a:t>are programs that may not be wanted by the user but are not as dangerous as other types of malware. PUPs are typically installed without the user's awareness or as part of a software bundle or other installation. </a:t>
            </a:r>
          </a:p>
          <a:p>
            <a:pPr>
              <a:lnSpc>
                <a:spcPts val="4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Spraying</a:t>
            </a:r>
          </a:p>
        </p:txBody>
      </p:sp>
      <p:sp>
        <p:nvSpPr>
          <p:cNvPr name="TextBox 5" id="5"/>
          <p:cNvSpPr txBox="true"/>
          <p:nvPr/>
        </p:nvSpPr>
        <p:spPr>
          <a:xfrm rot="0">
            <a:off x="700238" y="4563449"/>
            <a:ext cx="7145153"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Password </a:t>
            </a:r>
            <a:r>
              <a:rPr lang="en-US" sz="3000">
                <a:solidFill>
                  <a:srgbClr val="FFFFFF"/>
                </a:solidFill>
                <a:latin typeface="Roboto Condensed Italics"/>
              </a:rPr>
              <a:t>spraying</a:t>
            </a:r>
            <a:r>
              <a:rPr lang="en-US" sz="3000">
                <a:solidFill>
                  <a:srgbClr val="FFFFFF"/>
                </a:solidFill>
                <a:latin typeface="Roboto Condensed"/>
              </a:rPr>
              <a:t> is an attack that uses a limited number of commonly used passwords and applies them to a large number of accounts. </a:t>
            </a:r>
          </a:p>
          <a:p>
            <a:pPr>
              <a:lnSpc>
                <a:spcPts val="42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54707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Dictionary Attack</a:t>
            </a:r>
          </a:p>
        </p:txBody>
      </p:sp>
      <p:sp>
        <p:nvSpPr>
          <p:cNvPr name="TextBox 5" id="5"/>
          <p:cNvSpPr txBox="true"/>
          <p:nvPr/>
        </p:nvSpPr>
        <p:spPr>
          <a:xfrm rot="0">
            <a:off x="700238" y="4563449"/>
            <a:ext cx="7145153"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Dictionary</a:t>
            </a:r>
            <a:r>
              <a:rPr lang="en-US" sz="3000">
                <a:solidFill>
                  <a:srgbClr val="FFFFFF"/>
                </a:solidFill>
                <a:latin typeface="Roboto Condensed"/>
              </a:rPr>
              <a:t> attack is the method of determining passwords is to use a password-cracking program that uses a list of dictionary words to try to guess the password.</a:t>
            </a:r>
          </a:p>
          <a:p>
            <a:pPr>
              <a:lnSpc>
                <a:spcPts val="42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54707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Brute Force Attack</a:t>
            </a:r>
          </a:p>
        </p:txBody>
      </p:sp>
      <p:sp>
        <p:nvSpPr>
          <p:cNvPr name="TextBox 5" id="5"/>
          <p:cNvSpPr txBox="true"/>
          <p:nvPr/>
        </p:nvSpPr>
        <p:spPr>
          <a:xfrm rot="0">
            <a:off x="700238" y="4563449"/>
            <a:ext cx="7145153"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Brute force </a:t>
            </a:r>
            <a:r>
              <a:rPr lang="en-US" sz="3000">
                <a:solidFill>
                  <a:srgbClr val="FFFFFF"/>
                </a:solidFill>
                <a:latin typeface="Roboto Condensed"/>
              </a:rPr>
              <a:t>attack is using a password-cracking program attempts all possible password combinations</a:t>
            </a:r>
          </a:p>
          <a:p>
            <a:pPr>
              <a:lnSpc>
                <a:spcPts val="42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54707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Rainbow Tables</a:t>
            </a:r>
          </a:p>
        </p:txBody>
      </p:sp>
      <p:sp>
        <p:nvSpPr>
          <p:cNvPr name="TextBox 5" id="5"/>
          <p:cNvSpPr txBox="true"/>
          <p:nvPr/>
        </p:nvSpPr>
        <p:spPr>
          <a:xfrm rot="0">
            <a:off x="700238" y="4563449"/>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Rainbow tables </a:t>
            </a:r>
            <a:r>
              <a:rPr lang="en-US" sz="3000">
                <a:solidFill>
                  <a:srgbClr val="FFFFFF"/>
                </a:solidFill>
                <a:latin typeface="Roboto Condensed"/>
              </a:rPr>
              <a:t>are precomputed tables or hash values associated with passwords. Using rainbow tables can change the search for a password from a computational problem to a lookup problem.</a:t>
            </a:r>
          </a:p>
          <a:p>
            <a:pPr>
              <a:lnSpc>
                <a:spcPts val="4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8956646" y="2304985"/>
            <a:ext cx="7003991" cy="4669327"/>
          </a:xfrm>
          <a:custGeom>
            <a:avLst/>
            <a:gdLst/>
            <a:ahLst/>
            <a:cxnLst/>
            <a:rect r="r" b="b" t="t" l="l"/>
            <a:pathLst>
              <a:path h="4669327" w="7003991">
                <a:moveTo>
                  <a:pt x="0" y="0"/>
                </a:moveTo>
                <a:lnTo>
                  <a:pt x="7003991" y="0"/>
                </a:lnTo>
                <a:lnTo>
                  <a:pt x="7003991" y="4669328"/>
                </a:lnTo>
                <a:lnTo>
                  <a:pt x="0" y="4669328"/>
                </a:lnTo>
                <a:lnTo>
                  <a:pt x="0" y="0"/>
                </a:lnTo>
                <a:close/>
              </a:path>
            </a:pathLst>
          </a:custGeom>
          <a:blipFill>
            <a:blip r:embed="rId6"/>
            <a:stretch>
              <a:fillRect l="0" t="0" r="0" b="0"/>
            </a:stretch>
          </a:blipFill>
        </p:spPr>
      </p:sp>
      <p:sp>
        <p:nvSpPr>
          <p:cNvPr name="TextBox 5" id="5"/>
          <p:cNvSpPr txBox="true"/>
          <p:nvPr/>
        </p:nvSpPr>
        <p:spPr>
          <a:xfrm rot="0">
            <a:off x="700238" y="3163909"/>
            <a:ext cx="34755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Malware</a:t>
            </a:r>
          </a:p>
        </p:txBody>
      </p:sp>
      <p:sp>
        <p:nvSpPr>
          <p:cNvPr name="TextBox 6" id="6"/>
          <p:cNvSpPr txBox="true"/>
          <p:nvPr/>
        </p:nvSpPr>
        <p:spPr>
          <a:xfrm rot="0">
            <a:off x="700238" y="4563449"/>
            <a:ext cx="652760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Malware </a:t>
            </a:r>
            <a:r>
              <a:rPr lang="en-US" sz="3000">
                <a:solidFill>
                  <a:srgbClr val="FFFFFF"/>
                </a:solidFill>
                <a:latin typeface="Roboto Condensed"/>
              </a:rPr>
              <a:t>describes a wide range of software that is intentionally designed to cause harm to systems and devices, networks, or users. Malware can also gather information, provide illicit access, and take a broad range of actions that the legitimate owner of a system or network may not want to occur.</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Plaintext Password Attacks</a:t>
            </a:r>
          </a:p>
        </p:txBody>
      </p:sp>
      <p:sp>
        <p:nvSpPr>
          <p:cNvPr name="TextBox 5" id="5"/>
          <p:cNvSpPr txBox="true"/>
          <p:nvPr/>
        </p:nvSpPr>
        <p:spPr>
          <a:xfrm rot="0">
            <a:off x="700238" y="4563449"/>
            <a:ext cx="7145153"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Plaintext </a:t>
            </a:r>
            <a:r>
              <a:rPr lang="en-US" sz="3000">
                <a:solidFill>
                  <a:srgbClr val="FFFFFF"/>
                </a:solidFill>
                <a:latin typeface="Roboto Condensed"/>
              </a:rPr>
              <a:t>password attacks</a:t>
            </a:r>
            <a:r>
              <a:rPr lang="en-US" sz="3000">
                <a:solidFill>
                  <a:srgbClr val="FFFFFF"/>
                </a:solidFill>
                <a:latin typeface="Roboto Condensed Bold"/>
              </a:rPr>
              <a:t> </a:t>
            </a:r>
            <a:r>
              <a:rPr lang="en-US" sz="3000">
                <a:solidFill>
                  <a:srgbClr val="FFFFFF"/>
                </a:solidFill>
                <a:latin typeface="Roboto Condensed"/>
              </a:rPr>
              <a:t>happens when a password is stored as plain readable and unencrypted strings. </a:t>
            </a:r>
          </a:p>
          <a:p>
            <a:pPr>
              <a:lnSpc>
                <a:spcPts val="42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Malicious USB Cable</a:t>
            </a:r>
          </a:p>
        </p:txBody>
      </p:sp>
      <p:sp>
        <p:nvSpPr>
          <p:cNvPr name="TextBox 5" id="5"/>
          <p:cNvSpPr txBox="true"/>
          <p:nvPr/>
        </p:nvSpPr>
        <p:spPr>
          <a:xfrm rot="0">
            <a:off x="700238" y="4563449"/>
            <a:ext cx="7145153"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Malicious Universal Serial Bus (USB) Cable</a:t>
            </a:r>
            <a:r>
              <a:rPr lang="en-US" sz="3000">
                <a:solidFill>
                  <a:srgbClr val="FFFFFF"/>
                </a:solidFill>
                <a:latin typeface="Roboto Condensed"/>
              </a:rPr>
              <a:t>. Most users view a USB cable as just a wire, but in fact a USB cable can have embedded electronics in it. “Poisoned” cables have been found with electronics that can deliver malware to machines</a:t>
            </a:r>
          </a:p>
          <a:p>
            <a:pPr>
              <a:lnSpc>
                <a:spcPts val="42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Malicious Flash Drives</a:t>
            </a:r>
          </a:p>
        </p:txBody>
      </p:sp>
      <p:sp>
        <p:nvSpPr>
          <p:cNvPr name="TextBox 5" id="5"/>
          <p:cNvSpPr txBox="true"/>
          <p:nvPr/>
        </p:nvSpPr>
        <p:spPr>
          <a:xfrm rot="0">
            <a:off x="700238" y="4563449"/>
            <a:ext cx="7145153"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Malicious Flash Drives. </a:t>
            </a:r>
            <a:r>
              <a:rPr lang="en-US" sz="3000">
                <a:solidFill>
                  <a:srgbClr val="FFFFFF"/>
                </a:solidFill>
                <a:latin typeface="Roboto Condensed"/>
              </a:rPr>
              <a:t>These are malicious USB storage devices that are autorun or autoplay feature.</a:t>
            </a:r>
          </a:p>
          <a:p>
            <a:pPr>
              <a:lnSpc>
                <a:spcPts val="42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Card Cloning</a:t>
            </a:r>
          </a:p>
        </p:txBody>
      </p:sp>
      <p:sp>
        <p:nvSpPr>
          <p:cNvPr name="TextBox 5" id="5"/>
          <p:cNvSpPr txBox="true"/>
          <p:nvPr/>
        </p:nvSpPr>
        <p:spPr>
          <a:xfrm rot="0">
            <a:off x="700238" y="4563449"/>
            <a:ext cx="7145153"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Card Cloning. </a:t>
            </a:r>
            <a:r>
              <a:rPr lang="en-US" sz="3000">
                <a:solidFill>
                  <a:srgbClr val="FFFFFF"/>
                </a:solidFill>
                <a:latin typeface="Roboto Condensed"/>
              </a:rPr>
              <a:t>Copying the information on a magnetic strip or a chip and cloning to a different card.</a:t>
            </a:r>
          </a:p>
          <a:p>
            <a:pPr>
              <a:lnSpc>
                <a:spcPts val="420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Skimming</a:t>
            </a:r>
          </a:p>
        </p:txBody>
      </p:sp>
      <p:sp>
        <p:nvSpPr>
          <p:cNvPr name="TextBox 5" id="5"/>
          <p:cNvSpPr txBox="true"/>
          <p:nvPr/>
        </p:nvSpPr>
        <p:spPr>
          <a:xfrm rot="0">
            <a:off x="700238" y="4563449"/>
            <a:ext cx="7145153"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Skimming. </a:t>
            </a:r>
            <a:r>
              <a:rPr lang="en-US" sz="3000">
                <a:solidFill>
                  <a:srgbClr val="FFFFFF"/>
                </a:solidFill>
                <a:latin typeface="Roboto Condensed"/>
              </a:rPr>
              <a:t>Using a device that intercepts a card. Attached to card readers to skim data from the card then passing on to a legitimate reader.</a:t>
            </a:r>
          </a:p>
          <a:p>
            <a:pPr>
              <a:lnSpc>
                <a:spcPts val="42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927729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Adversarial AI</a:t>
            </a:r>
          </a:p>
        </p:txBody>
      </p:sp>
      <p:sp>
        <p:nvSpPr>
          <p:cNvPr name="TextBox 5" id="5"/>
          <p:cNvSpPr txBox="true"/>
          <p:nvPr/>
        </p:nvSpPr>
        <p:spPr>
          <a:xfrm rot="0">
            <a:off x="700238" y="4563449"/>
            <a:ext cx="7145153"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Adversarial AI </a:t>
            </a:r>
            <a:r>
              <a:rPr lang="en-US" sz="3000">
                <a:solidFill>
                  <a:srgbClr val="FFFFFF"/>
                </a:solidFill>
                <a:latin typeface="Roboto Condensed"/>
              </a:rPr>
              <a:t>uses AI to enable attacks to avoid machine detection.</a:t>
            </a:r>
          </a:p>
          <a:p>
            <a:pPr>
              <a:lnSpc>
                <a:spcPts val="420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2237740"/>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Tainted Training Data for ML</a:t>
            </a:r>
          </a:p>
        </p:txBody>
      </p:sp>
      <p:sp>
        <p:nvSpPr>
          <p:cNvPr name="TextBox 5" id="5"/>
          <p:cNvSpPr txBox="true"/>
          <p:nvPr/>
        </p:nvSpPr>
        <p:spPr>
          <a:xfrm rot="0">
            <a:off x="700238" y="5448467"/>
            <a:ext cx="7145153"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Tainted Training Data for Machine Learning. </a:t>
            </a:r>
            <a:r>
              <a:rPr lang="en-US" sz="3000">
                <a:solidFill>
                  <a:srgbClr val="FFFFFF"/>
                </a:solidFill>
                <a:latin typeface="Roboto Condensed"/>
              </a:rPr>
              <a:t>ML works by using a training data set to calibrate the detection model to enable detection on sample data. One of the weaknesses of ML is this training set dependency</a:t>
            </a:r>
            <a:r>
              <a:rPr lang="en-US" sz="3000">
                <a:solidFill>
                  <a:srgbClr val="FFFFFF"/>
                </a:solidFill>
                <a:latin typeface="Roboto Condensed Italics"/>
              </a:rPr>
              <a:t>. </a:t>
            </a:r>
            <a:r>
              <a:rPr lang="en-US" sz="3000">
                <a:solidFill>
                  <a:srgbClr val="FFFFFF"/>
                </a:solidFill>
                <a:latin typeface="Roboto Condensed"/>
              </a:rPr>
              <a:t>Tainting the training data is one of the attack vectors that attackers can use against ML systems.</a:t>
            </a:r>
          </a:p>
          <a:p>
            <a:pPr>
              <a:lnSpc>
                <a:spcPts val="4200"/>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2237740"/>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Supply Chain Attacks</a:t>
            </a:r>
          </a:p>
        </p:txBody>
      </p:sp>
      <p:sp>
        <p:nvSpPr>
          <p:cNvPr name="TextBox 5" id="5"/>
          <p:cNvSpPr txBox="true"/>
          <p:nvPr/>
        </p:nvSpPr>
        <p:spPr>
          <a:xfrm rot="0">
            <a:off x="700238" y="5448467"/>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Supply-Chain attacks. </a:t>
            </a:r>
            <a:r>
              <a:rPr lang="en-US" sz="3000">
                <a:solidFill>
                  <a:srgbClr val="FFFFFF"/>
                </a:solidFill>
                <a:latin typeface="Roboto Condensed"/>
              </a:rPr>
              <a:t>Supply chains are the network of suppliers that provide the materials for something to be built. Supply chains can have vulnerabilities that can be used by attacker to instantiate the attack vector.</a:t>
            </a:r>
          </a:p>
          <a:p>
            <a:pPr>
              <a:lnSpc>
                <a:spcPts val="4200"/>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2237740"/>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Cloud and On-Premise Attacks</a:t>
            </a:r>
          </a:p>
        </p:txBody>
      </p:sp>
      <p:sp>
        <p:nvSpPr>
          <p:cNvPr name="TextBox 5" id="5"/>
          <p:cNvSpPr txBox="true"/>
          <p:nvPr/>
        </p:nvSpPr>
        <p:spPr>
          <a:xfrm rot="0">
            <a:off x="700238" y="5448467"/>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Cloud-based attacks. </a:t>
            </a:r>
            <a:r>
              <a:rPr lang="en-US" sz="3000">
                <a:solidFill>
                  <a:srgbClr val="FFFFFF"/>
                </a:solidFill>
                <a:latin typeface="Roboto Condensed"/>
              </a:rPr>
              <a:t>Attacks against could-base systems</a:t>
            </a:r>
          </a:p>
          <a:p>
            <a:pPr>
              <a:lnSpc>
                <a:spcPts val="4200"/>
              </a:lnSpc>
            </a:pPr>
          </a:p>
          <a:p>
            <a:pPr>
              <a:lnSpc>
                <a:spcPts val="4200"/>
              </a:lnSpc>
            </a:pPr>
            <a:r>
              <a:rPr lang="en-US" sz="3000">
                <a:solidFill>
                  <a:srgbClr val="FFFFFF"/>
                </a:solidFill>
                <a:latin typeface="Roboto Condensed Italics"/>
              </a:rPr>
              <a:t>On-premise attacks. </a:t>
            </a:r>
            <a:r>
              <a:rPr lang="en-US" sz="3000">
                <a:solidFill>
                  <a:srgbClr val="FFFFFF"/>
                </a:solidFill>
                <a:latin typeface="Roboto Condensed"/>
              </a:rPr>
              <a:t>Attacks against in-house systems.</a:t>
            </a:r>
          </a:p>
          <a:p>
            <a:pPr>
              <a:lnSpc>
                <a:spcPts val="4200"/>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Birthday Attacks</a:t>
            </a:r>
          </a:p>
        </p:txBody>
      </p:sp>
      <p:sp>
        <p:nvSpPr>
          <p:cNvPr name="TextBox 5" id="5"/>
          <p:cNvSpPr txBox="true"/>
          <p:nvPr/>
        </p:nvSpPr>
        <p:spPr>
          <a:xfrm rot="0">
            <a:off x="700238" y="4668407"/>
            <a:ext cx="7145153"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Birthday attack </a:t>
            </a:r>
            <a:r>
              <a:rPr lang="en-US" sz="3000">
                <a:solidFill>
                  <a:srgbClr val="FFFFFF"/>
                </a:solidFill>
                <a:latin typeface="Roboto Condensed"/>
              </a:rPr>
              <a:t>is a special type of brute force attack that gets its name from something known as the birthday paradox, which states that in a group of at least 23 people, the chance that two individuals will have the same birthday is greater than 50 percent.</a:t>
            </a:r>
          </a:p>
          <a:p>
            <a:pPr>
              <a:lnSpc>
                <a:spcPts val="42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8584000" y="2019608"/>
            <a:ext cx="8675300" cy="4878690"/>
          </a:xfrm>
          <a:custGeom>
            <a:avLst/>
            <a:gdLst/>
            <a:ahLst/>
            <a:cxnLst/>
            <a:rect r="r" b="b" t="t" l="l"/>
            <a:pathLst>
              <a:path h="4878690" w="8675300">
                <a:moveTo>
                  <a:pt x="0" y="0"/>
                </a:moveTo>
                <a:lnTo>
                  <a:pt x="8675300" y="0"/>
                </a:lnTo>
                <a:lnTo>
                  <a:pt x="8675300" y="4878690"/>
                </a:lnTo>
                <a:lnTo>
                  <a:pt x="0" y="4878690"/>
                </a:lnTo>
                <a:lnTo>
                  <a:pt x="0" y="0"/>
                </a:lnTo>
                <a:close/>
              </a:path>
            </a:pathLst>
          </a:custGeom>
          <a:blipFill>
            <a:blip r:embed="rId6"/>
            <a:stretch>
              <a:fillRect l="0" t="0" r="0" b="0"/>
            </a:stretch>
          </a:blipFill>
        </p:spPr>
      </p:sp>
      <p:sp>
        <p:nvSpPr>
          <p:cNvPr name="TextBox 5" id="5"/>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Ransomware</a:t>
            </a:r>
          </a:p>
        </p:txBody>
      </p:sp>
      <p:sp>
        <p:nvSpPr>
          <p:cNvPr name="TextBox 6" id="6"/>
          <p:cNvSpPr txBox="true"/>
          <p:nvPr/>
        </p:nvSpPr>
        <p:spPr>
          <a:xfrm rot="0">
            <a:off x="700238" y="4563449"/>
            <a:ext cx="652760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Ransomware </a:t>
            </a:r>
            <a:r>
              <a:rPr lang="en-US" sz="3000">
                <a:solidFill>
                  <a:srgbClr val="FFFFFF"/>
                </a:solidFill>
                <a:latin typeface="Roboto Condensed"/>
              </a:rPr>
              <a:t>is malware that takes over a computer and then demands a ransom.</a:t>
            </a:r>
          </a:p>
          <a:p>
            <a:pPr>
              <a:lnSpc>
                <a:spcPts val="4200"/>
              </a:lnSpc>
            </a:pPr>
          </a:p>
          <a:p>
            <a:pPr>
              <a:lnSpc>
                <a:spcPts val="4200"/>
              </a:lnSpc>
            </a:pPr>
            <a:r>
              <a:rPr lang="en-US" sz="3000">
                <a:solidFill>
                  <a:srgbClr val="FFFFFF"/>
                </a:solidFill>
                <a:latin typeface="Roboto Condensed Italics"/>
              </a:rPr>
              <a:t>Crypto malware</a:t>
            </a:r>
            <a:r>
              <a:rPr lang="en-US" sz="3000">
                <a:solidFill>
                  <a:srgbClr val="FFFFFF"/>
                </a:solidFill>
                <a:latin typeface="Roboto Condensed"/>
              </a:rPr>
              <a:t> is a ransomware which encrypts files and then holds them hostage until a ransom is paid.</a:t>
            </a:r>
          </a:p>
          <a:p>
            <a:pPr>
              <a:lnSpc>
                <a:spcPts val="4200"/>
              </a:lnSpc>
            </a:pPr>
          </a:p>
          <a:p>
            <a:pPr>
              <a:lnSpc>
                <a:spcPts val="4200"/>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Collision Attacks</a:t>
            </a:r>
          </a:p>
        </p:txBody>
      </p:sp>
      <p:sp>
        <p:nvSpPr>
          <p:cNvPr name="TextBox 5" id="5"/>
          <p:cNvSpPr txBox="true"/>
          <p:nvPr/>
        </p:nvSpPr>
        <p:spPr>
          <a:xfrm rot="0">
            <a:off x="700238" y="4847170"/>
            <a:ext cx="7145153"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collision attack </a:t>
            </a:r>
            <a:r>
              <a:rPr lang="en-US" sz="3000">
                <a:solidFill>
                  <a:srgbClr val="FFFFFF"/>
                </a:solidFill>
                <a:latin typeface="Roboto Condensed"/>
              </a:rPr>
              <a:t>is where two different inputs yield the same output of a hash function. Through the manipulation of data, subtle changes are made that are not visible to the user yet create different versions of a digital file.</a:t>
            </a:r>
          </a:p>
          <a:p>
            <a:pPr>
              <a:lnSpc>
                <a:spcPts val="4200"/>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6417068"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Downgrade Attacks</a:t>
            </a:r>
          </a:p>
        </p:txBody>
      </p:sp>
      <p:sp>
        <p:nvSpPr>
          <p:cNvPr name="TextBox 5" id="5"/>
          <p:cNvSpPr txBox="true"/>
          <p:nvPr/>
        </p:nvSpPr>
        <p:spPr>
          <a:xfrm rot="0">
            <a:off x="700238" y="4847170"/>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 </a:t>
            </a:r>
            <a:r>
              <a:rPr lang="en-US" sz="3000">
                <a:solidFill>
                  <a:srgbClr val="FFFFFF"/>
                </a:solidFill>
                <a:latin typeface="Roboto Condensed Italics"/>
              </a:rPr>
              <a:t>downgrade attack</a:t>
            </a:r>
            <a:r>
              <a:rPr lang="en-US" sz="3000">
                <a:solidFill>
                  <a:srgbClr val="FFFFFF"/>
                </a:solidFill>
                <a:latin typeface="Roboto Condensed"/>
              </a:rPr>
              <a:t>, the attacker takes advantage of a commonly employed principle to support backward compatibility, to downgrade the security to a lower or nonexistent state.</a:t>
            </a:r>
          </a:p>
          <a:p>
            <a:pPr>
              <a:lnSpc>
                <a:spcPts val="4200"/>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8670660" y="1884754"/>
            <a:ext cx="7575962" cy="5509791"/>
          </a:xfrm>
          <a:custGeom>
            <a:avLst/>
            <a:gdLst/>
            <a:ahLst/>
            <a:cxnLst/>
            <a:rect r="r" b="b" t="t" l="l"/>
            <a:pathLst>
              <a:path h="5509791" w="7575962">
                <a:moveTo>
                  <a:pt x="0" y="0"/>
                </a:moveTo>
                <a:lnTo>
                  <a:pt x="7575962" y="0"/>
                </a:lnTo>
                <a:lnTo>
                  <a:pt x="7575962" y="5509790"/>
                </a:lnTo>
                <a:lnTo>
                  <a:pt x="0" y="5509790"/>
                </a:lnTo>
                <a:lnTo>
                  <a:pt x="0" y="0"/>
                </a:lnTo>
                <a:close/>
              </a:path>
            </a:pathLst>
          </a:custGeom>
          <a:blipFill>
            <a:blip r:embed="rId6"/>
            <a:stretch>
              <a:fillRect l="0" t="0" r="0" b="0"/>
            </a:stretch>
          </a:blipFill>
        </p:spPr>
      </p:sp>
      <p:sp>
        <p:nvSpPr>
          <p:cNvPr name="TextBox 5" id="5"/>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Trojans</a:t>
            </a:r>
          </a:p>
        </p:txBody>
      </p:sp>
      <p:sp>
        <p:nvSpPr>
          <p:cNvPr name="TextBox 6" id="6"/>
          <p:cNvSpPr txBox="true"/>
          <p:nvPr/>
        </p:nvSpPr>
        <p:spPr>
          <a:xfrm rot="0">
            <a:off x="700238" y="4563449"/>
            <a:ext cx="7453927"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Trojans</a:t>
            </a:r>
            <a:r>
              <a:rPr lang="en-US" sz="3000">
                <a:solidFill>
                  <a:srgbClr val="FFFFFF"/>
                </a:solidFill>
                <a:latin typeface="Roboto Condensed"/>
              </a:rPr>
              <a:t>, or </a:t>
            </a:r>
            <a:r>
              <a:rPr lang="en-US" sz="3000">
                <a:solidFill>
                  <a:srgbClr val="FFFFFF"/>
                </a:solidFill>
                <a:latin typeface="Roboto Condensed Italics"/>
              </a:rPr>
              <a:t>Trojan horses</a:t>
            </a:r>
            <a:r>
              <a:rPr lang="en-US" sz="3000">
                <a:solidFill>
                  <a:srgbClr val="FFFFFF"/>
                </a:solidFill>
                <a:latin typeface="Roboto Condensed"/>
              </a:rPr>
              <a:t>, are a type of malware that is typically disguised as legitimate software. They are called Trojan horses because they rely on unsuspecting individuals running them, thus providing attackers with a path into a system or device</a:t>
            </a:r>
          </a:p>
          <a:p>
            <a:pPr>
              <a:lnSpc>
                <a:spcPts val="4200"/>
              </a:lnSpc>
            </a:pPr>
          </a:p>
          <a:p>
            <a:pPr>
              <a:lnSpc>
                <a:spcPts val="4200"/>
              </a:lnSpc>
            </a:pPr>
            <a:r>
              <a:rPr lang="en-US" sz="3000">
                <a:solidFill>
                  <a:srgbClr val="FFFFFF"/>
                </a:solidFill>
                <a:latin typeface="Roboto Condensed Italics"/>
              </a:rPr>
              <a:t>Remote access Trojans (RATs)</a:t>
            </a:r>
            <a:r>
              <a:rPr lang="en-US" sz="3000">
                <a:solidFill>
                  <a:srgbClr val="FFFFFF"/>
                </a:solidFill>
                <a:latin typeface="Roboto Condensed"/>
              </a:rPr>
              <a:t> provide attackers with remote access to systems.</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8920241" y="1682577"/>
            <a:ext cx="8339059" cy="5171194"/>
          </a:xfrm>
          <a:custGeom>
            <a:avLst/>
            <a:gdLst/>
            <a:ahLst/>
            <a:cxnLst/>
            <a:rect r="r" b="b" t="t" l="l"/>
            <a:pathLst>
              <a:path h="5171194" w="8339059">
                <a:moveTo>
                  <a:pt x="0" y="0"/>
                </a:moveTo>
                <a:lnTo>
                  <a:pt x="8339059" y="0"/>
                </a:lnTo>
                <a:lnTo>
                  <a:pt x="8339059" y="5171194"/>
                </a:lnTo>
                <a:lnTo>
                  <a:pt x="0" y="5171194"/>
                </a:lnTo>
                <a:lnTo>
                  <a:pt x="0" y="0"/>
                </a:lnTo>
                <a:close/>
              </a:path>
            </a:pathLst>
          </a:custGeom>
          <a:blipFill>
            <a:blip r:embed="rId6"/>
            <a:stretch>
              <a:fillRect l="0" t="0" r="0" b="0"/>
            </a:stretch>
          </a:blipFill>
        </p:spPr>
      </p:sp>
      <p:sp>
        <p:nvSpPr>
          <p:cNvPr name="TextBox 5" id="5"/>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Worms</a:t>
            </a:r>
          </a:p>
        </p:txBody>
      </p:sp>
      <p:sp>
        <p:nvSpPr>
          <p:cNvPr name="TextBox 6" id="6"/>
          <p:cNvSpPr txBox="true"/>
          <p:nvPr/>
        </p:nvSpPr>
        <p:spPr>
          <a:xfrm rot="0">
            <a:off x="700238" y="4563449"/>
            <a:ext cx="7145153" cy="5867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Worm</a:t>
            </a:r>
            <a:r>
              <a:rPr lang="en-US" sz="3000">
                <a:solidFill>
                  <a:srgbClr val="FFFFFF"/>
                </a:solidFill>
                <a:latin typeface="Roboto Condensed"/>
              </a:rPr>
              <a:t> spreads from system to system without any user interaction. Although worms are often associated with spreading via attacks on vulnerable services, any type of spread through automated means is possible, meaning that worms can spread via email attachments, network file shares, or other methods as well. Worms also self-install, rather than requiring users to click on them, making them quite dangerous.</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Rootkits</a:t>
            </a:r>
          </a:p>
        </p:txBody>
      </p:sp>
      <p:sp>
        <p:nvSpPr>
          <p:cNvPr name="TextBox 5" id="5"/>
          <p:cNvSpPr txBox="true"/>
          <p:nvPr/>
        </p:nvSpPr>
        <p:spPr>
          <a:xfrm rot="0">
            <a:off x="700238" y="4563449"/>
            <a:ext cx="7145153" cy="6400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Rootkits</a:t>
            </a:r>
            <a:r>
              <a:rPr lang="en-US" sz="3000">
                <a:solidFill>
                  <a:srgbClr val="FFFFFF"/>
                </a:solidFill>
                <a:latin typeface="Roboto Condensed"/>
              </a:rPr>
              <a:t> are malware that is specifically designed to allow attackers to access a system through a backdoor. Many modern rootkits also include capabilities that work to conceal the rootkit from detection through any of a variety of techniques, ranging from leveraging filesystem drivers to ensure that users cannot see the rootkit files, to infecting startup code in the master boot record (MBR) of a disk, thus allowing attacks against full-disk encryption systems. </a:t>
            </a: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Backdoors</a:t>
            </a:r>
          </a:p>
        </p:txBody>
      </p:sp>
      <p:sp>
        <p:nvSpPr>
          <p:cNvPr name="TextBox 5" id="5"/>
          <p:cNvSpPr txBox="true"/>
          <p:nvPr/>
        </p:nvSpPr>
        <p:spPr>
          <a:xfrm rot="0">
            <a:off x="700238" y="4563449"/>
            <a:ext cx="7145153"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Backdoors</a:t>
            </a:r>
            <a:r>
              <a:rPr lang="en-US" sz="3000">
                <a:solidFill>
                  <a:srgbClr val="FFFFFF"/>
                </a:solidFill>
                <a:latin typeface="Roboto Condensed"/>
              </a:rPr>
              <a:t> are methods or tools that provide access that bypasses normal authentication and authorization procedures, allowing attackers access to systems, devices, or applications.</a:t>
            </a:r>
          </a:p>
          <a:p>
            <a:pP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7845391" y="278281"/>
            <a:ext cx="6920672" cy="4119903"/>
          </a:xfrm>
          <a:custGeom>
            <a:avLst/>
            <a:gdLst/>
            <a:ahLst/>
            <a:cxnLst/>
            <a:rect r="r" b="b" t="t" l="l"/>
            <a:pathLst>
              <a:path h="4119903" w="6920672">
                <a:moveTo>
                  <a:pt x="0" y="0"/>
                </a:moveTo>
                <a:lnTo>
                  <a:pt x="6920672" y="0"/>
                </a:lnTo>
                <a:lnTo>
                  <a:pt x="6920672" y="4119903"/>
                </a:lnTo>
                <a:lnTo>
                  <a:pt x="0" y="4119903"/>
                </a:lnTo>
                <a:lnTo>
                  <a:pt x="0" y="0"/>
                </a:lnTo>
                <a:close/>
              </a:path>
            </a:pathLst>
          </a:custGeom>
          <a:blipFill>
            <a:blip r:embed="rId6"/>
            <a:stretch>
              <a:fillRect l="0" t="0" r="0" b="0"/>
            </a:stretch>
          </a:blipFill>
        </p:spPr>
      </p:sp>
      <p:sp>
        <p:nvSpPr>
          <p:cNvPr name="Freeform 5" id="5"/>
          <p:cNvSpPr/>
          <p:nvPr/>
        </p:nvSpPr>
        <p:spPr>
          <a:xfrm flipH="false" flipV="false" rot="0">
            <a:off x="10787467" y="4593828"/>
            <a:ext cx="5748492" cy="5121839"/>
          </a:xfrm>
          <a:custGeom>
            <a:avLst/>
            <a:gdLst/>
            <a:ahLst/>
            <a:cxnLst/>
            <a:rect r="r" b="b" t="t" l="l"/>
            <a:pathLst>
              <a:path h="5121839" w="5748492">
                <a:moveTo>
                  <a:pt x="0" y="0"/>
                </a:moveTo>
                <a:lnTo>
                  <a:pt x="5748492" y="0"/>
                </a:lnTo>
                <a:lnTo>
                  <a:pt x="5748492" y="5121839"/>
                </a:lnTo>
                <a:lnTo>
                  <a:pt x="0" y="5121839"/>
                </a:lnTo>
                <a:lnTo>
                  <a:pt x="0" y="0"/>
                </a:lnTo>
                <a:close/>
              </a:path>
            </a:pathLst>
          </a:custGeom>
          <a:blipFill>
            <a:blip r:embed="rId7"/>
            <a:stretch>
              <a:fillRect l="0" t="0" r="0" b="0"/>
            </a:stretch>
          </a:blipFill>
        </p:spPr>
      </p:sp>
      <p:sp>
        <p:nvSpPr>
          <p:cNvPr name="TextBox 6" id="6"/>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Bots</a:t>
            </a:r>
          </a:p>
        </p:txBody>
      </p:sp>
      <p:sp>
        <p:nvSpPr>
          <p:cNvPr name="TextBox 7" id="7"/>
          <p:cNvSpPr txBox="true"/>
          <p:nvPr/>
        </p:nvSpPr>
        <p:spPr>
          <a:xfrm rot="0">
            <a:off x="700238" y="4563449"/>
            <a:ext cx="7145153"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Bots</a:t>
            </a:r>
            <a:r>
              <a:rPr lang="en-US" sz="3000">
                <a:solidFill>
                  <a:srgbClr val="FFFFFF"/>
                </a:solidFill>
                <a:latin typeface="Roboto Condensed"/>
              </a:rPr>
              <a:t> are remotely controlled systems or devices that have a malware infection. Groups of bots are known as </a:t>
            </a:r>
            <a:r>
              <a:rPr lang="en-US" sz="3000">
                <a:solidFill>
                  <a:srgbClr val="FFFFFF"/>
                </a:solidFill>
                <a:latin typeface="Roboto Condensed Italics"/>
              </a:rPr>
              <a:t>botnets</a:t>
            </a:r>
            <a:r>
              <a:rPr lang="en-US" sz="3000">
                <a:solidFill>
                  <a:srgbClr val="FFFFFF"/>
                </a:solidFill>
                <a:latin typeface="Roboto Condensed"/>
              </a:rPr>
              <a:t>, and botnets are used by attackers who control them to perform various actions, ranging from additional compromises and infection, to denial-of-service attacks or acting as spam relays. </a:t>
            </a: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TextBox 4" id="4"/>
          <p:cNvSpPr txBox="true"/>
          <p:nvPr/>
        </p:nvSpPr>
        <p:spPr>
          <a:xfrm rot="0">
            <a:off x="700238" y="3163909"/>
            <a:ext cx="529573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Keyloggers</a:t>
            </a:r>
          </a:p>
        </p:txBody>
      </p:sp>
      <p:sp>
        <p:nvSpPr>
          <p:cNvPr name="TextBox 5" id="5"/>
          <p:cNvSpPr txBox="true"/>
          <p:nvPr/>
        </p:nvSpPr>
        <p:spPr>
          <a:xfrm rot="0">
            <a:off x="700238" y="4563449"/>
            <a:ext cx="7145153"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Keyloggers</a:t>
            </a:r>
            <a:r>
              <a:rPr lang="en-US" sz="3000">
                <a:solidFill>
                  <a:srgbClr val="FFFFFF"/>
                </a:solidFill>
                <a:latin typeface="Roboto Condensed"/>
              </a:rPr>
              <a:t> are programs that capture keystrokes from keyboards, although keylogger applications may also capture other input like mouse movement, touchscreen inputs, or credit card swipes from attached devices. Keyloggers work in a multitude of ways, ranging from tools that capture data from the kernel, to APIs or scripts, or even directly from memory.</a:t>
            </a:r>
          </a:p>
          <a:p>
            <a:pP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DAF8_zrEe7Y</dc:identifier>
  <dcterms:modified xsi:type="dcterms:W3CDTF">2011-08-01T06:04:30Z</dcterms:modified>
  <cp:revision>1</cp:revision>
  <dc:title>ITP63 Chapter 3</dc:title>
</cp:coreProperties>
</file>