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51" Target="slides/slide30.xml" Type="http://schemas.openxmlformats.org/officeDocument/2006/relationships/slide"/><Relationship Id="rId52" Target="slides/slide3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Application</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Attacks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POINT/OBJECT DEREFERENCE</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Point/Object Dereference attack</a:t>
            </a:r>
            <a:r>
              <a:rPr lang="en-US" sz="3000">
                <a:solidFill>
                  <a:srgbClr val="FFFFFF"/>
                </a:solidFill>
                <a:latin typeface="Roboto Condensed"/>
              </a:rPr>
              <a:t> is the act of dereferencing a pointer to an object causing a system to crash or do undesirable actions.</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DIRECTORY TRAVERSAL</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directory traversal attack </a:t>
            </a:r>
            <a:r>
              <a:rPr lang="en-US" sz="3000">
                <a:solidFill>
                  <a:srgbClr val="FFFFFF"/>
                </a:solidFill>
                <a:latin typeface="Roboto Condensed"/>
              </a:rPr>
              <a:t>is when an attacker uses special inputs to circumvent the directory tree structure of the filesystem.</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BUFFER OVERFLOW</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Buffer overflow attack </a:t>
            </a:r>
            <a:r>
              <a:rPr lang="en-US" sz="3000">
                <a:solidFill>
                  <a:srgbClr val="FFFFFF"/>
                </a:solidFill>
                <a:latin typeface="Roboto Condensed"/>
              </a:rPr>
              <a:t>happens when the input buffer that is used to hold program input is overwritten with data that is larger than the buffer can hold.</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RACE CONDITION</a:t>
            </a:r>
          </a:p>
        </p:txBody>
      </p:sp>
      <p:sp>
        <p:nvSpPr>
          <p:cNvPr name="TextBox 9" id="9"/>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race condition </a:t>
            </a:r>
            <a:r>
              <a:rPr lang="en-US" sz="3000">
                <a:solidFill>
                  <a:srgbClr val="FFFFFF"/>
                </a:solidFill>
                <a:latin typeface="Roboto Condensed"/>
              </a:rPr>
              <a:t>is an error condition that occurs when the output of a function is dependent on the sequence or timing of the inputs. It becomes a bug when the inputs do not happen in the order the programmer intended.</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IMPROPER ERROR HANDLING</a:t>
            </a:r>
          </a:p>
        </p:txBody>
      </p:sp>
      <p:sp>
        <p:nvSpPr>
          <p:cNvPr name="TextBox 9" id="9"/>
          <p:cNvSpPr txBox="true"/>
          <p:nvPr/>
        </p:nvSpPr>
        <p:spPr>
          <a:xfrm rot="0">
            <a:off x="8795563" y="3841440"/>
            <a:ext cx="8463737"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Improper error handling </a:t>
            </a:r>
            <a:r>
              <a:rPr lang="en-US" sz="3000">
                <a:solidFill>
                  <a:srgbClr val="FFFFFF"/>
                </a:solidFill>
                <a:latin typeface="Roboto Condensed"/>
              </a:rPr>
              <a:t>can lead to a wide range of disclosures. Errors associated with SQL statements can disclose data structures and data elements. Remote procedure call (RPC) errors can give up sensitive information such as filenames, paths, and server names. Programmatic errors can disclose line numbers that an exception occurred on, the method that was invoked, and information such as stack elements.</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IMPROPER INPUT HANDLING</a:t>
            </a:r>
          </a:p>
        </p:txBody>
      </p:sp>
      <p:sp>
        <p:nvSpPr>
          <p:cNvPr name="TextBox 9" id="9"/>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Improper input handling </a:t>
            </a:r>
            <a:r>
              <a:rPr lang="en-US" sz="3000">
                <a:solidFill>
                  <a:srgbClr val="FFFFFF"/>
                </a:solidFill>
                <a:latin typeface="Roboto Condensed"/>
              </a:rPr>
              <a:t>or input validation is the root cause behind most overflows, injection attacks, and canonical structure errors. Users have the ability to manipulate input, so it is up to the developer to handle the input appropriately to prevent malicious entries from having an effect.</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REPLAY ATTACKS</a:t>
            </a:r>
          </a:p>
        </p:txBody>
      </p:sp>
      <p:sp>
        <p:nvSpPr>
          <p:cNvPr name="TextBox 9" id="9"/>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Replay attacks </a:t>
            </a:r>
            <a:r>
              <a:rPr lang="en-US" sz="3000">
                <a:solidFill>
                  <a:srgbClr val="FFFFFF"/>
                </a:solidFill>
                <a:latin typeface="Roboto Condensed"/>
              </a:rPr>
              <a:t>work against applications by attempting to re-create the conditions that existed the first time the sequence of events occurred. If an attacker can record a series of packets and then replay them, what was valid before may well be valid again.</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SESSION REPLAY</a:t>
            </a:r>
          </a:p>
        </p:txBody>
      </p:sp>
      <p:sp>
        <p:nvSpPr>
          <p:cNvPr name="TextBox 9" id="9"/>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session replay </a:t>
            </a:r>
            <a:r>
              <a:rPr lang="en-US" sz="3000">
                <a:solidFill>
                  <a:srgbClr val="FFFFFF"/>
                </a:solidFill>
                <a:latin typeface="Roboto Condensed"/>
              </a:rPr>
              <a:t>event is the re-creation of a session after it has occurred.</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INTEGER OVERFLOW</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An </a:t>
            </a:r>
            <a:r>
              <a:rPr lang="en-US" sz="3000">
                <a:solidFill>
                  <a:srgbClr val="FFFFFF"/>
                </a:solidFill>
                <a:latin typeface="Roboto Condensed Italics"/>
              </a:rPr>
              <a:t>integer overflow </a:t>
            </a:r>
            <a:r>
              <a:rPr lang="en-US" sz="3000">
                <a:solidFill>
                  <a:srgbClr val="FFFFFF"/>
                </a:solidFill>
                <a:latin typeface="Roboto Condensed"/>
              </a:rPr>
              <a:t>is a programming error condition that occurs when a program attempts to store a numeric value, which is an integer, in a variable that is too small to hold it.</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REQUEST FORGERY</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Request forgery </a:t>
            </a:r>
            <a:r>
              <a:rPr lang="en-US" sz="3000">
                <a:solidFill>
                  <a:srgbClr val="FFFFFF"/>
                </a:solidFill>
                <a:latin typeface="Roboto Condensed"/>
              </a:rPr>
              <a:t>is a class of attack where a user performs a state-changing action on behalf of another user, typically without their knowledge.</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2685591"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9" id="9"/>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
        <p:nvSpPr>
          <p:cNvPr name="TextBox 10" id="10"/>
          <p:cNvSpPr txBox="true"/>
          <p:nvPr/>
        </p:nvSpPr>
        <p:spPr>
          <a:xfrm rot="0">
            <a:off x="8795563" y="3841440"/>
            <a:ext cx="8734588" cy="26670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Roboto Condensed Italics"/>
              </a:rPr>
              <a:t>Application attacks</a:t>
            </a:r>
            <a:r>
              <a:rPr lang="en-US" sz="3000">
                <a:solidFill>
                  <a:srgbClr val="FFFFFF"/>
                </a:solidFill>
                <a:latin typeface="Roboto Condensed"/>
              </a:rPr>
              <a:t> are malicious activities that target vulnerabilities in software applications.</a:t>
            </a:r>
          </a:p>
          <a:p>
            <a:pPr marL="647700" indent="-323850" lvl="1">
              <a:lnSpc>
                <a:spcPts val="4200"/>
              </a:lnSpc>
              <a:buFont typeface="Arial"/>
              <a:buChar char="•"/>
            </a:pPr>
            <a:r>
              <a:rPr lang="en-US" sz="3000">
                <a:solidFill>
                  <a:srgbClr val="FFFFFF"/>
                </a:solidFill>
                <a:latin typeface="Roboto Condensed"/>
              </a:rPr>
              <a:t>They can exploit flaws in the design, implementation, or deployment of applications.</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SERVER-SIDE REQUEST FORGERY</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Server-side request forgery </a:t>
            </a:r>
            <a:r>
              <a:rPr lang="en-US" sz="3000">
                <a:solidFill>
                  <a:srgbClr val="FFFFFF"/>
                </a:solidFill>
                <a:latin typeface="Roboto Condensed"/>
              </a:rPr>
              <a:t>is when an attacker sends requests to the serverside application to make HTTP requests to an arbitrary domain of the attacker’s choosing</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CROSS-SITE REQUEST FORGERY</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Cross-site request forgery (XSRF) </a:t>
            </a:r>
            <a:r>
              <a:rPr lang="en-US" sz="3000">
                <a:solidFill>
                  <a:srgbClr val="FFFFFF"/>
                </a:solidFill>
                <a:latin typeface="Roboto Condensed"/>
              </a:rPr>
              <a:t>attacks utilize unintended behaviors that are proper in defined use but are performed under circumstances outside the authorized use.</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API ATTACK</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An </a:t>
            </a:r>
            <a:r>
              <a:rPr lang="en-US" sz="3000">
                <a:solidFill>
                  <a:srgbClr val="FFFFFF"/>
                </a:solidFill>
                <a:latin typeface="Roboto Condensed Italics"/>
              </a:rPr>
              <a:t>application programming interface (API) attack </a:t>
            </a:r>
            <a:r>
              <a:rPr lang="en-US" sz="3000">
                <a:solidFill>
                  <a:srgbClr val="FFFFFF"/>
                </a:solidFill>
                <a:latin typeface="Roboto Condensed"/>
              </a:rPr>
              <a:t>is one where an attacker specifically attacks the API and the service behind it by manipulating inputs.</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RESOURCE EXHAUSTION</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Resource exhaustion </a:t>
            </a:r>
            <a:r>
              <a:rPr lang="en-US" sz="3000">
                <a:solidFill>
                  <a:srgbClr val="FFFFFF"/>
                </a:solidFill>
                <a:latin typeface="Roboto Condensed"/>
              </a:rPr>
              <a:t>is the state where a system does not have all of the resources it needs to continue to function</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MEMORY LEAK</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Errors in memory management can result in a </a:t>
            </a:r>
            <a:r>
              <a:rPr lang="en-US" sz="3000">
                <a:solidFill>
                  <a:srgbClr val="FFFFFF"/>
                </a:solidFill>
                <a:latin typeface="Roboto Condensed Italics"/>
              </a:rPr>
              <a:t>memory leak</a:t>
            </a:r>
            <a:r>
              <a:rPr lang="en-US" sz="3000">
                <a:solidFill>
                  <a:srgbClr val="FFFFFF"/>
                </a:solidFill>
                <a:latin typeface="Roboto Condensed"/>
              </a:rPr>
              <a:t>, which can grow over time, consuming more and more resources.</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SSL STRIPPING</a:t>
            </a:r>
          </a:p>
        </p:txBody>
      </p:sp>
      <p:sp>
        <p:nvSpPr>
          <p:cNvPr name="TextBox 9" id="9"/>
          <p:cNvSpPr txBox="true"/>
          <p:nvPr/>
        </p:nvSpPr>
        <p:spPr>
          <a:xfrm rot="0">
            <a:off x="8795563" y="3841440"/>
            <a:ext cx="8463737"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Secure sockets layer (SSL) stripping </a:t>
            </a:r>
            <a:r>
              <a:rPr lang="en-US" sz="3000">
                <a:solidFill>
                  <a:srgbClr val="FFFFFF"/>
                </a:solidFill>
                <a:latin typeface="Roboto Condensed"/>
              </a:rPr>
              <a:t>is a man in the middle attack against all SSL and early versions of TLS connections. The attack is performed anywhere a man in the middle attack can happen, which makes wireless hotspots a prime location. The attack works by intercepting the initial connection request for HTTPS, redirecting it to an HTTP site, and then mediating in the middle. </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DRIVER MANIPULATION</a:t>
            </a:r>
          </a:p>
        </p:txBody>
      </p:sp>
      <p:sp>
        <p:nvSpPr>
          <p:cNvPr name="TextBox 9" id="9"/>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Driver manipulation </a:t>
            </a:r>
            <a:r>
              <a:rPr lang="en-US" sz="3000">
                <a:solidFill>
                  <a:srgbClr val="FFFFFF"/>
                </a:solidFill>
                <a:latin typeface="Roboto Condensed"/>
              </a:rPr>
              <a:t>is an attack on a system by changing drivers, thus changing the behavior of the system.</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SHIMMING</a:t>
            </a:r>
          </a:p>
        </p:txBody>
      </p:sp>
      <p:sp>
        <p:nvSpPr>
          <p:cNvPr name="TextBox 9" id="9"/>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Shimming</a:t>
            </a:r>
            <a:r>
              <a:rPr lang="en-US" sz="3000">
                <a:solidFill>
                  <a:srgbClr val="FFFFFF"/>
                </a:solidFill>
                <a:latin typeface="Roboto Condensed"/>
              </a:rPr>
              <a:t> is a process of putting a layer of code between the driver and the OS. Shimming allows flexibility and portability by enabling changes between different versions of an OS without modifying the original driver code</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REFACTORING</a:t>
            </a:r>
          </a:p>
        </p:txBody>
      </p:sp>
      <p:sp>
        <p:nvSpPr>
          <p:cNvPr name="TextBox 9" id="9"/>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Refactoring</a:t>
            </a:r>
            <a:r>
              <a:rPr lang="en-US" sz="3000">
                <a:solidFill>
                  <a:srgbClr val="FFFFFF"/>
                </a:solidFill>
                <a:latin typeface="Roboto Condensed"/>
              </a:rPr>
              <a:t> is the process of restructuring existing computer code without changing its external behavior.</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88781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PASS THE HASH</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Pass the hash </a:t>
            </a:r>
            <a:r>
              <a:rPr lang="en-US" sz="3000">
                <a:solidFill>
                  <a:srgbClr val="FFFFFF"/>
                </a:solidFill>
                <a:latin typeface="Roboto Condensed"/>
              </a:rPr>
              <a:t>is a hacking technique where the attacker captures the hash used to authenticate a process. They can then use this hash by injecting it into a process in place of the password.</a:t>
            </a:r>
          </a:p>
          <a:p>
            <a:pPr>
              <a:lnSpc>
                <a:spcPts val="4200"/>
              </a:lnSpc>
            </a:pPr>
          </a:p>
        </p:txBody>
      </p:sp>
      <p:sp>
        <p:nvSpPr>
          <p:cNvPr name="TextBox 10" id="10"/>
          <p:cNvSpPr txBox="true"/>
          <p:nvPr/>
        </p:nvSpPr>
        <p:spPr>
          <a:xfrm rot="0">
            <a:off x="1269071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5060099"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PRIVILEGE ESCALATION </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Privilege escalation</a:t>
            </a:r>
            <a:r>
              <a:rPr lang="en-US" sz="3000">
                <a:solidFill>
                  <a:srgbClr val="FFFFFF"/>
                </a:solidFill>
                <a:latin typeface="Roboto Condensed"/>
              </a:rPr>
              <a:t> is a type of attack wherein the attacker starts as an ordinary user privilege level then exploits vulnerabilities to gain root or admin user privilege levels.</a:t>
            </a:r>
          </a:p>
          <a:p>
            <a:pPr>
              <a:lnSpc>
                <a:spcPts val="4200"/>
              </a:lnSpc>
            </a:pPr>
          </a:p>
        </p:txBody>
      </p:sp>
      <p:sp>
        <p:nvSpPr>
          <p:cNvPr name="TextBox 10" id="10"/>
          <p:cNvSpPr txBox="true"/>
          <p:nvPr/>
        </p:nvSpPr>
        <p:spPr>
          <a:xfrm rot="0">
            <a:off x="12685591"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11657162" y="-4058662"/>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4">
              <a:extLst>
                <a:ext uri="{96DAC541-7B7A-43D3-8B79-37D633B846F1}">
                  <asvg:svgBlip xmlns:asvg="http://schemas.microsoft.com/office/drawing/2016/SVG/main" r:embed="rId5"/>
                </a:ext>
              </a:extLst>
            </a:blip>
            <a:stretch>
              <a:fillRect l="0" t="-46918" r="0" b="0"/>
            </a:stretch>
          </a:blipFill>
        </p:spPr>
      </p:sp>
      <p:sp>
        <p:nvSpPr>
          <p:cNvPr name="Freeform 4" id="4"/>
          <p:cNvSpPr/>
          <p:nvPr/>
        </p:nvSpPr>
        <p:spPr>
          <a:xfrm flipH="false" flipV="false" rot="8803574">
            <a:off x="-3009583" y="4548552"/>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l="0" t="0" r="0" b="-44624"/>
            </a:stretch>
          </a:blipFill>
        </p:spPr>
      </p:sp>
      <p:sp>
        <p:nvSpPr>
          <p:cNvPr name="Freeform 5" id="5"/>
          <p:cNvSpPr/>
          <p:nvPr/>
        </p:nvSpPr>
        <p:spPr>
          <a:xfrm flipH="false" flipV="false" rot="3506033">
            <a:off x="14234868" y="4995907"/>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l="0" t="0" r="0" b="-44624"/>
            </a:stretch>
          </a:blipFill>
        </p:spPr>
      </p:sp>
      <p:sp>
        <p:nvSpPr>
          <p:cNvPr name="TextBox 6" id="6"/>
          <p:cNvSpPr txBox="true"/>
          <p:nvPr/>
        </p:nvSpPr>
        <p:spPr>
          <a:xfrm rot="0">
            <a:off x="1554750" y="895350"/>
            <a:ext cx="338791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Mitigating </a:t>
            </a:r>
          </a:p>
        </p:txBody>
      </p:sp>
      <p:sp>
        <p:nvSpPr>
          <p:cNvPr name="TextBox 7" id="7"/>
          <p:cNvSpPr txBox="true"/>
          <p:nvPr/>
        </p:nvSpPr>
        <p:spPr>
          <a:xfrm rot="0">
            <a:off x="1554750" y="23432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01. </a:t>
            </a:r>
          </a:p>
        </p:txBody>
      </p:sp>
      <p:sp>
        <p:nvSpPr>
          <p:cNvPr name="TextBox 8" id="8"/>
          <p:cNvSpPr txBox="true"/>
          <p:nvPr/>
        </p:nvSpPr>
        <p:spPr>
          <a:xfrm rot="0">
            <a:off x="2275937" y="2149556"/>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Input Validation: Validate and sanitize user input to prevent injection attacks</a:t>
            </a:r>
          </a:p>
        </p:txBody>
      </p:sp>
      <p:sp>
        <p:nvSpPr>
          <p:cNvPr name="TextBox 9" id="9"/>
          <p:cNvSpPr txBox="true"/>
          <p:nvPr/>
        </p:nvSpPr>
        <p:spPr>
          <a:xfrm rot="0">
            <a:off x="5033252" y="895350"/>
            <a:ext cx="6954334"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Application Attacks </a:t>
            </a:r>
          </a:p>
        </p:txBody>
      </p:sp>
      <p:sp>
        <p:nvSpPr>
          <p:cNvPr name="TextBox 10" id="10"/>
          <p:cNvSpPr txBox="true"/>
          <p:nvPr/>
        </p:nvSpPr>
        <p:spPr>
          <a:xfrm rot="0">
            <a:off x="1554750" y="35624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02. </a:t>
            </a:r>
          </a:p>
        </p:txBody>
      </p:sp>
      <p:sp>
        <p:nvSpPr>
          <p:cNvPr name="TextBox 11" id="11"/>
          <p:cNvSpPr txBox="true"/>
          <p:nvPr/>
        </p:nvSpPr>
        <p:spPr>
          <a:xfrm rot="0">
            <a:off x="2275937" y="3635456"/>
            <a:ext cx="9381225" cy="533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Output Encoding: Encode output to mitigate XSS attacks.</a:t>
            </a:r>
          </a:p>
        </p:txBody>
      </p:sp>
      <p:sp>
        <p:nvSpPr>
          <p:cNvPr name="TextBox 12" id="12"/>
          <p:cNvSpPr txBox="true"/>
          <p:nvPr/>
        </p:nvSpPr>
        <p:spPr>
          <a:xfrm rot="0">
            <a:off x="1554750" y="47816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03. </a:t>
            </a:r>
          </a:p>
        </p:txBody>
      </p:sp>
      <p:sp>
        <p:nvSpPr>
          <p:cNvPr name="TextBox 13" id="13"/>
          <p:cNvSpPr txBox="true"/>
          <p:nvPr/>
        </p:nvSpPr>
        <p:spPr>
          <a:xfrm rot="0">
            <a:off x="2275937" y="4838700"/>
            <a:ext cx="9381225" cy="533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CSRF Tokens: Use tokens to prevent CSRF attacks.</a:t>
            </a:r>
          </a:p>
        </p:txBody>
      </p:sp>
      <p:sp>
        <p:nvSpPr>
          <p:cNvPr name="TextBox 14" id="14"/>
          <p:cNvSpPr txBox="true"/>
          <p:nvPr/>
        </p:nvSpPr>
        <p:spPr>
          <a:xfrm rot="0">
            <a:off x="1554750" y="60008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04. </a:t>
            </a:r>
          </a:p>
        </p:txBody>
      </p:sp>
      <p:sp>
        <p:nvSpPr>
          <p:cNvPr name="TextBox 15" id="15"/>
          <p:cNvSpPr txBox="true"/>
          <p:nvPr/>
        </p:nvSpPr>
        <p:spPr>
          <a:xfrm rot="0">
            <a:off x="2275937" y="5807156"/>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Principle of Least Privilege: Limit privileges to reduce the impact of successful attacks.</a:t>
            </a:r>
          </a:p>
        </p:txBody>
      </p:sp>
      <p:sp>
        <p:nvSpPr>
          <p:cNvPr name="TextBox 16" id="16"/>
          <p:cNvSpPr txBox="true"/>
          <p:nvPr/>
        </p:nvSpPr>
        <p:spPr>
          <a:xfrm rot="0">
            <a:off x="1554750" y="72200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05. </a:t>
            </a:r>
          </a:p>
        </p:txBody>
      </p:sp>
      <p:sp>
        <p:nvSpPr>
          <p:cNvPr name="TextBox 17" id="17"/>
          <p:cNvSpPr txBox="true"/>
          <p:nvPr/>
        </p:nvSpPr>
        <p:spPr>
          <a:xfrm rot="0">
            <a:off x="2275937" y="7026356"/>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Patch Management: Keep applications and frameworks up-to-date to mitigate known vulnerabilities.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CROSS-SITE SCRIPTING (XSS)</a:t>
            </a:r>
          </a:p>
        </p:txBody>
      </p:sp>
      <p:sp>
        <p:nvSpPr>
          <p:cNvPr name="TextBox 9" id="9"/>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Cross-site scripting (XSS) </a:t>
            </a:r>
            <a:r>
              <a:rPr lang="en-US" sz="3000">
                <a:solidFill>
                  <a:srgbClr val="FFFFFF"/>
                </a:solidFill>
                <a:latin typeface="Roboto Condensed"/>
              </a:rPr>
              <a:t>is one of the most common web attack methodologies. The cause of the vulnerability is weak user input validation. If input is not validated properly, an attacker can include a script in their input and have it rendered as part of the web process.</a:t>
            </a:r>
          </a:p>
          <a:p>
            <a:pPr>
              <a:lnSpc>
                <a:spcPts val="4200"/>
              </a:lnSpc>
            </a:pPr>
          </a:p>
        </p:txBody>
      </p:sp>
      <p:sp>
        <p:nvSpPr>
          <p:cNvPr name="TextBox 10" id="10"/>
          <p:cNvSpPr txBox="true"/>
          <p:nvPr/>
        </p:nvSpPr>
        <p:spPr>
          <a:xfrm rot="0">
            <a:off x="12685591"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p:nvPr/>
        </p:nvGrpSpPr>
        <p:grpSpPr>
          <a:xfrm rot="0">
            <a:off x="1028700" y="2489900"/>
            <a:ext cx="16230600" cy="6714509"/>
            <a:chOff x="0" y="0"/>
            <a:chExt cx="4274726" cy="1768430"/>
          </a:xfrm>
        </p:grpSpPr>
        <p:sp>
          <p:nvSpPr>
            <p:cNvPr name="Freeform 4" id="4"/>
            <p:cNvSpPr/>
            <p:nvPr/>
          </p:nvSpPr>
          <p:spPr>
            <a:xfrm flipH="false" flipV="false" rot="0">
              <a:off x="0" y="0"/>
              <a:ext cx="4274726" cy="1768430"/>
            </a:xfrm>
            <a:custGeom>
              <a:avLst/>
              <a:gdLst/>
              <a:ahLst/>
              <a:cxnLst/>
              <a:rect r="r" b="b" t="t" l="l"/>
              <a:pathLst>
                <a:path h="1768430" w="4274726">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name="TextBox 5" id="5"/>
            <p:cNvSpPr txBox="true"/>
            <p:nvPr/>
          </p:nvSpPr>
          <p:spPr>
            <a:xfrm>
              <a:off x="0" y="-38100"/>
              <a:ext cx="4274726" cy="180653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864722"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33033"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331302" y="4387480"/>
            <a:ext cx="921777" cy="9217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397175" y="4387480"/>
            <a:ext cx="921777" cy="9217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584850" y="4387480"/>
            <a:ext cx="921777" cy="92177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058606" y="895350"/>
            <a:ext cx="3448022" cy="1104265"/>
          </a:xfrm>
          <a:prstGeom prst="rect">
            <a:avLst/>
          </a:prstGeom>
        </p:spPr>
        <p:txBody>
          <a:bodyPr anchor="t" rtlCol="false" tIns="0" lIns="0" bIns="0" rIns="0">
            <a:spAutoFit/>
          </a:bodyPr>
          <a:lstStyle/>
          <a:p>
            <a:pPr algn="just">
              <a:lnSpc>
                <a:spcPts val="8959"/>
              </a:lnSpc>
            </a:pPr>
            <a:r>
              <a:rPr lang="en-US" sz="6399">
                <a:solidFill>
                  <a:srgbClr val="509FCB"/>
                </a:solidFill>
                <a:latin typeface="Roboto Condensed Bold"/>
              </a:rPr>
              <a:t>Attacks</a:t>
            </a:r>
          </a:p>
        </p:txBody>
      </p:sp>
      <p:sp>
        <p:nvSpPr>
          <p:cNvPr name="TextBox 18" id="18"/>
          <p:cNvSpPr txBox="true"/>
          <p:nvPr/>
        </p:nvSpPr>
        <p:spPr>
          <a:xfrm rot="0">
            <a:off x="5090253" y="895350"/>
            <a:ext cx="40189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Application </a:t>
            </a:r>
          </a:p>
        </p:txBody>
      </p:sp>
      <p:sp>
        <p:nvSpPr>
          <p:cNvPr name="TextBox 19" id="19"/>
          <p:cNvSpPr txBox="true"/>
          <p:nvPr/>
        </p:nvSpPr>
        <p:spPr>
          <a:xfrm rot="0">
            <a:off x="6528997" y="2684238"/>
            <a:ext cx="4751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XSS ATTACK TYPES</a:t>
            </a:r>
          </a:p>
        </p:txBody>
      </p:sp>
      <p:sp>
        <p:nvSpPr>
          <p:cNvPr name="TextBox 20" id="20"/>
          <p:cNvSpPr txBox="true"/>
          <p:nvPr/>
        </p:nvSpPr>
        <p:spPr>
          <a:xfrm rot="0">
            <a:off x="2576770" y="4241944"/>
            <a:ext cx="4751325" cy="533400"/>
          </a:xfrm>
          <a:prstGeom prst="rect">
            <a:avLst/>
          </a:prstGeom>
        </p:spPr>
        <p:txBody>
          <a:bodyPr anchor="t" rtlCol="false" tIns="0" lIns="0" bIns="0" rIns="0">
            <a:spAutoFit/>
          </a:bodyPr>
          <a:lstStyle/>
          <a:p>
            <a:pPr>
              <a:lnSpc>
                <a:spcPts val="4200"/>
              </a:lnSpc>
            </a:pPr>
            <a:r>
              <a:rPr lang="en-US" sz="3000">
                <a:solidFill>
                  <a:srgbClr val="B6E4FD"/>
                </a:solidFill>
                <a:latin typeface="Roboto Condensed"/>
              </a:rPr>
              <a:t>NON PERSISTENT</a:t>
            </a:r>
          </a:p>
        </p:txBody>
      </p:sp>
      <p:sp>
        <p:nvSpPr>
          <p:cNvPr name="TextBox 21" id="21"/>
          <p:cNvSpPr txBox="true"/>
          <p:nvPr/>
        </p:nvSpPr>
        <p:spPr>
          <a:xfrm rot="0">
            <a:off x="7618967" y="4241944"/>
            <a:ext cx="3842709" cy="533400"/>
          </a:xfrm>
          <a:prstGeom prst="rect">
            <a:avLst/>
          </a:prstGeom>
        </p:spPr>
        <p:txBody>
          <a:bodyPr anchor="t" rtlCol="false" tIns="0" lIns="0" bIns="0" rIns="0">
            <a:spAutoFit/>
          </a:bodyPr>
          <a:lstStyle/>
          <a:p>
            <a:pPr>
              <a:lnSpc>
                <a:spcPts val="4200"/>
              </a:lnSpc>
            </a:pPr>
            <a:r>
              <a:rPr lang="en-US" sz="3000">
                <a:solidFill>
                  <a:srgbClr val="B6E4FD"/>
                </a:solidFill>
                <a:latin typeface="Roboto Condensed"/>
              </a:rPr>
              <a:t>PERSISTENT</a:t>
            </a:r>
          </a:p>
        </p:txBody>
      </p:sp>
      <p:sp>
        <p:nvSpPr>
          <p:cNvPr name="TextBox 22" id="22"/>
          <p:cNvSpPr txBox="true"/>
          <p:nvPr/>
        </p:nvSpPr>
        <p:spPr>
          <a:xfrm rot="0">
            <a:off x="12771955" y="4241944"/>
            <a:ext cx="4132890" cy="533400"/>
          </a:xfrm>
          <a:prstGeom prst="rect">
            <a:avLst/>
          </a:prstGeom>
        </p:spPr>
        <p:txBody>
          <a:bodyPr anchor="t" rtlCol="false" tIns="0" lIns="0" bIns="0" rIns="0">
            <a:spAutoFit/>
          </a:bodyPr>
          <a:lstStyle/>
          <a:p>
            <a:pPr>
              <a:lnSpc>
                <a:spcPts val="4200"/>
              </a:lnSpc>
            </a:pPr>
            <a:r>
              <a:rPr lang="en-US" sz="3000">
                <a:solidFill>
                  <a:srgbClr val="B6E4FD"/>
                </a:solidFill>
                <a:latin typeface="Roboto Condensed"/>
              </a:rPr>
              <a:t>DOM BASED</a:t>
            </a:r>
          </a:p>
        </p:txBody>
      </p:sp>
      <p:sp>
        <p:nvSpPr>
          <p:cNvPr name="TextBox 23" id="23"/>
          <p:cNvSpPr txBox="true"/>
          <p:nvPr/>
        </p:nvSpPr>
        <p:spPr>
          <a:xfrm rot="0">
            <a:off x="1170029" y="447054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01</a:t>
            </a:r>
          </a:p>
        </p:txBody>
      </p:sp>
      <p:sp>
        <p:nvSpPr>
          <p:cNvPr name="TextBox 24" id="24"/>
          <p:cNvSpPr txBox="true"/>
          <p:nvPr/>
        </p:nvSpPr>
        <p:spPr>
          <a:xfrm rot="0">
            <a:off x="6235901" y="447054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02</a:t>
            </a:r>
          </a:p>
        </p:txBody>
      </p:sp>
      <p:sp>
        <p:nvSpPr>
          <p:cNvPr name="TextBox 25" id="25"/>
          <p:cNvSpPr txBox="true"/>
          <p:nvPr/>
        </p:nvSpPr>
        <p:spPr>
          <a:xfrm rot="0">
            <a:off x="11423576" y="447054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03</a:t>
            </a:r>
          </a:p>
        </p:txBody>
      </p:sp>
      <p:sp>
        <p:nvSpPr>
          <p:cNvPr name="TextBox 26" id="26"/>
          <p:cNvSpPr txBox="true"/>
          <p:nvPr/>
        </p:nvSpPr>
        <p:spPr>
          <a:xfrm rot="0">
            <a:off x="2576770" y="4772169"/>
            <a:ext cx="429481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injected script is not persisted or stored but rather is immediately executed and passed back via the web server. </a:t>
            </a:r>
          </a:p>
        </p:txBody>
      </p:sp>
      <p:sp>
        <p:nvSpPr>
          <p:cNvPr name="TextBox 27" id="27"/>
          <p:cNvSpPr txBox="true"/>
          <p:nvPr/>
        </p:nvSpPr>
        <p:spPr>
          <a:xfrm rot="0">
            <a:off x="7642642" y="4772169"/>
            <a:ext cx="429481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script is permanently stored on the web server or some back-end storage. This allows the script to be used against others who log in to the system. </a:t>
            </a:r>
          </a:p>
          <a:p>
            <a:pPr>
              <a:lnSpc>
                <a:spcPts val="4200"/>
              </a:lnSpc>
            </a:pPr>
          </a:p>
        </p:txBody>
      </p:sp>
      <p:sp>
        <p:nvSpPr>
          <p:cNvPr name="TextBox 28" id="28"/>
          <p:cNvSpPr txBox="true"/>
          <p:nvPr/>
        </p:nvSpPr>
        <p:spPr>
          <a:xfrm rot="0">
            <a:off x="12753626" y="4772169"/>
            <a:ext cx="429481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script is executed in the browser via the Document Object Model (DOM) process as opposed to the web server.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SQL INJECTION</a:t>
            </a:r>
          </a:p>
        </p:txBody>
      </p:sp>
      <p:sp>
        <p:nvSpPr>
          <p:cNvPr name="TextBox 9" id="9"/>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SQL injection attack </a:t>
            </a:r>
            <a:r>
              <a:rPr lang="en-US" sz="3000">
                <a:solidFill>
                  <a:srgbClr val="FFFFFF"/>
                </a:solidFill>
                <a:latin typeface="Roboto Condensed"/>
              </a:rPr>
              <a:t>is a form of code injection aimed at any SQL-based database, regardless of vendor.</a:t>
            </a:r>
          </a:p>
          <a:p>
            <a:pPr>
              <a:lnSpc>
                <a:spcPts val="4200"/>
              </a:lnSpc>
            </a:pPr>
          </a:p>
        </p:txBody>
      </p:sp>
      <p:sp>
        <p:nvSpPr>
          <p:cNvPr name="TextBox 10" id="10"/>
          <p:cNvSpPr txBox="true"/>
          <p:nvPr/>
        </p:nvSpPr>
        <p:spPr>
          <a:xfrm rot="0">
            <a:off x="1191065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Injection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DLL INJECTION</a:t>
            </a:r>
          </a:p>
        </p:txBody>
      </p:sp>
      <p:sp>
        <p:nvSpPr>
          <p:cNvPr name="TextBox 9" id="9"/>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DLL injection</a:t>
            </a:r>
            <a:r>
              <a:rPr lang="en-US" sz="3000">
                <a:solidFill>
                  <a:srgbClr val="FFFFFF"/>
                </a:solidFill>
                <a:latin typeface="Roboto Condensed"/>
              </a:rPr>
              <a:t> is the process of adding to a program, at runtime, a DLL that has a specific function vulnerability that can be capitalized upon by the attacker. A dynamic-link library (DLL) is a piece of code that can add functionality to a program through the inclusion of library routines linked at runtime. </a:t>
            </a:r>
          </a:p>
          <a:p>
            <a:pPr>
              <a:lnSpc>
                <a:spcPts val="4200"/>
              </a:lnSpc>
            </a:pPr>
          </a:p>
        </p:txBody>
      </p:sp>
      <p:sp>
        <p:nvSpPr>
          <p:cNvPr name="TextBox 10" id="10"/>
          <p:cNvSpPr txBox="true"/>
          <p:nvPr/>
        </p:nvSpPr>
        <p:spPr>
          <a:xfrm rot="0">
            <a:off x="1191065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Injection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0850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LDAP INJECTION</a:t>
            </a:r>
          </a:p>
        </p:txBody>
      </p:sp>
      <p:sp>
        <p:nvSpPr>
          <p:cNvPr name="TextBox 9" id="9"/>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LDAP injection </a:t>
            </a:r>
            <a:r>
              <a:rPr lang="en-US" sz="3000">
                <a:solidFill>
                  <a:srgbClr val="FFFFFF"/>
                </a:solidFill>
                <a:latin typeface="Roboto Condensed"/>
              </a:rPr>
              <a:t>is when an application constructs an LDAP request based on user input, a failure to validate the input can lead to a bad LDAP request. Lightweight Directory Access Protocol (LDAP) is a protocol that makes it possible for applications to query user information rapidly. </a:t>
            </a:r>
          </a:p>
          <a:p>
            <a:pPr>
              <a:lnSpc>
                <a:spcPts val="4200"/>
              </a:lnSpc>
            </a:pPr>
          </a:p>
        </p:txBody>
      </p:sp>
      <p:sp>
        <p:nvSpPr>
          <p:cNvPr name="TextBox 10" id="10"/>
          <p:cNvSpPr txBox="true"/>
          <p:nvPr/>
        </p:nvSpPr>
        <p:spPr>
          <a:xfrm rot="0">
            <a:off x="1191065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Injection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623019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XML INJECTION</a:t>
            </a:r>
          </a:p>
        </p:txBody>
      </p:sp>
      <p:sp>
        <p:nvSpPr>
          <p:cNvPr name="TextBox 9" id="9"/>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XML injections aim to tamper or alter XML data maliciously.</a:t>
            </a:r>
          </a:p>
          <a:p>
            <a:pPr>
              <a:lnSpc>
                <a:spcPts val="4200"/>
              </a:lnSpc>
            </a:pPr>
          </a:p>
        </p:txBody>
      </p:sp>
      <p:sp>
        <p:nvSpPr>
          <p:cNvPr name="TextBox 10" id="10"/>
          <p:cNvSpPr txBox="true"/>
          <p:nvPr/>
        </p:nvSpPr>
        <p:spPr>
          <a:xfrm rot="0">
            <a:off x="11910658" y="1527309"/>
            <a:ext cx="333525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a:t>
            </a:r>
          </a:p>
        </p:txBody>
      </p:sp>
      <p:sp>
        <p:nvSpPr>
          <p:cNvPr name="TextBox 11" id="11"/>
          <p:cNvSpPr txBox="true"/>
          <p:nvPr/>
        </p:nvSpPr>
        <p:spPr>
          <a:xfrm rot="0">
            <a:off x="8795563" y="1527309"/>
            <a:ext cx="408125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Injection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DAF9AFx-_BQ</dc:identifier>
  <dcterms:modified xsi:type="dcterms:W3CDTF">2011-08-01T06:04:30Z</dcterms:modified>
  <cp:revision>1</cp:revision>
  <dc:title>ITP63 Chapter 4</dc:title>
</cp:coreProperties>
</file>