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1" r:id="rId6"/>
    <p:sldId id="271" r:id="rId7"/>
    <p:sldId id="268" r:id="rId8"/>
    <p:sldId id="272" r:id="rId9"/>
    <p:sldId id="273" r:id="rId10"/>
    <p:sldId id="276" r:id="rId11"/>
    <p:sldId id="277" r:id="rId12"/>
    <p:sldId id="278" r:id="rId13"/>
    <p:sldId id="279" r:id="rId14"/>
    <p:sldId id="274" r:id="rId15"/>
    <p:sldId id="266" r:id="rId16"/>
    <p:sldId id="275" r:id="rId17"/>
    <p:sldId id="270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9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34A0-091B-4EF6-BB99-32DD6DC99EC4}" type="datetimeFigureOut">
              <a:rPr lang="pt-BR" smtClean="0"/>
              <a:t>07/12/2015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327462" y="680877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5779" y="2687938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reconhecimento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440456" y="435127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33294" y="5443836"/>
            <a:ext cx="353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Dr.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4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1559" y="1990968"/>
            <a:ext cx="657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Máximos e Mínimos locais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861" y="2552386"/>
            <a:ext cx="4458046" cy="36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1559" y="1990968"/>
            <a:ext cx="657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Atribuição de orientação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35" y="2618508"/>
            <a:ext cx="9029933" cy="30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1559" y="1990968"/>
            <a:ext cx="657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Construção do descritor 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845" y="2692230"/>
            <a:ext cx="5954077" cy="39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61559" y="1990968"/>
            <a:ext cx="657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Correspondência entre imagens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4" y="2602262"/>
            <a:ext cx="7128320" cy="36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Metodologia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44683" y="2410642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i="1" dirty="0" smtClean="0"/>
          </a:p>
          <a:p>
            <a:pPr marL="342900" indent="-342900">
              <a:buAutoNum type="arabicPeriod"/>
            </a:pPr>
            <a:r>
              <a:rPr lang="pt-BR" dirty="0" smtClean="0"/>
              <a:t>Investigação de técnicas e métodos de reconhecimento no âmbito da visão computacional;</a:t>
            </a:r>
          </a:p>
          <a:p>
            <a:pPr marL="342900" indent="-342900">
              <a:buAutoNum type="arabicPeriod"/>
            </a:pPr>
            <a:r>
              <a:rPr lang="pt-BR" dirty="0" smtClean="0"/>
              <a:t>Leituras do material bibliográfico escolhido a partir de uma classificação por relevância;</a:t>
            </a:r>
          </a:p>
          <a:p>
            <a:pPr marL="342900" indent="-342900">
              <a:buAutoNum type="arabicPeriod"/>
            </a:pPr>
            <a:r>
              <a:rPr lang="pt-BR" dirty="0" smtClean="0"/>
              <a:t>Escolha da técnica baseando-se no que foi lido;</a:t>
            </a:r>
          </a:p>
          <a:p>
            <a:pPr marL="342900" indent="-342900">
              <a:buAutoNum type="arabicPeriod"/>
            </a:pPr>
            <a:r>
              <a:rPr lang="pt-BR" dirty="0" smtClean="0"/>
              <a:t>Proposta do software</a:t>
            </a:r>
            <a:r>
              <a:rPr lang="pt-BR" dirty="0" smtClean="0"/>
              <a:t>;</a:t>
            </a: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Validação de resultados;</a:t>
            </a:r>
          </a:p>
        </p:txBody>
      </p:sp>
    </p:spTree>
    <p:extLst>
      <p:ext uri="{BB962C8B-B14F-4D97-AF65-F5344CB8AC3E}">
        <p14:creationId xmlns:p14="http://schemas.microsoft.com/office/powerpoint/2010/main" val="158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Cronograma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87372"/>
              </p:ext>
            </p:extLst>
          </p:nvPr>
        </p:nvGraphicFramePr>
        <p:xfrm>
          <a:off x="823019" y="1920587"/>
          <a:ext cx="10377729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6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4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0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19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3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Tarefa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Fev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Abr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Jul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Revisão</a:t>
                      </a:r>
                      <a:r>
                        <a:rPr lang="pt-BR" baseline="0" dirty="0" smtClean="0"/>
                        <a:t> bibliográfica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</a:t>
                      </a:r>
                      <a:r>
                        <a:rPr lang="pt-BR" baseline="0" dirty="0" smtClean="0"/>
                        <a:t> dos artigos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Definição 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Estudo técnica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do</a:t>
                      </a:r>
                      <a:r>
                        <a:rPr lang="pt-BR" baseline="0" dirty="0" smtClean="0"/>
                        <a:t>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do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do 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Elaboração da monografia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Defesa final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Resultados esperados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01361" y="2913152"/>
            <a:ext cx="1126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Pretende-se alcançar com este estudo a eficiência na identificação de </a:t>
            </a:r>
          </a:p>
          <a:p>
            <a:pPr algn="ctr"/>
            <a:r>
              <a:rPr lang="pt-BR" dirty="0"/>
              <a:t>c</a:t>
            </a:r>
            <a:r>
              <a:rPr lang="pt-BR" dirty="0" smtClean="0"/>
              <a:t>aracterísticas chaves de objetos </a:t>
            </a:r>
            <a:r>
              <a:rPr lang="pt-BR" dirty="0" smtClean="0"/>
              <a:t>em ambientes </a:t>
            </a:r>
            <a:r>
              <a:rPr lang="pt-BR" dirty="0" smtClean="0"/>
              <a:t>de trabalho não </a:t>
            </a:r>
            <a:r>
              <a:rPr lang="pt-BR" dirty="0" smtClean="0"/>
              <a:t>controlados, </a:t>
            </a:r>
            <a:endParaRPr lang="pt-BR" dirty="0" smtClean="0"/>
          </a:p>
          <a:p>
            <a:pPr algn="ctr"/>
            <a:r>
              <a:rPr lang="pt-BR" dirty="0"/>
              <a:t>b</a:t>
            </a:r>
            <a:r>
              <a:rPr lang="pt-BR" dirty="0" smtClean="0"/>
              <a:t>em como a efetividade do sistema a ser desenvolvido.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3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Referências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23075" y="2485589"/>
            <a:ext cx="11261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[1] </a:t>
            </a:r>
            <a:r>
              <a:rPr lang="en-US" dirty="0" smtClean="0"/>
              <a:t> David </a:t>
            </a:r>
            <a:r>
              <a:rPr lang="en-US" dirty="0"/>
              <a:t>G. Lowe. Object recognition from local scale-invariant features. pages 1150–, 1999. </a:t>
            </a:r>
            <a:r>
              <a:rPr lang="en-US" dirty="0" smtClean="0"/>
              <a:t>URL http</a:t>
            </a:r>
            <a:r>
              <a:rPr lang="en-US" dirty="0"/>
              <a:t>://dl.acm.org/citation.cfm?id=850924.851523.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[2] David </a:t>
            </a:r>
            <a:r>
              <a:rPr lang="en-US" dirty="0"/>
              <a:t>G. Lowe. Distinctive image features from scale-invariant </a:t>
            </a:r>
            <a:r>
              <a:rPr lang="en-US" dirty="0" err="1"/>
              <a:t>keypoints</a:t>
            </a:r>
            <a:r>
              <a:rPr lang="en-US" dirty="0"/>
              <a:t>. Int. J. </a:t>
            </a:r>
            <a:r>
              <a:rPr lang="en-US" dirty="0" err="1"/>
              <a:t>Comput</a:t>
            </a:r>
            <a:r>
              <a:rPr lang="en-US" dirty="0"/>
              <a:t>. Vision, 60(2):91–110, Nov. 2004. ISSN 0920-5691.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pt-BR" dirty="0" smtClean="0"/>
              <a:t>] </a:t>
            </a:r>
            <a:r>
              <a:rPr lang="pt-BR" dirty="0"/>
              <a:t>K. </a:t>
            </a:r>
            <a:r>
              <a:rPr lang="pt-BR" dirty="0" err="1"/>
              <a:t>Mikolajczyk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C. Schmid.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affine</a:t>
            </a:r>
            <a:r>
              <a:rPr lang="pt-BR" dirty="0"/>
              <a:t> </a:t>
            </a:r>
            <a:r>
              <a:rPr lang="pt-BR" dirty="0" err="1"/>
              <a:t>invariant</a:t>
            </a:r>
            <a:r>
              <a:rPr lang="pt-BR" dirty="0"/>
              <a:t> </a:t>
            </a:r>
            <a:r>
              <a:rPr lang="pt-BR" dirty="0" err="1"/>
              <a:t>interest</a:t>
            </a:r>
            <a:r>
              <a:rPr lang="pt-BR" dirty="0"/>
              <a:t> point detector. In </a:t>
            </a:r>
            <a:r>
              <a:rPr lang="pt-BR" dirty="0" err="1"/>
              <a:t>Proceedings</a:t>
            </a:r>
            <a:r>
              <a:rPr lang="pt-BR" dirty="0"/>
              <a:t> of </a:t>
            </a:r>
            <a:r>
              <a:rPr lang="pt-BR" dirty="0" err="1"/>
              <a:t>the</a:t>
            </a:r>
            <a:r>
              <a:rPr lang="pt-BR" dirty="0"/>
              <a:t> 7th </a:t>
            </a:r>
            <a:r>
              <a:rPr lang="pt-BR" dirty="0" err="1" smtClean="0"/>
              <a:t>European</a:t>
            </a:r>
            <a:r>
              <a:rPr lang="pt-BR" dirty="0"/>
              <a:t>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/>
              <a:t>on</a:t>
            </a:r>
            <a:r>
              <a:rPr lang="pt-BR" dirty="0"/>
              <a:t> Computer Vision-</a:t>
            </a:r>
            <a:r>
              <a:rPr lang="pt-BR" dirty="0" err="1"/>
              <a:t>Part</a:t>
            </a:r>
            <a:r>
              <a:rPr lang="pt-BR" dirty="0"/>
              <a:t> I, ECCV ’02, </a:t>
            </a:r>
            <a:r>
              <a:rPr lang="pt-BR" dirty="0" err="1"/>
              <a:t>pages</a:t>
            </a:r>
            <a:r>
              <a:rPr lang="pt-BR" dirty="0"/>
              <a:t> 128–142, 40 London, UK, UK, 2002. </a:t>
            </a:r>
            <a:r>
              <a:rPr lang="pt-BR" dirty="0" smtClean="0"/>
              <a:t>Springer-</a:t>
            </a:r>
            <a:r>
              <a:rPr lang="pt-BR" dirty="0" err="1" smtClean="0"/>
              <a:t>Verlag</a:t>
            </a:r>
            <a:endParaRPr lang="pt-BR" dirty="0" smtClean="0"/>
          </a:p>
          <a:p>
            <a:endParaRPr lang="en-US" dirty="0"/>
          </a:p>
          <a:p>
            <a:r>
              <a:rPr lang="en-US" dirty="0" smtClean="0"/>
              <a:t>[4] </a:t>
            </a:r>
            <a:r>
              <a:rPr lang="pt-BR" dirty="0"/>
              <a:t>J. G. R. Maia. Detecção e reconhecimento de objetos utilizando descritores locais. Maio 2010</a:t>
            </a:r>
          </a:p>
        </p:txBody>
      </p:sp>
    </p:spTree>
    <p:extLst>
      <p:ext uri="{BB962C8B-B14F-4D97-AF65-F5344CB8AC3E}">
        <p14:creationId xmlns:p14="http://schemas.microsoft.com/office/powerpoint/2010/main" val="229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113794" y="588275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4725" y="553330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563" y="633352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71599" y="4015792"/>
            <a:ext cx="997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10048" y="2367796"/>
            <a:ext cx="10495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um sistema para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reconhecimento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objetos utilizando visão computacional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321" y="2831675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Investigação de técnicas de visão computacional e como consequência o desenvolvimento </a:t>
            </a:r>
          </a:p>
          <a:p>
            <a:pPr algn="ctr"/>
            <a:r>
              <a:rPr lang="pt-BR" dirty="0" smtClean="0"/>
              <a:t>de um sistema capaz de reconhecer objetos por meio da extração e correspondência</a:t>
            </a:r>
          </a:p>
          <a:p>
            <a:pPr algn="ctr"/>
            <a:r>
              <a:rPr lang="pt-BR" dirty="0" smtClean="0"/>
              <a:t> de descritores locais .</a:t>
            </a:r>
            <a:r>
              <a:rPr lang="pt-BR" dirty="0"/>
              <a:t> </a:t>
            </a:r>
            <a:r>
              <a:rPr lang="pt-BR" dirty="0" smtClean="0"/>
              <a:t>Pretende-se com isso </a:t>
            </a:r>
            <a:r>
              <a:rPr lang="pt-BR" dirty="0"/>
              <a:t>facilitar a tarefa de reconhecimento e identificação </a:t>
            </a:r>
            <a:endParaRPr lang="pt-BR" dirty="0" smtClean="0"/>
          </a:p>
          <a:p>
            <a:pPr algn="ctr"/>
            <a:r>
              <a:rPr lang="pt-BR" dirty="0" smtClean="0"/>
              <a:t>de </a:t>
            </a:r>
            <a:r>
              <a:rPr lang="pt-BR" dirty="0"/>
              <a:t>um objeto </a:t>
            </a:r>
            <a:r>
              <a:rPr lang="pt-BR" dirty="0" smtClean="0"/>
              <a:t>em ambientes não </a:t>
            </a:r>
            <a:r>
              <a:rPr lang="pt-BR" dirty="0" smtClean="0"/>
              <a:t>controlados.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325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 geral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1361" y="2913152"/>
            <a:ext cx="112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Desenvolver um sistema que utilize técnicas de visão computacional para </a:t>
            </a:r>
            <a:r>
              <a:rPr lang="pt-BR" sz="2400" dirty="0" smtClean="0"/>
              <a:t>reconhecimento de </a:t>
            </a:r>
            <a:r>
              <a:rPr lang="pt-BR" sz="2400" dirty="0"/>
              <a:t>objetos em ambientes não controlados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495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Objetivos específicos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29570" y="2435357"/>
            <a:ext cx="8218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Identificar técnicas de reconhecimento de objetos em ambientes não controlados;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 smtClean="0"/>
              <a:t>Identificar as restrições de cada técnica;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Desenvolver uma ferramenta para reconhecimento de objetos a partir do processamento de imagens;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dirty="0"/>
              <a:t>Verificar e validar os resultados obtidos por meio de benchmarks e gráficos.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3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Justificativa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1321" y="2603582"/>
            <a:ext cx="11261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Facilitar o acesso a um sistema de identificação de objetos.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Esclarecer o funcionamento da visão computacional em sistemas de reconhecimento.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Investigar e apresentar uma técnica </a:t>
            </a:r>
            <a:r>
              <a:rPr lang="pt-BR" dirty="0" smtClean="0"/>
              <a:t>para </a:t>
            </a:r>
            <a:r>
              <a:rPr lang="pt-BR" dirty="0" smtClean="0"/>
              <a:t>reconhecimento de objetos, </a:t>
            </a:r>
            <a:r>
              <a:rPr lang="pt-BR" dirty="0" smtClean="0"/>
              <a:t>e </a:t>
            </a:r>
            <a:r>
              <a:rPr lang="pt-BR" dirty="0" smtClean="0"/>
              <a:t>como </a:t>
            </a:r>
            <a:r>
              <a:rPr lang="pt-BR" dirty="0" smtClean="0"/>
              <a:t>resultado deste processo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dirty="0" smtClean="0"/>
              <a:t>desenvolver um sistema </a:t>
            </a:r>
            <a:r>
              <a:rPr lang="pt-BR" dirty="0" smtClean="0"/>
              <a:t>para o mesmo fim</a:t>
            </a:r>
            <a:r>
              <a:rPr lang="pt-BR" dirty="0" smtClean="0"/>
              <a:t>, </a:t>
            </a:r>
            <a:r>
              <a:rPr lang="pt-BR" dirty="0" smtClean="0"/>
              <a:t>tendo em vista </a:t>
            </a: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 smtClean="0"/>
              <a:t>grande número de </a:t>
            </a:r>
            <a:r>
              <a:rPr lang="pt-BR" dirty="0" smtClean="0"/>
              <a:t>aplicações</a:t>
            </a:r>
            <a:br>
              <a:rPr lang="pt-BR" dirty="0" smtClean="0"/>
            </a:br>
            <a:r>
              <a:rPr lang="pt-BR" dirty="0" smtClean="0"/>
              <a:t>para este modelo de sistema.</a:t>
            </a:r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4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Delimitação da pesquisa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3564" y="3019217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Este trabalho abrangerá uma investigação de técnicas de modo a descobrir</a:t>
            </a:r>
          </a:p>
          <a:p>
            <a:pPr algn="ctr"/>
            <a:r>
              <a:rPr lang="pt-BR" dirty="0"/>
              <a:t>q</a:t>
            </a:r>
            <a:r>
              <a:rPr lang="pt-BR" dirty="0" smtClean="0"/>
              <a:t>uais oferecem melhores resultados para identificação de objetos em </a:t>
            </a:r>
            <a:r>
              <a:rPr lang="pt-BR" dirty="0" smtClean="0"/>
              <a:t>ambientes </a:t>
            </a:r>
            <a:r>
              <a:rPr lang="pt-BR" dirty="0" smtClean="0"/>
              <a:t>não controlados. </a:t>
            </a:r>
          </a:p>
          <a:p>
            <a:pPr algn="ctr"/>
            <a:r>
              <a:rPr lang="pt-BR" dirty="0" smtClean="0"/>
              <a:t>A partir desta investigação </a:t>
            </a:r>
            <a:r>
              <a:rPr lang="pt-BR" dirty="0" smtClean="0"/>
              <a:t>desenvolver um </a:t>
            </a:r>
            <a:r>
              <a:rPr lang="pt-BR" dirty="0" smtClean="0"/>
              <a:t>sistema </a:t>
            </a:r>
            <a:r>
              <a:rPr lang="pt-BR" dirty="0" smtClean="0"/>
              <a:t>aplicando </a:t>
            </a:r>
            <a:br>
              <a:rPr lang="pt-BR" dirty="0" smtClean="0"/>
            </a:br>
            <a:r>
              <a:rPr lang="pt-BR" dirty="0" smtClean="0"/>
              <a:t>um método </a:t>
            </a:r>
            <a:r>
              <a:rPr lang="pt-BR" dirty="0" smtClean="0"/>
              <a:t>específico para execução do reconhecimento de </a:t>
            </a:r>
            <a:r>
              <a:rPr lang="pt-BR" dirty="0" smtClean="0"/>
              <a:t>objetos nesses ambientes adversos.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46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70434" y="2329261"/>
            <a:ext cx="568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Os principais autores acerca do tema são: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David G. </a:t>
            </a:r>
            <a:r>
              <a:rPr lang="pt-BR" dirty="0" err="1" smtClean="0"/>
              <a:t>Lowe</a:t>
            </a:r>
            <a:r>
              <a:rPr lang="pt-BR" dirty="0" smtClean="0"/>
              <a:t>;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Krystian</a:t>
            </a:r>
            <a:r>
              <a:rPr lang="pt-BR" dirty="0"/>
              <a:t> </a:t>
            </a:r>
            <a:r>
              <a:rPr lang="pt-BR" dirty="0" err="1"/>
              <a:t>Mikolajczyk</a:t>
            </a:r>
            <a:r>
              <a:rPr lang="pt-BR" dirty="0"/>
              <a:t> e Douglas C. </a:t>
            </a:r>
            <a:r>
              <a:rPr lang="pt-BR" dirty="0" smtClean="0"/>
              <a:t>Schmidt;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Herbert </a:t>
            </a:r>
            <a:r>
              <a:rPr lang="pt-BR" dirty="0" err="1" smtClean="0"/>
              <a:t>Bay</a:t>
            </a:r>
            <a:r>
              <a:rPr lang="pt-BR" dirty="0"/>
              <a:t>, Andreas </a:t>
            </a:r>
            <a:r>
              <a:rPr lang="pt-BR" dirty="0" err="1" smtClean="0"/>
              <a:t>Ess</a:t>
            </a:r>
            <a:r>
              <a:rPr lang="pt-BR" dirty="0"/>
              <a:t>, </a:t>
            </a:r>
            <a:r>
              <a:rPr lang="pt-BR" dirty="0" err="1"/>
              <a:t>Tinne</a:t>
            </a:r>
            <a:r>
              <a:rPr lang="pt-BR" dirty="0"/>
              <a:t> </a:t>
            </a:r>
            <a:r>
              <a:rPr lang="pt-BR" dirty="0" err="1" smtClean="0"/>
              <a:t>Tuytelaars</a:t>
            </a:r>
            <a:r>
              <a:rPr lang="pt-BR" dirty="0"/>
              <a:t> e Luc Van </a:t>
            </a:r>
            <a:r>
              <a:rPr lang="pt-BR" dirty="0" err="1"/>
              <a:t>Gool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7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70434" y="2312636"/>
            <a:ext cx="5682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Descritores locais: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Correspondência direta entre duas imagens;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Não necessário um grande conjunto de amostras;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Invariância quanto a escala, iluminação, rotação e ângulo de visão;</a:t>
            </a:r>
            <a:br>
              <a:rPr lang="pt-BR" dirty="0" smtClean="0"/>
            </a:b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smtClean="0"/>
              <a:t>Representação de partes importantes da imagem;</a:t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8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Revisão bibliográfica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09949" y="1439652"/>
            <a:ext cx="657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Encontro de descritores locais conforme SIFT</a:t>
            </a:r>
          </a:p>
          <a:p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 smtClean="0"/>
              <a:t>Processo de cálculo de </a:t>
            </a:r>
            <a:r>
              <a:rPr lang="pt-BR" dirty="0" err="1" smtClean="0"/>
              <a:t>DoG</a:t>
            </a:r>
            <a:r>
              <a:rPr lang="pt-BR" dirty="0" smtClean="0"/>
              <a:t> e construção das oitavas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426" y="2951190"/>
            <a:ext cx="7168159" cy="32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527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Levinski</dc:creator>
  <cp:lastModifiedBy>Rodrigo Levinski</cp:lastModifiedBy>
  <cp:revision>41</cp:revision>
  <dcterms:created xsi:type="dcterms:W3CDTF">2015-10-09T01:25:22Z</dcterms:created>
  <dcterms:modified xsi:type="dcterms:W3CDTF">2015-12-07T02:36:43Z</dcterms:modified>
</cp:coreProperties>
</file>