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5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D66"/>
    <a:srgbClr val="003C43"/>
    <a:srgbClr val="77B0AA"/>
    <a:srgbClr val="E3FEF7"/>
    <a:srgbClr val="00A40F"/>
    <a:srgbClr val="FF7701"/>
    <a:srgbClr val="007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38" y="12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783E6-8745-72F9-D8B3-6B54BC68B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6876CA-57DA-9999-B51B-B5351C3A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71C5F7-90DF-3F24-A493-8F78E6AC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987-4C7D-4733-867D-FCD9F34F5811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B2069F-0F53-5991-082F-030811BB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C6B1D-E740-C86F-259B-4A14B4F1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8ED-AC53-45D2-8F4C-832F6F5956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9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2E728-49BB-B19B-9BB6-BC76292C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98ECA9-F4CB-C459-2FB9-187B34640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F92E1-C229-C1C3-7DC4-9D977D6A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987-4C7D-4733-867D-FCD9F34F5811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123F2B-1298-16AE-6373-B93F25B3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5651B8-D88D-E805-B517-8771B9E5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8ED-AC53-45D2-8F4C-832F6F5956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078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EA12D7-19B1-A6B9-F719-6952169E6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09819F-887C-F5EF-4BC1-521C229E3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E9C560-9E59-06E1-ECCA-100CC88F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987-4C7D-4733-867D-FCD9F34F5811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9FB540-D7F5-1405-EC74-43A5D591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F76717-49EC-25F6-FE2B-C5CFF705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8ED-AC53-45D2-8F4C-832F6F5956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7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7DC83-DF9B-1675-6398-A1BDFD68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36CCE-B4A1-1CCD-736D-D7F036392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B55969-547B-1635-6B20-AC031FD7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987-4C7D-4733-867D-FCD9F34F5811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7937BF-5870-C98D-3D9F-2EB96EAF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60F2C-6970-83B6-17BA-FAED7100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8ED-AC53-45D2-8F4C-832F6F5956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016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C8553-280E-2CE6-3D5D-27774E5C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7BB1D-206D-55BA-2263-0067337D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1204C2-E603-8790-3DF7-C45FCAD9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987-4C7D-4733-867D-FCD9F34F5811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C4A528-F292-547A-4995-F7F46B9F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BC5D81-E0E9-F063-BD0E-122C3CFF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8ED-AC53-45D2-8F4C-832F6F5956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49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FC94B-6053-620D-C000-17B96BFF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297542-8067-98E7-67D1-E6113C6D5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B30E8F-E775-2C2F-A76A-ED869307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87649A-44AD-3543-87BC-E0DEA123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987-4C7D-4733-867D-FCD9F34F5811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F45AD-9279-3144-5B5A-9B1E73DF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AEA70B-2C90-8167-15CE-A7037854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8ED-AC53-45D2-8F4C-832F6F5956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080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8DCC6-79B1-AAC7-4543-A306EB1A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633DBE-8C12-DB34-0EBB-581DF44B5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16D93B-39B7-AC7A-59EE-E5CCB9199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6924AB-1FD2-902C-E2EF-0E60E09A7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7F4C37-C898-7165-40B4-0323A65BF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72879D-237F-89A5-6A5F-E262BE6A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987-4C7D-4733-867D-FCD9F34F5811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60A050-DF11-18FC-33DB-8A0AEDF0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EF1C04-E21C-A413-277D-607E2B1F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8ED-AC53-45D2-8F4C-832F6F5956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225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DB50-C6B1-CD67-C82B-7CB13DA9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C3E638-501E-BD28-CE0D-F2C75128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987-4C7D-4733-867D-FCD9F34F5811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42D81D-B4DA-2626-C9F5-33F041B1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CC2851-49F0-EEF3-FB14-D9645A38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8ED-AC53-45D2-8F4C-832F6F5956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9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E5F8FD-5D66-CC24-1A7F-B026CAB0C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987-4C7D-4733-867D-FCD9F34F5811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2C2CA3-F60E-0943-BB34-046FEA4D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81EB39-CE5A-26BA-1EB9-1A194FEB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8ED-AC53-45D2-8F4C-832F6F5956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55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99444-BEA5-9512-6F83-DCC50887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FB20B9-1C44-3782-68D6-D9D9DF5DB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B5D5E7-4B06-7D93-DAE1-E2FD4FB4B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AFDF65-AF40-19D3-6585-2C273007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987-4C7D-4733-867D-FCD9F34F5811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13CBCC-3046-0983-860E-A471030B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0822AC-BCD6-77BF-BBE5-A1446910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8ED-AC53-45D2-8F4C-832F6F5956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217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DF502-771E-CB50-3BB5-B66D1216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C3F042-3AB3-4FEE-6CD3-15BBDA53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F16C45-1F04-281B-FC01-75A33D59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EEB382-9248-9F36-6EF9-103F2D7C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7987-4C7D-4733-867D-FCD9F34F5811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26A4F5-D764-3532-2B8A-D5E96DCE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361785-4BA0-2EAB-6B77-44B545F2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8ED-AC53-45D2-8F4C-832F6F5956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272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D4C09A-3343-F03B-B37B-38445A27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5DBF90-8E75-CAC4-D4FB-B0B45CFA3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A6D968-C3B4-999D-E048-4268A7C6A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087987-4C7D-4733-867D-FCD9F34F5811}" type="datetimeFigureOut">
              <a:rPr lang="es-MX" smtClean="0"/>
              <a:t>15/04/2024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8BEFE-E95D-F1C6-DE96-0E2631A4F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135B51-B2E9-B2FC-248D-F6CC97AC3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AA8ED-AC53-45D2-8F4C-832F6F59568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dgs.un.org/goals" TargetMode="External"/><Relationship Id="rId4" Type="http://schemas.openxmlformats.org/officeDocument/2006/relationships/hyperlink" Target="https://www.kaggle.com/datasets/anshtanwar/global-data-on-sustainable-energy/dat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2D644E2-834F-9911-EDA1-369726107537}"/>
              </a:ext>
            </a:extLst>
          </p:cNvPr>
          <p:cNvCxnSpPr/>
          <p:nvPr/>
        </p:nvCxnSpPr>
        <p:spPr>
          <a:xfrm>
            <a:off x="0" y="6303364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C87A429-4348-B7AA-A834-B3BA5C3E9091}"/>
              </a:ext>
            </a:extLst>
          </p:cNvPr>
          <p:cNvSpPr txBox="1"/>
          <p:nvPr/>
        </p:nvSpPr>
        <p:spPr>
          <a:xfrm>
            <a:off x="1" y="6405016"/>
            <a:ext cx="29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77B0AA"/>
                </a:solidFill>
                <a:latin typeface="Berlin Sans FB" panose="020E0602020502020306" pitchFamily="34" charset="0"/>
              </a:rPr>
              <a:t>Project 1: Data </a:t>
            </a:r>
            <a:r>
              <a:rPr lang="es-MX" sz="2000" dirty="0" err="1">
                <a:solidFill>
                  <a:srgbClr val="77B0AA"/>
                </a:solidFill>
                <a:latin typeface="Berlin Sans FB" panose="020E0602020502020306" pitchFamily="34" charset="0"/>
              </a:rPr>
              <a:t>bootcamp</a:t>
            </a:r>
            <a:endParaRPr lang="es-MX" sz="2000" dirty="0">
              <a:solidFill>
                <a:srgbClr val="77B0AA"/>
              </a:solidFill>
              <a:latin typeface="Berlin Sans FB" panose="020E0602020502020306" pitchFamily="34" charset="0"/>
            </a:endParaRP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0BEA845A-1F1F-7626-F457-5D2B94DA69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620EA50-AC33-A9F2-AE5F-127DD67A07EE}"/>
              </a:ext>
            </a:extLst>
          </p:cNvPr>
          <p:cNvSpPr txBox="1"/>
          <p:nvPr/>
        </p:nvSpPr>
        <p:spPr>
          <a:xfrm>
            <a:off x="768626" y="4230593"/>
            <a:ext cx="108667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>
                <a:solidFill>
                  <a:srgbClr val="135D66"/>
                </a:solidFill>
                <a:latin typeface="Bebas Neue" panose="020B0606020202050201" pitchFamily="34" charset="0"/>
              </a:rPr>
              <a:t>Present</a:t>
            </a:r>
            <a:r>
              <a:rPr lang="es-MX" sz="2400" dirty="0">
                <a:solidFill>
                  <a:srgbClr val="135D66"/>
                </a:solidFill>
                <a:latin typeface="Bebas Neue" panose="020B0606020202050201" pitchFamily="34" charset="0"/>
              </a:rPr>
              <a:t>:</a:t>
            </a:r>
          </a:p>
          <a:p>
            <a:pPr algn="ctr"/>
            <a:r>
              <a:rPr lang="es-MX" sz="2400" dirty="0">
                <a:solidFill>
                  <a:srgbClr val="135D66"/>
                </a:solidFill>
                <a:latin typeface="Bebas Neue" panose="020B0606020202050201" pitchFamily="34" charset="0"/>
              </a:rPr>
              <a:t>Kevin Dorado</a:t>
            </a:r>
          </a:p>
          <a:p>
            <a:pPr algn="ctr"/>
            <a:r>
              <a:rPr lang="es-MX" sz="2400" dirty="0">
                <a:solidFill>
                  <a:srgbClr val="135D66"/>
                </a:solidFill>
                <a:latin typeface="Bebas Neue" panose="020B0606020202050201" pitchFamily="34" charset="0"/>
              </a:rPr>
              <a:t>Katia Cuevas</a:t>
            </a:r>
          </a:p>
          <a:p>
            <a:pPr algn="ctr"/>
            <a:r>
              <a:rPr lang="es-MX" sz="2400" dirty="0">
                <a:solidFill>
                  <a:srgbClr val="135D66"/>
                </a:solidFill>
                <a:latin typeface="Bebas Neue" panose="020B0606020202050201" pitchFamily="34" charset="0"/>
              </a:rPr>
              <a:t>Rodrigo Figueroa</a:t>
            </a:r>
          </a:p>
          <a:p>
            <a:pPr algn="ctr"/>
            <a:r>
              <a:rPr lang="es-MX" sz="2400" dirty="0">
                <a:solidFill>
                  <a:srgbClr val="135D66"/>
                </a:solidFill>
                <a:latin typeface="Bebas Neue" panose="020B0606020202050201" pitchFamily="34" charset="0"/>
              </a:rPr>
              <a:t>Miguel Montemayor</a:t>
            </a:r>
          </a:p>
          <a:p>
            <a:pPr algn="ctr"/>
            <a:endParaRPr lang="es-MX" sz="24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768BF96-5701-462A-2F28-6ED37286B2FC}"/>
              </a:ext>
            </a:extLst>
          </p:cNvPr>
          <p:cNvSpPr txBox="1"/>
          <p:nvPr/>
        </p:nvSpPr>
        <p:spPr>
          <a:xfrm>
            <a:off x="662609" y="981561"/>
            <a:ext cx="10866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rgbClr val="135D66"/>
                </a:solidFill>
                <a:latin typeface="Bebas Neue" panose="020B0606020202050201" pitchFamily="34" charset="0"/>
              </a:rPr>
              <a:t>Data </a:t>
            </a:r>
            <a:r>
              <a:rPr lang="es-MX" sz="2000" dirty="0" err="1">
                <a:solidFill>
                  <a:srgbClr val="135D66"/>
                </a:solidFill>
                <a:latin typeface="Bebas Neue" panose="020B0606020202050201" pitchFamily="34" charset="0"/>
              </a:rPr>
              <a:t>Bootcamp</a:t>
            </a:r>
            <a:endParaRPr lang="es-MX" sz="20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324C2A-DC64-F103-EE23-8DD9878DB9EB}"/>
              </a:ext>
            </a:extLst>
          </p:cNvPr>
          <p:cNvSpPr txBox="1"/>
          <p:nvPr/>
        </p:nvSpPr>
        <p:spPr>
          <a:xfrm>
            <a:off x="698954" y="1512584"/>
            <a:ext cx="1086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135D66"/>
                </a:solidFill>
                <a:latin typeface="Arial Narrow" panose="020B0606020202030204" pitchFamily="34" charset="0"/>
              </a:rPr>
              <a:t>Project 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B17C3E6-396D-A1D2-73E7-EA5F5598537C}"/>
              </a:ext>
            </a:extLst>
          </p:cNvPr>
          <p:cNvSpPr txBox="1"/>
          <p:nvPr/>
        </p:nvSpPr>
        <p:spPr>
          <a:xfrm>
            <a:off x="853569" y="1881916"/>
            <a:ext cx="104848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n>
                  <a:solidFill>
                    <a:srgbClr val="003C43"/>
                  </a:solidFill>
                </a:ln>
                <a:solidFill>
                  <a:srgbClr val="77B0AA"/>
                </a:solidFill>
                <a:latin typeface="Bebas Neue" panose="020B0606020202050201" pitchFamily="34" charset="0"/>
              </a:rPr>
              <a:t>"Sustainable Energy and CO2 Emissions: Analyzing Global Trends and Impacts on Development"</a:t>
            </a:r>
            <a:endParaRPr lang="es-MX" sz="5000" dirty="0">
              <a:ln>
                <a:solidFill>
                  <a:srgbClr val="003C43"/>
                </a:solidFill>
              </a:ln>
              <a:solidFill>
                <a:srgbClr val="77B0AA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25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F3FB77-7105-5995-22C1-416B77743435}"/>
              </a:ext>
            </a:extLst>
          </p:cNvPr>
          <p:cNvSpPr txBox="1"/>
          <p:nvPr/>
        </p:nvSpPr>
        <p:spPr>
          <a:xfrm>
            <a:off x="693702" y="618696"/>
            <a:ext cx="1083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D66"/>
                </a:solidFill>
                <a:latin typeface="Bebas Neue" panose="020B0606020202050201" pitchFamily="34" charset="0"/>
              </a:rPr>
              <a:t>Countries with the highest consumption of each energy type</a:t>
            </a:r>
            <a:endParaRPr lang="es-MX" sz="28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816A4B-7B88-D472-31D5-9F40D2C058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"/>
          <a:stretch/>
        </p:blipFill>
        <p:spPr bwMode="auto">
          <a:xfrm>
            <a:off x="388808" y="1086904"/>
            <a:ext cx="11414385" cy="561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E52222-1C8F-CF48-68BB-B3840F720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3" y="7236432"/>
            <a:ext cx="11858974" cy="586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3FAE7EFD-6608-9DBB-32BD-87C858D4D84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9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F3FB77-7105-5995-22C1-416B77743435}"/>
              </a:ext>
            </a:extLst>
          </p:cNvPr>
          <p:cNvSpPr txBox="1"/>
          <p:nvPr/>
        </p:nvSpPr>
        <p:spPr>
          <a:xfrm>
            <a:off x="693702" y="618696"/>
            <a:ext cx="1083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D66"/>
                </a:solidFill>
                <a:latin typeface="Bebas Neue" panose="020B0606020202050201" pitchFamily="34" charset="0"/>
              </a:rPr>
              <a:t>Countries from BRICS, G7 and Mexico</a:t>
            </a:r>
            <a:endParaRPr lang="es-MX" sz="28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4E4DB47-3C0E-67FD-3417-D9718BCCD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3" y="988895"/>
            <a:ext cx="11858974" cy="5869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328BE3B1-8E30-767E-0208-74DA2E161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7" y="-6404568"/>
            <a:ext cx="10164798" cy="5772193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069C9B37-8B1A-4B28-BCA9-2C7E392D261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433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F3FB77-7105-5995-22C1-416B77743435}"/>
              </a:ext>
            </a:extLst>
          </p:cNvPr>
          <p:cNvSpPr txBox="1"/>
          <p:nvPr/>
        </p:nvSpPr>
        <p:spPr>
          <a:xfrm>
            <a:off x="693702" y="618696"/>
            <a:ext cx="1083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Top 5 </a:t>
            </a:r>
            <a:r>
              <a:rPr lang="es-MX" sz="2800" dirty="0" err="1">
                <a:solidFill>
                  <a:srgbClr val="135D66"/>
                </a:solidFill>
                <a:latin typeface="Bebas Neue" panose="020B0606020202050201" pitchFamily="34" charset="0"/>
              </a:rPr>
              <a:t>entities</a:t>
            </a:r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 </a:t>
            </a:r>
            <a:r>
              <a:rPr lang="es-MX" sz="2800" dirty="0" err="1">
                <a:solidFill>
                  <a:srgbClr val="135D66"/>
                </a:solidFill>
                <a:latin typeface="Bebas Neue" panose="020B0606020202050201" pitchFamily="34" charset="0"/>
              </a:rPr>
              <a:t>by</a:t>
            </a:r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 </a:t>
            </a:r>
            <a:r>
              <a:rPr lang="es-MX" sz="2800" dirty="0" err="1">
                <a:solidFill>
                  <a:srgbClr val="135D66"/>
                </a:solidFill>
                <a:latin typeface="Bebas Neue" panose="020B0606020202050201" pitchFamily="34" charset="0"/>
              </a:rPr>
              <a:t>renawable</a:t>
            </a:r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 </a:t>
            </a:r>
            <a:r>
              <a:rPr lang="es-MX" sz="2800" dirty="0" err="1">
                <a:solidFill>
                  <a:srgbClr val="135D66"/>
                </a:solidFill>
                <a:latin typeface="Bebas Neue" panose="020B0606020202050201" pitchFamily="34" charset="0"/>
              </a:rPr>
              <a:t>energy</a:t>
            </a:r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 share in total final </a:t>
            </a:r>
            <a:r>
              <a:rPr lang="es-MX" sz="2800" dirty="0" err="1">
                <a:solidFill>
                  <a:srgbClr val="135D66"/>
                </a:solidFill>
                <a:latin typeface="Bebas Neue" panose="020B0606020202050201" pitchFamily="34" charset="0"/>
              </a:rPr>
              <a:t>energy</a:t>
            </a:r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 </a:t>
            </a:r>
            <a:r>
              <a:rPr lang="es-MX" sz="2800" dirty="0" err="1">
                <a:solidFill>
                  <a:srgbClr val="135D66"/>
                </a:solidFill>
                <a:latin typeface="Bebas Neue" panose="020B0606020202050201" pitchFamily="34" charset="0"/>
              </a:rPr>
              <a:t>consumption</a:t>
            </a:r>
            <a:endParaRPr lang="es-MX" sz="28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6BE92513-DAFB-84E3-0BF2-1D29DF93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6FA96B-32B1-0E1E-474B-3ABE1E4642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69"/>
          <a:stretch/>
        </p:blipFill>
        <p:spPr>
          <a:xfrm rot="10800000">
            <a:off x="1523631" y="-5969777"/>
            <a:ext cx="9144737" cy="57579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3C51EA-F417-660D-1092-6C8898553A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9" t="4312"/>
          <a:stretch/>
        </p:blipFill>
        <p:spPr>
          <a:xfrm>
            <a:off x="1828800" y="1368080"/>
            <a:ext cx="8142371" cy="463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31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F3FB77-7105-5995-22C1-416B77743435}"/>
              </a:ext>
            </a:extLst>
          </p:cNvPr>
          <p:cNvSpPr txBox="1"/>
          <p:nvPr/>
        </p:nvSpPr>
        <p:spPr>
          <a:xfrm>
            <a:off x="693702" y="618696"/>
            <a:ext cx="1083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D66"/>
                </a:solidFill>
                <a:latin typeface="Bebas Neue" panose="020B0606020202050201" pitchFamily="34" charset="0"/>
              </a:rPr>
              <a:t>Renewable electricity generating capacity per capita (top 5 entities)</a:t>
            </a:r>
            <a:endParaRPr lang="es-MX" sz="28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6BE92513-DAFB-84E3-0BF2-1D29DF93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A48AF54-E1A6-2D52-450C-6E6A20E990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69"/>
          <a:stretch/>
        </p:blipFill>
        <p:spPr>
          <a:xfrm>
            <a:off x="1523631" y="1100098"/>
            <a:ext cx="9144737" cy="575790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755D870-2AD0-806D-7207-B2A9E02D04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93" r="610"/>
          <a:stretch/>
        </p:blipFill>
        <p:spPr>
          <a:xfrm rot="10800000">
            <a:off x="1286175" y="7415602"/>
            <a:ext cx="9131969" cy="58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23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F3FB77-7105-5995-22C1-416B77743435}"/>
              </a:ext>
            </a:extLst>
          </p:cNvPr>
          <p:cNvSpPr txBox="1"/>
          <p:nvPr/>
        </p:nvSpPr>
        <p:spPr>
          <a:xfrm>
            <a:off x="693702" y="618696"/>
            <a:ext cx="1083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D66"/>
                </a:solidFill>
                <a:latin typeface="Bebas Neue" panose="020B0606020202050201" pitchFamily="34" charset="0"/>
              </a:rPr>
              <a:t>Average access to electricity over time</a:t>
            </a:r>
            <a:endParaRPr lang="es-MX" sz="28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6BE92513-DAFB-84E3-0BF2-1D29DF93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37406DE-9AE2-9FCE-6110-6119C738DF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93" r="610"/>
          <a:stretch/>
        </p:blipFill>
        <p:spPr>
          <a:xfrm>
            <a:off x="1530015" y="1034590"/>
            <a:ext cx="9131969" cy="582341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2F79E23-7ABE-5149-9102-B6E5996644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14"/>
          <a:stretch/>
        </p:blipFill>
        <p:spPr>
          <a:xfrm rot="10800000">
            <a:off x="12893340" y="880306"/>
            <a:ext cx="9412804" cy="58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30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F3FB77-7105-5995-22C1-416B77743435}"/>
              </a:ext>
            </a:extLst>
          </p:cNvPr>
          <p:cNvSpPr txBox="1"/>
          <p:nvPr/>
        </p:nvSpPr>
        <p:spPr>
          <a:xfrm>
            <a:off x="693702" y="618696"/>
            <a:ext cx="1083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D66"/>
                </a:solidFill>
                <a:latin typeface="Bebas Neue" panose="020B0606020202050201" pitchFamily="34" charset="0"/>
              </a:rPr>
              <a:t>Box plot of primary energy consumption per capita over time</a:t>
            </a:r>
            <a:endParaRPr lang="es-MX" sz="28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6BE92513-DAFB-84E3-0BF2-1D29DF93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84013B4-23EF-E691-0AE1-8A949FFDB9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14"/>
          <a:stretch/>
        </p:blipFill>
        <p:spPr>
          <a:xfrm>
            <a:off x="1389598" y="1026695"/>
            <a:ext cx="9412804" cy="58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91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6BE92513-DAFB-84E3-0BF2-1D29DF93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8D21FF5-E476-F346-CCDC-23064506A716}"/>
              </a:ext>
            </a:extLst>
          </p:cNvPr>
          <p:cNvSpPr txBox="1"/>
          <p:nvPr/>
        </p:nvSpPr>
        <p:spPr>
          <a:xfrm>
            <a:off x="693702" y="618696"/>
            <a:ext cx="1083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D66"/>
                </a:solidFill>
                <a:latin typeface="Bebas Neue" panose="020B0606020202050201" pitchFamily="34" charset="0"/>
              </a:rPr>
              <a:t>Conclusion</a:t>
            </a:r>
            <a:endParaRPr lang="es-MX" sz="28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AAA8EF-E0AA-59DE-F72C-07E7B90E46FC}"/>
              </a:ext>
            </a:extLst>
          </p:cNvPr>
          <p:cNvSpPr txBox="1"/>
          <p:nvPr/>
        </p:nvSpPr>
        <p:spPr>
          <a:xfrm>
            <a:off x="2180492" y="2127738"/>
            <a:ext cx="8141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This presentation has highlighted the critical importance of moving towards sustainable energy to achieve the Sustainable Development Goals.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Energy consumption, as the major contributor to greenhouse gas emissions, demands urgent action.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Adopting renewable energies not only benefits the environment but also drives economic and social development. It is imperative that all sectors collaborate to implement clean technologies and improve energy efficiency.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Together, we can achieve a more sustainable and equitable future for the coming generations.</a:t>
            </a:r>
            <a:endParaRPr lang="es-MX" sz="2000" dirty="0">
              <a:solidFill>
                <a:srgbClr val="003C43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91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6BE92513-DAFB-84E3-0BF2-1D29DF936D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481332C-2BA1-40E5-C20D-F141AAB9CE8B}"/>
              </a:ext>
            </a:extLst>
          </p:cNvPr>
          <p:cNvSpPr txBox="1"/>
          <p:nvPr/>
        </p:nvSpPr>
        <p:spPr>
          <a:xfrm>
            <a:off x="693702" y="618696"/>
            <a:ext cx="1083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D66"/>
                </a:solidFill>
                <a:latin typeface="Bebas Neue" panose="020B0606020202050201" pitchFamily="34" charset="0"/>
              </a:rPr>
              <a:t>Bibliography</a:t>
            </a:r>
            <a:endParaRPr lang="es-MX" sz="28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946065-E08F-EB23-BE66-975FD560F759}"/>
              </a:ext>
            </a:extLst>
          </p:cNvPr>
          <p:cNvSpPr txBox="1"/>
          <p:nvPr/>
        </p:nvSpPr>
        <p:spPr>
          <a:xfrm>
            <a:off x="2180492" y="2127738"/>
            <a:ext cx="8141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TANWAR, A. (2023, 11). Global Data on Sustainable Energy (2000-2020). From Kaggle: </a:t>
            </a:r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  <a:hlinkClick r:id="rId4"/>
              </a:rPr>
              <a:t>https://www.kaggle.com/datasets/anshtanwar/global-data-on-sustainable-energy/data</a:t>
            </a:r>
            <a:endParaRPr lang="en-US" sz="2000" dirty="0">
              <a:solidFill>
                <a:srgbClr val="003C43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United Nations. (n.d.). From THE 17 GOALS: </a:t>
            </a:r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  <a:hlinkClick r:id="rId5"/>
              </a:rPr>
              <a:t>https://sdgs.un.org/goals</a:t>
            </a:r>
            <a:endParaRPr lang="en-US" sz="2000" dirty="0">
              <a:solidFill>
                <a:srgbClr val="003C43"/>
              </a:solidFill>
              <a:latin typeface="Arial Narrow" panose="020B0606020202030204" pitchFamily="34" charset="0"/>
            </a:endParaRPr>
          </a:p>
          <a:p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ONU</a:t>
            </a:r>
          </a:p>
          <a:p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https//www.un.org/es/</a:t>
            </a:r>
            <a:endParaRPr lang="es-MX" sz="2000" dirty="0">
              <a:solidFill>
                <a:srgbClr val="003C43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03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2D644E2-834F-9911-EDA1-369726107537}"/>
              </a:ext>
            </a:extLst>
          </p:cNvPr>
          <p:cNvCxnSpPr/>
          <p:nvPr/>
        </p:nvCxnSpPr>
        <p:spPr>
          <a:xfrm>
            <a:off x="0" y="6303364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C87A429-4348-B7AA-A834-B3BA5C3E9091}"/>
              </a:ext>
            </a:extLst>
          </p:cNvPr>
          <p:cNvSpPr txBox="1"/>
          <p:nvPr/>
        </p:nvSpPr>
        <p:spPr>
          <a:xfrm>
            <a:off x="1" y="6405016"/>
            <a:ext cx="29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77B0AA"/>
                </a:solidFill>
                <a:latin typeface="Berlin Sans FB" panose="020E0602020502020306" pitchFamily="34" charset="0"/>
              </a:rPr>
              <a:t>Project 1: Data </a:t>
            </a:r>
            <a:r>
              <a:rPr lang="es-MX" sz="2000" dirty="0" err="1">
                <a:solidFill>
                  <a:srgbClr val="77B0AA"/>
                </a:solidFill>
                <a:latin typeface="Berlin Sans FB" panose="020E0602020502020306" pitchFamily="34" charset="0"/>
              </a:rPr>
              <a:t>bootcamp</a:t>
            </a:r>
            <a:endParaRPr lang="es-MX" sz="2000" dirty="0">
              <a:solidFill>
                <a:srgbClr val="77B0AA"/>
              </a:solidFill>
              <a:latin typeface="Berlin Sans FB" panose="020E0602020502020306" pitchFamily="34" charset="0"/>
            </a:endParaRPr>
          </a:p>
        </p:txBody>
      </p:sp>
      <p:pic>
        <p:nvPicPr>
          <p:cNvPr id="2" name="Imagen 1" descr="Una ruleta de colores&#10;&#10;Descripción generada automáticamente con confianza baja">
            <a:extLst>
              <a:ext uri="{FF2B5EF4-FFF2-40B4-BE49-F238E27FC236}">
                <a16:creationId xmlns:a16="http://schemas.microsoft.com/office/drawing/2014/main" id="{651B39B3-EAE5-37D5-9F1F-A0F209473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31387">
            <a:off x="14231125" y="1170172"/>
            <a:ext cx="4939190" cy="49391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8597A60-B2A8-CA73-04D1-604EC047D0ED}"/>
              </a:ext>
            </a:extLst>
          </p:cNvPr>
          <p:cNvSpPr txBox="1"/>
          <p:nvPr/>
        </p:nvSpPr>
        <p:spPr>
          <a:xfrm>
            <a:off x="12192000" y="2898801"/>
            <a:ext cx="5481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The Agenda proposes </a:t>
            </a:r>
            <a:r>
              <a:rPr lang="en-US" sz="2000" b="1" i="1" dirty="0">
                <a:solidFill>
                  <a:srgbClr val="003C43"/>
                </a:solidFill>
                <a:latin typeface="Arial Narrow" panose="020B0606020202030204" pitchFamily="34" charset="0"/>
              </a:rPr>
              <a:t>17 Goals </a:t>
            </a:r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with </a:t>
            </a:r>
            <a:r>
              <a:rPr lang="en-US" sz="2000" b="1" i="1" dirty="0">
                <a:solidFill>
                  <a:srgbClr val="003C43"/>
                </a:solidFill>
                <a:latin typeface="Arial Narrow" panose="020B0606020202030204" pitchFamily="34" charset="0"/>
              </a:rPr>
              <a:t>169 targets </a:t>
            </a:r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of an integrated and indivisible nature that encompass the economic, social, and environmental spheres.</a:t>
            </a:r>
            <a:endParaRPr lang="es-MX" sz="2000" dirty="0">
              <a:solidFill>
                <a:srgbClr val="003C43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0BEA845A-1F1F-7626-F457-5D2B94DA699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CDC73F6-98CD-C479-A059-B0003E2CD9AF}"/>
              </a:ext>
            </a:extLst>
          </p:cNvPr>
          <p:cNvSpPr txBox="1"/>
          <p:nvPr/>
        </p:nvSpPr>
        <p:spPr>
          <a:xfrm>
            <a:off x="361507" y="1973087"/>
            <a:ext cx="222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solidFill>
                  <a:srgbClr val="135D66"/>
                </a:solidFill>
                <a:latin typeface="Bebas Neue" panose="020B0606020202050201" pitchFamily="34" charset="0"/>
              </a:rPr>
              <a:t>introduction</a:t>
            </a:r>
            <a:endParaRPr lang="es-MX" sz="20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A489EF0-CE09-123B-EC03-A00F60F76C1A}"/>
              </a:ext>
            </a:extLst>
          </p:cNvPr>
          <p:cNvCxnSpPr>
            <a:cxnSpLocks/>
          </p:cNvCxnSpPr>
          <p:nvPr/>
        </p:nvCxnSpPr>
        <p:spPr>
          <a:xfrm>
            <a:off x="1085850" y="1772604"/>
            <a:ext cx="2387505" cy="0"/>
          </a:xfrm>
          <a:prstGeom prst="line">
            <a:avLst/>
          </a:prstGeom>
          <a:ln>
            <a:solidFill>
              <a:srgbClr val="213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877FEAF-5B7D-EC17-A601-C1155CB54AE5}"/>
              </a:ext>
            </a:extLst>
          </p:cNvPr>
          <p:cNvSpPr/>
          <p:nvPr/>
        </p:nvSpPr>
        <p:spPr>
          <a:xfrm>
            <a:off x="167951" y="1677113"/>
            <a:ext cx="201600" cy="201194"/>
          </a:xfrm>
          <a:prstGeom prst="rect">
            <a:avLst/>
          </a:prstGeom>
          <a:solidFill>
            <a:srgbClr val="213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77AB8D4-5BCC-E1AF-6EAA-CB3DD6634F1F}"/>
              </a:ext>
            </a:extLst>
          </p:cNvPr>
          <p:cNvCxnSpPr>
            <a:cxnSpLocks/>
          </p:cNvCxnSpPr>
          <p:nvPr/>
        </p:nvCxnSpPr>
        <p:spPr>
          <a:xfrm flipH="1">
            <a:off x="-437206" y="1777710"/>
            <a:ext cx="605157" cy="0"/>
          </a:xfrm>
          <a:prstGeom prst="line">
            <a:avLst/>
          </a:prstGeom>
          <a:ln>
            <a:solidFill>
              <a:srgbClr val="213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FD2C642-5B52-CC1A-6222-072FFDD0F26C}"/>
              </a:ext>
            </a:extLst>
          </p:cNvPr>
          <p:cNvSpPr/>
          <p:nvPr/>
        </p:nvSpPr>
        <p:spPr>
          <a:xfrm>
            <a:off x="3179135" y="1672007"/>
            <a:ext cx="201600" cy="201194"/>
          </a:xfrm>
          <a:prstGeom prst="rect">
            <a:avLst/>
          </a:prstGeom>
          <a:solidFill>
            <a:srgbClr val="213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3E24318-A38C-60F7-5759-F242EB5A6141}"/>
              </a:ext>
            </a:extLst>
          </p:cNvPr>
          <p:cNvCxnSpPr>
            <a:cxnSpLocks/>
          </p:cNvCxnSpPr>
          <p:nvPr/>
        </p:nvCxnSpPr>
        <p:spPr>
          <a:xfrm>
            <a:off x="4205417" y="1772604"/>
            <a:ext cx="3481258" cy="0"/>
          </a:xfrm>
          <a:prstGeom prst="line">
            <a:avLst/>
          </a:prstGeom>
          <a:ln>
            <a:solidFill>
              <a:srgbClr val="213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2B87210-E53A-AED0-3F57-1C69CB9BCACD}"/>
              </a:ext>
            </a:extLst>
          </p:cNvPr>
          <p:cNvSpPr/>
          <p:nvPr/>
        </p:nvSpPr>
        <p:spPr>
          <a:xfrm>
            <a:off x="7316396" y="1672007"/>
            <a:ext cx="201600" cy="201194"/>
          </a:xfrm>
          <a:prstGeom prst="rect">
            <a:avLst/>
          </a:prstGeom>
          <a:solidFill>
            <a:srgbClr val="213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78B8A0D-7202-97A4-359D-51A1A0A0E2D5}"/>
              </a:ext>
            </a:extLst>
          </p:cNvPr>
          <p:cNvSpPr txBox="1"/>
          <p:nvPr/>
        </p:nvSpPr>
        <p:spPr>
          <a:xfrm>
            <a:off x="3400053" y="2019254"/>
            <a:ext cx="3917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rgbClr val="135D66"/>
                </a:solidFill>
                <a:latin typeface="Bebas Neue" panose="020B0606020202050201" pitchFamily="34" charset="0"/>
              </a:rPr>
              <a:t>Trends in Sustainable Energy Usage by Country</a:t>
            </a:r>
            <a:endParaRPr lang="es-MX" sz="18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D16FCEA-9C62-F3E7-027E-4FF4B316475D}"/>
              </a:ext>
            </a:extLst>
          </p:cNvPr>
          <p:cNvCxnSpPr>
            <a:cxnSpLocks/>
          </p:cNvCxnSpPr>
          <p:nvPr/>
        </p:nvCxnSpPr>
        <p:spPr>
          <a:xfrm>
            <a:off x="8168185" y="1772604"/>
            <a:ext cx="4790365" cy="0"/>
          </a:xfrm>
          <a:prstGeom prst="line">
            <a:avLst/>
          </a:prstGeom>
          <a:ln>
            <a:solidFill>
              <a:srgbClr val="213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1DB166-5994-AC5F-A4EB-B52E169C900B}"/>
              </a:ext>
            </a:extLst>
          </p:cNvPr>
          <p:cNvSpPr txBox="1"/>
          <p:nvPr/>
        </p:nvSpPr>
        <p:spPr>
          <a:xfrm>
            <a:off x="7538817" y="1974630"/>
            <a:ext cx="470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5D66"/>
                </a:solidFill>
                <a:latin typeface="Bebas Neue" panose="020B0606020202050201" pitchFamily="34" charset="0"/>
              </a:rPr>
              <a:t>carbon dioxide (CO2) Emissions Comparison: BRICS and Mexico vs G7 Countries</a:t>
            </a:r>
            <a:endParaRPr lang="es-MX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5386F8F-BBB9-DCA0-96A6-FB00F5595951}"/>
              </a:ext>
            </a:extLst>
          </p:cNvPr>
          <p:cNvSpPr txBox="1"/>
          <p:nvPr/>
        </p:nvSpPr>
        <p:spPr>
          <a:xfrm>
            <a:off x="243433" y="4243581"/>
            <a:ext cx="322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5D66"/>
                </a:solidFill>
                <a:latin typeface="Bebas Neue" panose="020B0606020202050201" pitchFamily="34" charset="0"/>
              </a:rPr>
              <a:t>Global Energy Source Comparison: Nuclear, Renewable, and Fossil Fuels</a:t>
            </a:r>
            <a:endParaRPr lang="es-MX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7780BC6-3719-AFD9-7B71-D7E39F0CE044}"/>
              </a:ext>
            </a:extLst>
          </p:cNvPr>
          <p:cNvCxnSpPr>
            <a:cxnSpLocks/>
          </p:cNvCxnSpPr>
          <p:nvPr/>
        </p:nvCxnSpPr>
        <p:spPr>
          <a:xfrm>
            <a:off x="7184571" y="1010231"/>
            <a:ext cx="5007429" cy="0"/>
          </a:xfrm>
          <a:prstGeom prst="line">
            <a:avLst/>
          </a:prstGeom>
          <a:ln w="38100">
            <a:solidFill>
              <a:srgbClr val="135D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F06670B-514B-D27E-B7BC-488D2B258893}"/>
              </a:ext>
            </a:extLst>
          </p:cNvPr>
          <p:cNvGrpSpPr/>
          <p:nvPr/>
        </p:nvGrpSpPr>
        <p:grpSpPr>
          <a:xfrm>
            <a:off x="0" y="939898"/>
            <a:ext cx="933937" cy="144000"/>
            <a:chOff x="0" y="939898"/>
            <a:chExt cx="933937" cy="144000"/>
          </a:xfrm>
        </p:grpSpPr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62E7F2C3-FB07-84DC-3927-9DA926FF244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10231"/>
              <a:ext cx="861937" cy="0"/>
            </a:xfrm>
            <a:prstGeom prst="line">
              <a:avLst/>
            </a:prstGeom>
            <a:ln w="38100">
              <a:solidFill>
                <a:srgbClr val="135D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Diagrama de flujo: conector 35">
              <a:extLst>
                <a:ext uri="{FF2B5EF4-FFF2-40B4-BE49-F238E27FC236}">
                  <a16:creationId xmlns:a16="http://schemas.microsoft.com/office/drawing/2014/main" id="{1A02688F-4710-3665-2162-0009D7A6089C}"/>
                </a:ext>
              </a:extLst>
            </p:cNvPr>
            <p:cNvSpPr/>
            <p:nvPr/>
          </p:nvSpPr>
          <p:spPr>
            <a:xfrm>
              <a:off x="789937" y="939898"/>
              <a:ext cx="144000" cy="144000"/>
            </a:xfrm>
            <a:prstGeom prst="flowChartConnector">
              <a:avLst/>
            </a:prstGeom>
            <a:solidFill>
              <a:srgbClr val="003C43"/>
            </a:solidFill>
            <a:ln>
              <a:solidFill>
                <a:srgbClr val="135D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AA0FD2F-F428-5DCF-EAC8-253C734CBDBC}"/>
              </a:ext>
            </a:extLst>
          </p:cNvPr>
          <p:cNvSpPr txBox="1"/>
          <p:nvPr/>
        </p:nvSpPr>
        <p:spPr>
          <a:xfrm>
            <a:off x="-6491363" y="656288"/>
            <a:ext cx="5730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err="1">
                <a:solidFill>
                  <a:srgbClr val="135D66"/>
                </a:solidFill>
                <a:latin typeface="Bebas Neue" panose="020B0606020202050201" pitchFamily="34" charset="0"/>
              </a:rPr>
              <a:t>Sustainable</a:t>
            </a:r>
            <a:r>
              <a:rPr lang="es-MX" sz="4000" dirty="0">
                <a:solidFill>
                  <a:srgbClr val="135D66"/>
                </a:solidFill>
                <a:latin typeface="Bebas Neue" panose="020B0606020202050201" pitchFamily="34" charset="0"/>
              </a:rPr>
              <a:t> </a:t>
            </a:r>
            <a:r>
              <a:rPr lang="es-MX" sz="4000" dirty="0" err="1">
                <a:solidFill>
                  <a:srgbClr val="135D66"/>
                </a:solidFill>
                <a:latin typeface="Bebas Neue" panose="020B0606020202050201" pitchFamily="34" charset="0"/>
              </a:rPr>
              <a:t>development</a:t>
            </a:r>
            <a:r>
              <a:rPr lang="es-MX" sz="4000" dirty="0">
                <a:solidFill>
                  <a:srgbClr val="135D66"/>
                </a:solidFill>
                <a:latin typeface="Bebas Neue" panose="020B0606020202050201" pitchFamily="34" charset="0"/>
              </a:rPr>
              <a:t> </a:t>
            </a:r>
            <a:r>
              <a:rPr lang="es-MX" sz="4000" dirty="0" err="1">
                <a:solidFill>
                  <a:srgbClr val="135D66"/>
                </a:solidFill>
                <a:latin typeface="Bebas Neue" panose="020B0606020202050201" pitchFamily="34" charset="0"/>
              </a:rPr>
              <a:t>goals</a:t>
            </a:r>
            <a:endParaRPr lang="es-MX" sz="40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pic>
        <p:nvPicPr>
          <p:cNvPr id="39" name="Gráfico 38" descr="Combustible con relleno sólido">
            <a:extLst>
              <a:ext uri="{FF2B5EF4-FFF2-40B4-BE49-F238E27FC236}">
                <a16:creationId xmlns:a16="http://schemas.microsoft.com/office/drawing/2014/main" id="{035EA2F9-6E93-572A-410F-BAD50F328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071" y="3639767"/>
            <a:ext cx="604800" cy="604800"/>
          </a:xfrm>
          <a:prstGeom prst="rect">
            <a:avLst/>
          </a:prstGeom>
        </p:spPr>
      </p:pic>
      <p:pic>
        <p:nvPicPr>
          <p:cNvPr id="41" name="Gráfico 40" descr="energía renovable con relleno sólido">
            <a:extLst>
              <a:ext uri="{FF2B5EF4-FFF2-40B4-BE49-F238E27FC236}">
                <a16:creationId xmlns:a16="http://schemas.microsoft.com/office/drawing/2014/main" id="{4B073736-5CF6-BAB1-A1C6-65A3094967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58263" y="1429336"/>
            <a:ext cx="604800" cy="604800"/>
          </a:xfrm>
          <a:prstGeom prst="rect">
            <a:avLst/>
          </a:prstGeom>
        </p:spPr>
      </p:pic>
      <p:pic>
        <p:nvPicPr>
          <p:cNvPr id="43" name="Gráfico 42" descr="Mano abierta con planta con relleno sólido">
            <a:extLst>
              <a:ext uri="{FF2B5EF4-FFF2-40B4-BE49-F238E27FC236}">
                <a16:creationId xmlns:a16="http://schemas.microsoft.com/office/drawing/2014/main" id="{0525D0B4-B466-060D-A65E-E8571E2F00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7376" y="1429336"/>
            <a:ext cx="605122" cy="605122"/>
          </a:xfrm>
          <a:prstGeom prst="rect">
            <a:avLst/>
          </a:prstGeom>
        </p:spPr>
      </p:pic>
      <p:pic>
        <p:nvPicPr>
          <p:cNvPr id="45" name="Gráfico 44" descr="Central de energía con relleno sólido">
            <a:extLst>
              <a:ext uri="{FF2B5EF4-FFF2-40B4-BE49-F238E27FC236}">
                <a16:creationId xmlns:a16="http://schemas.microsoft.com/office/drawing/2014/main" id="{01236D9A-AAE4-7871-63F2-7BE4EF65BA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23526" y="1370071"/>
            <a:ext cx="604800" cy="604800"/>
          </a:xfrm>
          <a:prstGeom prst="rect">
            <a:avLst/>
          </a:prstGeom>
        </p:spPr>
      </p:pic>
      <p:pic>
        <p:nvPicPr>
          <p:cNvPr id="47" name="Gráfico 46" descr="Sostenibilidad con relleno sólido">
            <a:extLst>
              <a:ext uri="{FF2B5EF4-FFF2-40B4-BE49-F238E27FC236}">
                <a16:creationId xmlns:a16="http://schemas.microsoft.com/office/drawing/2014/main" id="{BC58C42F-26B3-DA50-E062-6AD9735DA2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34218" y="3620458"/>
            <a:ext cx="604800" cy="604800"/>
          </a:xfrm>
          <a:prstGeom prst="rect">
            <a:avLst/>
          </a:prstGeom>
        </p:spPr>
      </p:pic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9F75A0F-C81B-EA6C-7F56-50A88EAB24AC}"/>
              </a:ext>
            </a:extLst>
          </p:cNvPr>
          <p:cNvCxnSpPr>
            <a:cxnSpLocks/>
          </p:cNvCxnSpPr>
          <p:nvPr/>
        </p:nvCxnSpPr>
        <p:spPr>
          <a:xfrm>
            <a:off x="1085850" y="3917752"/>
            <a:ext cx="2387505" cy="0"/>
          </a:xfrm>
          <a:prstGeom prst="line">
            <a:avLst/>
          </a:prstGeom>
          <a:ln>
            <a:solidFill>
              <a:srgbClr val="213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793E3F9-1EAB-F483-2A64-3DC118A1C2A7}"/>
              </a:ext>
            </a:extLst>
          </p:cNvPr>
          <p:cNvSpPr/>
          <p:nvPr/>
        </p:nvSpPr>
        <p:spPr>
          <a:xfrm>
            <a:off x="167951" y="3822261"/>
            <a:ext cx="201600" cy="201194"/>
          </a:xfrm>
          <a:prstGeom prst="rect">
            <a:avLst/>
          </a:prstGeom>
          <a:solidFill>
            <a:srgbClr val="213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27FC8CE-01BF-74D2-4838-B1D8643840F1}"/>
              </a:ext>
            </a:extLst>
          </p:cNvPr>
          <p:cNvCxnSpPr>
            <a:cxnSpLocks/>
          </p:cNvCxnSpPr>
          <p:nvPr/>
        </p:nvCxnSpPr>
        <p:spPr>
          <a:xfrm flipH="1">
            <a:off x="-437206" y="3922858"/>
            <a:ext cx="605157" cy="0"/>
          </a:xfrm>
          <a:prstGeom prst="line">
            <a:avLst/>
          </a:prstGeom>
          <a:ln>
            <a:solidFill>
              <a:srgbClr val="213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28C789B7-AB2E-4164-7671-D3E67A6A2469}"/>
              </a:ext>
            </a:extLst>
          </p:cNvPr>
          <p:cNvSpPr/>
          <p:nvPr/>
        </p:nvSpPr>
        <p:spPr>
          <a:xfrm>
            <a:off x="3179135" y="3817155"/>
            <a:ext cx="201600" cy="201194"/>
          </a:xfrm>
          <a:prstGeom prst="rect">
            <a:avLst/>
          </a:prstGeom>
          <a:solidFill>
            <a:srgbClr val="213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803D3175-D2DA-3567-73AC-19478A491457}"/>
              </a:ext>
            </a:extLst>
          </p:cNvPr>
          <p:cNvCxnSpPr>
            <a:cxnSpLocks/>
          </p:cNvCxnSpPr>
          <p:nvPr/>
        </p:nvCxnSpPr>
        <p:spPr>
          <a:xfrm>
            <a:off x="4205417" y="3917752"/>
            <a:ext cx="3481258" cy="0"/>
          </a:xfrm>
          <a:prstGeom prst="line">
            <a:avLst/>
          </a:prstGeom>
          <a:ln>
            <a:solidFill>
              <a:srgbClr val="213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DB9323C4-F4ED-B1B4-1F51-AF8E2E57786C}"/>
              </a:ext>
            </a:extLst>
          </p:cNvPr>
          <p:cNvSpPr/>
          <p:nvPr/>
        </p:nvSpPr>
        <p:spPr>
          <a:xfrm>
            <a:off x="7316396" y="3817155"/>
            <a:ext cx="201600" cy="201194"/>
          </a:xfrm>
          <a:prstGeom prst="rect">
            <a:avLst/>
          </a:prstGeom>
          <a:solidFill>
            <a:srgbClr val="213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C7B9EFD2-F987-2F44-D723-4EFE523D2407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8357874" y="3914464"/>
            <a:ext cx="4600676" cy="3288"/>
          </a:xfrm>
          <a:prstGeom prst="line">
            <a:avLst/>
          </a:prstGeom>
          <a:ln>
            <a:solidFill>
              <a:srgbClr val="2135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87E7D8E-76B0-0625-8E02-F6589081BC2D}"/>
              </a:ext>
            </a:extLst>
          </p:cNvPr>
          <p:cNvSpPr txBox="1"/>
          <p:nvPr/>
        </p:nvSpPr>
        <p:spPr>
          <a:xfrm>
            <a:off x="3880510" y="4305316"/>
            <a:ext cx="380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5D66"/>
                </a:solidFill>
                <a:latin typeface="Bebas Neue" panose="020B0606020202050201" pitchFamily="34" charset="0"/>
              </a:rPr>
              <a:t>Top 5 Countries in Sustainable Energy vs. Gross Domestic Product (GDP) Per Capita</a:t>
            </a:r>
          </a:p>
        </p:txBody>
      </p:sp>
      <p:pic>
        <p:nvPicPr>
          <p:cNvPr id="57" name="Gráfico 56" descr="Distribución normal con relleno sólido">
            <a:extLst>
              <a:ext uri="{FF2B5EF4-FFF2-40B4-BE49-F238E27FC236}">
                <a16:creationId xmlns:a16="http://schemas.microsoft.com/office/drawing/2014/main" id="{EAC6F95B-236D-6613-BB48-C5D9750FEE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3074" y="3612064"/>
            <a:ext cx="604800" cy="604800"/>
          </a:xfrm>
          <a:prstGeom prst="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3B6AD5EB-3BD9-3071-75C4-718BE06E0E7C}"/>
              </a:ext>
            </a:extLst>
          </p:cNvPr>
          <p:cNvSpPr txBox="1"/>
          <p:nvPr/>
        </p:nvSpPr>
        <p:spPr>
          <a:xfrm>
            <a:off x="8158156" y="4228371"/>
            <a:ext cx="2224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err="1">
                <a:solidFill>
                  <a:srgbClr val="135D66"/>
                </a:solidFill>
                <a:latin typeface="Bebas Neue" panose="020B0606020202050201" pitchFamily="34" charset="0"/>
              </a:rPr>
              <a:t>World</a:t>
            </a:r>
            <a:r>
              <a:rPr lang="es-MX" sz="2000" dirty="0">
                <a:solidFill>
                  <a:srgbClr val="135D66"/>
                </a:solidFill>
                <a:latin typeface="Bebas Neue" panose="020B0606020202050201" pitchFamily="34" charset="0"/>
              </a:rPr>
              <a:t> </a:t>
            </a:r>
            <a:r>
              <a:rPr lang="es-MX" sz="2000" dirty="0" err="1">
                <a:solidFill>
                  <a:srgbClr val="135D66"/>
                </a:solidFill>
                <a:latin typeface="Bebas Neue" panose="020B0606020202050201" pitchFamily="34" charset="0"/>
              </a:rPr>
              <a:t>stadistics</a:t>
            </a:r>
            <a:endParaRPr lang="es-MX" sz="20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36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2D644E2-834F-9911-EDA1-369726107537}"/>
              </a:ext>
            </a:extLst>
          </p:cNvPr>
          <p:cNvCxnSpPr/>
          <p:nvPr/>
        </p:nvCxnSpPr>
        <p:spPr>
          <a:xfrm>
            <a:off x="0" y="6303364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C87A429-4348-B7AA-A834-B3BA5C3E9091}"/>
              </a:ext>
            </a:extLst>
          </p:cNvPr>
          <p:cNvSpPr txBox="1"/>
          <p:nvPr/>
        </p:nvSpPr>
        <p:spPr>
          <a:xfrm>
            <a:off x="1" y="6405016"/>
            <a:ext cx="29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77B0AA"/>
                </a:solidFill>
                <a:latin typeface="Berlin Sans FB" panose="020E0602020502020306" pitchFamily="34" charset="0"/>
              </a:rPr>
              <a:t>Project 1: Data </a:t>
            </a:r>
            <a:r>
              <a:rPr lang="es-MX" sz="2000" dirty="0" err="1">
                <a:solidFill>
                  <a:srgbClr val="77B0AA"/>
                </a:solidFill>
                <a:latin typeface="Berlin Sans FB" panose="020E0602020502020306" pitchFamily="34" charset="0"/>
              </a:rPr>
              <a:t>bootcamp</a:t>
            </a:r>
            <a:endParaRPr lang="es-MX" sz="2000" dirty="0">
              <a:solidFill>
                <a:srgbClr val="77B0AA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1C163A9-E352-5443-FD4D-2A42FCAA34B1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6592932" y="1010231"/>
            <a:ext cx="5599068" cy="0"/>
          </a:xfrm>
          <a:prstGeom prst="line">
            <a:avLst/>
          </a:prstGeom>
          <a:ln w="38100">
            <a:solidFill>
              <a:srgbClr val="135D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16F7E93-3B0F-2137-AC55-B24938E79D0F}"/>
              </a:ext>
            </a:extLst>
          </p:cNvPr>
          <p:cNvGrpSpPr/>
          <p:nvPr/>
        </p:nvGrpSpPr>
        <p:grpSpPr>
          <a:xfrm>
            <a:off x="0" y="939898"/>
            <a:ext cx="933937" cy="144000"/>
            <a:chOff x="0" y="939898"/>
            <a:chExt cx="933937" cy="1440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F0AEC767-D8C0-ECBF-11A9-A11C06AE903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010231"/>
              <a:ext cx="861937" cy="0"/>
            </a:xfrm>
            <a:prstGeom prst="line">
              <a:avLst/>
            </a:prstGeom>
            <a:ln w="38100">
              <a:solidFill>
                <a:srgbClr val="135D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iagrama de flujo: conector 20">
              <a:extLst>
                <a:ext uri="{FF2B5EF4-FFF2-40B4-BE49-F238E27FC236}">
                  <a16:creationId xmlns:a16="http://schemas.microsoft.com/office/drawing/2014/main" id="{A7661CAD-79EA-750F-45A7-24DAD41F1004}"/>
                </a:ext>
              </a:extLst>
            </p:cNvPr>
            <p:cNvSpPr/>
            <p:nvPr/>
          </p:nvSpPr>
          <p:spPr>
            <a:xfrm>
              <a:off x="789937" y="939898"/>
              <a:ext cx="144000" cy="144000"/>
            </a:xfrm>
            <a:prstGeom prst="flowChartConnector">
              <a:avLst/>
            </a:prstGeom>
            <a:solidFill>
              <a:srgbClr val="003C43"/>
            </a:solidFill>
            <a:ln>
              <a:solidFill>
                <a:srgbClr val="135D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C7BAAF1-D2B4-B2C0-3E68-495224E1A081}"/>
              </a:ext>
            </a:extLst>
          </p:cNvPr>
          <p:cNvSpPr txBox="1"/>
          <p:nvPr/>
        </p:nvSpPr>
        <p:spPr>
          <a:xfrm>
            <a:off x="614149" y="2921168"/>
            <a:ext cx="5481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The Agenda proposes </a:t>
            </a:r>
            <a:r>
              <a:rPr lang="en-US" sz="2000" b="1" i="1" dirty="0">
                <a:solidFill>
                  <a:srgbClr val="003C43"/>
                </a:solidFill>
                <a:latin typeface="Arial Narrow" panose="020B0606020202030204" pitchFamily="34" charset="0"/>
              </a:rPr>
              <a:t>17 Goals </a:t>
            </a:r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with </a:t>
            </a:r>
            <a:r>
              <a:rPr lang="en-US" sz="2000" b="1" i="1" dirty="0">
                <a:solidFill>
                  <a:srgbClr val="003C43"/>
                </a:solidFill>
                <a:latin typeface="Arial Narrow" panose="020B0606020202030204" pitchFamily="34" charset="0"/>
              </a:rPr>
              <a:t>169 targets </a:t>
            </a:r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of an integrated and indivisible nature that encompass the economic, social, and environmental spheres.</a:t>
            </a:r>
            <a:endParaRPr lang="es-MX" sz="2000" dirty="0">
              <a:solidFill>
                <a:srgbClr val="003C43"/>
              </a:solidFill>
              <a:latin typeface="Arial Narrow" panose="020B0606020202030204" pitchFamily="34" charset="0"/>
            </a:endParaRPr>
          </a:p>
        </p:txBody>
      </p:sp>
      <p:pic>
        <p:nvPicPr>
          <p:cNvPr id="31" name="Imagen 30" descr="Una ruleta de colores&#10;&#10;Descripción generada automáticamente con confianza baja">
            <a:extLst>
              <a:ext uri="{FF2B5EF4-FFF2-40B4-BE49-F238E27FC236}">
                <a16:creationId xmlns:a16="http://schemas.microsoft.com/office/drawing/2014/main" id="{61371897-30B8-9E9F-4CD6-FB0BE13A2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1" y="1147499"/>
            <a:ext cx="4939190" cy="4939190"/>
          </a:xfrm>
          <a:prstGeom prst="rect">
            <a:avLst/>
          </a:prstGeom>
        </p:spPr>
      </p:pic>
      <p:pic>
        <p:nvPicPr>
          <p:cNvPr id="32" name="Imagen 31" descr="Logotipo&#10;&#10;Descripción generada automáticamente">
            <a:extLst>
              <a:ext uri="{FF2B5EF4-FFF2-40B4-BE49-F238E27FC236}">
                <a16:creationId xmlns:a16="http://schemas.microsoft.com/office/drawing/2014/main" id="{EEB8F39C-2D19-C9AF-DB4B-84B5C10A83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3" t="39131" r="24973" b="6644"/>
          <a:stretch/>
        </p:blipFill>
        <p:spPr>
          <a:xfrm>
            <a:off x="12427400" y="1010231"/>
            <a:ext cx="4464116" cy="5055218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C32ADC1F-3D12-DB17-94A5-308FB525B607}"/>
              </a:ext>
            </a:extLst>
          </p:cNvPr>
          <p:cNvSpPr txBox="1"/>
          <p:nvPr/>
        </p:nvSpPr>
        <p:spPr>
          <a:xfrm>
            <a:off x="-7894245" y="1216391"/>
            <a:ext cx="7633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Energy consumption remains the </a:t>
            </a:r>
            <a:r>
              <a:rPr lang="en-US" sz="2000" b="1" i="1" dirty="0">
                <a:solidFill>
                  <a:srgbClr val="003C43"/>
                </a:solidFill>
                <a:latin typeface="Arial Narrow" panose="020B0606020202030204" pitchFamily="34" charset="0"/>
              </a:rPr>
              <a:t>primary cause of climate change</a:t>
            </a:r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, accounting for around 60% of global greenhouse gas emissions.</a:t>
            </a:r>
            <a:endParaRPr lang="es-MX" sz="2000" dirty="0">
              <a:solidFill>
                <a:srgbClr val="003C43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0F0CAFD-C3AC-2CF0-2D35-A3B0D5936176}"/>
              </a:ext>
            </a:extLst>
          </p:cNvPr>
          <p:cNvSpPr txBox="1"/>
          <p:nvPr/>
        </p:nvSpPr>
        <p:spPr>
          <a:xfrm>
            <a:off x="162832" y="7214837"/>
            <a:ext cx="5610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3C43"/>
                </a:solidFill>
                <a:latin typeface="Arial Narrow" panose="020B0606020202030204" pitchFamily="34" charset="0"/>
              </a:rPr>
              <a:t>Ensuring access </a:t>
            </a:r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to clean and affordable energy, for the development of agriculture, businesses, communications, education, healthcare, and transportation. </a:t>
            </a:r>
            <a:endParaRPr lang="es-MX" sz="2000" dirty="0">
              <a:solidFill>
                <a:srgbClr val="003C43"/>
              </a:solidFill>
              <a:latin typeface="Arial Narrow" panose="020B0606020202030204" pitchFamily="34" charset="0"/>
            </a:endParaRPr>
          </a:p>
        </p:txBody>
      </p:sp>
      <p:pic>
        <p:nvPicPr>
          <p:cNvPr id="36" name="Imagen 35" descr="Logotipo&#10;&#10;Descripción generada automáticamente">
            <a:extLst>
              <a:ext uri="{FF2B5EF4-FFF2-40B4-BE49-F238E27FC236}">
                <a16:creationId xmlns:a16="http://schemas.microsoft.com/office/drawing/2014/main" id="{29130D52-73EC-7934-0181-1196160AB05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888A1DF5-6AA4-D8C3-B6F1-559B3B52BA77}"/>
              </a:ext>
            </a:extLst>
          </p:cNvPr>
          <p:cNvSpPr txBox="1"/>
          <p:nvPr/>
        </p:nvSpPr>
        <p:spPr>
          <a:xfrm>
            <a:off x="-6110363" y="656288"/>
            <a:ext cx="5234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err="1">
                <a:solidFill>
                  <a:srgbClr val="135D66"/>
                </a:solidFill>
                <a:latin typeface="Bebas Neue" panose="020B0606020202050201" pitchFamily="34" charset="0"/>
              </a:rPr>
              <a:t>Affordable</a:t>
            </a:r>
            <a:r>
              <a:rPr lang="es-MX" sz="4000" dirty="0">
                <a:solidFill>
                  <a:srgbClr val="135D66"/>
                </a:solidFill>
                <a:latin typeface="Bebas Neue" panose="020B0606020202050201" pitchFamily="34" charset="0"/>
              </a:rPr>
              <a:t> and </a:t>
            </a:r>
            <a:r>
              <a:rPr lang="es-MX" sz="4000" dirty="0" err="1">
                <a:solidFill>
                  <a:srgbClr val="135D66"/>
                </a:solidFill>
                <a:latin typeface="Bebas Neue" panose="020B0606020202050201" pitchFamily="34" charset="0"/>
              </a:rPr>
              <a:t>clean</a:t>
            </a:r>
            <a:r>
              <a:rPr lang="es-MX" sz="4000" dirty="0">
                <a:solidFill>
                  <a:srgbClr val="135D66"/>
                </a:solidFill>
                <a:latin typeface="Bebas Neue" panose="020B0606020202050201" pitchFamily="34" charset="0"/>
              </a:rPr>
              <a:t> </a:t>
            </a:r>
            <a:r>
              <a:rPr lang="es-MX" sz="4000" dirty="0" err="1">
                <a:solidFill>
                  <a:srgbClr val="135D66"/>
                </a:solidFill>
                <a:latin typeface="Bebas Neue" panose="020B0606020202050201" pitchFamily="34" charset="0"/>
              </a:rPr>
              <a:t>energy</a:t>
            </a:r>
            <a:endParaRPr lang="es-MX" sz="40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D311A4B-FC9D-A29A-5BC7-F26AA5A5E94B}"/>
              </a:ext>
            </a:extLst>
          </p:cNvPr>
          <p:cNvSpPr txBox="1"/>
          <p:nvPr/>
        </p:nvSpPr>
        <p:spPr>
          <a:xfrm>
            <a:off x="861937" y="656288"/>
            <a:ext cx="5730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err="1">
                <a:solidFill>
                  <a:srgbClr val="135D66"/>
                </a:solidFill>
                <a:latin typeface="Bebas Neue" panose="020B0606020202050201" pitchFamily="34" charset="0"/>
              </a:rPr>
              <a:t>Sustainable</a:t>
            </a:r>
            <a:r>
              <a:rPr lang="es-MX" sz="4000" dirty="0">
                <a:solidFill>
                  <a:srgbClr val="135D66"/>
                </a:solidFill>
                <a:latin typeface="Bebas Neue" panose="020B0606020202050201" pitchFamily="34" charset="0"/>
              </a:rPr>
              <a:t> </a:t>
            </a:r>
            <a:r>
              <a:rPr lang="es-MX" sz="4000" dirty="0" err="1">
                <a:solidFill>
                  <a:srgbClr val="135D66"/>
                </a:solidFill>
                <a:latin typeface="Bebas Neue" panose="020B0606020202050201" pitchFamily="34" charset="0"/>
              </a:rPr>
              <a:t>development</a:t>
            </a:r>
            <a:r>
              <a:rPr lang="es-MX" sz="4000" dirty="0">
                <a:solidFill>
                  <a:srgbClr val="135D66"/>
                </a:solidFill>
                <a:latin typeface="Bebas Neue" panose="020B0606020202050201" pitchFamily="34" charset="0"/>
              </a:rPr>
              <a:t> </a:t>
            </a:r>
            <a:r>
              <a:rPr lang="es-MX" sz="4000" dirty="0" err="1">
                <a:solidFill>
                  <a:srgbClr val="135D66"/>
                </a:solidFill>
                <a:latin typeface="Bebas Neue" panose="020B0606020202050201" pitchFamily="34" charset="0"/>
              </a:rPr>
              <a:t>goals</a:t>
            </a:r>
            <a:endParaRPr lang="es-MX" sz="40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35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2D644E2-834F-9911-EDA1-369726107537}"/>
              </a:ext>
            </a:extLst>
          </p:cNvPr>
          <p:cNvCxnSpPr/>
          <p:nvPr/>
        </p:nvCxnSpPr>
        <p:spPr>
          <a:xfrm>
            <a:off x="0" y="6303364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C87A429-4348-B7AA-A834-B3BA5C3E9091}"/>
              </a:ext>
            </a:extLst>
          </p:cNvPr>
          <p:cNvSpPr txBox="1"/>
          <p:nvPr/>
        </p:nvSpPr>
        <p:spPr>
          <a:xfrm>
            <a:off x="1" y="6405016"/>
            <a:ext cx="29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77B0AA"/>
                </a:solidFill>
                <a:latin typeface="Berlin Sans FB" panose="020E0602020502020306" pitchFamily="34" charset="0"/>
              </a:rPr>
              <a:t>Project 1: Data </a:t>
            </a:r>
            <a:r>
              <a:rPr lang="es-MX" sz="2000" dirty="0" err="1">
                <a:solidFill>
                  <a:srgbClr val="77B0AA"/>
                </a:solidFill>
                <a:latin typeface="Berlin Sans FB" panose="020E0602020502020306" pitchFamily="34" charset="0"/>
              </a:rPr>
              <a:t>bootcamp</a:t>
            </a:r>
            <a:endParaRPr lang="es-MX" sz="2000" dirty="0">
              <a:solidFill>
                <a:srgbClr val="77B0AA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5A15B39-BFAE-BD91-2A0D-6DBD78492875}"/>
              </a:ext>
            </a:extLst>
          </p:cNvPr>
          <p:cNvSpPr txBox="1"/>
          <p:nvPr/>
        </p:nvSpPr>
        <p:spPr>
          <a:xfrm>
            <a:off x="861937" y="656288"/>
            <a:ext cx="5234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err="1">
                <a:solidFill>
                  <a:srgbClr val="135D66"/>
                </a:solidFill>
                <a:latin typeface="Bebas Neue" panose="020B0606020202050201" pitchFamily="34" charset="0"/>
              </a:rPr>
              <a:t>Affordable</a:t>
            </a:r>
            <a:r>
              <a:rPr lang="es-MX" sz="4000" dirty="0">
                <a:solidFill>
                  <a:srgbClr val="135D66"/>
                </a:solidFill>
                <a:latin typeface="Bebas Neue" panose="020B0606020202050201" pitchFamily="34" charset="0"/>
              </a:rPr>
              <a:t> and </a:t>
            </a:r>
            <a:r>
              <a:rPr lang="es-MX" sz="4000" dirty="0" err="1">
                <a:solidFill>
                  <a:srgbClr val="135D66"/>
                </a:solidFill>
                <a:latin typeface="Bebas Neue" panose="020B0606020202050201" pitchFamily="34" charset="0"/>
              </a:rPr>
              <a:t>clean</a:t>
            </a:r>
            <a:r>
              <a:rPr lang="es-MX" sz="4000" dirty="0">
                <a:solidFill>
                  <a:srgbClr val="135D66"/>
                </a:solidFill>
                <a:latin typeface="Bebas Neue" panose="020B0606020202050201" pitchFamily="34" charset="0"/>
              </a:rPr>
              <a:t> </a:t>
            </a:r>
            <a:r>
              <a:rPr lang="es-MX" sz="4000" dirty="0" err="1">
                <a:solidFill>
                  <a:srgbClr val="135D66"/>
                </a:solidFill>
                <a:latin typeface="Bebas Neue" panose="020B0606020202050201" pitchFamily="34" charset="0"/>
              </a:rPr>
              <a:t>energy</a:t>
            </a:r>
            <a:endParaRPr lang="es-MX" sz="40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1C163A9-E352-5443-FD4D-2A42FCAA34B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096000" y="1010231"/>
            <a:ext cx="6096000" cy="0"/>
          </a:xfrm>
          <a:prstGeom prst="line">
            <a:avLst/>
          </a:prstGeom>
          <a:ln w="38100">
            <a:solidFill>
              <a:srgbClr val="135D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16F7E93-3B0F-2137-AC55-B24938E79D0F}"/>
              </a:ext>
            </a:extLst>
          </p:cNvPr>
          <p:cNvGrpSpPr/>
          <p:nvPr/>
        </p:nvGrpSpPr>
        <p:grpSpPr>
          <a:xfrm>
            <a:off x="0" y="939898"/>
            <a:ext cx="933937" cy="144000"/>
            <a:chOff x="0" y="939898"/>
            <a:chExt cx="933937" cy="144000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F0AEC767-D8C0-ECBF-11A9-A11C06AE903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0" y="1010231"/>
              <a:ext cx="861937" cy="0"/>
            </a:xfrm>
            <a:prstGeom prst="line">
              <a:avLst/>
            </a:prstGeom>
            <a:ln w="38100">
              <a:solidFill>
                <a:srgbClr val="135D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iagrama de flujo: conector 20">
              <a:extLst>
                <a:ext uri="{FF2B5EF4-FFF2-40B4-BE49-F238E27FC236}">
                  <a16:creationId xmlns:a16="http://schemas.microsoft.com/office/drawing/2014/main" id="{A7661CAD-79EA-750F-45A7-24DAD41F1004}"/>
                </a:ext>
              </a:extLst>
            </p:cNvPr>
            <p:cNvSpPr/>
            <p:nvPr/>
          </p:nvSpPr>
          <p:spPr>
            <a:xfrm>
              <a:off x="789937" y="939898"/>
              <a:ext cx="144000" cy="144000"/>
            </a:xfrm>
            <a:prstGeom prst="flowChartConnector">
              <a:avLst/>
            </a:prstGeom>
            <a:solidFill>
              <a:srgbClr val="003C43"/>
            </a:solidFill>
            <a:ln>
              <a:solidFill>
                <a:srgbClr val="135D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C7BAAF1-D2B4-B2C0-3E68-495224E1A081}"/>
              </a:ext>
            </a:extLst>
          </p:cNvPr>
          <p:cNvSpPr txBox="1"/>
          <p:nvPr/>
        </p:nvSpPr>
        <p:spPr>
          <a:xfrm>
            <a:off x="485559" y="3148164"/>
            <a:ext cx="5610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3C43"/>
                </a:solidFill>
                <a:latin typeface="Arial Narrow" panose="020B0606020202030204" pitchFamily="34" charset="0"/>
              </a:rPr>
              <a:t>Ensuring access </a:t>
            </a:r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to clean and affordable energy, for the development of agriculture, businesses, communications, education, healthcare, and transportation. </a:t>
            </a:r>
            <a:endParaRPr lang="es-MX" sz="2000" dirty="0">
              <a:solidFill>
                <a:srgbClr val="003C43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64A25D53-8E95-A5CE-9118-69C267641F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3" t="39131" r="24973" b="6644"/>
          <a:stretch/>
        </p:blipFill>
        <p:spPr>
          <a:xfrm>
            <a:off x="7497959" y="992094"/>
            <a:ext cx="4464116" cy="505521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0F5FBB2-C4FB-0B32-E470-70E6F8ECF930}"/>
              </a:ext>
            </a:extLst>
          </p:cNvPr>
          <p:cNvSpPr txBox="1"/>
          <p:nvPr/>
        </p:nvSpPr>
        <p:spPr>
          <a:xfrm>
            <a:off x="229925" y="1778076"/>
            <a:ext cx="7633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Energy consumption remains the </a:t>
            </a:r>
            <a:r>
              <a:rPr lang="en-US" sz="2000" b="1" i="1" dirty="0">
                <a:solidFill>
                  <a:srgbClr val="003C43"/>
                </a:solidFill>
                <a:latin typeface="Arial Narrow" panose="020B0606020202030204" pitchFamily="34" charset="0"/>
              </a:rPr>
              <a:t>primary cause of climate change</a:t>
            </a:r>
            <a:r>
              <a:rPr lang="en-US" sz="2000" dirty="0">
                <a:solidFill>
                  <a:srgbClr val="003C43"/>
                </a:solidFill>
                <a:latin typeface="Arial Narrow" panose="020B0606020202030204" pitchFamily="34" charset="0"/>
              </a:rPr>
              <a:t>, accounting for around 60% of global greenhouse gas emissions.</a:t>
            </a:r>
            <a:endParaRPr lang="es-MX" sz="2000" dirty="0">
              <a:solidFill>
                <a:srgbClr val="003C43"/>
              </a:solidFill>
              <a:latin typeface="Arial Narrow" panose="020B0606020202030204" pitchFamily="34" charset="0"/>
            </a:endParaRPr>
          </a:p>
        </p:txBody>
      </p:sp>
      <p:pic>
        <p:nvPicPr>
          <p:cNvPr id="18" name="Imagen 17" descr="Una ruleta de colores&#10;&#10;Descripción generada automáticamente con confianza baja">
            <a:extLst>
              <a:ext uri="{FF2B5EF4-FFF2-40B4-BE49-F238E27FC236}">
                <a16:creationId xmlns:a16="http://schemas.microsoft.com/office/drawing/2014/main" id="{27DCEEFB-E33E-FB84-41F2-E27D6DB4B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28" y="7415165"/>
            <a:ext cx="4939190" cy="4939190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46D99F80-1AF8-6605-8661-86D6A766F5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860"/>
          <a:stretch/>
        </p:blipFill>
        <p:spPr>
          <a:xfrm>
            <a:off x="0" y="-4922694"/>
            <a:ext cx="6100461" cy="3892722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4542738-3754-A843-91A0-44EB6FA9CA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26"/>
          <a:stretch/>
        </p:blipFill>
        <p:spPr>
          <a:xfrm>
            <a:off x="6100875" y="8114886"/>
            <a:ext cx="6048046" cy="3892722"/>
          </a:xfrm>
          <a:prstGeom prst="rect">
            <a:avLst/>
          </a:prstGeom>
        </p:spPr>
      </p:pic>
      <p:pic>
        <p:nvPicPr>
          <p:cNvPr id="32" name="Imagen 31" descr="Logotipo&#10;&#10;Descripción generada automáticamente">
            <a:extLst>
              <a:ext uri="{FF2B5EF4-FFF2-40B4-BE49-F238E27FC236}">
                <a16:creationId xmlns:a16="http://schemas.microsoft.com/office/drawing/2014/main" id="{6A084639-CA6B-42F2-7B6D-FA3B1BD0586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23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F3FB77-7105-5995-22C1-416B77743435}"/>
              </a:ext>
            </a:extLst>
          </p:cNvPr>
          <p:cNvSpPr txBox="1"/>
          <p:nvPr/>
        </p:nvSpPr>
        <p:spPr>
          <a:xfrm>
            <a:off x="1614624" y="618696"/>
            <a:ext cx="8962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Top 10 </a:t>
            </a:r>
            <a:r>
              <a:rPr lang="es-MX" sz="2800" dirty="0" err="1">
                <a:solidFill>
                  <a:srgbClr val="135D66"/>
                </a:solidFill>
                <a:latin typeface="Bebas Neue" panose="020B0606020202050201" pitchFamily="34" charset="0"/>
              </a:rPr>
              <a:t>energy-consuming</a:t>
            </a:r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 </a:t>
            </a:r>
            <a:r>
              <a:rPr lang="es-MX" sz="2800" dirty="0" err="1">
                <a:solidFill>
                  <a:srgbClr val="135D66"/>
                </a:solidFill>
                <a:latin typeface="Bebas Neue" panose="020B0606020202050201" pitchFamily="34" charset="0"/>
              </a:rPr>
              <a:t>countries</a:t>
            </a:r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 in 2000-2020 </a:t>
            </a:r>
            <a:r>
              <a:rPr lang="es-MX" sz="2800" dirty="0" err="1">
                <a:solidFill>
                  <a:srgbClr val="135D66"/>
                </a:solidFill>
                <a:latin typeface="Bebas Neue" panose="020B0606020202050201" pitchFamily="34" charset="0"/>
              </a:rPr>
              <a:t>with</a:t>
            </a:r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 </a:t>
            </a:r>
            <a:r>
              <a:rPr lang="es-MX" sz="2800" dirty="0" err="1">
                <a:solidFill>
                  <a:srgbClr val="135D66"/>
                </a:solidFill>
                <a:latin typeface="Bebas Neue" panose="020B0606020202050201" pitchFamily="34" charset="0"/>
              </a:rPr>
              <a:t>energy</a:t>
            </a:r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 </a:t>
            </a:r>
            <a:r>
              <a:rPr lang="es-MX" sz="2800" dirty="0" err="1">
                <a:solidFill>
                  <a:srgbClr val="135D66"/>
                </a:solidFill>
                <a:latin typeface="Bebas Neue" panose="020B0606020202050201" pitchFamily="34" charset="0"/>
              </a:rPr>
              <a:t>type</a:t>
            </a:r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 </a:t>
            </a:r>
            <a:r>
              <a:rPr lang="es-MX" sz="2800" dirty="0" err="1">
                <a:solidFill>
                  <a:srgbClr val="135D66"/>
                </a:solidFill>
                <a:latin typeface="Bebas Neue" panose="020B0606020202050201" pitchFamily="34" charset="0"/>
              </a:rPr>
              <a:t>breakdown</a:t>
            </a:r>
            <a:endParaRPr lang="es-MX" sz="28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5A11D40-67AD-D2DF-6423-1707551762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60"/>
          <a:stretch/>
        </p:blipFill>
        <p:spPr>
          <a:xfrm>
            <a:off x="6074667" y="1867748"/>
            <a:ext cx="6100461" cy="389272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E251DEE-D261-C27E-360F-F15AB6588A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26"/>
          <a:stretch/>
        </p:blipFill>
        <p:spPr>
          <a:xfrm>
            <a:off x="47954" y="1867748"/>
            <a:ext cx="6048046" cy="3892722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F1840642-E437-B58F-EFE9-2A58CA7AE95A}"/>
              </a:ext>
            </a:extLst>
          </p:cNvPr>
          <p:cNvSpPr txBox="1"/>
          <p:nvPr/>
        </p:nvSpPr>
        <p:spPr>
          <a:xfrm>
            <a:off x="2615595" y="1344528"/>
            <a:ext cx="86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2000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643227A-10B9-C30F-9686-BA1CD1876B4F}"/>
              </a:ext>
            </a:extLst>
          </p:cNvPr>
          <p:cNvSpPr txBox="1"/>
          <p:nvPr/>
        </p:nvSpPr>
        <p:spPr>
          <a:xfrm>
            <a:off x="9124898" y="1344528"/>
            <a:ext cx="86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2020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3EDD04CA-53EA-8056-9399-80FB83755F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71"/>
          <a:stretch/>
        </p:blipFill>
        <p:spPr>
          <a:xfrm>
            <a:off x="0" y="8948309"/>
            <a:ext cx="6120329" cy="39442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6426A6A7-6B64-2B3E-2332-7C9D745D32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02"/>
          <a:stretch/>
        </p:blipFill>
        <p:spPr>
          <a:xfrm>
            <a:off x="6120329" y="-5337160"/>
            <a:ext cx="6081507" cy="3944204"/>
          </a:xfrm>
          <a:prstGeom prst="rect">
            <a:avLst/>
          </a:prstGeom>
        </p:spPr>
      </p:pic>
      <p:pic>
        <p:nvPicPr>
          <p:cNvPr id="30" name="Imagen 29" descr="Logotipo&#10;&#10;Descripción generada automáticamente">
            <a:extLst>
              <a:ext uri="{FF2B5EF4-FFF2-40B4-BE49-F238E27FC236}">
                <a16:creationId xmlns:a16="http://schemas.microsoft.com/office/drawing/2014/main" id="{3F33A950-B52D-7A98-F641-0600B6B1F4B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94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F3FB77-7105-5995-22C1-416B77743435}"/>
              </a:ext>
            </a:extLst>
          </p:cNvPr>
          <p:cNvSpPr txBox="1"/>
          <p:nvPr/>
        </p:nvSpPr>
        <p:spPr>
          <a:xfrm>
            <a:off x="2173820" y="618696"/>
            <a:ext cx="787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D66"/>
                </a:solidFill>
                <a:latin typeface="Bebas Neue" panose="020B0606020202050201" pitchFamily="34" charset="0"/>
              </a:rPr>
              <a:t>Evolution of Electricity from fossil fuels and renewables</a:t>
            </a:r>
            <a:endParaRPr lang="es-MX" sz="28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0A86A0-9DD9-6801-09E9-5D0E536460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71"/>
          <a:stretch/>
        </p:blipFill>
        <p:spPr>
          <a:xfrm>
            <a:off x="0" y="1624083"/>
            <a:ext cx="6120329" cy="394420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85349A3-A6AE-A58C-A049-23F3DA7F9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2"/>
          <a:stretch/>
        </p:blipFill>
        <p:spPr>
          <a:xfrm>
            <a:off x="6120329" y="1624082"/>
            <a:ext cx="6081507" cy="3944204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813484C5-1032-B9DD-BF2A-6109305FBA2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"/>
          <a:stretch/>
        </p:blipFill>
        <p:spPr>
          <a:xfrm>
            <a:off x="-9686771" y="1160646"/>
            <a:ext cx="8821313" cy="5670058"/>
          </a:xfrm>
          <a:prstGeom prst="rect">
            <a:avLst/>
          </a:prstGeom>
        </p:spPr>
      </p:pic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FE0FC9AC-2019-25F5-E1D4-BBF91E90F69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2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F3FB77-7105-5995-22C1-416B77743435}"/>
              </a:ext>
            </a:extLst>
          </p:cNvPr>
          <p:cNvSpPr txBox="1"/>
          <p:nvPr/>
        </p:nvSpPr>
        <p:spPr>
          <a:xfrm>
            <a:off x="2173820" y="618696"/>
            <a:ext cx="7871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35D66"/>
                </a:solidFill>
                <a:latin typeface="Bebas Neue" panose="020B0606020202050201" pitchFamily="34" charset="0"/>
              </a:rPr>
              <a:t>Access to clean fuels for cooking in </a:t>
            </a:r>
            <a:r>
              <a:rPr lang="en-US" sz="2400" dirty="0" err="1">
                <a:solidFill>
                  <a:srgbClr val="135D66"/>
                </a:solidFill>
                <a:latin typeface="Bebas Neue" panose="020B0606020202050201" pitchFamily="34" charset="0"/>
              </a:rPr>
              <a:t>brics</a:t>
            </a:r>
            <a:r>
              <a:rPr lang="en-US" sz="2400" dirty="0">
                <a:solidFill>
                  <a:srgbClr val="135D66"/>
                </a:solidFill>
                <a:latin typeface="Bebas Neue" panose="020B0606020202050201" pitchFamily="34" charset="0"/>
              </a:rPr>
              <a:t> countries (2000 vs 2020)</a:t>
            </a:r>
            <a:endParaRPr lang="es-MX" sz="24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E8B2BCC-30BE-88A2-51CF-0EB2806887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"/>
          <a:stretch/>
        </p:blipFill>
        <p:spPr>
          <a:xfrm>
            <a:off x="1698991" y="1160646"/>
            <a:ext cx="8821313" cy="567005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F1249B2-69AB-482B-88EF-55C40C6FA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" y="-4367327"/>
            <a:ext cx="6072631" cy="36020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129EB1-F03E-C06E-AEAA-86E113554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648" y="7696335"/>
            <a:ext cx="6039627" cy="3602012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8113AAD0-D7FA-F730-39E9-61B687908D4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99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F3FB77-7105-5995-22C1-416B77743435}"/>
              </a:ext>
            </a:extLst>
          </p:cNvPr>
          <p:cNvSpPr txBox="1"/>
          <p:nvPr/>
        </p:nvSpPr>
        <p:spPr>
          <a:xfrm>
            <a:off x="2173820" y="618696"/>
            <a:ext cx="787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D66"/>
                </a:solidFill>
                <a:latin typeface="Bebas Neue" panose="020B0606020202050201" pitchFamily="34" charset="0"/>
              </a:rPr>
              <a:t>Co2 emissions by country </a:t>
            </a:r>
            <a:endParaRPr lang="es-MX" sz="28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DC29B0-4DB7-9793-23F8-94AFBB8D3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" y="1664504"/>
            <a:ext cx="6072631" cy="36020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B83B36-2154-E277-F020-30A74CC2E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648" y="1664504"/>
            <a:ext cx="6039627" cy="360201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AA2A1-4713-8448-4E25-32CF5F400504}"/>
              </a:ext>
            </a:extLst>
          </p:cNvPr>
          <p:cNvSpPr txBox="1"/>
          <p:nvPr/>
        </p:nvSpPr>
        <p:spPr>
          <a:xfrm>
            <a:off x="2551427" y="1205975"/>
            <a:ext cx="86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20o0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530ECF-EF0A-4756-7C3F-C08737170AAA}"/>
              </a:ext>
            </a:extLst>
          </p:cNvPr>
          <p:cNvSpPr txBox="1"/>
          <p:nvPr/>
        </p:nvSpPr>
        <p:spPr>
          <a:xfrm>
            <a:off x="9060730" y="1205975"/>
            <a:ext cx="86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rgbClr val="135D66"/>
                </a:solidFill>
                <a:latin typeface="Bebas Neue" panose="020B0606020202050201" pitchFamily="34" charset="0"/>
              </a:rPr>
              <a:t>2019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79B3152-5D21-03D9-D77A-A014B1A5A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524276" y="1729195"/>
            <a:ext cx="6460864" cy="3224833"/>
          </a:xfrm>
          <a:prstGeom prst="rect">
            <a:avLst/>
          </a:prstGeom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DC0CE8C3-CC4A-1E99-32D7-2B1FE9D149E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2"/>
          <a:stretch/>
        </p:blipFill>
        <p:spPr>
          <a:xfrm>
            <a:off x="-6045661" y="1729195"/>
            <a:ext cx="5681299" cy="3224833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6FD801D9-397E-31DA-2416-9CE3F79E17B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50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A55D031-0B06-CC2B-A26E-B3C8505323C6}"/>
              </a:ext>
            </a:extLst>
          </p:cNvPr>
          <p:cNvCxnSpPr/>
          <p:nvPr/>
        </p:nvCxnSpPr>
        <p:spPr>
          <a:xfrm>
            <a:off x="0" y="554636"/>
            <a:ext cx="12192000" cy="0"/>
          </a:xfrm>
          <a:prstGeom prst="line">
            <a:avLst/>
          </a:prstGeom>
          <a:ln w="38100">
            <a:solidFill>
              <a:srgbClr val="77B0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C0F0EAF6-2C59-5C8E-3C43-0991F472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003C43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8" b="26689"/>
          <a:stretch/>
        </p:blipFill>
        <p:spPr>
          <a:xfrm>
            <a:off x="10156628" y="0"/>
            <a:ext cx="2035372" cy="53226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6F3FB77-7105-5995-22C1-416B77743435}"/>
              </a:ext>
            </a:extLst>
          </p:cNvPr>
          <p:cNvSpPr txBox="1"/>
          <p:nvPr/>
        </p:nvSpPr>
        <p:spPr>
          <a:xfrm>
            <a:off x="678712" y="618696"/>
            <a:ext cx="1083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135D66"/>
                </a:solidFill>
                <a:latin typeface="Bebas Neue" panose="020B0606020202050201" pitchFamily="34" charset="0"/>
              </a:rPr>
              <a:t>Relationship between electricity from renewables and co2 emissions for united states</a:t>
            </a:r>
            <a:endParaRPr lang="es-MX" sz="2800" dirty="0">
              <a:solidFill>
                <a:srgbClr val="135D66"/>
              </a:solidFill>
              <a:latin typeface="Bebas Neue" panose="020B0606020202050201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0F55188-941E-C0F4-C07D-EAA1EA5A5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" y="1853096"/>
            <a:ext cx="6460864" cy="3224833"/>
          </a:xfrm>
          <a:prstGeom prst="rect">
            <a:avLst/>
          </a:prstGeom>
        </p:spPr>
      </p:pic>
      <p:pic>
        <p:nvPicPr>
          <p:cNvPr id="4" name="Picture 1">
            <a:extLst>
              <a:ext uri="{FF2B5EF4-FFF2-40B4-BE49-F238E27FC236}">
                <a16:creationId xmlns:a16="http://schemas.microsoft.com/office/drawing/2014/main" id="{3F3CF425-E22B-F892-D304-9AB14EF469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72"/>
          <a:stretch/>
        </p:blipFill>
        <p:spPr>
          <a:xfrm>
            <a:off x="6494658" y="1853096"/>
            <a:ext cx="5681299" cy="32248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28ADA53-A408-6813-D828-4C5163D4195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7"/>
          <a:stretch/>
        </p:blipFill>
        <p:spPr bwMode="auto">
          <a:xfrm>
            <a:off x="289404" y="7335304"/>
            <a:ext cx="11414385" cy="5617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47EE5486-654D-822E-DE96-ACA5FF6F108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301"/>
            <a:ext cx="3673642" cy="6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36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516</Words>
  <Application>Microsoft Office PowerPoint</Application>
  <PresentationFormat>Panorámica</PresentationFormat>
  <Paragraphs>53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Arial Narrow</vt:lpstr>
      <vt:lpstr>Bebas Neue</vt:lpstr>
      <vt:lpstr>Berlin Sans FB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marianamanacilla91@gmail.com</dc:creator>
  <cp:lastModifiedBy>Rodrigo Figueroa</cp:lastModifiedBy>
  <cp:revision>7</cp:revision>
  <dcterms:created xsi:type="dcterms:W3CDTF">2024-04-15T03:40:55Z</dcterms:created>
  <dcterms:modified xsi:type="dcterms:W3CDTF">2024-04-16T00:34:44Z</dcterms:modified>
</cp:coreProperties>
</file>