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73306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400483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43BD1-ED89-4C81-B626-94B2E43D691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8352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AB9F88-427D-47FA-972F-635D4849443A}"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3120881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AB9F88-427D-47FA-972F-635D4849443A}"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43BD1-ED89-4C81-B626-94B2E43D691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484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AB9F88-427D-47FA-972F-635D4849443A}"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893209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2746438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287727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171458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B9F88-427D-47FA-972F-635D4849443A}"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423999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B9F88-427D-47FA-972F-635D4849443A}"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297704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B9F88-427D-47FA-972F-635D4849443A}"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296177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B9F88-427D-47FA-972F-635D4849443A}"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33679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B9F88-427D-47FA-972F-635D4849443A}"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4986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AB9F88-427D-47FA-972F-635D4849443A}"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29351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AB9F88-427D-47FA-972F-635D4849443A}"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43BD1-ED89-4C81-B626-94B2E43D6913}" type="slidenum">
              <a:rPr lang="en-IN" smtClean="0"/>
              <a:t>‹#›</a:t>
            </a:fld>
            <a:endParaRPr lang="en-IN"/>
          </a:p>
        </p:txBody>
      </p:sp>
    </p:spTree>
    <p:extLst>
      <p:ext uri="{BB962C8B-B14F-4D97-AF65-F5344CB8AC3E}">
        <p14:creationId xmlns:p14="http://schemas.microsoft.com/office/powerpoint/2010/main" val="306555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AB9F88-427D-47FA-972F-635D4849443A}" type="datetimeFigureOut">
              <a:rPr lang="en-IN" smtClean="0"/>
              <a:t>13-03-2024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143BD1-ED89-4C81-B626-94B2E43D6913}" type="slidenum">
              <a:rPr lang="en-IN" smtClean="0"/>
              <a:t>‹#›</a:t>
            </a:fld>
            <a:endParaRPr lang="en-IN"/>
          </a:p>
        </p:txBody>
      </p:sp>
    </p:spTree>
    <p:extLst>
      <p:ext uri="{BB962C8B-B14F-4D97-AF65-F5344CB8AC3E}">
        <p14:creationId xmlns:p14="http://schemas.microsoft.com/office/powerpoint/2010/main" val="2220949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cs/cs_interface.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cs/cs_abstract.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propert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3168-9F04-646E-F591-E73EA68456AE}"/>
              </a:ext>
            </a:extLst>
          </p:cNvPr>
          <p:cNvSpPr>
            <a:spLocks noGrp="1"/>
          </p:cNvSpPr>
          <p:nvPr>
            <p:ph type="ctrTitle"/>
          </p:nvPr>
        </p:nvSpPr>
        <p:spPr>
          <a:xfrm>
            <a:off x="3373062" y="1864865"/>
            <a:ext cx="8131550" cy="2262781"/>
          </a:xfrm>
        </p:spPr>
        <p:txBody>
          <a:bodyPr>
            <a:normAutofit/>
          </a:bodyPr>
          <a:lstStyle/>
          <a:p>
            <a:r>
              <a:rPr lang="en-US" dirty="0">
                <a:latin typeface="Times New Roman" panose="02020603050405020304" pitchFamily="18" charset="0"/>
                <a:cs typeface="Times New Roman" panose="02020603050405020304" pitchFamily="18" charset="0"/>
              </a:rPr>
              <a:t>OOPS CONCEPTS ON C#</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F2700D-D802-1D88-190C-9B656D14EAA4}"/>
              </a:ext>
            </a:extLst>
          </p:cNvPr>
          <p:cNvSpPr>
            <a:spLocks noGrp="1"/>
          </p:cNvSpPr>
          <p:nvPr>
            <p:ph type="subTitle" idx="1"/>
          </p:nvPr>
        </p:nvSpPr>
        <p:spPr>
          <a:xfrm>
            <a:off x="8647774" y="5600514"/>
            <a:ext cx="3178466" cy="1126283"/>
          </a:xfrm>
        </p:spPr>
        <p:txBody>
          <a:bodyPr>
            <a:normAutofit/>
          </a:bodyPr>
          <a:lstStyle/>
          <a:p>
            <a:r>
              <a:rPr lang="en-US" sz="2800" dirty="0">
                <a:latin typeface="Times New Roman" panose="02020603050405020304" pitchFamily="18" charset="0"/>
                <a:cs typeface="Times New Roman" panose="02020603050405020304" pitchFamily="18" charset="0"/>
              </a:rPr>
              <a:t>By : ROHITH H 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5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031C-EDB7-B9EC-6ACC-A2EFC7C4CD7B}"/>
              </a:ext>
            </a:extLst>
          </p:cNvPr>
          <p:cNvSpPr>
            <a:spLocks noGrp="1"/>
          </p:cNvSpPr>
          <p:nvPr>
            <p:ph type="title"/>
          </p:nvPr>
        </p:nvSpPr>
        <p:spPr/>
        <p:txBody>
          <a:bodyPr/>
          <a:lstStyle/>
          <a:p>
            <a:r>
              <a:rPr lang="en-IN" b="0" i="0" dirty="0">
                <a:solidFill>
                  <a:srgbClr val="212121"/>
                </a:solidFill>
                <a:effectLst/>
                <a:latin typeface="Roboto" panose="02000000000000000000" pitchFamily="2" charset="0"/>
              </a:rPr>
              <a:t>Dynamic / Runtime Polymorphism</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12E78D7-AC5E-EBC9-2D1C-41EBD040AE5C}"/>
              </a:ext>
            </a:extLst>
          </p:cNvPr>
          <p:cNvSpPr>
            <a:spLocks noGrp="1"/>
          </p:cNvSpPr>
          <p:nvPr>
            <p:ph idx="1"/>
          </p:nvPr>
        </p:nvSpPr>
        <p:spPr>
          <a:xfrm>
            <a:off x="2396707" y="1744580"/>
            <a:ext cx="8915400" cy="4242334"/>
          </a:xfrm>
        </p:spPr>
        <p:txBody>
          <a:bodyPr>
            <a:normAutofit/>
          </a:bodyPr>
          <a:lstStyle/>
          <a:p>
            <a:pPr algn="l"/>
            <a:r>
              <a:rPr lang="en-US" sz="2000" b="0" i="0" dirty="0">
                <a:solidFill>
                  <a:srgbClr val="212121"/>
                </a:solidFill>
                <a:effectLst/>
                <a:latin typeface="open sans" panose="020B0606030504020204" pitchFamily="34" charset="0"/>
              </a:rPr>
              <a:t>Dynamic/runtime polymorphism is also known as late binding.</a:t>
            </a:r>
          </a:p>
          <a:p>
            <a:pPr algn="l"/>
            <a:r>
              <a:rPr lang="en-US" sz="2000" b="0" i="0" dirty="0">
                <a:solidFill>
                  <a:srgbClr val="212121"/>
                </a:solidFill>
                <a:effectLst/>
                <a:latin typeface="open sans" panose="020B0606030504020204" pitchFamily="34" charset="0"/>
              </a:rPr>
              <a:t> Here, the method name and the method signature (the number of parameters and parameter type must be the same and may have a different implementation).</a:t>
            </a:r>
          </a:p>
          <a:p>
            <a:pPr algn="l"/>
            <a:r>
              <a:rPr lang="en-US" sz="2000" b="0" i="0" dirty="0">
                <a:solidFill>
                  <a:srgbClr val="212121"/>
                </a:solidFill>
                <a:effectLst/>
                <a:latin typeface="open sans" panose="020B0606030504020204" pitchFamily="34" charset="0"/>
              </a:rPr>
              <a:t> Method overriding is an example of dynamic polymorphism.</a:t>
            </a:r>
          </a:p>
          <a:p>
            <a:pPr algn="l"/>
            <a:r>
              <a:rPr lang="en-US" sz="2000" b="0" i="0" dirty="0">
                <a:solidFill>
                  <a:srgbClr val="212121"/>
                </a:solidFill>
                <a:effectLst/>
                <a:latin typeface="open sans" panose="020B0606030504020204" pitchFamily="34" charset="0"/>
              </a:rPr>
              <a:t>Method overriding can be done using inheritance.</a:t>
            </a:r>
          </a:p>
          <a:p>
            <a:pPr algn="l"/>
            <a:r>
              <a:rPr lang="en-US" sz="2000" b="0" i="0" dirty="0">
                <a:solidFill>
                  <a:srgbClr val="212121"/>
                </a:solidFill>
                <a:effectLst/>
                <a:latin typeface="open sans" panose="020B0606030504020204" pitchFamily="34" charset="0"/>
              </a:rPr>
              <a:t> With method overriding, it is possible for the base class and derived class to have the same method name and the same something. </a:t>
            </a:r>
          </a:p>
        </p:txBody>
      </p:sp>
    </p:spTree>
    <p:extLst>
      <p:ext uri="{BB962C8B-B14F-4D97-AF65-F5344CB8AC3E}">
        <p14:creationId xmlns:p14="http://schemas.microsoft.com/office/powerpoint/2010/main" val="196864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9466-9365-59E2-1FE6-41640C93644E}"/>
              </a:ext>
            </a:extLst>
          </p:cNvPr>
          <p:cNvSpPr>
            <a:spLocks noGrp="1"/>
          </p:cNvSpPr>
          <p:nvPr>
            <p:ph type="title"/>
          </p:nvPr>
        </p:nvSpPr>
        <p:spPr/>
        <p:txBody>
          <a:bodyPr>
            <a:normAutofit/>
          </a:bodyPr>
          <a:lstStyle/>
          <a:p>
            <a:pPr algn="l" fontAlgn="base"/>
            <a:r>
              <a:rPr lang="en-IN" sz="4400" i="0" dirty="0">
                <a:solidFill>
                  <a:schemeClr val="tx1"/>
                </a:solidFill>
                <a:effectLst/>
                <a:latin typeface="Times New Roman" panose="02020603050405020304" pitchFamily="18" charset="0"/>
                <a:cs typeface="Times New Roman" panose="02020603050405020304" pitchFamily="18" charset="0"/>
              </a:rPr>
              <a:t> Inheritance</a:t>
            </a:r>
          </a:p>
        </p:txBody>
      </p:sp>
      <p:sp>
        <p:nvSpPr>
          <p:cNvPr id="3" name="Content Placeholder 2">
            <a:extLst>
              <a:ext uri="{FF2B5EF4-FFF2-40B4-BE49-F238E27FC236}">
                <a16:creationId xmlns:a16="http://schemas.microsoft.com/office/drawing/2014/main" id="{DDE4FF7E-C92C-EF8C-F3EA-4DB3114FA5DE}"/>
              </a:ext>
            </a:extLst>
          </p:cNvPr>
          <p:cNvSpPr>
            <a:spLocks noGrp="1"/>
          </p:cNvSpPr>
          <p:nvPr>
            <p:ph idx="1"/>
          </p:nvPr>
        </p:nvSpPr>
        <p:spPr>
          <a:xfrm>
            <a:off x="2589212" y="2133599"/>
            <a:ext cx="8915400" cy="4305701"/>
          </a:xfrm>
        </p:spPr>
        <p:txBody>
          <a:bodyPr>
            <a:normAutofit lnSpcReduction="10000"/>
          </a:bodyPr>
          <a:lstStyle/>
          <a:p>
            <a:r>
              <a:rPr lang="en-US" sz="2000" b="0" i="0" dirty="0">
                <a:solidFill>
                  <a:schemeClr val="tx1"/>
                </a:solidFill>
                <a:effectLst/>
                <a:latin typeface="Times New Roman" panose="02020603050405020304" pitchFamily="18" charset="0"/>
                <a:cs typeface="Times New Roman" panose="02020603050405020304" pitchFamily="18" charset="0"/>
              </a:rPr>
              <a:t>Inheritance is a fundamental concept in object-oriented programming that allows us to define a new class based on an existing class. The new class inherits the properties and methods of the existing class and can also add new properties and methods of its own. Inheritance promotes code reuse, simplifies code maintenance, and improves code organization.</a:t>
            </a:r>
          </a:p>
          <a:p>
            <a:pPr algn="l" fontAlgn="base"/>
            <a:r>
              <a:rPr lang="en-US" sz="2000" b="0" i="0" dirty="0">
                <a:solidFill>
                  <a:schemeClr val="tx1"/>
                </a:solidFill>
                <a:effectLst/>
                <a:latin typeface="Times New Roman" panose="02020603050405020304" pitchFamily="18" charset="0"/>
                <a:cs typeface="Times New Roman" panose="02020603050405020304" pitchFamily="18" charset="0"/>
              </a:rPr>
              <a:t>In C#, there are 4 types of inheritance:</a:t>
            </a:r>
          </a:p>
          <a:p>
            <a:pPr algn="l" fontAlgn="base">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Single inheritance: A derived class that inherits from only one base class.</a:t>
            </a:r>
          </a:p>
          <a:p>
            <a:pPr algn="l" fontAlgn="base">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Multi-level inheritance: A derived class that inherits from a base class and the derived class itself becomes the base class for another derived class.</a:t>
            </a:r>
          </a:p>
          <a:p>
            <a:pPr algn="l" fontAlgn="base">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Hierarchical inheritance: A base class that serves as a parent class for two or more derived classes.</a:t>
            </a:r>
          </a:p>
          <a:p>
            <a:pPr algn="l" fontAlgn="base">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Multiple inheritance: A derived class that inherits from two or more base classes.</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30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951CE5F-43E7-1AE7-7354-079D86582E45}"/>
              </a:ext>
            </a:extLst>
          </p:cNvPr>
          <p:cNvSpPr>
            <a:spLocks noGrp="1"/>
          </p:cNvSpPr>
          <p:nvPr>
            <p:ph idx="1"/>
          </p:nvPr>
        </p:nvSpPr>
        <p:spPr/>
        <p:txBody>
          <a:bodyPr/>
          <a:lstStyle/>
          <a:p>
            <a:endParaRPr lang="en-IN" dirty="0"/>
          </a:p>
        </p:txBody>
      </p:sp>
      <p:pic>
        <p:nvPicPr>
          <p:cNvPr id="4102" name="Picture 6" descr="Inheritance in Java &amp; Types of Inheritance - Simple Snippets">
            <a:extLst>
              <a:ext uri="{FF2B5EF4-FFF2-40B4-BE49-F238E27FC236}">
                <a16:creationId xmlns:a16="http://schemas.microsoft.com/office/drawing/2014/main" id="{218E9A46-841F-241F-B500-0978BEC31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971" y="238125"/>
            <a:ext cx="9753600" cy="638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6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03CBA-7974-118C-47CC-DD94DD3FA042}"/>
              </a:ext>
            </a:extLst>
          </p:cNvPr>
          <p:cNvSpPr>
            <a:spLocks noGrp="1"/>
          </p:cNvSpPr>
          <p:nvPr>
            <p:ph idx="1"/>
          </p:nvPr>
        </p:nvSpPr>
        <p:spPr>
          <a:xfrm>
            <a:off x="1665171" y="2855494"/>
            <a:ext cx="9800940" cy="1572127"/>
          </a:xfrm>
        </p:spPr>
        <p:txBody>
          <a:bodyPr>
            <a:normAutofit/>
          </a:bodyPr>
          <a:lstStyle/>
          <a:p>
            <a:pPr marL="0" indent="0" algn="ctr">
              <a:buNone/>
            </a:pPr>
            <a:r>
              <a:rPr lang="en-US" sz="8800"/>
              <a:t> Thank You</a:t>
            </a:r>
            <a:endParaRPr lang="en-IN" sz="8800" dirty="0"/>
          </a:p>
        </p:txBody>
      </p:sp>
    </p:spTree>
    <p:extLst>
      <p:ext uri="{BB962C8B-B14F-4D97-AF65-F5344CB8AC3E}">
        <p14:creationId xmlns:p14="http://schemas.microsoft.com/office/powerpoint/2010/main" val="421609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BF0C-CA48-3F75-3DB2-116BBC9F2980}"/>
              </a:ext>
            </a:extLst>
          </p:cNvPr>
          <p:cNvSpPr>
            <a:spLocks noGrp="1"/>
          </p:cNvSpPr>
          <p:nvPr>
            <p:ph type="title"/>
          </p:nvPr>
        </p:nvSpPr>
        <p:spPr>
          <a:xfrm>
            <a:off x="1046019" y="942108"/>
            <a:ext cx="3256550" cy="4969113"/>
          </a:xfrm>
        </p:spPr>
        <p:txBody>
          <a:bodyPr anchor="ctr">
            <a:normAutofit/>
          </a:bodyPr>
          <a:lstStyle/>
          <a:p>
            <a:r>
              <a:rPr lang="en-IN" b="0" i="0" dirty="0">
                <a:solidFill>
                  <a:schemeClr val="tx2">
                    <a:lumMod val="75000"/>
                  </a:schemeClr>
                </a:solidFill>
                <a:effectLst/>
                <a:latin typeface="Times New Roman" panose="02020603050405020304" pitchFamily="18" charset="0"/>
                <a:cs typeface="Times New Roman" panose="02020603050405020304" pitchFamily="18" charset="0"/>
              </a:rPr>
              <a:t>What is OOPS?</a:t>
            </a:r>
            <a:br>
              <a:rPr lang="en-IN" b="0" i="0" dirty="0">
                <a:solidFill>
                  <a:schemeClr val="tx2">
                    <a:lumMod val="75000"/>
                  </a:schemeClr>
                </a:solidFill>
                <a:effectLst/>
                <a:latin typeface="Segoe UI" panose="020B0502040204020203" pitchFamily="34" charset="0"/>
              </a:rPr>
            </a:br>
            <a:endParaRPr lang="en-IN" dirty="0">
              <a:solidFill>
                <a:schemeClr val="tx2">
                  <a:lumMod val="75000"/>
                </a:schemeClr>
              </a:solidFill>
            </a:endParaRPr>
          </a:p>
        </p:txBody>
      </p:sp>
      <p:sp>
        <p:nvSpPr>
          <p:cNvPr id="3" name="Content Placeholder 2">
            <a:extLst>
              <a:ext uri="{FF2B5EF4-FFF2-40B4-BE49-F238E27FC236}">
                <a16:creationId xmlns:a16="http://schemas.microsoft.com/office/drawing/2014/main" id="{08AF3EBB-A5FC-C6A1-5180-1404D9E42E2B}"/>
              </a:ext>
            </a:extLst>
          </p:cNvPr>
          <p:cNvSpPr>
            <a:spLocks noGrp="1"/>
          </p:cNvSpPr>
          <p:nvPr>
            <p:ph idx="1"/>
          </p:nvPr>
        </p:nvSpPr>
        <p:spPr>
          <a:xfrm>
            <a:off x="5049062" y="942108"/>
            <a:ext cx="6455549" cy="4969114"/>
          </a:xfrm>
        </p:spPr>
        <p:txBody>
          <a:bodyPr anchor="ctr">
            <a:normAutofit lnSpcReduction="10000"/>
          </a:bodyPr>
          <a:lstStyle/>
          <a:p>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OOP stands for Object-Oriented Programming System.</a:t>
            </a:r>
          </a:p>
          <a:p>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Procedural programming is about writing procedures or methods that perform operations on the data, while object-oriented programming is about creating objects that contain both data and methods.</a:t>
            </a:r>
          </a:p>
          <a:p>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Object-oriented programming has several advantages over procedural programming:</a:t>
            </a:r>
          </a:p>
          <a:p>
            <a:pPr>
              <a:buFont typeface="Arial" panose="020B0604020202020204" pitchFamily="34" charset="0"/>
              <a:buChar char="•"/>
            </a:pPr>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OOP is faster and easier to execute</a:t>
            </a:r>
          </a:p>
          <a:p>
            <a:pPr>
              <a:buFont typeface="Arial" panose="020B0604020202020204" pitchFamily="34" charset="0"/>
              <a:buChar char="•"/>
            </a:pPr>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OOP provides a clear structure for the programs</a:t>
            </a:r>
          </a:p>
          <a:p>
            <a:pPr>
              <a:buFont typeface="Arial" panose="020B0604020202020204" pitchFamily="34" charset="0"/>
              <a:buChar char="•"/>
            </a:pPr>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OOP helps to keep the C# code DRY "Don't Repeat Yourself", and makes the code easier to maintain, modify and debug</a:t>
            </a:r>
          </a:p>
          <a:p>
            <a:pPr>
              <a:buFont typeface="Arial" panose="020B0604020202020204" pitchFamily="34" charset="0"/>
              <a:buChar char="•"/>
            </a:pPr>
            <a:r>
              <a:rPr lang="en-US" sz="2000" b="0" i="0" dirty="0">
                <a:solidFill>
                  <a:schemeClr val="tx2">
                    <a:lumMod val="75000"/>
                  </a:schemeClr>
                </a:solidFill>
                <a:effectLst/>
                <a:latin typeface="Times New Roman" panose="02020603050405020304" pitchFamily="18" charset="0"/>
                <a:cs typeface="Times New Roman" panose="02020603050405020304" pitchFamily="18" charset="0"/>
              </a:rPr>
              <a:t>OOP makes it possible to create full reusable applications with less code and shorter development time</a:t>
            </a:r>
            <a:r>
              <a:rPr lang="en-IN" sz="2000" dirty="0">
                <a:solidFill>
                  <a:schemeClr val="tx2">
                    <a:lumMod val="75000"/>
                  </a:schemeClr>
                </a:solidFill>
                <a:latin typeface="Times New Roman" panose="02020603050405020304" pitchFamily="18" charset="0"/>
                <a:cs typeface="Times New Roman" panose="02020603050405020304" pitchFamily="18" charset="0"/>
              </a:rPr>
              <a:t>.</a:t>
            </a:r>
            <a:endParaRPr lang="en-US" sz="2000" b="0" i="0" dirty="0">
              <a:solidFill>
                <a:schemeClr val="tx2">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63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ECB285-3DAA-7F5E-009E-CFAB2F6976B0}"/>
              </a:ext>
            </a:extLst>
          </p:cNvPr>
          <p:cNvSpPr>
            <a:spLocks noGrp="1"/>
          </p:cNvSpPr>
          <p:nvPr>
            <p:ph type="title"/>
          </p:nvPr>
        </p:nvSpPr>
        <p:spPr>
          <a:xfrm>
            <a:off x="1794897" y="624110"/>
            <a:ext cx="9712998" cy="1280890"/>
          </a:xfrm>
        </p:spPr>
        <p:txBody>
          <a:bodyPr>
            <a:normAutofit/>
          </a:bodyPr>
          <a:lstStyle/>
          <a:p>
            <a:r>
              <a:rPr lang="en-US" b="0" i="0">
                <a:effectLst/>
                <a:latin typeface="Segoe UI" panose="020B0502040204020203" pitchFamily="34" charset="0"/>
              </a:rPr>
              <a:t>What are Classes and Objects?</a:t>
            </a:r>
            <a:br>
              <a:rPr lang="en-US" b="0" i="0">
                <a:effectLst/>
                <a:latin typeface="Segoe UI" panose="020B0502040204020203" pitchFamily="34" charset="0"/>
              </a:rPr>
            </a:br>
            <a:endParaRPr lang="en-IN"/>
          </a:p>
        </p:txBody>
      </p:sp>
      <p:sp>
        <p:nvSpPr>
          <p:cNvPr id="19" name="Rectangle 18">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47ABB897-64E5-8267-AAD9-6E5B0439F17E}"/>
              </a:ext>
            </a:extLst>
          </p:cNvPr>
          <p:cNvSpPr>
            <a:spLocks/>
          </p:cNvSpPr>
          <p:nvPr/>
        </p:nvSpPr>
        <p:spPr>
          <a:xfrm>
            <a:off x="1361572" y="2025808"/>
            <a:ext cx="2871845" cy="3400630"/>
          </a:xfrm>
          <a:prstGeom prst="rect">
            <a:avLst/>
          </a:prstGeom>
        </p:spPr>
        <p:txBody>
          <a:bodyPr>
            <a:normAutofit/>
          </a:bodyPr>
          <a:lstStyle/>
          <a:p>
            <a:pPr marL="285750" indent="-285750" defTabSz="370332">
              <a:spcAft>
                <a:spcPts val="600"/>
              </a:spcAft>
              <a:buFont typeface="Wingdings" panose="05000000000000000000" pitchFamily="2" charset="2"/>
              <a:buChar char="q"/>
            </a:pPr>
            <a:r>
              <a:rPr lang="en-US" kern="1200" dirty="0">
                <a:solidFill>
                  <a:srgbClr val="000000"/>
                </a:solidFill>
                <a:latin typeface="Verdana" panose="020B0604030504040204" pitchFamily="34" charset="0"/>
                <a:ea typeface="+mn-ea"/>
                <a:cs typeface="+mn-cs"/>
              </a:rPr>
              <a:t>Classes and objects are the two main aspects of object-oriented programming.</a:t>
            </a:r>
          </a:p>
          <a:p>
            <a:pPr marL="285750" indent="-285750" defTabSz="370332">
              <a:spcAft>
                <a:spcPts val="600"/>
              </a:spcAft>
              <a:buFont typeface="Wingdings" panose="05000000000000000000" pitchFamily="2" charset="2"/>
              <a:buChar char="q"/>
            </a:pPr>
            <a:r>
              <a:rPr lang="en-US" kern="1200" dirty="0">
                <a:solidFill>
                  <a:schemeClr val="tx1"/>
                </a:solidFill>
                <a:latin typeface="Verdana" panose="020B0604030504040204" pitchFamily="34" charset="0"/>
                <a:ea typeface="+mn-ea"/>
                <a:cs typeface="+mn-cs"/>
              </a:rPr>
              <a:t>A class is a template for objects, and an object is an instance of a class.</a:t>
            </a:r>
          </a:p>
        </p:txBody>
      </p:sp>
      <p:pic>
        <p:nvPicPr>
          <p:cNvPr id="5" name="Picture 4">
            <a:extLst>
              <a:ext uri="{FF2B5EF4-FFF2-40B4-BE49-F238E27FC236}">
                <a16:creationId xmlns:a16="http://schemas.microsoft.com/office/drawing/2014/main" id="{72129A89-86B0-9DFD-99B9-16E4D10C7814}"/>
              </a:ext>
            </a:extLst>
          </p:cNvPr>
          <p:cNvPicPr>
            <a:picLocks noChangeAspect="1"/>
          </p:cNvPicPr>
          <p:nvPr/>
        </p:nvPicPr>
        <p:blipFill>
          <a:blip r:embed="rId2"/>
          <a:stretch>
            <a:fillRect/>
          </a:stretch>
        </p:blipFill>
        <p:spPr>
          <a:xfrm>
            <a:off x="5185127" y="3726123"/>
            <a:ext cx="6509568" cy="2119324"/>
          </a:xfrm>
          <a:prstGeom prst="rect">
            <a:avLst/>
          </a:prstGeom>
        </p:spPr>
      </p:pic>
      <p:sp>
        <p:nvSpPr>
          <p:cNvPr id="7" name="TextBox 6">
            <a:extLst>
              <a:ext uri="{FF2B5EF4-FFF2-40B4-BE49-F238E27FC236}">
                <a16:creationId xmlns:a16="http://schemas.microsoft.com/office/drawing/2014/main" id="{4682DAAA-589A-8F2D-73B8-3D8C9F0416B3}"/>
              </a:ext>
            </a:extLst>
          </p:cNvPr>
          <p:cNvSpPr txBox="1"/>
          <p:nvPr/>
        </p:nvSpPr>
        <p:spPr>
          <a:xfrm>
            <a:off x="5284383" y="2920827"/>
            <a:ext cx="4032872" cy="369332"/>
          </a:xfrm>
          <a:prstGeom prst="rect">
            <a:avLst/>
          </a:prstGeom>
          <a:noFill/>
        </p:spPr>
        <p:txBody>
          <a:bodyPr wrap="square" rtlCol="0">
            <a:spAutoFit/>
          </a:bodyPr>
          <a:lstStyle/>
          <a:p>
            <a:pPr defTabSz="370332">
              <a:spcAft>
                <a:spcPts val="600"/>
              </a:spcAft>
            </a:pPr>
            <a:r>
              <a:rPr lang="en-US" kern="1200" dirty="0">
                <a:solidFill>
                  <a:schemeClr val="tx1"/>
                </a:solidFill>
                <a:latin typeface="+mn-lt"/>
                <a:ea typeface="+mn-ea"/>
                <a:cs typeface="+mn-cs"/>
              </a:rPr>
              <a:t>Example for class and objects:</a:t>
            </a:r>
            <a:endParaRPr lang="en-IN" sz="2400" dirty="0"/>
          </a:p>
        </p:txBody>
      </p:sp>
    </p:spTree>
    <p:extLst>
      <p:ext uri="{BB962C8B-B14F-4D97-AF65-F5344CB8AC3E}">
        <p14:creationId xmlns:p14="http://schemas.microsoft.com/office/powerpoint/2010/main" val="160814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F968-1FCC-13B3-FB25-A1402BEEC06E}"/>
              </a:ext>
            </a:extLst>
          </p:cNvPr>
          <p:cNvSpPr>
            <a:spLocks noGrp="1"/>
          </p:cNvSpPr>
          <p:nvPr>
            <p:ph type="title"/>
          </p:nvPr>
        </p:nvSpPr>
        <p:spPr/>
        <p:txBody>
          <a:bodyPr>
            <a:normAutofit/>
          </a:bodyPr>
          <a:lstStyle/>
          <a:p>
            <a:r>
              <a:rPr lang="en-US" b="0" i="0" dirty="0">
                <a:solidFill>
                  <a:srgbClr val="212121"/>
                </a:solidFill>
                <a:effectLst/>
                <a:latin typeface="Times New Roman" panose="02020603050405020304" pitchFamily="18" charset="0"/>
                <a:cs typeface="Times New Roman" panose="02020603050405020304" pitchFamily="18" charset="0"/>
              </a:rPr>
              <a:t>Key Concepts of Object Orientation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610A3-C48A-D529-80A8-FABCDDAEA5E2}"/>
              </a:ext>
            </a:extLst>
          </p:cNvPr>
          <p:cNvSpPr>
            <a:spLocks noGrp="1"/>
          </p:cNvSpPr>
          <p:nvPr>
            <p:ph idx="1"/>
          </p:nvPr>
        </p:nvSpPr>
        <p:spPr>
          <a:xfrm>
            <a:off x="2592925" y="1825591"/>
            <a:ext cx="4754863" cy="3777622"/>
          </a:xfrm>
        </p:spPr>
        <p:txBody>
          <a:bodyPr>
            <a:normAutofit/>
          </a:bodyPr>
          <a:lstStyle/>
          <a:p>
            <a:r>
              <a:rPr lang="en-US" sz="2800" b="0" i="0" dirty="0">
                <a:solidFill>
                  <a:srgbClr val="212121"/>
                </a:solidFill>
                <a:effectLst/>
                <a:latin typeface="Times New Roman" panose="02020603050405020304" pitchFamily="18" charset="0"/>
                <a:cs typeface="Times New Roman" panose="02020603050405020304" pitchFamily="18" charset="0"/>
              </a:rPr>
              <a:t>Abstraction</a:t>
            </a:r>
          </a:p>
          <a:p>
            <a:r>
              <a:rPr lang="en-US" sz="2800" b="0" i="0" dirty="0">
                <a:solidFill>
                  <a:srgbClr val="212121"/>
                </a:solidFill>
                <a:effectLst/>
                <a:latin typeface="Times New Roman" panose="02020603050405020304" pitchFamily="18" charset="0"/>
                <a:cs typeface="Times New Roman" panose="02020603050405020304" pitchFamily="18" charset="0"/>
              </a:rPr>
              <a:t>Encapsulation</a:t>
            </a:r>
          </a:p>
          <a:p>
            <a:r>
              <a:rPr lang="en-US" sz="2800" b="0" i="0" dirty="0">
                <a:solidFill>
                  <a:srgbClr val="212121"/>
                </a:solidFill>
                <a:effectLst/>
                <a:latin typeface="Times New Roman" panose="02020603050405020304" pitchFamily="18" charset="0"/>
                <a:cs typeface="Times New Roman" panose="02020603050405020304" pitchFamily="18" charset="0"/>
              </a:rPr>
              <a:t>Polymorphism</a:t>
            </a:r>
          </a:p>
          <a:p>
            <a:r>
              <a:rPr lang="en-US" sz="2800" b="0" i="0" dirty="0">
                <a:solidFill>
                  <a:srgbClr val="212121"/>
                </a:solidFill>
                <a:effectLst/>
                <a:latin typeface="Times New Roman" panose="02020603050405020304" pitchFamily="18" charset="0"/>
                <a:cs typeface="Times New Roman" panose="02020603050405020304" pitchFamily="18" charset="0"/>
              </a:rPr>
              <a:t>Inheritance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12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AA71-4778-7CD9-E679-69CA8FF2F2F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Abstract Classes and Methods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9E86F74-B7D7-34F9-C0A2-41F748536275}"/>
              </a:ext>
            </a:extLst>
          </p:cNvPr>
          <p:cNvSpPr>
            <a:spLocks noGrp="1"/>
          </p:cNvSpPr>
          <p:nvPr>
            <p:ph idx="1"/>
          </p:nvPr>
        </p:nvSpPr>
        <p:spPr>
          <a:xfrm>
            <a:off x="2146434" y="1828801"/>
            <a:ext cx="9358178" cy="4639376"/>
          </a:xfrm>
        </p:spPr>
        <p:txBody>
          <a:bodyPr/>
          <a:lstStyle/>
          <a:p>
            <a:r>
              <a:rPr lang="en-US" b="0" i="0" dirty="0">
                <a:solidFill>
                  <a:srgbClr val="000000"/>
                </a:solidFill>
                <a:effectLst/>
                <a:latin typeface="Verdana" panose="020B0604030504040204" pitchFamily="34" charset="0"/>
              </a:rPr>
              <a:t>Data </a:t>
            </a:r>
            <a:r>
              <a:rPr lang="en-US" b="1" i="0" dirty="0">
                <a:solidFill>
                  <a:srgbClr val="000000"/>
                </a:solidFill>
                <a:effectLst/>
                <a:latin typeface="Verdana" panose="020B0604030504040204" pitchFamily="34" charset="0"/>
              </a:rPr>
              <a:t>abstraction</a:t>
            </a:r>
            <a:r>
              <a:rPr lang="en-US" b="0" i="0" dirty="0">
                <a:solidFill>
                  <a:srgbClr val="000000"/>
                </a:solidFill>
                <a:effectLst/>
                <a:latin typeface="Verdana" panose="020B0604030504040204" pitchFamily="34" charset="0"/>
              </a:rPr>
              <a:t> is the process of hiding certain details and showing only essential information to the user.</a:t>
            </a:r>
            <a:br>
              <a:rPr lang="en-US" dirty="0"/>
            </a:br>
            <a:r>
              <a:rPr lang="en-US" b="0" i="0" dirty="0">
                <a:solidFill>
                  <a:srgbClr val="000000"/>
                </a:solidFill>
                <a:effectLst/>
                <a:latin typeface="Verdana" panose="020B0604030504040204" pitchFamily="34" charset="0"/>
              </a:rPr>
              <a:t>Abstraction can be achieved with either </a:t>
            </a:r>
            <a:r>
              <a:rPr lang="en-US" b="1" i="0" dirty="0">
                <a:solidFill>
                  <a:srgbClr val="000000"/>
                </a:solidFill>
                <a:effectLst/>
                <a:latin typeface="Verdana" panose="020B0604030504040204" pitchFamily="34" charset="0"/>
              </a:rPr>
              <a:t>abstract classes</a:t>
            </a:r>
            <a:r>
              <a:rPr lang="en-US" b="0" i="0" dirty="0">
                <a:solidFill>
                  <a:srgbClr val="000000"/>
                </a:solidFill>
                <a:effectLst/>
                <a:latin typeface="Verdana" panose="020B0604030504040204" pitchFamily="34" charset="0"/>
              </a:rPr>
              <a:t> or</a:t>
            </a:r>
            <a:r>
              <a:rPr lang="en-US" b="0" i="0" dirty="0">
                <a:solidFill>
                  <a:schemeClr val="tx1"/>
                </a:solidFill>
                <a:effectLst/>
                <a:latin typeface="Verdana" panose="020B0604030504040204" pitchFamily="34" charset="0"/>
              </a:rPr>
              <a:t> </a:t>
            </a:r>
            <a:r>
              <a:rPr lang="en-US" b="1" i="0" dirty="0">
                <a:solidFill>
                  <a:schemeClr val="tx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interfaces</a:t>
            </a:r>
            <a:r>
              <a:rPr lang="en-US" b="0" i="0" dirty="0">
                <a:solidFill>
                  <a:schemeClr val="tx1"/>
                </a:solidFill>
                <a:effectLst/>
                <a:latin typeface="Verdana" panose="020B0604030504040204" pitchFamily="34" charset="0"/>
              </a:rPr>
              <a:t> </a:t>
            </a:r>
            <a:r>
              <a:rPr lang="en-US" b="0" i="0" dirty="0">
                <a:solidFill>
                  <a:srgbClr val="000000"/>
                </a:solidFill>
                <a:effectLst/>
                <a:latin typeface="Verdana" panose="020B0604030504040204" pitchFamily="34" charset="0"/>
              </a:rPr>
              <a:t>(which you will learn more about in the next chapter).</a:t>
            </a:r>
          </a:p>
          <a:p>
            <a:r>
              <a:rPr lang="en-US" dirty="0">
                <a:solidFill>
                  <a:srgbClr val="000000"/>
                </a:solidFill>
                <a:latin typeface="Verdana" panose="020B0604030504040204" pitchFamily="34" charset="0"/>
              </a:rPr>
              <a:t>The abstract keyword is used for classes and methods</a:t>
            </a:r>
          </a:p>
          <a:p>
            <a:r>
              <a:rPr lang="en-US" b="1" i="0" dirty="0">
                <a:solidFill>
                  <a:srgbClr val="000000"/>
                </a:solidFill>
                <a:effectLst/>
                <a:latin typeface="Verdana" panose="020B0604030504040204" pitchFamily="34" charset="0"/>
              </a:rPr>
              <a:t>Abstract class:</a:t>
            </a:r>
            <a:r>
              <a:rPr lang="en-US" b="0" i="0" dirty="0">
                <a:solidFill>
                  <a:srgbClr val="000000"/>
                </a:solidFill>
                <a:effectLst/>
                <a:latin typeface="Verdana" panose="020B0604030504040204" pitchFamily="34" charset="0"/>
              </a:rPr>
              <a:t> is a restricted class that cannot be used to create objects (to access it, it must be inherited from another class).</a:t>
            </a:r>
          </a:p>
          <a:p>
            <a:r>
              <a:rPr lang="en-US" b="1" i="0" dirty="0">
                <a:solidFill>
                  <a:srgbClr val="000000"/>
                </a:solidFill>
                <a:effectLst/>
                <a:latin typeface="Verdana" panose="020B0604030504040204" pitchFamily="34" charset="0"/>
              </a:rPr>
              <a:t>Abstract method:</a:t>
            </a:r>
            <a:r>
              <a:rPr lang="en-US" b="0" i="0" dirty="0">
                <a:solidFill>
                  <a:srgbClr val="000000"/>
                </a:solidFill>
                <a:effectLst/>
                <a:latin typeface="Verdana" panose="020B0604030504040204" pitchFamily="34" charset="0"/>
              </a:rPr>
              <a:t> can only be used in an abstract class, and it does not have a body. The body is provided by the derived class (inherited from).</a:t>
            </a:r>
          </a:p>
        </p:txBody>
      </p:sp>
    </p:spTree>
    <p:extLst>
      <p:ext uri="{BB962C8B-B14F-4D97-AF65-F5344CB8AC3E}">
        <p14:creationId xmlns:p14="http://schemas.microsoft.com/office/powerpoint/2010/main" val="382162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C309-A520-2CB5-5502-D235816F771F}"/>
              </a:ext>
            </a:extLst>
          </p:cNvPr>
          <p:cNvSpPr>
            <a:spLocks noGrp="1"/>
          </p:cNvSpPr>
          <p:nvPr>
            <p:ph type="title"/>
          </p:nvPr>
        </p:nvSpPr>
        <p:spPr>
          <a:xfrm>
            <a:off x="2592925" y="946778"/>
            <a:ext cx="8911687" cy="800429"/>
          </a:xfrm>
        </p:spPr>
        <p:txBody>
          <a:bodyPr>
            <a:normAutofit fontScale="90000"/>
          </a:bodyPr>
          <a:lstStyle/>
          <a:p>
            <a:r>
              <a:rPr lang="en-IN" sz="4400" b="0" i="0" dirty="0">
                <a:solidFill>
                  <a:srgbClr val="000000"/>
                </a:solidFill>
                <a:effectLst/>
                <a:latin typeface="Segoe UI" panose="020B0502040204020203" pitchFamily="34" charset="0"/>
              </a:rPr>
              <a:t>Interfaces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4441F5F-8C47-A263-BD62-55E145E9845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Another way to achieve </a:t>
            </a:r>
            <a:r>
              <a:rPr lang="en-US" b="0" i="0" dirty="0">
                <a:solidFill>
                  <a:schemeClr val="tx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abstraction</a:t>
            </a:r>
            <a:r>
              <a:rPr lang="en-US" b="0" i="0" dirty="0">
                <a:solidFill>
                  <a:srgbClr val="000000"/>
                </a:solidFill>
                <a:effectLst/>
                <a:latin typeface="Verdana" panose="020B0604030504040204" pitchFamily="34" charset="0"/>
              </a:rPr>
              <a:t> in C#, is with interfaces.</a:t>
            </a:r>
          </a:p>
          <a:p>
            <a:r>
              <a:rPr lang="en-US" dirty="0">
                <a:solidFill>
                  <a:srgbClr val="000000"/>
                </a:solidFill>
                <a:latin typeface="Verdana" panose="020B0604030504040204" pitchFamily="34" charset="0"/>
              </a:rPr>
              <a:t>An interface </a:t>
            </a:r>
            <a:r>
              <a:rPr lang="en-US" b="0" i="0" dirty="0">
                <a:solidFill>
                  <a:srgbClr val="000000"/>
                </a:solidFill>
                <a:effectLst/>
                <a:latin typeface="Verdana" panose="020B0604030504040204" pitchFamily="34" charset="0"/>
              </a:rPr>
              <a:t> is a completely "</a:t>
            </a:r>
            <a:r>
              <a:rPr lang="en-US" b="1" i="0" dirty="0">
                <a:solidFill>
                  <a:srgbClr val="000000"/>
                </a:solidFill>
                <a:effectLst/>
                <a:latin typeface="Verdana" panose="020B0604030504040204" pitchFamily="34" charset="0"/>
              </a:rPr>
              <a:t>abstract class</a:t>
            </a:r>
            <a:r>
              <a:rPr lang="en-US" b="0" i="0" dirty="0">
                <a:solidFill>
                  <a:srgbClr val="000000"/>
                </a:solidFill>
                <a:effectLst/>
                <a:latin typeface="Verdana" panose="020B0604030504040204" pitchFamily="34" charset="0"/>
              </a:rPr>
              <a:t>", which can only contain abstract methods and properties (with empty bodies):</a:t>
            </a:r>
          </a:p>
          <a:p>
            <a:r>
              <a:rPr lang="en-US" dirty="0">
                <a:solidFill>
                  <a:srgbClr val="000000"/>
                </a:solidFill>
                <a:latin typeface="Verdana" panose="020B0604030504040204" pitchFamily="34" charset="0"/>
              </a:rPr>
              <a:t>Interface methods are nothing but a method with no body. It has only method declaration but no definition.</a:t>
            </a:r>
            <a:endParaRPr lang="en-IN" dirty="0"/>
          </a:p>
          <a:p>
            <a:r>
              <a:rPr lang="en-IN" sz="2000" dirty="0">
                <a:latin typeface="Times New Roman" panose="02020603050405020304" pitchFamily="18" charset="0"/>
                <a:cs typeface="Times New Roman" panose="02020603050405020304" pitchFamily="18" charset="0"/>
              </a:rPr>
              <a:t>Interface Animal{</a:t>
            </a:r>
          </a:p>
          <a:p>
            <a:pPr marL="0" indent="0">
              <a:buNone/>
            </a:pPr>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animalSound</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void run();</a:t>
            </a:r>
          </a:p>
          <a:p>
            <a:pPr marL="0"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536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599E-28DE-B091-69AF-7278453245E6}"/>
              </a:ext>
            </a:extLst>
          </p:cNvPr>
          <p:cNvSpPr>
            <a:spLocks noGrp="1"/>
          </p:cNvSpPr>
          <p:nvPr>
            <p:ph type="title"/>
          </p:nvPr>
        </p:nvSpPr>
        <p:spPr/>
        <p:txBody>
          <a:bodyPr/>
          <a:lstStyle/>
          <a:p>
            <a:r>
              <a:rPr lang="en-US" dirty="0"/>
              <a:t>Encapsulation</a:t>
            </a:r>
            <a:endParaRPr lang="en-IN" dirty="0"/>
          </a:p>
        </p:txBody>
      </p:sp>
      <p:sp>
        <p:nvSpPr>
          <p:cNvPr id="3" name="Content Placeholder 2">
            <a:extLst>
              <a:ext uri="{FF2B5EF4-FFF2-40B4-BE49-F238E27FC236}">
                <a16:creationId xmlns:a16="http://schemas.microsoft.com/office/drawing/2014/main" id="{AE088E43-380A-0191-86EF-973687C0F73D}"/>
              </a:ext>
            </a:extLst>
          </p:cNvPr>
          <p:cNvSpPr>
            <a:spLocks noGrp="1"/>
          </p:cNvSpPr>
          <p:nvPr>
            <p:ph idx="1"/>
          </p:nvPr>
        </p:nvSpPr>
        <p:spPr/>
        <p:txBody>
          <a:bodyPr/>
          <a:lstStyle/>
          <a:p>
            <a:r>
              <a:rPr lang="en-US" b="0" i="0" dirty="0">
                <a:solidFill>
                  <a:schemeClr val="tx1"/>
                </a:solidFill>
                <a:effectLst/>
                <a:latin typeface="Nunito" panose="020F0502020204030204" pitchFamily="2" charset="0"/>
              </a:rPr>
              <a:t>Encapsulation is defined as the wrapping up of data and information under a single unit. It is the mechanism that binds together the data and the functions that manipulate them. In a different way, encapsulation is a protective shield that prevents the data from being accessed by the code outside this shield.</a:t>
            </a:r>
          </a:p>
          <a:p>
            <a:pPr algn="l" fontAlgn="base">
              <a:buFont typeface="Arial" panose="020B0604020202020204" pitchFamily="34" charset="0"/>
              <a:buChar char="•"/>
            </a:pPr>
            <a:r>
              <a:rPr lang="en-US" b="0" i="0" dirty="0">
                <a:solidFill>
                  <a:schemeClr val="tx1"/>
                </a:solidFill>
                <a:effectLst/>
                <a:latin typeface="Nunito" panose="020F0502020204030204" pitchFamily="2" charset="0"/>
              </a:rPr>
              <a:t>Technically in encapsulation, the variables or data of a class are hidden from any other class and can be accessed only through any member function of its own class in which they are declared.</a:t>
            </a:r>
          </a:p>
          <a:p>
            <a:pPr algn="l" fontAlgn="base">
              <a:buFont typeface="Arial" panose="020B0604020202020204" pitchFamily="34" charset="0"/>
              <a:buChar char="•"/>
            </a:pPr>
            <a:r>
              <a:rPr lang="en-US" b="0" i="0" dirty="0">
                <a:solidFill>
                  <a:schemeClr val="tx1"/>
                </a:solidFill>
                <a:effectLst/>
                <a:latin typeface="Nunito" panose="020F0502020204030204" pitchFamily="2" charset="0"/>
              </a:rPr>
              <a:t>As in encapsulation, the data in a class is hidden from other classes, so it is also known as </a:t>
            </a:r>
            <a:r>
              <a:rPr lang="en-US" b="1" i="0" dirty="0">
                <a:solidFill>
                  <a:schemeClr val="tx1"/>
                </a:solidFill>
                <a:effectLst/>
                <a:latin typeface="Nunito" pitchFamily="2" charset="0"/>
              </a:rPr>
              <a:t>data-hiding</a:t>
            </a:r>
            <a:r>
              <a:rPr lang="en-US" b="0" i="0" dirty="0">
                <a:solidFill>
                  <a:schemeClr val="tx1"/>
                </a:solidFill>
                <a:effectLst/>
                <a:latin typeface="Nunito" pitchFamily="2" charset="0"/>
              </a:rPr>
              <a:t>.</a:t>
            </a:r>
          </a:p>
          <a:p>
            <a:pPr algn="l" fontAlgn="base">
              <a:buFont typeface="Arial" panose="020B0604020202020204" pitchFamily="34" charset="0"/>
              <a:buChar char="•"/>
            </a:pPr>
            <a:r>
              <a:rPr lang="en-US" b="1" i="0" dirty="0">
                <a:solidFill>
                  <a:schemeClr val="tx1"/>
                </a:solidFill>
                <a:effectLst/>
                <a:latin typeface="Nunito" pitchFamily="2" charset="0"/>
              </a:rPr>
              <a:t>Encapsulation can be achieved by:</a:t>
            </a:r>
            <a:r>
              <a:rPr lang="en-US" b="0" i="0" dirty="0">
                <a:solidFill>
                  <a:schemeClr val="tx1"/>
                </a:solidFill>
                <a:effectLst/>
                <a:latin typeface="Nunito" pitchFamily="2" charset="0"/>
              </a:rPr>
              <a:t> Declaring all the variables in the class as private and using </a:t>
            </a:r>
            <a:r>
              <a:rPr lang="en-US" b="1"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C# Properties</a:t>
            </a:r>
            <a:r>
              <a:rPr lang="en-US" b="0" i="0" dirty="0">
                <a:solidFill>
                  <a:schemeClr val="tx1"/>
                </a:solidFill>
                <a:effectLst/>
                <a:latin typeface="Nunito" pitchFamily="2" charset="0"/>
              </a:rPr>
              <a:t> in the class to set and get the values of variables.</a:t>
            </a:r>
          </a:p>
          <a:p>
            <a:endParaRPr lang="en-IN" dirty="0">
              <a:solidFill>
                <a:schemeClr val="tx1"/>
              </a:solidFill>
            </a:endParaRPr>
          </a:p>
        </p:txBody>
      </p:sp>
    </p:spTree>
    <p:extLst>
      <p:ext uri="{BB962C8B-B14F-4D97-AF65-F5344CB8AC3E}">
        <p14:creationId xmlns:p14="http://schemas.microsoft.com/office/powerpoint/2010/main" val="120069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F055-2955-50E3-ECFB-D60E34CB30E7}"/>
              </a:ext>
            </a:extLst>
          </p:cNvPr>
          <p:cNvSpPr>
            <a:spLocks noGrp="1"/>
          </p:cNvSpPr>
          <p:nvPr>
            <p:ph type="title"/>
          </p:nvPr>
        </p:nvSpPr>
        <p:spPr/>
        <p:txBody>
          <a:bodyPr/>
          <a:lstStyle/>
          <a:p>
            <a:r>
              <a:rPr lang="en-US" dirty="0"/>
              <a:t>Polymorphism</a:t>
            </a:r>
            <a:endParaRPr lang="en-IN" dirty="0"/>
          </a:p>
        </p:txBody>
      </p:sp>
      <p:sp>
        <p:nvSpPr>
          <p:cNvPr id="3" name="Content Placeholder 2">
            <a:extLst>
              <a:ext uri="{FF2B5EF4-FFF2-40B4-BE49-F238E27FC236}">
                <a16:creationId xmlns:a16="http://schemas.microsoft.com/office/drawing/2014/main" id="{F53FA607-E178-5E00-712B-6318CBE55923}"/>
              </a:ext>
            </a:extLst>
          </p:cNvPr>
          <p:cNvSpPr>
            <a:spLocks noGrp="1"/>
          </p:cNvSpPr>
          <p:nvPr>
            <p:ph idx="1"/>
          </p:nvPr>
        </p:nvSpPr>
        <p:spPr>
          <a:xfrm>
            <a:off x="2348564" y="1905000"/>
            <a:ext cx="9156048" cy="4006222"/>
          </a:xfrm>
        </p:spPr>
        <p:txBody>
          <a:bodyPr>
            <a:normAutofit fontScale="92500"/>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Polymorphism means "many forms", and it occurs when we have many classes that are related to each other by inheritance.</a:t>
            </a:r>
          </a:p>
          <a:p>
            <a:pPr algn="l"/>
            <a:r>
              <a:rPr lang="en-US" sz="2800" b="1" i="0" dirty="0">
                <a:solidFill>
                  <a:srgbClr val="000000"/>
                </a:solidFill>
                <a:effectLst/>
                <a:latin typeface="Times New Roman" panose="02020603050405020304" pitchFamily="18" charset="0"/>
                <a:cs typeface="Times New Roman" panose="02020603050405020304" pitchFamily="18" charset="0"/>
              </a:rPr>
              <a:t>Polymorphism</a:t>
            </a:r>
            <a:r>
              <a:rPr lang="en-US" sz="2800" b="0" i="0" dirty="0">
                <a:solidFill>
                  <a:srgbClr val="000000"/>
                </a:solidFill>
                <a:effectLst/>
                <a:latin typeface="Times New Roman" panose="02020603050405020304" pitchFamily="18" charset="0"/>
                <a:cs typeface="Times New Roman" panose="02020603050405020304" pitchFamily="18" charset="0"/>
              </a:rPr>
              <a:t> uses those methods to perform different tasks. This allows us to perform a single action in different ways.</a:t>
            </a:r>
          </a:p>
          <a:p>
            <a:pPr algn="l"/>
            <a:r>
              <a:rPr lang="en-US" sz="2800" b="0" i="0" dirty="0">
                <a:solidFill>
                  <a:srgbClr val="212121"/>
                </a:solidFill>
                <a:effectLst/>
                <a:latin typeface="Times New Roman" panose="02020603050405020304" pitchFamily="18" charset="0"/>
                <a:cs typeface="Times New Roman" panose="02020603050405020304" pitchFamily="18" charset="0"/>
              </a:rPr>
              <a:t>There are two types of polymorphism in C#:</a:t>
            </a:r>
          </a:p>
          <a:p>
            <a:pPr algn="l">
              <a:buFont typeface="Arial" panose="020B0604020202020204" pitchFamily="34" charset="0"/>
              <a:buChar char="•"/>
            </a:pPr>
            <a:r>
              <a:rPr lang="en-US" sz="2800" b="0" i="0" dirty="0">
                <a:solidFill>
                  <a:srgbClr val="212121"/>
                </a:solidFill>
                <a:effectLst/>
                <a:latin typeface="Times New Roman" panose="02020603050405020304" pitchFamily="18" charset="0"/>
                <a:cs typeface="Times New Roman" panose="02020603050405020304" pitchFamily="18" charset="0"/>
              </a:rPr>
              <a:t>Static / Compile Time Polymorphism</a:t>
            </a:r>
          </a:p>
          <a:p>
            <a:pPr algn="l">
              <a:buFont typeface="Arial" panose="020B0604020202020204" pitchFamily="34" charset="0"/>
              <a:buChar char="•"/>
            </a:pPr>
            <a:r>
              <a:rPr lang="en-US" sz="2800" b="0" i="0" dirty="0">
                <a:solidFill>
                  <a:srgbClr val="212121"/>
                </a:solidFill>
                <a:effectLst/>
                <a:latin typeface="Times New Roman" panose="02020603050405020304" pitchFamily="18" charset="0"/>
                <a:cs typeface="Times New Roman" panose="02020603050405020304" pitchFamily="18" charset="0"/>
              </a:rPr>
              <a:t>Dynamic / Runtime Polymorphism</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02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098-2CAE-654A-200C-F9153E1160A0}"/>
              </a:ext>
            </a:extLst>
          </p:cNvPr>
          <p:cNvSpPr>
            <a:spLocks noGrp="1"/>
          </p:cNvSpPr>
          <p:nvPr>
            <p:ph type="title"/>
          </p:nvPr>
        </p:nvSpPr>
        <p:spPr/>
        <p:txBody>
          <a:bodyPr/>
          <a:lstStyle/>
          <a:p>
            <a:r>
              <a:rPr lang="en-IN" b="0" i="0" dirty="0">
                <a:solidFill>
                  <a:srgbClr val="212121"/>
                </a:solidFill>
                <a:effectLst/>
                <a:latin typeface="Roboto" panose="020F0502020204030204" pitchFamily="2" charset="0"/>
              </a:rPr>
              <a:t>Static or compile-time polymorphism </a:t>
            </a:r>
            <a:br>
              <a:rPr lang="en-IN" b="0" i="0" dirty="0">
                <a:solidFill>
                  <a:srgbClr val="212121"/>
                </a:solidFill>
                <a:effectLst/>
                <a:latin typeface="Roboto" panose="020F0502020204030204" pitchFamily="2" charset="0"/>
              </a:rPr>
            </a:br>
            <a:endParaRPr lang="en-IN" dirty="0"/>
          </a:p>
        </p:txBody>
      </p:sp>
      <p:sp>
        <p:nvSpPr>
          <p:cNvPr id="3" name="Content Placeholder 2">
            <a:extLst>
              <a:ext uri="{FF2B5EF4-FFF2-40B4-BE49-F238E27FC236}">
                <a16:creationId xmlns:a16="http://schemas.microsoft.com/office/drawing/2014/main" id="{7335593D-94EC-2CCD-27EB-F57628557C6C}"/>
              </a:ext>
            </a:extLst>
          </p:cNvPr>
          <p:cNvSpPr>
            <a:spLocks noGrp="1"/>
          </p:cNvSpPr>
          <p:nvPr>
            <p:ph idx="1"/>
          </p:nvPr>
        </p:nvSpPr>
        <p:spPr>
          <a:xfrm>
            <a:off x="2589212" y="1540189"/>
            <a:ext cx="8915400" cy="3777622"/>
          </a:xfrm>
        </p:spPr>
        <p:txBody>
          <a:bodyPr>
            <a:normAutofit/>
          </a:bodyPr>
          <a:lstStyle/>
          <a:p>
            <a:r>
              <a:rPr lang="en-US" sz="2000" b="0" i="0" dirty="0">
                <a:solidFill>
                  <a:srgbClr val="212121"/>
                </a:solidFill>
                <a:effectLst/>
                <a:latin typeface="open sans" panose="020B0606030504020204" pitchFamily="34" charset="0"/>
              </a:rPr>
              <a:t>Method overloading is an example of Static polymorphism. </a:t>
            </a:r>
            <a:endParaRPr lang="en-US" sz="2000" dirty="0">
              <a:solidFill>
                <a:srgbClr val="212121"/>
              </a:solidFill>
              <a:latin typeface="open sans" panose="020B0606030504020204" pitchFamily="34" charset="0"/>
            </a:endParaRPr>
          </a:p>
          <a:p>
            <a:r>
              <a:rPr lang="en-US" sz="2000" b="0" i="0" dirty="0">
                <a:solidFill>
                  <a:srgbClr val="212121"/>
                </a:solidFill>
                <a:effectLst/>
                <a:latin typeface="open sans" panose="020B0606030504020204" pitchFamily="34" charset="0"/>
              </a:rPr>
              <a:t>Overloading is the concept in which method names are the same with different parameters. </a:t>
            </a:r>
          </a:p>
          <a:p>
            <a:r>
              <a:rPr lang="en-US" sz="2000" b="0" i="0" dirty="0">
                <a:solidFill>
                  <a:srgbClr val="212121"/>
                </a:solidFill>
                <a:effectLst/>
                <a:latin typeface="open sans" panose="020B0606030504020204" pitchFamily="34" charset="0"/>
              </a:rPr>
              <a:t>The method/function has the same name but different signatures in overloading.</a:t>
            </a:r>
          </a:p>
          <a:p>
            <a:r>
              <a:rPr lang="en-US" sz="2000" b="0" i="0" dirty="0">
                <a:solidFill>
                  <a:srgbClr val="212121"/>
                </a:solidFill>
                <a:effectLst/>
                <a:latin typeface="open sans" panose="020B0606030504020204" pitchFamily="34" charset="0"/>
              </a:rPr>
              <a:t> It is also known as Early binding. </a:t>
            </a:r>
          </a:p>
          <a:p>
            <a:r>
              <a:rPr lang="en-US" sz="2000" b="0" i="0" dirty="0">
                <a:solidFill>
                  <a:srgbClr val="212121"/>
                </a:solidFill>
                <a:effectLst/>
                <a:latin typeface="open sans" panose="020B0606030504020204" pitchFamily="34" charset="0"/>
              </a:rPr>
              <a:t>It is also known as compile-time polymorphism because the decision of which method is to be called is made at compile time.</a:t>
            </a:r>
            <a:endParaRPr lang="en-IN" sz="2000" dirty="0"/>
          </a:p>
        </p:txBody>
      </p:sp>
    </p:spTree>
    <p:extLst>
      <p:ext uri="{BB962C8B-B14F-4D97-AF65-F5344CB8AC3E}">
        <p14:creationId xmlns:p14="http://schemas.microsoft.com/office/powerpoint/2010/main" val="30735353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199</TotalTime>
  <Words>876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Century Gothic</vt:lpstr>
      <vt:lpstr>Nunito</vt:lpstr>
      <vt:lpstr>Open Sans</vt:lpstr>
      <vt:lpstr>Roboto</vt:lpstr>
      <vt:lpstr>Segoe UI</vt:lpstr>
      <vt:lpstr>Times New Roman</vt:lpstr>
      <vt:lpstr>Verdana</vt:lpstr>
      <vt:lpstr>Wingdings</vt:lpstr>
      <vt:lpstr>Wingdings 3</vt:lpstr>
      <vt:lpstr>Wisp</vt:lpstr>
      <vt:lpstr>OOPS CONCEPTS ON C#</vt:lpstr>
      <vt:lpstr>What is OOPS? </vt:lpstr>
      <vt:lpstr>What are Classes and Objects? </vt:lpstr>
      <vt:lpstr>Key Concepts of Object Orientation</vt:lpstr>
      <vt:lpstr>Abstract Classes and Methods </vt:lpstr>
      <vt:lpstr>Interfaces </vt:lpstr>
      <vt:lpstr>Encapsulation</vt:lpstr>
      <vt:lpstr>Polymorphism</vt:lpstr>
      <vt:lpstr>Static or compile-time polymorphism  </vt:lpstr>
      <vt:lpstr>Dynamic / Runtime Polymorphism </vt:lpstr>
      <vt:lpstr> Inheritance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 ON C#</dc:title>
  <dc:creator>Rohith G</dc:creator>
  <cp:lastModifiedBy>Rohith G</cp:lastModifiedBy>
  <cp:revision>7</cp:revision>
  <dcterms:created xsi:type="dcterms:W3CDTF">2024-03-13T06:30:49Z</dcterms:created>
  <dcterms:modified xsi:type="dcterms:W3CDTF">2024-03-13T09:50:16Z</dcterms:modified>
</cp:coreProperties>
</file>