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02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300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7E-70EC-4F16-ABAB-7F266F0F628C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999-94B4-47FB-8684-A094E02DFBE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91264" cy="142617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Процессный подход </a:t>
            </a:r>
            <a:b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(процессно-ориентированный) подход</a:t>
            </a:r>
            <a:b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(1960 – по настоящее время)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69288" y="1772816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ru-RU" sz="9600" b="1" dirty="0">
                <a:latin typeface="Arial" panose="020B0604020202020204" pitchFamily="34" charset="0"/>
                <a:cs typeface="Arial" panose="020B0604020202020204" pitchFamily="34" charset="0"/>
              </a:rPr>
              <a:t>Бизнес-процесс</a:t>
            </a:r>
            <a:r>
              <a:rPr lang="ru-RU" sz="9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– это упорядоченная во времени и пространстве совокупность взаимосвязанных работ, направленных на получение определенного результата с точным обозначением входа и выхода каждого процесса.</a:t>
            </a:r>
          </a:p>
          <a:p>
            <a:pPr algn="just">
              <a:spcBef>
                <a:spcPts val="1200"/>
              </a:spcBef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Бизнес-процесс – совокупность последовательно или (и) параллельно выполняемых операций, преобразующая материальный или (и) информационный потоки в соответствующие потоки с другими свойствами. (Рекомендации по стандартизации Госстандарта России </a:t>
            </a:r>
            <a:b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Р 50.1.028-2001 «Информационные технологии поддержки жизненного цикла продукции. Методология функционального моделирования»).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47260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Инновация – достижения науки и техники, воплощённые в новые продукты труда, готовые к реализации и использованию.</a:t>
            </a:r>
          </a:p>
          <a:p>
            <a:pPr>
              <a:buNone/>
            </a:pPr>
            <a:endParaRPr lang="ru-RU" dirty="0"/>
          </a:p>
          <a:p>
            <a:pPr algn="ctr">
              <a:buNone/>
            </a:pPr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Федеральный Закон от 23.08.1996 № 127-ФЗ</a:t>
            </a:r>
          </a:p>
          <a:p>
            <a:pPr algn="ctr">
              <a:spcBef>
                <a:spcPts val="0"/>
              </a:spcBef>
              <a:buNone/>
            </a:pPr>
            <a:r>
              <a:rPr lang="ru-RU" sz="3300" b="1" dirty="0">
                <a:latin typeface="Arial" panose="020B0604020202020204" pitchFamily="34" charset="0"/>
                <a:cs typeface="Arial" panose="020B0604020202020204" pitchFamily="34" charset="0"/>
              </a:rPr>
              <a:t>«О науке и государственной научно-технической политике»</a:t>
            </a:r>
          </a:p>
          <a:p>
            <a:pPr marL="0" indent="0" algn="just">
              <a:buNone/>
            </a:pPr>
            <a:r>
              <a:rPr lang="ru-RU" sz="3300" dirty="0">
                <a:latin typeface="Arial" panose="020B0604020202020204" pitchFamily="34" charset="0"/>
                <a:cs typeface="Arial" panose="020B0604020202020204" pitchFamily="34" charset="0"/>
              </a:rPr>
              <a:t>Инновации – введенный в употребление новый или значительно улучшенный продукт (товар, услуга) или процесс, новый метод продаж или новый организационный метод в деловой практике, организации рабочих мест или во внешних связях.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1.5. Законы, используемые в менеджменте как научной дисциплине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Законы спроса и предложения</a:t>
            </a:r>
          </a:p>
          <a:p>
            <a:pPr marL="0" indent="342900" algn="just">
              <a:spcBef>
                <a:spcPts val="1200"/>
              </a:spcBef>
              <a:buNone/>
              <a:tabLst>
                <a:tab pos="804863" algn="l"/>
              </a:tabLst>
            </a:pP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Закон спроса.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 прочих равных условиях по низкой цене удастся продать больше товаров, чем по высокой цене.</a:t>
            </a:r>
          </a:p>
          <a:p>
            <a:pPr marL="0" indent="342900" algn="just">
              <a:spcBef>
                <a:spcPts val="1200"/>
              </a:spcBef>
              <a:buNone/>
              <a:tabLst>
                <a:tab pos="804863" algn="l"/>
              </a:tabLst>
            </a:pPr>
            <a:r>
              <a:rPr lang="ru-RU" sz="2800" u="sng" dirty="0">
                <a:latin typeface="Arial" panose="020B0604020202020204" pitchFamily="34" charset="0"/>
                <a:cs typeface="Arial" panose="020B0604020202020204" pitchFamily="34" charset="0"/>
              </a:rPr>
              <a:t>Закон предложения.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При прочих равных условиях по высокой цене удастся продать больше товаров, чем по низкой цене.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Закон конкуренции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268760"/>
            <a:ext cx="8496944" cy="4525963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Конкуренция (от лат.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concurre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оперничество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Конкуренция – соперничество компаний за ограниченный объем платежеспособного спроса.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Состязательность организаций ограничивает их возможность односторонне воздействовать на условия обращения товаров на рынке. </a:t>
            </a:r>
          </a:p>
          <a:p>
            <a:pPr marL="0" indent="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Закон взаимосвязи экономических систе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 определяет существование зависимости изменений на одном предприятии от результатов деятельности других предприятий.</a:t>
            </a:r>
          </a:p>
          <a:p>
            <a:pPr marL="0" indent="0" algn="just"/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Закон параллельного действия 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пределяет, что воздействие на предприятие в целом оказывает влияние на каждого члена коллектива и наоборот.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96855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Закон сохранения равновесия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пределяет устойчивую позицию организации за счёт противодействия внешнему возмущению. </a:t>
            </a: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Закон пропорциональности 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пределяет соотношения между собой структурных элементов организации и их свойств.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Закон жизненного цикла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11560" y="1166018"/>
            <a:ext cx="8229600" cy="4525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Любая экономическая система имеет свой жизненный цикл, включающий в себя следующие фазы: </a:t>
            </a:r>
          </a:p>
          <a:p>
            <a:pPr marL="987425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образование (создание); </a:t>
            </a:r>
          </a:p>
          <a:p>
            <a:pPr marL="987425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становление (восход); </a:t>
            </a:r>
          </a:p>
          <a:p>
            <a:pPr marL="987425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период стабильного функционирования (расцвет); </a:t>
            </a:r>
          </a:p>
          <a:p>
            <a:pPr marL="987425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снижение эффективности (закат); </a:t>
            </a:r>
          </a:p>
          <a:p>
            <a:pPr marL="987425" lvl="0" indent="-357188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прекращение функционирования (уничтожение).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764704"/>
            <a:ext cx="7920880" cy="3600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изделия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‒ совокупность явлений и процессов, повторяющаяся с периодичностью, определяемой временем существования типовой конструкции изделия от её замысла до утилизации или конкретного экземпляра изделия от момента завершения его производства до утилизации (ГОСТ Р 56136-2014).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продукции </a:t>
            </a: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охватывает процессы от первоначального выявления потребностей рынка до конечного удовлетворения установленных требований (ГОСТ ИСО 9004-1-94) и включает в себя следующие этапы: 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маркетинг и изучение рынка;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разработка продукции;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планирование и разработка процессов;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закупки;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производство или предоставление услуг;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проверки;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упаковка и хранение;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и распределение;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монтаж и ввод в эксплуатацию;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помощь и обслуживание;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послепродажная деятельность;</a:t>
            </a:r>
          </a:p>
          <a:p>
            <a:pPr marL="712788" lvl="0" indent="-265113" algn="just">
              <a:lnSpc>
                <a:spcPct val="120000"/>
              </a:lnSpc>
              <a:spcBef>
                <a:spcPts val="0"/>
              </a:spcBef>
            </a:pPr>
            <a:r>
              <a:rPr lang="ru-RU" sz="5500" dirty="0">
                <a:latin typeface="Arial" panose="020B0604020202020204" pitchFamily="34" charset="0"/>
                <a:cs typeface="Arial" panose="020B0604020202020204" pitchFamily="34" charset="0"/>
              </a:rPr>
              <a:t>утилизация или переработка продукции в конце полезного срока службы.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12DEFA-2C2C-BA2D-A8FA-4118F233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4525962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товара </a:t>
            </a: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Это концепция, которая исходит из того, что каждый товар имеет ограниченный период рыночной устойчивости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2037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организации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это период времени, в течение которого она проходит путь от зарождения до старения или совокупность стадий развития за период своего существования.</a:t>
            </a:r>
          </a:p>
          <a:p>
            <a:pPr marL="0" indent="0" algn="just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Ицхак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Адизес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(г.р.1937) – основатель теории о смене этапов жизненного цикла организации.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Виды бизнес-процессов</a:t>
            </a:r>
            <a:endParaRPr lang="ru-RU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46944" y="1124744"/>
            <a:ext cx="8229600" cy="4896544"/>
          </a:xfrm>
        </p:spPr>
        <p:txBody>
          <a:bodyPr>
            <a:normAutofit fontScale="25000" lnSpcReduction="20000"/>
          </a:bodyPr>
          <a:lstStyle/>
          <a:p>
            <a:pPr lvl="0">
              <a:spcBef>
                <a:spcPts val="300"/>
              </a:spcBef>
              <a:buNone/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1.   </a:t>
            </a:r>
            <a:r>
              <a:rPr lang="ru-RU" sz="11200" u="sng" dirty="0">
                <a:latin typeface="Arial" panose="020B0604020202020204" pitchFamily="34" charset="0"/>
                <a:cs typeface="Arial" panose="020B0604020202020204" pitchFamily="34" charset="0"/>
              </a:rPr>
              <a:t>Основные бизнес-процессы: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стратегии;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производственный процесс;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линейное руководство;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инновационный процесс;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процесс инвестирования;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изучение рынка; </a:t>
            </a:r>
          </a:p>
          <a:p>
            <a:pPr marL="1079500" lvl="0" indent="-36671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обеспечения.</a:t>
            </a:r>
          </a:p>
          <a:p>
            <a:pPr lvl="0">
              <a:spcBef>
                <a:spcPts val="1800"/>
              </a:spcBef>
              <a:buNone/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2.   </a:t>
            </a:r>
            <a:r>
              <a:rPr lang="ru-RU" sz="11200" u="sng" dirty="0">
                <a:latin typeface="Arial" panose="020B0604020202020204" pitchFamily="34" charset="0"/>
                <a:cs typeface="Arial" panose="020B0604020202020204" pitchFamily="34" charset="0"/>
              </a:rPr>
              <a:t>Вспомогательные бизнес-процессы:</a:t>
            </a:r>
          </a:p>
          <a:p>
            <a:pPr marL="1162050" lvl="0" indent="-44926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непрофильными активами; </a:t>
            </a:r>
          </a:p>
          <a:p>
            <a:pPr marL="1162050" lvl="0" indent="-44926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послепродажный сервис; </a:t>
            </a:r>
          </a:p>
          <a:p>
            <a:pPr marL="1162050" lvl="0" indent="-449263">
              <a:spcBef>
                <a:spcPts val="300"/>
              </a:spcBef>
            </a:pPr>
            <a:r>
              <a:rPr lang="ru-RU" sz="11200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охраной труда.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C:\Documents and Settings\FAMILY\Мои документы\Мама\MATI\ЛЕКЦИИ\adizes-olc-model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3" y="512676"/>
            <a:ext cx="8440613" cy="5832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</p:spPr>
        <p:txBody>
          <a:bodyPr>
            <a:normAutofit fontScale="92500"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Жизненный цикл технологического уклада </a:t>
            </a:r>
          </a:p>
          <a:p>
            <a:pPr marL="0" indent="0" algn="just"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Технологический уклад характеризуется </a:t>
            </a:r>
            <a:r>
              <a:rPr lang="ru-RU" sz="3000" u="sng" dirty="0">
                <a:latin typeface="Arial" panose="020B0604020202020204" pitchFamily="34" charset="0"/>
                <a:cs typeface="Arial" panose="020B0604020202020204" pitchFamily="34" charset="0"/>
              </a:rPr>
              <a:t>единым техническим уровнем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составляющих его производств, связанных </a:t>
            </a:r>
            <a:r>
              <a:rPr lang="ru-RU" sz="3000" u="sng" dirty="0">
                <a:latin typeface="Arial" panose="020B0604020202020204" pitchFamily="34" charset="0"/>
                <a:cs typeface="Arial" panose="020B0604020202020204" pitchFamily="34" charset="0"/>
              </a:rPr>
              <a:t>вертикальными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3000" u="sng" dirty="0">
                <a:latin typeface="Arial" panose="020B0604020202020204" pitchFamily="34" charset="0"/>
                <a:cs typeface="Arial" panose="020B0604020202020204" pitchFamily="34" charset="0"/>
              </a:rPr>
              <a:t>горизонтальными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 потоками качественно </a:t>
            </a:r>
            <a:r>
              <a:rPr lang="ru-RU" sz="3000" u="sng" dirty="0">
                <a:latin typeface="Arial" panose="020B0604020202020204" pitchFamily="34" charset="0"/>
                <a:cs typeface="Arial" panose="020B0604020202020204" pitchFamily="34" charset="0"/>
              </a:rPr>
              <a:t>однородных ресурсов</a:t>
            </a: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, опирающихся на общие ресурсы квалифицированной рабочей силы, общий научно-технический потенциал.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Научно-технический потенциал – совокупность имеющихся ресурсов (материальных, финансовых, трудовых, информационных) для решения задач научно-технического развития человеческого общества.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8. Ситуационный подход </a:t>
            </a:r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dirty="0"/>
              <a:t>(1960 – по настоящее время)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Ситуация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набор обстоятельств, которые влияют на организацию в данный момент времени.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«Ситуационное мышление».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Мониторинг рынка.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9897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Подход, основанный на необходимости разработки стратегии организации</a:t>
            </a:r>
            <a:br>
              <a:rPr lang="ru-RU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>(1970 – по настоящее время)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0072" y="1988840"/>
            <a:ext cx="8229600" cy="432048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Stratos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(войско)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ago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(веду).</a:t>
            </a:r>
          </a:p>
          <a:p>
            <a:pPr algn="just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Игорь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Ансофф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(1918 – 2002).</a:t>
            </a:r>
          </a:p>
          <a:p>
            <a:pPr marL="0" indent="0" algn="just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Стратегия – это набор правил и принципов, руководствуясь которыми можно обеспечить достижение устойчивых конкурентных позиций и других главных целей хозяйствующего субъекта исходя из его реальных возможностей.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9A46C6D-5569-A6FF-78C9-06CF302D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Стратегия организации определяет:</a:t>
            </a:r>
          </a:p>
          <a:p>
            <a:pPr marL="539750" lvl="0" indent="-182563"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направления бизнеса;</a:t>
            </a:r>
          </a:p>
          <a:p>
            <a:pPr marL="539750" lvl="0" indent="-182563"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внутреннее построение организации;</a:t>
            </a:r>
          </a:p>
          <a:p>
            <a:pPr marL="539750" lvl="0" indent="-182563">
              <a:lnSpc>
                <a:spcPct val="150000"/>
              </a:lnSpc>
            </a:pP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позицию организации на рынке.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848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Базовые стратегии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1.  Стратегии роста: </a:t>
            </a:r>
          </a:p>
          <a:p>
            <a:pPr marL="804863" lvl="0" indent="-265113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концентрированный рост;</a:t>
            </a:r>
          </a:p>
          <a:p>
            <a:pPr marL="804863" lvl="0" indent="-265113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интегрированный рост;</a:t>
            </a:r>
          </a:p>
          <a:p>
            <a:pPr marL="804863" lvl="0" indent="-265113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диверсифицированный рост.</a:t>
            </a:r>
          </a:p>
          <a:p>
            <a:pPr lvl="0">
              <a:spcBef>
                <a:spcPts val="1800"/>
              </a:spcBef>
              <a:spcAft>
                <a:spcPts val="1800"/>
              </a:spcAft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2. Стратегии сокращения.</a:t>
            </a:r>
          </a:p>
          <a:p>
            <a:pPr lvl="0">
              <a:buNone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3. Комбинированная стратегия.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Деловые стратегии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83374"/>
            <a:ext cx="8229600" cy="4525963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1. Стратегия лидерства в издержках.</a:t>
            </a:r>
          </a:p>
          <a:p>
            <a:pPr marL="0" lvl="0" indent="0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2. Стратегия дифференциации.</a:t>
            </a:r>
          </a:p>
          <a:p>
            <a:pPr lvl="0"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3. Стратегия фокусирования. 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4. Стратегия первопроходца или раннего выхода на рынок.</a:t>
            </a:r>
          </a:p>
          <a:p>
            <a:pPr>
              <a:spcBef>
                <a:spcPts val="120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5. Стратегия синергизма </a:t>
            </a:r>
          </a:p>
          <a:p>
            <a:pPr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    (греч.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synergia</a:t>
            </a: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– сотрудничество).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Функциональные стратегии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853938"/>
          </a:xfrm>
        </p:spPr>
        <p:txBody>
          <a:bodyPr>
            <a:normAutofit fontScale="25000" lnSpcReduction="20000"/>
          </a:bodyPr>
          <a:lstStyle/>
          <a:p>
            <a:pPr marL="1884363" indent="-265113">
              <a:spcBef>
                <a:spcPts val="1800"/>
              </a:spcBef>
            </a:pPr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Продуктовая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Производственная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Инновационная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Маркетинговая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Финансовая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Инвестиционная стратегия</a:t>
            </a:r>
          </a:p>
          <a:p>
            <a:pPr marL="1884363" indent="-265113"/>
            <a:r>
              <a:rPr lang="ru-RU" sz="10400" dirty="0" err="1">
                <a:latin typeface="Arial" panose="020B0604020202020204" pitchFamily="34" charset="0"/>
                <a:cs typeface="Arial" panose="020B0604020202020204" pitchFamily="34" charset="0"/>
              </a:rPr>
              <a:t>Логистическая</a:t>
            </a:r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Стратегия социальной ответственности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Коммуникационная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Стратегия внешнеэкономической деятельности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Информационная стратегия</a:t>
            </a:r>
          </a:p>
          <a:p>
            <a:pPr marL="1884363" indent="-265113"/>
            <a:r>
              <a:rPr lang="ru-RU" sz="10400" dirty="0">
                <a:latin typeface="Arial" panose="020B0604020202020204" pitchFamily="34" charset="0"/>
                <a:cs typeface="Arial" panose="020B0604020202020204" pitchFamily="34" charset="0"/>
              </a:rPr>
              <a:t>Портфельная стратегия и др.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91264" cy="1556792"/>
          </a:xfrm>
        </p:spPr>
        <p:txBody>
          <a:bodyPr>
            <a:noAutofit/>
          </a:bodyPr>
          <a:lstStyle/>
          <a:p>
            <a:pPr lvl="0"/>
            <a:br>
              <a:rPr lang="ru-RU" sz="3200" b="1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Подход, основанный на применении положений </a:t>
            </a:r>
            <a:r>
              <a:rPr lang="ru-RU" sz="3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инноватики</a:t>
            </a:r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dirty="0"/>
              <a:t>(1980 – по настоящее время)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485313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03000"/>
              </a:lnSpc>
              <a:spcBef>
                <a:spcPts val="0"/>
              </a:spcBef>
              <a:buNone/>
            </a:pPr>
            <a:r>
              <a:rPr lang="ru-RU" sz="10800" dirty="0">
                <a:latin typeface="Arial" panose="020B0604020202020204" pitchFamily="34" charset="0"/>
                <a:cs typeface="Arial" panose="020B0604020202020204" pitchFamily="34" charset="0"/>
              </a:rPr>
              <a:t>Инноватика – это область знаний об организации и управлении инновационными процессами. </a:t>
            </a:r>
          </a:p>
          <a:p>
            <a:pPr marL="0" indent="0" algn="just">
              <a:lnSpc>
                <a:spcPct val="103000"/>
              </a:lnSpc>
              <a:spcBef>
                <a:spcPts val="1200"/>
              </a:spcBef>
              <a:buNone/>
            </a:pPr>
            <a:r>
              <a:rPr lang="en-US" sz="10800" b="1" dirty="0" err="1">
                <a:latin typeface="Arial" panose="020B0604020202020204" pitchFamily="34" charset="0"/>
                <a:cs typeface="Arial" panose="020B0604020202020204" pitchFamily="34" charset="0"/>
              </a:rPr>
              <a:t>Progressus</a:t>
            </a:r>
            <a:r>
              <a:rPr lang="ru-RU" sz="10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800" dirty="0">
                <a:latin typeface="Arial" panose="020B0604020202020204" pitchFamily="34" charset="0"/>
                <a:cs typeface="Arial" panose="020B0604020202020204" pitchFamily="34" charset="0"/>
              </a:rPr>
              <a:t>(лат.) – «движение вперед».</a:t>
            </a:r>
          </a:p>
          <a:p>
            <a:pPr marL="0" indent="0" algn="just">
              <a:lnSpc>
                <a:spcPct val="103000"/>
              </a:lnSpc>
              <a:spcBef>
                <a:spcPts val="1200"/>
              </a:spcBef>
              <a:buNone/>
            </a:pPr>
            <a:r>
              <a:rPr lang="ru-RU" sz="10800" dirty="0">
                <a:latin typeface="Arial" panose="020B0604020202020204" pitchFamily="34" charset="0"/>
                <a:cs typeface="Arial" panose="020B0604020202020204" pitchFamily="34" charset="0"/>
              </a:rPr>
              <a:t>Научно-технический прогресс – взаимосвязанное, поступательное развитие науки и техники, проявляющееся:</a:t>
            </a:r>
          </a:p>
          <a:p>
            <a:pPr marL="539750" indent="-274638" algn="just">
              <a:lnSpc>
                <a:spcPct val="103000"/>
              </a:lnSpc>
              <a:spcBef>
                <a:spcPts val="0"/>
              </a:spcBef>
            </a:pPr>
            <a:r>
              <a:rPr lang="ru-RU" sz="10800" dirty="0">
                <a:latin typeface="Arial" panose="020B0604020202020204" pitchFamily="34" charset="0"/>
                <a:cs typeface="Arial" panose="020B0604020202020204" pitchFamily="34" charset="0"/>
              </a:rPr>
              <a:t>с одной стороны – в постоянном воздействии науки, открытий и изобретений на уровень техники и технологий,</a:t>
            </a:r>
          </a:p>
          <a:p>
            <a:pPr marL="539750" indent="-274638" algn="just">
              <a:lnSpc>
                <a:spcPct val="103000"/>
              </a:lnSpc>
              <a:spcBef>
                <a:spcPts val="0"/>
              </a:spcBef>
            </a:pPr>
            <a:r>
              <a:rPr lang="ru-RU" sz="10800" dirty="0">
                <a:latin typeface="Arial" panose="020B0604020202020204" pitchFamily="34" charset="0"/>
                <a:cs typeface="Arial" panose="020B0604020202020204" pitchFamily="34" charset="0"/>
              </a:rPr>
              <a:t>с другой стороны − в применении новейших приборов и оборудования в научных исследованиях.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940</Words>
  <Application>Microsoft Office PowerPoint</Application>
  <PresentationFormat>Экран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4" baseType="lpstr">
      <vt:lpstr>Arial</vt:lpstr>
      <vt:lpstr>Calibri</vt:lpstr>
      <vt:lpstr>Тема Office</vt:lpstr>
      <vt:lpstr>7. Процессный подход  (процессно-ориентированный) подход (1960 – по настоящее время)</vt:lpstr>
      <vt:lpstr>Виды бизнес-процессов</vt:lpstr>
      <vt:lpstr>8. Ситуационный подход  (1960 – по настоящее время)</vt:lpstr>
      <vt:lpstr>9. Подход, основанный на необходимости разработки стратегии организации (1970 – по настоящее время)</vt:lpstr>
      <vt:lpstr>Презентация PowerPoint</vt:lpstr>
      <vt:lpstr>Базовые стратегии</vt:lpstr>
      <vt:lpstr>Деловые стратегии</vt:lpstr>
      <vt:lpstr>Функциональные стратегии</vt:lpstr>
      <vt:lpstr> 10. Подход, основанный на применении положений инноватики (1980 – по настоящее время)</vt:lpstr>
      <vt:lpstr>Презентация PowerPoint</vt:lpstr>
      <vt:lpstr>1.5. Законы, используемые в менеджменте как научной дисциплине</vt:lpstr>
      <vt:lpstr>Закон конкуренции</vt:lpstr>
      <vt:lpstr>Презентация PowerPoint</vt:lpstr>
      <vt:lpstr>Презентация PowerPoint</vt:lpstr>
      <vt:lpstr>Закон жизненного цикла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Тарасов</dc:creator>
  <cp:lastModifiedBy>Natalya Tarasova</cp:lastModifiedBy>
  <cp:revision>14</cp:revision>
  <dcterms:created xsi:type="dcterms:W3CDTF">2023-09-16T19:19:37Z</dcterms:created>
  <dcterms:modified xsi:type="dcterms:W3CDTF">2023-09-24T16:30:18Z</dcterms:modified>
</cp:coreProperties>
</file>