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2" r:id="rId5"/>
    <p:sldId id="283" r:id="rId6"/>
    <p:sldId id="284" r:id="rId7"/>
    <p:sldId id="332" r:id="rId8"/>
    <p:sldId id="333" r:id="rId9"/>
    <p:sldId id="285" r:id="rId10"/>
    <p:sldId id="286" r:id="rId11"/>
    <p:sldId id="287" r:id="rId12"/>
    <p:sldId id="289" r:id="rId13"/>
    <p:sldId id="290" r:id="rId14"/>
    <p:sldId id="295" r:id="rId15"/>
    <p:sldId id="296" r:id="rId16"/>
    <p:sldId id="298" r:id="rId17"/>
    <p:sldId id="299" r:id="rId18"/>
    <p:sldId id="334" r:id="rId19"/>
    <p:sldId id="33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0C258E-1AA6-4998-8061-9B660DAD1E54}">
          <p14:sldIdLst>
            <p14:sldId id="278"/>
            <p14:sldId id="279"/>
            <p14:sldId id="281"/>
            <p14:sldId id="282"/>
            <p14:sldId id="283"/>
            <p14:sldId id="284"/>
            <p14:sldId id="332"/>
            <p14:sldId id="333"/>
            <p14:sldId id="285"/>
            <p14:sldId id="286"/>
            <p14:sldId id="287"/>
            <p14:sldId id="289"/>
            <p14:sldId id="290"/>
            <p14:sldId id="295"/>
            <p14:sldId id="296"/>
            <p14:sldId id="298"/>
            <p14:sldId id="299"/>
            <p14:sldId id="334"/>
            <p14:sldId id="335"/>
          </p14:sldIdLst>
        </p14:section>
        <p14:section name="Раздел без заголовка" id="{B4431BA4-D024-48AA-AB83-C59C32BFB6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7E-70EC-4F16-ABAB-7F266F0F628C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 Функции управления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 noChangeAspect="1"/>
          </p:cNvSpPr>
          <p:nvPr>
            <p:ph idx="1"/>
          </p:nvPr>
        </p:nvSpPr>
        <p:spPr>
          <a:xfrm>
            <a:off x="448064" y="1340768"/>
            <a:ext cx="8372408" cy="48860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(лат.) исполнение.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Функция управления – конкретный вид управленческой деятельности, для осуществления которой применяются специальные приемы и способы.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Функция управления – это путь, по которому реализуется управленческое воздействие.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Функции управления реализуются специализированными звеньями и являются основой для построения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организационной структуры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управления.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</a:rPr>
              <a:t>МОТИВАЦИЯ </a:t>
            </a:r>
            <a:br>
              <a:rPr lang="ru-RU" sz="3000" b="1" dirty="0"/>
            </a:b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(Как стимулировать работников?)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Мотивация как функция управления ‒ это деятельность, направленная на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побуждение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подчиненных к достижению организационных целей путем формирования в них определенных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мотивов. </a:t>
            </a: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Мотивация – совокупность внутренних и внешних движущих сил, которые побуждают человека к деятельности.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Группа 64"/>
          <p:cNvGrpSpPr>
            <a:grpSpLocks/>
          </p:cNvGrpSpPr>
          <p:nvPr/>
        </p:nvGrpSpPr>
        <p:grpSpPr bwMode="auto">
          <a:xfrm>
            <a:off x="323097" y="292549"/>
            <a:ext cx="8497805" cy="1026515"/>
            <a:chOff x="-841" y="-349"/>
            <a:chExt cx="99190" cy="9551"/>
          </a:xfrm>
        </p:grpSpPr>
        <p:sp>
          <p:nvSpPr>
            <p:cNvPr id="13" name="Прямоугольник 13"/>
            <p:cNvSpPr>
              <a:spLocks noChangeArrowheads="1"/>
            </p:cNvSpPr>
            <p:nvPr/>
          </p:nvSpPr>
          <p:spPr bwMode="auto">
            <a:xfrm>
              <a:off x="-841" y="0"/>
              <a:ext cx="18811" cy="9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lvl="0" indent="0" algn="ctr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sz="1700" b="1" i="0" u="none" strike="noStrike" cap="none" normalizeH="0" baseline="0" dirty="0" err="1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Возникно-вение</a:t>
              </a:r>
              <a:r>
                <a:rPr kumimoji="0" lang="ru-RU" sz="17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</a:t>
              </a:r>
              <a:br>
                <a:rPr kumimoji="0" lang="ru-RU" sz="17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</a:br>
              <a:r>
                <a:rPr kumimoji="0" lang="ru-RU" sz="17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потребности</a:t>
              </a:r>
              <a:endParaRPr kumimoji="0" lang="ru-RU" sz="17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3"/>
            <p:cNvSpPr>
              <a:spLocks noChangeArrowheads="1"/>
            </p:cNvSpPr>
            <p:nvPr/>
          </p:nvSpPr>
          <p:spPr bwMode="auto">
            <a:xfrm>
              <a:off x="54236" y="-349"/>
              <a:ext cx="18054" cy="9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lvl="0" indent="0" algn="ctr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b="1" i="0" u="none" strike="noStrike" cap="none" normalizeH="0" baseline="0" dirty="0" err="1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Осуществ-ление</a:t>
              </a:r>
              <a:r>
                <a:rPr kumimoji="0" lang="ru-RU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действий</a:t>
              </a:r>
              <a:endParaRPr kumimoji="0" lang="ru-RU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Прямоугольник 58"/>
            <p:cNvSpPr>
              <a:spLocks noChangeArrowheads="1"/>
            </p:cNvSpPr>
            <p:nvPr/>
          </p:nvSpPr>
          <p:spPr bwMode="auto">
            <a:xfrm>
              <a:off x="80199" y="58"/>
              <a:ext cx="18150" cy="9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lvl="0" indent="0" algn="ctr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sz="1600" b="1" i="0" u="none" strike="noStrike" cap="none" normalizeH="0" baseline="0" dirty="0" err="1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Удовлетво-рение</a:t>
              </a: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потребности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Прямая со стрелкой 60"/>
            <p:cNvCxnSpPr>
              <a:cxnSpLocks noChangeShapeType="1"/>
            </p:cNvCxnSpPr>
            <p:nvPr/>
          </p:nvCxnSpPr>
          <p:spPr bwMode="auto">
            <a:xfrm>
              <a:off x="18229" y="4373"/>
              <a:ext cx="850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2" name="Прямая со стрелкой 62"/>
            <p:cNvCxnSpPr>
              <a:cxnSpLocks noChangeShapeType="1"/>
            </p:cNvCxnSpPr>
            <p:nvPr/>
          </p:nvCxnSpPr>
          <p:spPr bwMode="auto">
            <a:xfrm>
              <a:off x="47512" y="4341"/>
              <a:ext cx="6944" cy="14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056" name="Прямоугольник 22"/>
          <p:cNvSpPr>
            <a:spLocks noChangeArrowheads="1"/>
          </p:cNvSpPr>
          <p:nvPr/>
        </p:nvSpPr>
        <p:spPr bwMode="auto">
          <a:xfrm>
            <a:off x="2665134" y="347370"/>
            <a:ext cx="1836738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Формирова-ние</a:t>
            </a:r>
            <a:r>
              <a:rPr kumimoji="0" lang="ru-RU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мотивов</a:t>
            </a:r>
            <a:endParaRPr kumimoji="0" lang="ru-RU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7" name="Прямая со стрелкой 63"/>
          <p:cNvCxnSpPr>
            <a:cxnSpLocks noChangeShapeType="1"/>
          </p:cNvCxnSpPr>
          <p:nvPr/>
        </p:nvCxnSpPr>
        <p:spPr bwMode="auto">
          <a:xfrm>
            <a:off x="6588375" y="861864"/>
            <a:ext cx="576064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30275698-351F-6486-6B99-B6396D16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Потребность – осознание недостатка чего-либо.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Мотив (внутреннее побуждение) – то, что вызывает действия человека.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Осуществление действий – человек ищет способы достижения поставленных 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br>
              <a:rPr lang="ru-RU" b="1" dirty="0"/>
            </a:br>
            <a:br>
              <a:rPr lang="ru-RU" b="1" dirty="0"/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Теория иерархии потребностей (1954) </a:t>
            </a:r>
            <a:b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300" b="1" dirty="0"/>
            </a:b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А. </a:t>
            </a:r>
            <a:r>
              <a:rPr lang="ru-RU" sz="3300" dirty="0" err="1">
                <a:latin typeface="Arial" panose="020B0604020202020204" pitchFamily="34" charset="0"/>
                <a:cs typeface="Arial" panose="020B0604020202020204" pitchFamily="34" charset="0"/>
              </a:rPr>
              <a:t>Маслоу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 (1908 – 1972)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242397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«Потребности нижних уровней требуют удовлетворения прежде, чем на мотивацию начнут влиять потребности более высокого уровня».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(Как 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допустить кризиса?)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Контроль как функция управления – деятельность по обеспечению достижения организацией своих целей за счет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непрерывного сопоставления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реально достигнутых результатов с запланированными, оценки и корректировки деятельности работников в соответствии с поставленными целями.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Функция контроля – выявить проблемы и скорректировать деятельность организации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 того, как эти проблемы перерастут в кризис.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1.6. Методы управления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Методы управления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совокупность приемов и способов воздействия на управляемый объект, преследующих достижение организационных целей.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управления – способы решения управленческих задач.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Классификация методов управления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268760"/>
            <a:ext cx="8424936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1. Общенаучные методы</a:t>
            </a:r>
          </a:p>
          <a:p>
            <a:pPr marL="630238" indent="-27305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(экономико-математическое)</a:t>
            </a:r>
          </a:p>
          <a:p>
            <a:pPr marL="630238" indent="-27305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Экспериментирование (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проведение научно поставленных опытов для проверки различных гипотез)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27305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социологического исследования (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изучение характера взаимоотношений при помощи опроса, интервьюирования, наблюдения, анализа документов).</a:t>
            </a:r>
          </a:p>
          <a:p>
            <a:pPr marL="804863" indent="-265113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2. По содержанию </a:t>
            </a:r>
          </a:p>
          <a:p>
            <a:pPr marL="630238" indent="-273050">
              <a:spcBef>
                <a:spcPts val="120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Экономические методы. </a:t>
            </a:r>
          </a:p>
          <a:p>
            <a:pPr marL="630238" indent="-273050">
              <a:spcBef>
                <a:spcPts val="120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Административные методы </a:t>
            </a:r>
          </a:p>
          <a:p>
            <a:pPr marL="630238" indent="-273050">
              <a:spcBef>
                <a:spcPts val="120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Социально-психологические методы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Экономические методы управления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3216" y="126876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Путем косвенного воздействия на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экономические интересы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управляемого объекта с помощью экономических рычагов создать механизм ориентации управляемого объекта на достижение целей, поставленных субъектом управления</a:t>
            </a:r>
            <a:r>
              <a:rPr lang="ru-RU" sz="2800" b="1" dirty="0"/>
              <a:t>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21E6E16-66E1-BB35-BC21-1D5D03B9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333375"/>
            <a:ext cx="8229600" cy="6191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Экономические рычаги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это инструментарий, который позволяет реализовать экономические методы в течение определенного периода времени.</a:t>
            </a:r>
          </a:p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оплаты труда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определяет способ расчета вознаграждения работников за исполнение ими трудовых обязанностей.</a:t>
            </a: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Нормативным документом, в котором представлено описание системы оплаты труда организации, является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Положение об оплате труда работников</a:t>
            </a:r>
            <a:r>
              <a:rPr lang="ru-RU" sz="2800" b="1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23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6263-302D-A6ED-5CEB-C47ED68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Административные методы управления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D93B6-74C3-ADDA-D9B7-35C6A262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 1.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Организационные методы:</a:t>
            </a:r>
          </a:p>
          <a:p>
            <a:pPr marL="804863" lvl="0" indent="-26511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регламентация </a:t>
            </a:r>
          </a:p>
          <a:p>
            <a:pPr marL="804863" lvl="0" indent="-26511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нормирование</a:t>
            </a:r>
          </a:p>
          <a:p>
            <a:pPr marL="804863" lvl="0" indent="-26511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инструктирование </a:t>
            </a:r>
          </a:p>
          <a:p>
            <a:pPr marL="0" lvl="0" indent="0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2. Распорядительные методы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3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издание приказов;</a:t>
            </a:r>
          </a:p>
          <a:p>
            <a:pPr marL="804863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должностных инструкций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(общие)</a:t>
            </a:r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выполняются:</a:t>
            </a:r>
          </a:p>
          <a:p>
            <a:pPr marL="1079500" lvl="0" indent="-27463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всех уровнях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управления;</a:t>
            </a:r>
          </a:p>
          <a:p>
            <a:pPr marL="1079500" lvl="0" indent="-27463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управлении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любыми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объектами.</a:t>
            </a:r>
          </a:p>
          <a:p>
            <a:pPr marL="1079500" lvl="0" indent="-274638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Конкретные (частные) функции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это функции управления, которые отражают содержание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объекта управления.</a:t>
            </a:r>
          </a:p>
          <a:p>
            <a:pPr marL="1079500" lvl="0" indent="-274638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(Что? Когда?)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– управленческая функция, связанная с формированием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целей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планов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предприятия и его функциональных подразделений, а также определением возможностей их достижения в условиях существующих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ресурсам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Виды планирования.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планирования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целей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задач для их выполнения, сроков реализации.</a:t>
            </a:r>
          </a:p>
          <a:p>
            <a:pPr lvl="0"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способов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достижения поставленных целей.</a:t>
            </a:r>
          </a:p>
          <a:p>
            <a:pPr lvl="0"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необходимых ресурсов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их распределение для выполнения поставленных целей.</a:t>
            </a:r>
          </a:p>
          <a:p>
            <a:pPr lvl="0"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измерителей,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позволяющих оценивать и контролировать достижение поставленных целей.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Исходная информация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маркетингового исследования о состоянии рынка.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об имеющихся производственных мощностях.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Численность работников.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Профессиональный состав работников.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Имеющиеся финансовые ресурсы.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Бухгалтерская отчетность. 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Технологическая документация.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НИОКР.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Миссия – основная (главная) цель деятельности предприятия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формулировке миссии необходимо указать:</a:t>
            </a:r>
          </a:p>
          <a:p>
            <a:pPr marL="539750" lvl="0" indent="-18256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чем фирма занимается;</a:t>
            </a:r>
          </a:p>
          <a:p>
            <a:pPr marL="539750" lvl="0" indent="-18256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категория потребителей, на которую должны быть ориентированы товары данной фирмы; </a:t>
            </a:r>
          </a:p>
          <a:p>
            <a:pPr marL="539750" lvl="0" indent="-182563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ценностные ориентиры потребителей.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Миссия указывается в Уставе организации, 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бизнес-плане</a:t>
            </a:r>
            <a:r>
              <a:rPr lang="ru-RU" sz="2800" b="1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2F0AE4-F443-282E-BFF6-09A7345C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96652"/>
            <a:ext cx="8229600" cy="62646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Бизнес-план – это инструментарий планирования деятельности организации</a:t>
            </a:r>
          </a:p>
          <a:p>
            <a:pPr marL="0" indent="0" algn="ctr">
              <a:lnSpc>
                <a:spcPct val="110000"/>
              </a:lnSpc>
              <a:spcBef>
                <a:spcPts val="300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Федеральный Закон № 39-ФЗ от 25.02.1999 № 39-ФЗ </a:t>
            </a:r>
            <a:b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«Об инвестиционной деятельности в Российской Федерации, осуществляемой в форме капитальных вложений»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Инвестиционный проект – обоснование экономической целесообразности, объема и сроков осуществления капитальных вложений, в том числе необходимая проектная документация, разработанная в соответствии с законодательством Российской Федерации, а также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 практических действий по осуществлению инвестиций (бизнес-план).</a:t>
            </a:r>
          </a:p>
          <a:p>
            <a:pPr marL="0" indent="0" algn="ctr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3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B20282-CC8E-C402-A42E-EB946967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Титульный лист бизнес-плана</a:t>
            </a: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Меморандум о конфиденциальности</a:t>
            </a: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Оглавление</a:t>
            </a: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Аннотация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1. Резюме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2. Описание предприятия и отрасли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3. Описание продукции (товаров или услуг)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4. Маркетинг и сбыт продукции.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5. Производственный план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6. Организационный план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7. Финансовый план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8. Эффективность проекта</a:t>
            </a:r>
          </a:p>
          <a:p>
            <a:pPr marL="357188" indent="-357188"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 9. Риски и гарантии</a:t>
            </a:r>
          </a:p>
          <a:p>
            <a:pPr algn="just">
              <a:lnSpc>
                <a:spcPct val="135000"/>
              </a:lnSpc>
              <a:spcBef>
                <a:spcPts val="0"/>
              </a:spcBef>
            </a:pPr>
            <a:r>
              <a:rPr lang="ru-RU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Приложения к бизнес-плану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15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(Как?)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51950"/>
            <a:ext cx="858964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Организация как функция управления – это деятельность, позволяющая создать 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приспособить систему управления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целей, определенных на этапе планирования. </a:t>
            </a: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реализации данной функции  является построение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организационной структуры.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779</Words>
  <Application>Microsoft Office PowerPoint</Application>
  <PresentationFormat>Экран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1.6. Функции управления</vt:lpstr>
      <vt:lpstr>Презентация PowerPoint</vt:lpstr>
      <vt:lpstr>ПЛАНИРОВАНИЕ (Что? Когда?)</vt:lpstr>
      <vt:lpstr>Этапы планирования</vt:lpstr>
      <vt:lpstr>Исходная информация</vt:lpstr>
      <vt:lpstr>Миссия – основная (главная) цель деятельности предприятия</vt:lpstr>
      <vt:lpstr>Презентация PowerPoint</vt:lpstr>
      <vt:lpstr>Презентация PowerPoint</vt:lpstr>
      <vt:lpstr>ОРГАНИЗАЦИЯ (Как?)</vt:lpstr>
      <vt:lpstr>МОТИВАЦИЯ  (Как стимулировать работников?)</vt:lpstr>
      <vt:lpstr>Презентация PowerPoint</vt:lpstr>
      <vt:lpstr>  Теория иерархии потребностей (1954)   А. Маслоу (1908 – 1972)</vt:lpstr>
      <vt:lpstr>КОНТРОЛЬ  (Как не допустить кризиса?)</vt:lpstr>
      <vt:lpstr>1.6. Методы управления</vt:lpstr>
      <vt:lpstr>Классификация методов управления</vt:lpstr>
      <vt:lpstr>Презентация PowerPoint</vt:lpstr>
      <vt:lpstr>Экономические методы управления</vt:lpstr>
      <vt:lpstr>Презентация PowerPoint</vt:lpstr>
      <vt:lpstr>Административные методы управления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Тарасов</dc:creator>
  <cp:lastModifiedBy>Natalya Tarasova</cp:lastModifiedBy>
  <cp:revision>24</cp:revision>
  <dcterms:created xsi:type="dcterms:W3CDTF">2023-09-16T19:19:37Z</dcterms:created>
  <dcterms:modified xsi:type="dcterms:W3CDTF">2023-10-08T16:58:30Z</dcterms:modified>
</cp:coreProperties>
</file>