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337" r:id="rId3"/>
    <p:sldId id="342" r:id="rId4"/>
    <p:sldId id="338" r:id="rId5"/>
    <p:sldId id="339" r:id="rId6"/>
    <p:sldId id="323" r:id="rId7"/>
    <p:sldId id="346" r:id="rId8"/>
    <p:sldId id="347" r:id="rId9"/>
    <p:sldId id="354" r:id="rId10"/>
    <p:sldId id="377" r:id="rId11"/>
    <p:sldId id="350" r:id="rId12"/>
    <p:sldId id="351" r:id="rId13"/>
    <p:sldId id="352" r:id="rId14"/>
    <p:sldId id="356" r:id="rId15"/>
    <p:sldId id="378" r:id="rId16"/>
    <p:sldId id="357" r:id="rId17"/>
    <p:sldId id="358" r:id="rId18"/>
    <p:sldId id="355" r:id="rId19"/>
    <p:sldId id="359" r:id="rId20"/>
    <p:sldId id="360" r:id="rId21"/>
    <p:sldId id="361" r:id="rId22"/>
    <p:sldId id="362" r:id="rId23"/>
    <p:sldId id="363" r:id="rId24"/>
    <p:sldId id="366" r:id="rId25"/>
    <p:sldId id="364" r:id="rId26"/>
    <p:sldId id="368" r:id="rId27"/>
    <p:sldId id="369" r:id="rId28"/>
    <p:sldId id="372" r:id="rId29"/>
    <p:sldId id="370" r:id="rId30"/>
    <p:sldId id="379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80C258E-1AA6-4998-8061-9B660DAD1E54}">
          <p14:sldIdLst>
            <p14:sldId id="336"/>
            <p14:sldId id="337"/>
            <p14:sldId id="342"/>
            <p14:sldId id="338"/>
            <p14:sldId id="339"/>
          </p14:sldIdLst>
        </p14:section>
        <p14:section name="Раздел без заголовка" id="{B4431BA4-D024-48AA-AB83-C59C32BFB6A0}">
          <p14:sldIdLst>
            <p14:sldId id="323"/>
            <p14:sldId id="346"/>
            <p14:sldId id="347"/>
            <p14:sldId id="354"/>
            <p14:sldId id="377"/>
            <p14:sldId id="350"/>
            <p14:sldId id="351"/>
            <p14:sldId id="352"/>
            <p14:sldId id="356"/>
            <p14:sldId id="378"/>
            <p14:sldId id="357"/>
            <p14:sldId id="358"/>
            <p14:sldId id="355"/>
            <p14:sldId id="359"/>
            <p14:sldId id="360"/>
            <p14:sldId id="361"/>
            <p14:sldId id="362"/>
            <p14:sldId id="363"/>
            <p14:sldId id="366"/>
            <p14:sldId id="364"/>
            <p14:sldId id="368"/>
            <p14:sldId id="369"/>
            <p14:sldId id="372"/>
            <p14:sldId id="370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22.10.2023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22.10.2023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22.10.2023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22.10.2023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22.10.2023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22.10.2023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E27E-70EC-4F16-ABAB-7F266F0F628C}" type="datetimeFigureOut">
              <a:rPr lang="ru-RU" smtClean="0"/>
              <a:pPr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B5E83-52C8-2E9F-9CC9-D3B0FBB9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4638"/>
            <a:ext cx="8712968" cy="114300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Социально-психологические методы управления</a:t>
            </a:r>
            <a:endParaRPr lang="ru-RU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C4FD86-0393-0352-C17E-32BDFE8E1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42594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500" dirty="0">
                <a:latin typeface="Arial" panose="020B0604020202020204" pitchFamily="34" charset="0"/>
                <a:cs typeface="Arial" panose="020B0604020202020204" pitchFamily="34" charset="0"/>
              </a:rPr>
              <a:t>Это способы воздействия на формирование и развитие </a:t>
            </a:r>
            <a:r>
              <a:rPr lang="ru-RU" sz="4500" b="1" dirty="0">
                <a:latin typeface="Arial" panose="020B0604020202020204" pitchFamily="34" charset="0"/>
                <a:cs typeface="Arial" panose="020B0604020202020204" pitchFamily="34" charset="0"/>
              </a:rPr>
              <a:t>межличностных отношений </a:t>
            </a:r>
            <a:r>
              <a:rPr lang="ru-RU" sz="4500" dirty="0">
                <a:latin typeface="Arial" panose="020B0604020202020204" pitchFamily="34" charset="0"/>
                <a:cs typeface="Arial" panose="020B0604020202020204" pitchFamily="34" charset="0"/>
              </a:rPr>
              <a:t>между работниками в процессе трудовой деятельности.</a:t>
            </a:r>
          </a:p>
          <a:p>
            <a:pPr algn="ctr">
              <a:lnSpc>
                <a:spcPct val="120000"/>
              </a:lnSpc>
              <a:spcBef>
                <a:spcPts val="1200"/>
              </a:spcBef>
              <a:buNone/>
            </a:pPr>
            <a:r>
              <a:rPr lang="ru-RU" sz="4500" b="1" dirty="0">
                <a:latin typeface="Arial" panose="020B0604020202020204" pitchFamily="34" charset="0"/>
                <a:cs typeface="Arial" panose="020B0604020202020204" pitchFamily="34" charset="0"/>
              </a:rPr>
              <a:t>Задачи, решаемые этими методами:</a:t>
            </a:r>
          </a:p>
          <a:p>
            <a:pPr marL="447675" lvl="0" indent="-182563">
              <a:lnSpc>
                <a:spcPct val="120000"/>
              </a:lnSpc>
              <a:spcBef>
                <a:spcPts val="0"/>
              </a:spcBef>
            </a:pPr>
            <a:r>
              <a:rPr lang="ru-RU" sz="4500" dirty="0">
                <a:latin typeface="Arial" panose="020B0604020202020204" pitchFamily="34" charset="0"/>
                <a:cs typeface="Arial" panose="020B0604020202020204" pitchFamily="34" charset="0"/>
              </a:rPr>
              <a:t>управление формированием и развитием коллектива;</a:t>
            </a:r>
          </a:p>
          <a:p>
            <a:pPr marL="447675" lvl="0" indent="-182563">
              <a:lnSpc>
                <a:spcPct val="120000"/>
              </a:lnSpc>
              <a:spcBef>
                <a:spcPts val="0"/>
              </a:spcBef>
            </a:pPr>
            <a:r>
              <a:rPr lang="ru-RU" sz="4500" dirty="0">
                <a:latin typeface="Arial" panose="020B0604020202020204" pitchFamily="34" charset="0"/>
                <a:cs typeface="Arial" panose="020B0604020202020204" pitchFamily="34" charset="0"/>
              </a:rPr>
              <a:t>развитие творческой активности и инициативы;</a:t>
            </a:r>
          </a:p>
          <a:p>
            <a:pPr marL="447675" lvl="0" indent="-182563">
              <a:lnSpc>
                <a:spcPct val="120000"/>
              </a:lnSpc>
              <a:spcBef>
                <a:spcPts val="0"/>
              </a:spcBef>
            </a:pPr>
            <a:r>
              <a:rPr lang="ru-RU" sz="4500" dirty="0">
                <a:latin typeface="Arial" panose="020B0604020202020204" pitchFamily="34" charset="0"/>
                <a:cs typeface="Arial" panose="020B0604020202020204" pitchFamily="34" charset="0"/>
              </a:rPr>
              <a:t>укрепление дисциплины.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857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5527F27-FA48-458E-4A03-D72075238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Квалификационный справочник должностей руководителей, специалистов, других служащих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(Постановление Минтруда РФ от 21.08.1998 № 37)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600" b="1" kern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Инженер-программист </a:t>
            </a:r>
            <a:endParaRPr lang="ru-RU" sz="2600" b="1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Должностные обязанности</a:t>
            </a:r>
            <a:r>
              <a:rPr lang="ru-RU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 </a:t>
            </a: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 основе анализа математических моделей и алгоритмов решения экономических и других задач разрабатывает программы, обеспечивающие возможность выполнения алгоритма и соответственно поставленной задачи средствами вычислительной техники, проводит их тестирование и отладку…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Должен знать: </a:t>
            </a:r>
            <a:r>
              <a:rPr lang="ru-RU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руководящие и нормативные материалы, регламентирующие методы разработки алгоритмов и программ и использования </a:t>
            </a: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вычислительной техники при обработке информации, основные принципы структурного программирования…..</a:t>
            </a:r>
            <a:endParaRPr lang="ru-RU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u-RU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6711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395C2CD-E5D6-6FDF-834C-DC341A860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60648"/>
            <a:ext cx="8229600" cy="6048672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lnSpc>
                <a:spcPct val="120000"/>
              </a:lnSpc>
              <a:spcBef>
                <a:spcPts val="2400"/>
              </a:spcBef>
              <a:buNone/>
            </a:pPr>
            <a:r>
              <a:rPr lang="ru-RU" sz="10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Требования к квалификации</a:t>
            </a:r>
            <a:endParaRPr lang="ru-RU" sz="10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8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Инженер-программист I категории: </a:t>
            </a:r>
            <a:r>
              <a:rPr lang="ru-RU" sz="8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высшее профессиональное (техническое или инженерно-экономическое) образование…...</a:t>
            </a:r>
            <a:endParaRPr lang="ru-RU" sz="8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8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Инженер-программист II категории: </a:t>
            </a:r>
            <a:r>
              <a:rPr lang="ru-RU" sz="8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высшее профессиональное (техническое или инженерно-экономическое) образование и стаж работы в должности инженера-программиста III категории…..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8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Инженер-программист III категории: </a:t>
            </a:r>
            <a:r>
              <a:rPr lang="ru-RU" sz="8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высшее профессиональное (техническое или инженерно-экономическое) образование и опыт работы по специальности, приобретенный в период обучения……</a:t>
            </a:r>
            <a:endParaRPr lang="ru-RU" sz="8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8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Инженер-программист: </a:t>
            </a:r>
            <a:r>
              <a:rPr lang="ru-RU" sz="8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высшее профессиональное (техническое или инженерно-экономическое) образование без предъявления требований к стажу работы или среднее профессиональное (техническое или инженерно-экономическое) образование……</a:t>
            </a:r>
            <a:endParaRPr lang="ru-RU" sz="8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ru-RU" sz="51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ru-RU" sz="5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3594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A12E257-5899-A8CD-4EE7-9796790A9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836712"/>
            <a:ext cx="8291264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 основе указанных характеристик работы и предъявляемых  требований к профессиональным знаниям и навыкам составляется </a:t>
            </a:r>
            <a:r>
              <a:rPr lang="ru-RU" sz="2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должностная инструкция </a:t>
            </a:r>
            <a:r>
              <a:rPr lang="ru-RU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работника, а также документы, требуемые для проведения собеседования и тестирования при приеме на работу.</a:t>
            </a:r>
            <a:endParaRPr lang="ru-RU" sz="2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832744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342A585-BFB2-50FE-FAF8-AC9EA5CFA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 fontScale="85000" lnSpcReduction="20000"/>
          </a:bodyPr>
          <a:lstStyle/>
          <a:p>
            <a:pPr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33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Профессиональные стандарты</a:t>
            </a:r>
            <a:endParaRPr lang="ru-RU" sz="33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ст. 195.3 ТК РФ </a:t>
            </a:r>
            <a:r>
              <a:rPr lang="ru-RU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«Порядок применения профессиональных стандартов». 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2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Профессиональный стандарт </a:t>
            </a:r>
            <a:r>
              <a:rPr lang="ru-RU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это характеристика квалификации, необходимой работнику для осуществления определенного вида профессиональной деятельности. 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Профессиональный стандарт – документ, в котором описаны </a:t>
            </a:r>
            <a:r>
              <a:rPr lang="ru-RU" sz="2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трудовые функции </a:t>
            </a:r>
            <a:r>
              <a:rPr lang="ru-RU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 определенному виду деятельности, а также требования к знаниям, навыкам и опыту работы специалистов, выполняющих эти функции.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Профессиональный стандарт содержит требования, предъявляемые к разным должностям (профессиям), и дифференцирует:</a:t>
            </a:r>
          </a:p>
          <a:p>
            <a:pPr marL="542925" lvl="0" indent="-180975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</a:pPr>
            <a:r>
              <a:rPr lang="ru-RU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уровни квалификации (А, В, С, …); </a:t>
            </a:r>
          </a:p>
          <a:p>
            <a:pPr marL="542925" lvl="0" indent="-180975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</a:pPr>
            <a:r>
              <a:rPr lang="ru-RU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выполняемые трудовые функции;</a:t>
            </a:r>
          </a:p>
          <a:p>
            <a:pPr marL="542925" lvl="0" indent="-180975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</a:pPr>
            <a:r>
              <a:rPr lang="ru-RU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должность, которую может занимать работник в соответствием с полученным образованием.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4090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EBFC67-6EFD-22D3-5AC5-733ECA6CA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88640"/>
            <a:ext cx="8712968" cy="6192688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lnSpc>
                <a:spcPct val="107000"/>
              </a:lnSpc>
              <a:spcBef>
                <a:spcPts val="200"/>
              </a:spcBef>
              <a:buNone/>
            </a:pPr>
            <a:r>
              <a:rPr lang="ru-RU" sz="100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Профессиональный стандарт 06.001 «Программист»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9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(Приказ Минтруда от 18.11.2013 № 679н)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9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Вид профессиональной деятельности: </a:t>
            </a:r>
            <a:r>
              <a:rPr lang="ru-RU" sz="9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Разработка программного обеспечения.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ru-RU" sz="9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Основная цель вида профессиональной деятельности: </a:t>
            </a:r>
            <a:r>
              <a:rPr lang="ru-RU" sz="9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Разработка, отладка, проверка работоспособности, модификация программного обеспечения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ru-RU" sz="9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Виды экономической деятельности:</a:t>
            </a:r>
            <a:endParaRPr lang="ru-RU" sz="9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667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9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62.0 Разработка компьютерного программного обеспечения, консультационные услуги в данной области и другие сопутствующие услуги</a:t>
            </a:r>
          </a:p>
          <a:p>
            <a:pPr marL="2667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9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63.11 Деятельность по обработке данных, предоставлением услуг по размещению информации и связанная с этим деятельность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9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lnSpc>
                <a:spcPct val="95000"/>
              </a:lnSpc>
              <a:spcAft>
                <a:spcPts val="800"/>
              </a:spcAft>
              <a:buNone/>
            </a:pPr>
            <a:r>
              <a:rPr lang="ru-RU" sz="9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ru-RU" sz="9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2019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121BBEF-186F-EC8F-534B-E5C60EEDD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476672"/>
            <a:ext cx="8229600" cy="597666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</a:t>
            </a: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‒ Разработка и отладка программного кода (младший программист, техник-программист) → </a:t>
            </a:r>
            <a:r>
              <a:rPr lang="ru-RU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среднее профессиональное образование. 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</a:t>
            </a: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‒ Проверка работоспособности и рефакторинг кода программного обеспечения (программист → </a:t>
            </a:r>
            <a:r>
              <a:rPr lang="ru-RU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среднее профессиональное образование.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</a:t>
            </a: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‒ Интеграция программных модулей и компонент и верификация выпусков программного продукта (старший программист, инженер-программист) → </a:t>
            </a:r>
            <a:r>
              <a:rPr lang="ru-RU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высшее образование.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‒ Разработка требований и проектирование программного обеспечения (ведущий программист, ведущий инженер-программист) → </a:t>
            </a:r>
            <a:r>
              <a:rPr lang="ru-RU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высшее образование.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8562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77F08DD-AAD8-B119-6DDD-507E87AB7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Направления подготовки 01.03.02 и 02.03.02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06.001 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Программист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06.003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Архитектор программного обеспечения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06.004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Специалист по тестированию в области информационных технологий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06.011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Администратор баз данных (</a:t>
            </a:r>
            <a:r>
              <a:rPr lang="ru-R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для 02.03.02)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06.015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Специалист по информационным системам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06.016 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Руководитель в области информационных технологий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06.019 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Технический писатель (специалист по технической документации в области информационных технологий)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06.022 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Системный аналитик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897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39F87E-3E75-B599-8666-1D38F8A8A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332656"/>
            <a:ext cx="8496944" cy="6264696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Трудовой договор </a:t>
            </a:r>
            <a:br>
              <a:rPr lang="ru-RU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 договор подряда (договор возмездного оказания услуг)</a:t>
            </a:r>
          </a:p>
          <a:p>
            <a:pPr marL="447675" indent="-447675" algn="just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AutoNum type="arabicPeriod"/>
              <a:tabLst>
                <a:tab pos="447675" algn="l"/>
              </a:tabLst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Цель заключения договора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47675" indent="-447675" algn="just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AutoNum type="arabicPeriod"/>
              <a:tabLst>
                <a:tab pos="447675" algn="l"/>
              </a:tabLst>
            </a:pPr>
            <a:r>
              <a:rPr lang="ru-RU" sz="2400" spc="-25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Что оплачивается</a:t>
            </a:r>
          </a:p>
          <a:p>
            <a:pPr marL="447675" indent="-447675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AutoNum type="arabicPeriod"/>
              <a:tabLst>
                <a:tab pos="447675" algn="l"/>
              </a:tabLst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Кто является исполнителем</a:t>
            </a:r>
          </a:p>
          <a:p>
            <a:pPr marL="447675" indent="-447675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AutoNum type="arabicPeriod"/>
              <a:tabLst>
                <a:tab pos="447675" algn="l"/>
              </a:tabLst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Результат завершения договора</a:t>
            </a:r>
          </a:p>
          <a:p>
            <a:pPr marL="447675" indent="-447675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AutoNum type="arabicPeriod"/>
              <a:tabLst>
                <a:tab pos="447675" algn="l"/>
              </a:tabLst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Принадлежность работника к трудовому коллективу</a:t>
            </a:r>
          </a:p>
          <a:p>
            <a:pPr marL="447675" indent="-447675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AutoNum type="arabicPeriod"/>
              <a:tabLst>
                <a:tab pos="447675" algn="l"/>
              </a:tabLst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Режим работы</a:t>
            </a:r>
          </a:p>
          <a:p>
            <a:pPr marL="447675" indent="-447675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AutoNum type="arabicPeriod"/>
              <a:tabLst>
                <a:tab pos="447675" algn="l"/>
              </a:tabLst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Порядок и основание оплаты труда</a:t>
            </a:r>
          </a:p>
          <a:p>
            <a:pPr marL="447675" indent="-447675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AutoNum type="arabicPeriod"/>
              <a:tabLst>
                <a:tab pos="447675" algn="l"/>
              </a:tabLst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Сроки оплаты труда</a:t>
            </a:r>
          </a:p>
          <a:p>
            <a:pPr marL="447675" indent="-447675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AutoNum type="arabicPeriod"/>
              <a:tabLst>
                <a:tab pos="447675" algn="l"/>
              </a:tabLst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Компенсация за отпуск</a:t>
            </a:r>
          </a:p>
          <a:p>
            <a:pPr marL="447675" indent="-447675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AutoNum type="arabicPeriod"/>
              <a:tabLst>
                <a:tab pos="447675" algn="l"/>
              </a:tabLst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Заполнение трудовой книжки</a:t>
            </a:r>
          </a:p>
          <a:p>
            <a:pPr marL="447675" indent="-447675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AutoNum type="arabicPeriod"/>
              <a:tabLst>
                <a:tab pos="447675" algn="l"/>
              </a:tabLst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Включается ли в страховой стаж</a:t>
            </a:r>
          </a:p>
          <a:p>
            <a:pPr marL="447675" indent="-447675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AutoNum type="arabicPeriod"/>
              <a:tabLst>
                <a:tab pos="447675" algn="l"/>
              </a:tabLst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Нормативно-правовой акт</a:t>
            </a:r>
          </a:p>
          <a:p>
            <a:pPr marL="361950" indent="-361950">
              <a:buAutoNum type="arabicPeriod"/>
              <a:tabLst>
                <a:tab pos="361950" algn="l"/>
              </a:tabLst>
            </a:pPr>
            <a:endParaRPr lang="ru-RU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965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2EF81C-CC1D-A682-59F6-1802ECF5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2.2. Производственная структура</a:t>
            </a:r>
            <a:br>
              <a:rPr lang="ru-RU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CF57B6-B731-9B37-49E1-9D207609C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674642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Производственная структура </a:t>
            </a:r>
            <a:r>
              <a:rPr lang="ru-RU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состав подразделений, входящих в данное производственное звено, а также характер их взаимосвязей.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2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Производственная структура корпорации.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Производственная структура холдинга.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Производственная структура предприятия.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Производственная структура цеха.</a:t>
            </a:r>
          </a:p>
          <a:p>
            <a:pPr indent="0" algn="just">
              <a:lnSpc>
                <a:spcPct val="12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ru-RU" sz="1800" dirty="0">
                <a:solidFill>
                  <a:srgbClr val="C0504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671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57859-F63F-6FB1-365A-0E9EC7B5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06" y="432098"/>
            <a:ext cx="8229600" cy="764654"/>
          </a:xfrm>
        </p:spPr>
        <p:txBody>
          <a:bodyPr>
            <a:normAutofit fontScale="90000"/>
          </a:bodyPr>
          <a:lstStyle/>
          <a:p>
            <a:br>
              <a:rPr lang="ru-RU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Производственная структура предприятия</a:t>
            </a:r>
            <a:br>
              <a:rPr lang="ru-RU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8E648C-3E49-0931-ED77-D6A54654E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Цех</a:t>
            </a: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организационно и технологически обособленное подразделение предприятия, выполняющее определенную часть производственного процесса, либо изготавливающее какую-либо продукцию.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45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4A3E418-6A69-F9FF-E1E7-626E8814A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60648"/>
            <a:ext cx="8435280" cy="640871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Социальные методы управления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нацелены на создание деловой творческой обстановки, регулирование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межгрупповых отношений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, и связаны с формированием организационной культуры.</a:t>
            </a:r>
          </a:p>
          <a:p>
            <a:pPr marL="514350" indent="-514350" algn="just">
              <a:spcBef>
                <a:spcPts val="1800"/>
              </a:spcBef>
              <a:buAutoNum type="arabicPeriod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Методы управления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индивидуально-личностным поведением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12788" indent="-265113" algn="just">
              <a:spcBef>
                <a:spcPts val="600"/>
              </a:spcBef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личный пример; </a:t>
            </a:r>
          </a:p>
          <a:p>
            <a:pPr marL="712788" indent="-265113" algn="just">
              <a:spcBef>
                <a:spcPts val="600"/>
              </a:spcBef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информирование о ходе выполнения проекта.</a:t>
            </a:r>
          </a:p>
          <a:p>
            <a:pPr lvl="0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167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283B5A0-B71D-8D33-9A44-CFB7572E6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6336704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b="1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Основное производство </a:t>
            </a:r>
            <a:r>
              <a:rPr lang="ru-RU" sz="24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‒ производство товарной продукции.</a:t>
            </a:r>
            <a:endParaRPr lang="ru-RU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14375" lvl="0" indent="-17145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заготовительные цеха; </a:t>
            </a:r>
          </a:p>
          <a:p>
            <a:pPr marL="714375" lvl="0" indent="-17145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цеха механообработки; </a:t>
            </a:r>
          </a:p>
          <a:p>
            <a:pPr marL="714375" lvl="0" indent="-17145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цеха </a:t>
            </a:r>
            <a:r>
              <a:rPr lang="ru-RU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механосборки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</a:p>
          <a:p>
            <a:pPr marL="714375" lvl="0" indent="-17145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цеха испытаний.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ru-RU" sz="2400" b="1" spc="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Вспомогательное производство</a:t>
            </a:r>
            <a:r>
              <a:rPr lang="ru-RU" sz="2400" spc="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‒ производство средств, необходимых для обеспечения функционирования основного производства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714375" lvl="0" indent="-17145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ремонтно-инструментальный цех; </a:t>
            </a:r>
          </a:p>
          <a:p>
            <a:pPr marL="714375" lvl="0" indent="-17145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цех по монтажу оборудования; </a:t>
            </a:r>
          </a:p>
          <a:p>
            <a:pPr marL="714375" lvl="0" indent="-17145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паро-тепловой цех (котельная); </a:t>
            </a:r>
          </a:p>
          <a:p>
            <a:pPr marL="714375" lvl="0" indent="-17145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служба главного энергетика.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ru-R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Обслуживающее хозяйство: </a:t>
            </a:r>
          </a:p>
          <a:p>
            <a:pPr marL="714375" lvl="0" indent="-17145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складское хозяйство; </a:t>
            </a:r>
          </a:p>
          <a:p>
            <a:pPr marL="714375" lvl="0" indent="-17145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транспортный цех; </a:t>
            </a:r>
          </a:p>
          <a:p>
            <a:pPr marL="714375" lvl="0" indent="-17145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отдел контроля качества. </a:t>
            </a:r>
          </a:p>
          <a:p>
            <a:pPr indent="450215" algn="ctr">
              <a:lnSpc>
                <a:spcPct val="150000"/>
              </a:lnSpc>
              <a:spcAft>
                <a:spcPts val="600"/>
              </a:spcAft>
            </a:pPr>
            <a:r>
              <a:rPr lang="ru-RU" sz="18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9535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2451D-D62E-42CB-A6B8-18961DA1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ru-R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Факторы, влияющие на производственную структуру предприятия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A918F0-FF40-C14F-414C-684C3E01C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265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Отраслевая принадлежность (вид продукции).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Конструктивные особенности продукции. 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Масштаб производства.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Принятые формы кооперирования с другими предприятиями, в том числе </a:t>
            </a:r>
            <a:r>
              <a:rPr lang="ru-RU" sz="2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2400" b="1" spc="1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утсорсинг</a:t>
            </a:r>
            <a:r>
              <a:rPr lang="ru-RU" sz="2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009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4C889A1-FFDC-E240-4A7C-4AF064289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ru-RU" sz="2600" b="1" spc="1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Аутсорсинг</a:t>
            </a:r>
            <a:r>
              <a:rPr lang="ru-RU" sz="2600" spc="10" dirty="0">
                <a:solidFill>
                  <a:srgbClr val="2D2D2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‒ передача сторонним организациям функций, выполнение которых в рамках самой организации является экономически неоправданным или технически невыполнимым.</a:t>
            </a:r>
            <a:endParaRPr lang="ru-RU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sz="2600" b="1" spc="1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outsorsing</a:t>
            </a:r>
            <a:r>
              <a:rPr lang="en-US" sz="2600" b="1" spc="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600" spc="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(англ.) – привлечение внешних ресурсов для удовлетворения собственных потребностей. </a:t>
            </a:r>
            <a:endParaRPr lang="ru-RU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ru-RU" sz="26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ru-RU" sz="26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er-</a:t>
            </a:r>
            <a:r>
              <a:rPr lang="ru-RU" sz="26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</a:t>
            </a:r>
            <a:r>
              <a:rPr lang="ru-RU" sz="26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e-u</a:t>
            </a:r>
            <a:r>
              <a:rPr lang="ru-RU" sz="26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</a:t>
            </a:r>
            <a:endParaRPr lang="ru-RU" sz="26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ru-RU" sz="2600" spc="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Промышленный аутсорсинг позволяет сконцентрировать усилия на основной </a:t>
            </a:r>
            <a:r>
              <a:rPr lang="ru-RU" sz="26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деятельности и достичь конкурентных преимуществ за счет повышения эффективности</a:t>
            </a:r>
            <a:r>
              <a:rPr lang="ru-RU" sz="2600" spc="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профильной производственной </a:t>
            </a:r>
            <a:r>
              <a:rPr lang="ru-RU" sz="2600" spc="10" dirty="0">
                <a:solidFill>
                  <a:srgbClr val="2D2D2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деятельности</a:t>
            </a:r>
            <a:r>
              <a:rPr lang="ru-RU" sz="2600" b="1" spc="10" dirty="0">
                <a:solidFill>
                  <a:srgbClr val="2D2D2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945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B60B3-7928-2CFC-3AA6-E9EA6B52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Услуги, передаваемые на </a:t>
            </a:r>
            <a:r>
              <a:rPr lang="ru-RU" sz="2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аутсорсинг</a:t>
            </a:r>
            <a:br>
              <a:rPr lang="ru-RU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7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D8F2F8-5A8F-C25A-99A5-C8D03B2F2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74642"/>
          </a:xfrm>
        </p:spPr>
        <p:txBody>
          <a:bodyPr>
            <a:normAutofit fontScale="47500" lnSpcReduction="20000"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4400" spc="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Производство комплектующих изделий.</a:t>
            </a:r>
            <a:endParaRPr lang="ru-RU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4400" spc="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4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едение бухгалтерского учета (бухгалтерская отчетность).</a:t>
            </a:r>
            <a:endParaRPr lang="ru-RU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4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Подбор и привлечение кадров.</a:t>
            </a:r>
            <a:endParaRPr lang="ru-RU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4400" b="1" spc="1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ru-RU" sz="4400" b="1" spc="1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-услуги</a:t>
            </a:r>
            <a:r>
              <a:rPr lang="ru-RU" sz="4400" spc="1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4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4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Переводы.</a:t>
            </a:r>
            <a:endParaRPr lang="ru-RU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4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Охранные мероприятия.</a:t>
            </a:r>
            <a:endParaRPr lang="ru-RU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4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рекламы.</a:t>
            </a:r>
            <a:endParaRPr lang="ru-RU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4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Организация питания работников предприятия.</a:t>
            </a:r>
            <a:endParaRPr lang="ru-RU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4400" spc="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Логистические услуги</a:t>
            </a:r>
            <a:r>
              <a:rPr lang="ru-RU" sz="4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ответственное хранение, перевозка, упаковка, перегрузка, маркировка). </a:t>
            </a:r>
            <a:endParaRPr lang="ru-RU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4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Клининг помещений.</a:t>
            </a:r>
            <a:endParaRPr lang="ru-RU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4400" spc="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Ремонт и обслуживание оборудования.</a:t>
            </a:r>
            <a:endParaRPr lang="ru-RU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4400" spc="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Юридические услуги.</a:t>
            </a:r>
            <a:endParaRPr lang="ru-RU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73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70C1274-6864-370E-020A-71A04C1FB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333375"/>
            <a:ext cx="8569325" cy="6335713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Область применения аутсорсинга</a:t>
            </a:r>
            <a:endParaRPr lang="ru-RU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Некоторые работы выполняются периодически.</a:t>
            </a:r>
          </a:p>
          <a:p>
            <a:pPr marL="342900" lvl="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 предприятии существуют непрофильные подразделения, что увеличивает списочную численность работников предприятия.</a:t>
            </a:r>
          </a:p>
          <a:p>
            <a:pPr marL="342900" lvl="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Возникают трудности с подбором персонала для выполнения непрофильных работ.</a:t>
            </a:r>
          </a:p>
          <a:p>
            <a:pPr marL="342900" lvl="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Необходимо улучшить показатели, характеризующие уровень оплаты труда работников предприятия.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ru-RU" sz="2400" b="1" spc="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Преимущества аутсорсинга</a:t>
            </a:r>
            <a:endParaRPr lang="ru-RU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Экономия на затратах по оплате труда.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Получение услуг высокой квалификации.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Сокращение </a:t>
            </a:r>
            <a:r>
              <a:rPr lang="ru-RU" sz="2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списочной (средней) 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численности работников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31860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91E8924-B872-3763-B788-A9C83705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333375"/>
            <a:ext cx="8229600" cy="6119813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114300" algn="l"/>
              </a:tabLst>
            </a:pPr>
            <a:r>
              <a:rPr lang="ru-RU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Списочная численность включает: </a:t>
            </a:r>
          </a:p>
          <a:p>
            <a:pPr marL="630238" lvl="0" indent="-273050" algn="just">
              <a:lnSpc>
                <a:spcPct val="150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  <a:tabLst>
                <a:tab pos="114300" algn="l"/>
              </a:tabLst>
            </a:pPr>
            <a:r>
              <a:rPr lang="ru-RU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работников, находящихся на рабочем месте;</a:t>
            </a:r>
          </a:p>
          <a:p>
            <a:pPr marL="630238" lvl="0" indent="-273050" algn="just">
              <a:lnSpc>
                <a:spcPct val="150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  <a:tabLst>
                <a:tab pos="114300" algn="l"/>
              </a:tabLst>
            </a:pPr>
            <a:r>
              <a:rPr lang="ru-RU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отсутствующих на рабочем месте. </a:t>
            </a:r>
          </a:p>
          <a:p>
            <a:pPr marL="0" indent="342900" algn="just">
              <a:lnSpc>
                <a:spcPct val="150000"/>
              </a:lnSpc>
              <a:spcBef>
                <a:spcPts val="600"/>
              </a:spcBef>
              <a:buNone/>
              <a:tabLst>
                <a:tab pos="114300" algn="l"/>
              </a:tabLst>
            </a:pPr>
            <a:r>
              <a:rPr lang="ru-RU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списочную численность </a:t>
            </a:r>
            <a:r>
              <a:rPr lang="ru-RU" sz="2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НЕ ВКЛЮЧАЮТСЯ: </a:t>
            </a:r>
          </a:p>
          <a:p>
            <a:pPr marL="630238" lvl="0" indent="-273050" algn="just">
              <a:lnSpc>
                <a:spcPct val="150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  <a:tabLst>
                <a:tab pos="114300" algn="l"/>
              </a:tabLst>
            </a:pPr>
            <a:r>
              <a:rPr lang="ru-RU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совместители;</a:t>
            </a:r>
          </a:p>
          <a:p>
            <a:pPr marL="630238" lvl="0" indent="-273050" algn="just">
              <a:spcBef>
                <a:spcPts val="0"/>
              </a:spcBef>
              <a:buFont typeface="Times New Roman" panose="02020603050405020304" pitchFamily="18" charset="0"/>
              <a:buChar char="‒"/>
              <a:tabLst>
                <a:tab pos="114300" algn="l"/>
              </a:tabLst>
            </a:pPr>
            <a:r>
              <a:rPr lang="ru-RU" sz="2600" spc="-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оформленные по договорам гражданско-правового характера (</a:t>
            </a:r>
            <a:r>
              <a:rPr lang="ru-RU" sz="2600" b="1" spc="-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договор подряда, договор возмездного оказания услуг, авторский договор, договор поручения</a:t>
            </a:r>
            <a:r>
              <a:rPr lang="ru-RU" sz="2600" spc="-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ru-RU" sz="2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6480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0F22C-2F56-19D0-1365-1471BA1E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2.3. Организационная структура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14A9D6-CBAF-C963-B5C1-D87384272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229600" cy="5215310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9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Организационная структура </a:t>
            </a:r>
            <a:r>
              <a:rPr lang="ru-RU" sz="9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понятие, отражающее состав и соподчиненность различных звеньев и ступеней управления.</a:t>
            </a:r>
          </a:p>
          <a:p>
            <a:pPr marL="0" indent="0" algn="just">
              <a:lnSpc>
                <a:spcPct val="170000"/>
              </a:lnSpc>
              <a:spcBef>
                <a:spcPts val="1200"/>
              </a:spcBef>
              <a:buNone/>
            </a:pPr>
            <a:r>
              <a:rPr lang="ru-RU" sz="9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Звено управления </a:t>
            </a:r>
            <a:r>
              <a:rPr lang="ru-RU" sz="9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это организационно обособленный и относительно самостоятельные орган управления, выполняющий определенную </a:t>
            </a:r>
            <a:r>
              <a:rPr lang="ru-RU" sz="9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функцию управления.</a:t>
            </a:r>
            <a:endParaRPr lang="ru-RU" sz="9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just">
              <a:lnSpc>
                <a:spcPct val="170000"/>
              </a:lnSpc>
              <a:spcBef>
                <a:spcPts val="1200"/>
              </a:spcBef>
              <a:buNone/>
            </a:pPr>
            <a:r>
              <a:rPr lang="ru-RU" sz="9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Ступень управления</a:t>
            </a:r>
            <a:r>
              <a:rPr lang="ru-RU" sz="96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9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это совокупность звеньев на одной горизонтали.</a:t>
            </a:r>
          </a:p>
          <a:p>
            <a:pPr marL="11430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8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ru-RU" sz="8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4361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750B7-F0E4-BF77-5413-402F9CC4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Связи, возникающие при формировании организационной структуры</a:t>
            </a:r>
            <a:b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075EFD-9284-6FD2-64C1-B2F043DFC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8229600" cy="540060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3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Горизонтальные связи (связи кооперации и координации).</a:t>
            </a:r>
          </a:p>
          <a:p>
            <a:pPr marL="0" lvl="0" indent="0" algn="just">
              <a:lnSpc>
                <a:spcPct val="120000"/>
              </a:lnSpc>
              <a:spcBef>
                <a:spcPts val="600"/>
              </a:spcBef>
              <a:buClr>
                <a:srgbClr val="00B050"/>
              </a:buClr>
              <a:buNone/>
            </a:pPr>
            <a:r>
              <a:rPr lang="ru-RU" sz="3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Вертикальные связи (связи руководства и подчинения) могут быть линейными и функциональными. </a:t>
            </a:r>
          </a:p>
          <a:p>
            <a:pPr marL="0" indent="3429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3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Линейные руководители отвечают за выполнение </a:t>
            </a:r>
            <a:r>
              <a:rPr lang="ru-RU" sz="3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совокупности основных функций </a:t>
            </a:r>
            <a:r>
              <a:rPr lang="ru-RU" sz="3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управления.</a:t>
            </a:r>
          </a:p>
          <a:p>
            <a:pPr marL="1343025" indent="-180975" algn="just">
              <a:lnSpc>
                <a:spcPct val="120000"/>
              </a:lnSpc>
              <a:spcBef>
                <a:spcPts val="600"/>
              </a:spcBef>
              <a:tabLst>
                <a:tab pos="1228725" algn="l"/>
              </a:tabLst>
            </a:pPr>
            <a:r>
              <a:rPr lang="ru-RU" sz="3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Директор предприятия</a:t>
            </a:r>
          </a:p>
          <a:p>
            <a:pPr marL="1343025" indent="-180975" algn="just">
              <a:lnSpc>
                <a:spcPct val="120000"/>
              </a:lnSpc>
              <a:spcBef>
                <a:spcPts val="600"/>
              </a:spcBef>
              <a:tabLst>
                <a:tab pos="1228725" algn="l"/>
              </a:tabLst>
            </a:pPr>
            <a:r>
              <a:rPr lang="ru-RU" sz="3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Начальник цеха</a:t>
            </a:r>
          </a:p>
          <a:p>
            <a:pPr marL="0" indent="3429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38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Функциональные руководители отвечают за реализацию </a:t>
            </a:r>
            <a:r>
              <a:rPr lang="ru-RU" sz="3800" b="1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конкретных</a:t>
            </a:r>
            <a:r>
              <a:rPr lang="ru-RU" sz="3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функций управления.</a:t>
            </a:r>
          </a:p>
          <a:p>
            <a:pPr marL="1343025" indent="-180975" algn="just">
              <a:lnSpc>
                <a:spcPct val="120000"/>
              </a:lnSpc>
              <a:spcBef>
                <a:spcPts val="600"/>
              </a:spcBef>
            </a:pPr>
            <a:r>
              <a:rPr lang="ru-RU" sz="3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Главный инженер </a:t>
            </a:r>
          </a:p>
          <a:p>
            <a:pPr marL="1343025" indent="-180975" algn="just">
              <a:lnSpc>
                <a:spcPct val="120000"/>
              </a:lnSpc>
              <a:spcBef>
                <a:spcPts val="600"/>
              </a:spcBef>
            </a:pPr>
            <a:r>
              <a:rPr lang="ru-RU" sz="3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Главный экономист</a:t>
            </a:r>
          </a:p>
          <a:p>
            <a:pPr marL="1343025" indent="-180975" algn="just">
              <a:lnSpc>
                <a:spcPct val="120000"/>
              </a:lnSpc>
              <a:spcBef>
                <a:spcPts val="600"/>
              </a:spcBef>
            </a:pPr>
            <a:r>
              <a:rPr lang="ru-RU" sz="3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Главный технолог</a:t>
            </a:r>
          </a:p>
          <a:p>
            <a:pPr marL="1343025" indent="-180975" algn="just">
              <a:lnSpc>
                <a:spcPct val="120000"/>
              </a:lnSpc>
              <a:spcBef>
                <a:spcPts val="600"/>
              </a:spcBef>
            </a:pPr>
            <a:r>
              <a:rPr lang="ru-RU" sz="3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Начальник планового отдела</a:t>
            </a:r>
          </a:p>
          <a:p>
            <a:pPr marL="1343025" indent="-180975" algn="just">
              <a:lnSpc>
                <a:spcPct val="120000"/>
              </a:lnSpc>
              <a:spcBef>
                <a:spcPts val="600"/>
              </a:spcBef>
            </a:pPr>
            <a:r>
              <a:rPr lang="ru-RU" sz="3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Начальник отдела кадров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6526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752E740-6B3D-D0D3-BD89-7E49643F4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0713"/>
            <a:ext cx="8435280" cy="568801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Основной инструментарий установления вертикальных взаимоотношений между элементами структуры управления − процесс делегирования.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Делегирование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передача задач и полномочий лицу, принимающему на себя ответственность за выполнение работы.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Ответственность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обязательство выполнять поставленные перед исполнителем задачи и отвечать за результаты своего труда.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7660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52D09-FC2A-3781-3F74-715369BD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69" y="450751"/>
            <a:ext cx="8229600" cy="601985"/>
          </a:xfrm>
        </p:spPr>
        <p:txBody>
          <a:bodyPr>
            <a:normAutofit fontScale="90000"/>
          </a:bodyPr>
          <a:lstStyle/>
          <a:p>
            <a:br>
              <a:rPr lang="ru-RU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Подходы к формированию организационных структур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CFBC5B-1824-64A8-3DB4-0E46C38E7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51" y="1166018"/>
            <a:ext cx="8229600" cy="5241231"/>
          </a:xfrm>
        </p:spPr>
        <p:txBody>
          <a:bodyPr>
            <a:normAutofit lnSpcReduction="10000"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Механистические (бюрократические) структуры  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формируются исходя из внутреннего строения организации и основаны на четком разделении работ и обеспечении согласованности действий участников на основе разработанных правил.</a:t>
            </a:r>
          </a:p>
          <a:p>
            <a:pPr marL="895350" indent="-355600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Линейные организационные структуры</a:t>
            </a:r>
          </a:p>
          <a:p>
            <a:pPr marL="895350" indent="-355600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Функциональные 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организационные структуры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95350" indent="-355600">
              <a:lnSpc>
                <a:spcPct val="110000"/>
              </a:lnSpc>
              <a:spcBef>
                <a:spcPts val="0"/>
              </a:spcBef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Линейно-функциональные организационные структуры</a:t>
            </a:r>
          </a:p>
          <a:p>
            <a:pPr marL="895350" indent="-355600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Линейно-штабные 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организационные структуры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02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C6E1F27-A437-B3D0-EB72-A41B444E9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333375"/>
            <a:ext cx="8640960" cy="6263977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2. Методы управления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групповыми явлениями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 процессами:</a:t>
            </a:r>
          </a:p>
          <a:p>
            <a:pPr marL="539750" lvl="0" indent="-274638">
              <a:lnSpc>
                <a:spcPct val="130000"/>
              </a:lnSpc>
              <a:spcBef>
                <a:spcPts val="0"/>
              </a:spcBef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Методы повышения социальной активности.</a:t>
            </a:r>
          </a:p>
          <a:p>
            <a:pPr marL="539750" lvl="0" indent="-274638">
              <a:lnSpc>
                <a:spcPct val="130000"/>
              </a:lnSpc>
              <a:spcBef>
                <a:spcPts val="0"/>
              </a:spcBef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Методы управления нормативным поведением работников (Правила внутреннего трудового распорядка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ст. 190 ТК РФ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539750" lvl="0" indent="-274638" algn="just">
              <a:lnSpc>
                <a:spcPct val="130000"/>
              </a:lnSpc>
              <a:spcBef>
                <a:spcPts val="0"/>
              </a:spcBef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Методы социального регулирования на основе выявления общих целей и интересов (заключение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коллективного договора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385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FC4F972-6200-A57B-F8E7-0724264D0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150"/>
            <a:ext cx="8229600" cy="568917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Адаптивные структуры 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позволяют организации взаимодействовать с внешней средой и оперативно реагировать на изменение ее состояния.</a:t>
            </a:r>
          </a:p>
          <a:p>
            <a:pPr marL="539750" indent="-274638">
              <a:lnSpc>
                <a:spcPct val="150000"/>
              </a:lnSpc>
            </a:pP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Дивизиональные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организационные структуры</a:t>
            </a:r>
          </a:p>
          <a:p>
            <a:pPr marL="539750" indent="-274638">
              <a:lnSpc>
                <a:spcPct val="150000"/>
              </a:lnSpc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Программно-целевые 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организационные структуры</a:t>
            </a:r>
            <a:endParaRPr lang="ru-RU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9750" indent="-274638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Матричные организационные структуры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0065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5D35D2-96CC-E068-3DC9-4CBE6C510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620688"/>
            <a:ext cx="8229600" cy="6120680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28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Заключение коллективного договора — это одна из форм социального партнерства (</a:t>
            </a:r>
            <a:r>
              <a:rPr lang="ru-RU" sz="2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ст. 27 ТК РФ</a:t>
            </a:r>
            <a:r>
              <a:rPr lang="ru-RU" sz="28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 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Коллективный договор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‒ правовой акт, регулирующий социально-трудовые отношения в организации или у индивидуального предпринимателя и заключаемый работниками и работодателем в лице их представителей </a:t>
            </a:r>
            <a:b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ст. 40 ТК РФ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28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Содержание и структура коллективного договора определяются сторонами (</a:t>
            </a:r>
            <a:r>
              <a:rPr lang="ru-RU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ст. 41 ТК РФ</a:t>
            </a:r>
            <a:r>
              <a:rPr lang="ru-RU" sz="28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28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Коллективный договор заключается по инициативе сторон (</a:t>
            </a:r>
            <a:r>
              <a:rPr lang="ru-RU" sz="28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ст. 36 ТК РФ</a:t>
            </a:r>
            <a:r>
              <a:rPr lang="ru-RU" sz="28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962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A2C5CA4-2945-F8D1-0C24-C3E983FE9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60350"/>
            <a:ext cx="8229600" cy="589438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Психологические методы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связаны с воздействием на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личность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на основе применения методов морального стимулирования.</a:t>
            </a: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Методы комплектования малых групп</a:t>
            </a: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Методы гуманизации отношений между работниками и руководителями </a:t>
            </a: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Методы профессионального отбора и обучения</a:t>
            </a: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Методы гуманизации труда </a:t>
            </a:r>
          </a:p>
          <a:p>
            <a:pPr marL="630238" indent="0">
              <a:buNone/>
            </a:pPr>
            <a:r>
              <a:rPr lang="ru-RU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Монотония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‒ особый вид функционального состояния организма, развивающегося в процессе монотонной работы.</a:t>
            </a:r>
          </a:p>
          <a:p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20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1" dirty="0">
                <a:solidFill>
                  <a:srgbClr val="FF0000"/>
                </a:solidFill>
              </a:rPr>
              <a:t>Тема 2. Характеристика внутренней среды организации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171632"/>
            <a:ext cx="8064896" cy="541173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Внутренняя среда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– совокупность всех внутренних факторов организации, обеспечивающих ее функционирование. </a:t>
            </a:r>
          </a:p>
          <a:p>
            <a:pPr marL="539750" indent="-274638"/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Работники предприятия </a:t>
            </a:r>
            <a:r>
              <a:rPr lang="ru-RU" sz="30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персонал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539750" lvl="0" indent="-274638"/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Производственные ресурсы (</a:t>
            </a: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производственная структура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39750" lvl="0" indent="-274638"/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Структура управления (</a:t>
            </a: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организационная структура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539750" lvl="0" indent="-274638"/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Коммуникации между работниками. </a:t>
            </a:r>
          </a:p>
          <a:p>
            <a:pPr marL="539750" lvl="0" indent="-274638"/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Научно-технический потенциал (результаты НИОКР) </a:t>
            </a:r>
          </a:p>
          <a:p>
            <a:pPr marL="539750" lvl="0" indent="-274638"/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Организационная культура.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18BAE-70E0-85F3-E260-72E5179D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ru-RU" sz="3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Персонал </a:t>
            </a:r>
            <a:endParaRPr lang="ru-RU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072A51-EC18-AA5F-E2CE-1AA970517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52" y="1166018"/>
            <a:ext cx="8229600" cy="5417344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ru-RU" sz="3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Персонал организации </a:t>
            </a:r>
            <a:r>
              <a:rPr lang="ru-RU" sz="3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– это совокупность физических лиц, состоящих с организацией в отношениях, регулируемых трудовым договором.</a:t>
            </a:r>
          </a:p>
          <a:p>
            <a:pPr marL="0" indent="0" algn="just">
              <a:spcBef>
                <a:spcPts val="600"/>
              </a:spcBef>
              <a:buNone/>
            </a:pPr>
            <a:endParaRPr lang="ru-RU" sz="3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3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Категории персонала организации</a:t>
            </a:r>
            <a:r>
              <a:rPr lang="ru-RU" sz="3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</a:p>
          <a:p>
            <a:pPr marL="447675" indent="-265113" algn="just">
              <a:spcBef>
                <a:spcPts val="600"/>
              </a:spcBef>
            </a:pPr>
            <a:r>
              <a:rPr lang="ru-RU" sz="3000" dirty="0">
                <a:latin typeface="Arial" panose="020B0604020202020204" pitchFamily="34" charset="0"/>
                <a:ea typeface="Calibri" panose="020F0502020204030204" pitchFamily="34" charset="0"/>
              </a:rPr>
              <a:t>Рабочие</a:t>
            </a:r>
          </a:p>
          <a:p>
            <a:pPr marL="447675" indent="-265113" algn="just">
              <a:spcBef>
                <a:spcPts val="600"/>
              </a:spcBef>
            </a:pPr>
            <a:r>
              <a:rPr lang="ru-RU" sz="3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Служащие (руководители, специалисты, другие служащие)</a:t>
            </a:r>
          </a:p>
          <a:p>
            <a:pPr marL="539750" indent="0" algn="just">
              <a:spcBef>
                <a:spcPts val="600"/>
              </a:spcBef>
              <a:buNone/>
              <a:tabLst>
                <a:tab pos="114300" algn="l"/>
              </a:tabLst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18487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A9CF8E0-BD2B-657E-EE1D-4826709F7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404664"/>
            <a:ext cx="8229600" cy="604867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114300" algn="l"/>
              </a:tabLst>
            </a:pPr>
            <a:r>
              <a:rPr lang="ru-RU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Общероссийский классификатор профессий рабочих, должностей служащих и тарифных разрядов </a:t>
            </a: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ОКПДТР</a:t>
            </a: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№ 367 от 26.12.1994) предназначен для решения задач, связанных с: 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9750" lvl="0" indent="-274638" algn="just"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оценкой численности рабочих и служащих; 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9750" lvl="0" indent="-274638" algn="just"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учетом состава и распределением кадров по категориям персонала, уровню квалификации, степени механизации и условиям труда; 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9750" lvl="0" indent="-274638" algn="just"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вопросами обеспечения занятости, организации заработной платы рабочих и служащих, начисления пенсий, определения дополнительной потребности в кадрах и др.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853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D9F1267-ACF7-B2EC-AD86-DDBC443F5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332656"/>
            <a:ext cx="8229600" cy="582210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ru-RU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21345</a:t>
            </a:r>
            <a:r>
              <a:rPr lang="ru-RU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Директор (начальник) вычислительного (информационно-вычислительного центра) центра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ru-RU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25857</a:t>
            </a:r>
            <a:r>
              <a:rPr lang="ru-RU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Программист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ru-RU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22824</a:t>
            </a:r>
            <a:r>
              <a:rPr lang="ru-RU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Инженер-программист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ru-RU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24026 </a:t>
            </a:r>
            <a:r>
              <a:rPr lang="ru-RU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Математик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ru-RU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27099</a:t>
            </a:r>
            <a:r>
              <a:rPr lang="ru-RU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Техник-программист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ru-RU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26965</a:t>
            </a:r>
            <a:r>
              <a:rPr lang="ru-RU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Техник вычислительного (информационно-вычислительного) центра</a:t>
            </a:r>
          </a:p>
          <a:p>
            <a:pPr marL="0" indent="0">
              <a:lnSpc>
                <a:spcPct val="95000"/>
              </a:lnSpc>
              <a:spcAft>
                <a:spcPts val="800"/>
              </a:spcAft>
              <a:buNone/>
            </a:pPr>
            <a:r>
              <a:rPr lang="ru-RU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ru-RU" sz="3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5832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1601</Words>
  <Application>Microsoft Office PowerPoint</Application>
  <PresentationFormat>Экран (4:3)</PresentationFormat>
  <Paragraphs>200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Тема Office</vt:lpstr>
      <vt:lpstr>Социально-психологические методы управления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Тема 2. Характеристика внутренней среды организации</vt:lpstr>
      <vt:lpstr>2.1. Персонал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2.2. Производственная структура </vt:lpstr>
      <vt:lpstr> Производственная структура предприятия </vt:lpstr>
      <vt:lpstr>Презентация PowerPoint</vt:lpstr>
      <vt:lpstr> Факторы, влияющие на производственную структуру предприятия </vt:lpstr>
      <vt:lpstr>Презентация PowerPoint</vt:lpstr>
      <vt:lpstr>Услуги, передаваемые на аутсорсинг </vt:lpstr>
      <vt:lpstr>Презентация PowerPoint</vt:lpstr>
      <vt:lpstr>Презентация PowerPoint</vt:lpstr>
      <vt:lpstr>2.3. Организационная структура</vt:lpstr>
      <vt:lpstr>Связи, возникающие при формировании организационной структуры </vt:lpstr>
      <vt:lpstr>Презентация PowerPoint</vt:lpstr>
      <vt:lpstr> Подходы к формированию организационных структур </vt:lpstr>
      <vt:lpstr>Презентация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Тарасов</dc:creator>
  <cp:lastModifiedBy>Natalya Tarasova</cp:lastModifiedBy>
  <cp:revision>33</cp:revision>
  <dcterms:created xsi:type="dcterms:W3CDTF">2023-09-16T19:19:37Z</dcterms:created>
  <dcterms:modified xsi:type="dcterms:W3CDTF">2023-10-22T10:28:52Z</dcterms:modified>
</cp:coreProperties>
</file>