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371" r:id="rId2"/>
    <p:sldId id="373" r:id="rId3"/>
    <p:sldId id="374" r:id="rId4"/>
    <p:sldId id="375" r:id="rId5"/>
    <p:sldId id="376" r:id="rId6"/>
    <p:sldId id="393" r:id="rId7"/>
    <p:sldId id="378" r:id="rId8"/>
    <p:sldId id="379" r:id="rId9"/>
    <p:sldId id="399" r:id="rId10"/>
    <p:sldId id="394" r:id="rId11"/>
    <p:sldId id="395" r:id="rId12"/>
    <p:sldId id="396" r:id="rId13"/>
    <p:sldId id="398" r:id="rId14"/>
    <p:sldId id="397" r:id="rId15"/>
    <p:sldId id="380" r:id="rId16"/>
    <p:sldId id="381" r:id="rId17"/>
    <p:sldId id="382" r:id="rId18"/>
    <p:sldId id="383" r:id="rId19"/>
    <p:sldId id="384" r:id="rId20"/>
    <p:sldId id="385" r:id="rId21"/>
    <p:sldId id="386" r:id="rId22"/>
    <p:sldId id="400" r:id="rId23"/>
    <p:sldId id="387" r:id="rId2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080C258E-1AA6-4998-8061-9B660DAD1E54}">
          <p14:sldIdLst/>
        </p14:section>
        <p14:section name="Раздел без заголовка" id="{B4431BA4-D024-48AA-AB83-C59C32BFB6A0}">
          <p14:sldIdLst>
            <p14:sldId id="371"/>
            <p14:sldId id="373"/>
            <p14:sldId id="374"/>
            <p14:sldId id="375"/>
            <p14:sldId id="376"/>
            <p14:sldId id="393"/>
            <p14:sldId id="378"/>
            <p14:sldId id="379"/>
            <p14:sldId id="399"/>
            <p14:sldId id="394"/>
            <p14:sldId id="395"/>
            <p14:sldId id="396"/>
            <p14:sldId id="398"/>
            <p14:sldId id="397"/>
            <p14:sldId id="380"/>
            <p14:sldId id="381"/>
            <p14:sldId id="382"/>
            <p14:sldId id="383"/>
            <p14:sldId id="384"/>
            <p14:sldId id="385"/>
            <p14:sldId id="386"/>
            <p14:sldId id="400"/>
            <p14:sldId id="38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171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4E34DB-BFFF-4F29-9599-7A04C3D6C689}" type="datetimeFigureOut">
              <a:rPr lang="ru-RU" smtClean="0"/>
              <a:t>18.11.2023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AEC51A-804B-45EC-BCFF-8368C913D4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3645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AEC51A-804B-45EC-BCFF-8368C913D44C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5606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6E27E-70EC-4F16-ABAB-7F266F0F628C}" type="datetimeFigureOut">
              <a:rPr lang="ru-RU" smtClean="0"/>
              <a:pPr/>
              <a:t>18.11.2023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8B999-94B4-47FB-8684-A094E02DFBE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6E27E-70EC-4F16-ABAB-7F266F0F628C}" type="datetimeFigureOut">
              <a:rPr lang="ru-RU" smtClean="0"/>
              <a:pPr/>
              <a:t>18.11.2023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8B999-94B4-47FB-8684-A094E02DFBE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6E27E-70EC-4F16-ABAB-7F266F0F628C}" type="datetimeFigureOut">
              <a:rPr lang="ru-RU" smtClean="0"/>
              <a:pPr/>
              <a:t>18.11.2023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8B999-94B4-47FB-8684-A094E02DFBE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6E27E-70EC-4F16-ABAB-7F266F0F628C}" type="datetimeFigureOut">
              <a:rPr lang="ru-RU" smtClean="0"/>
              <a:pPr/>
              <a:t>18.11.2023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8B999-94B4-47FB-8684-A094E02DFBE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6E27E-70EC-4F16-ABAB-7F266F0F628C}" type="datetimeFigureOut">
              <a:rPr lang="ru-RU" smtClean="0"/>
              <a:pPr/>
              <a:t>18.11.2023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8B999-94B4-47FB-8684-A094E02DFBE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6E27E-70EC-4F16-ABAB-7F266F0F628C}" type="datetimeFigureOut">
              <a:rPr lang="ru-RU" smtClean="0"/>
              <a:pPr/>
              <a:t>18.11.2023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8B999-94B4-47FB-8684-A094E02DFBE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6E27E-70EC-4F16-ABAB-7F266F0F628C}" type="datetimeFigureOut">
              <a:rPr lang="ru-RU" smtClean="0"/>
              <a:pPr/>
              <a:t>18.11.2023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8B999-94B4-47FB-8684-A094E02DFBE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6E27E-70EC-4F16-ABAB-7F266F0F628C}" type="datetimeFigureOut">
              <a:rPr lang="ru-RU" smtClean="0"/>
              <a:pPr/>
              <a:t>18.11.2023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8B999-94B4-47FB-8684-A094E02DFBE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6E27E-70EC-4F16-ABAB-7F266F0F628C}" type="datetimeFigureOut">
              <a:rPr lang="ru-RU" smtClean="0"/>
              <a:pPr/>
              <a:t>18.11.2023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8B999-94B4-47FB-8684-A094E02DFBE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6E27E-70EC-4F16-ABAB-7F266F0F628C}" type="datetimeFigureOut">
              <a:rPr lang="ru-RU" smtClean="0"/>
              <a:pPr/>
              <a:t>18.11.2023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8B999-94B4-47FB-8684-A094E02DFBE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6E27E-70EC-4F16-ABAB-7F266F0F628C}" type="datetimeFigureOut">
              <a:rPr lang="ru-RU" smtClean="0"/>
              <a:pPr/>
              <a:t>18.11.2023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8B999-94B4-47FB-8684-A094E02DFBED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56E27E-70EC-4F16-ABAB-7F266F0F628C}" type="datetimeFigureOut">
              <a:rPr lang="ru-RU" smtClean="0"/>
              <a:pPr/>
              <a:t>18.11.2023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98B999-94B4-47FB-8684-A094E02DFBED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ips.ru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CD52E1-F1F0-6432-0854-AB84F2C6F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274638"/>
            <a:ext cx="8640960" cy="1143000"/>
          </a:xfrm>
        </p:spPr>
        <p:txBody>
          <a:bodyPr>
            <a:normAutofit/>
          </a:bodyPr>
          <a:lstStyle/>
          <a:p>
            <a:r>
              <a:rPr lang="ru-RU" sz="3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Линейная организационная структура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24B7E69-70E8-D4C5-6DD9-3327049FA1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1268760"/>
            <a:ext cx="8435280" cy="5141168"/>
          </a:xfrm>
        </p:spPr>
        <p:txBody>
          <a:bodyPr/>
          <a:lstStyle/>
          <a:p>
            <a:pPr marL="0" indent="0" algn="ctr">
              <a:buNone/>
            </a:pPr>
            <a:r>
              <a:rPr 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Преимущества</a:t>
            </a:r>
          </a:p>
          <a:p>
            <a:pPr marL="357188" indent="-357188">
              <a:buAutoNum type="arabicPeriod"/>
            </a:pP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Простота</a:t>
            </a:r>
          </a:p>
          <a:p>
            <a:pPr marL="357188" indent="-357188">
              <a:buAutoNum type="arabicPeriod"/>
            </a:pP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Принцип единоначалия.</a:t>
            </a:r>
          </a:p>
          <a:p>
            <a:pPr marL="357188" indent="-357188">
              <a:buAutoNum type="arabicPeriod"/>
            </a:pP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Ответственность руководителя за конечный результат.</a:t>
            </a:r>
          </a:p>
          <a:p>
            <a:pPr marL="0" indent="0" algn="ctr">
              <a:buNone/>
            </a:pPr>
            <a:r>
              <a:rPr 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Недостатки</a:t>
            </a:r>
          </a:p>
          <a:p>
            <a:pPr marL="357188" indent="-357188" algn="just">
              <a:buAutoNum type="arabicPeriod"/>
            </a:pP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Большой объем информации.</a:t>
            </a:r>
          </a:p>
          <a:p>
            <a:pPr marL="357188" indent="-357188" algn="just">
              <a:buAutoNum type="arabicPeriod"/>
            </a:pP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Высокие требования к квалификации руководителя.</a:t>
            </a:r>
          </a:p>
          <a:p>
            <a:pPr marL="357188" indent="-357188" algn="just">
              <a:buAutoNum type="arabicPeriod"/>
            </a:pP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Авторитарный тип руководства</a:t>
            </a:r>
          </a:p>
          <a:p>
            <a:pPr marL="514350" indent="-514350" algn="just">
              <a:buAutoNum type="arabicPeriod"/>
            </a:pPr>
            <a:endParaRPr lang="ru-RU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254724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4E7648-F735-6D29-49EB-F05092E1C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936104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Матричная организационная структура </a:t>
            </a:r>
            <a:endParaRPr lang="ru-RU" sz="3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C73AE7B-5453-8BB8-5D7F-39BCF6AEF0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760640"/>
          </a:xfrm>
        </p:spPr>
        <p:txBody>
          <a:bodyPr>
            <a:normAutofit fontScale="70000" lnSpcReduction="20000"/>
          </a:bodyPr>
          <a:lstStyle/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4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Сочетание проектной и функциональной организационных структур.</a:t>
            </a:r>
          </a:p>
          <a:p>
            <a:pPr marL="0" indent="0" algn="just">
              <a:lnSpc>
                <a:spcPct val="120000"/>
              </a:lnSpc>
              <a:spcBef>
                <a:spcPts val="1200"/>
              </a:spcBef>
              <a:buNone/>
            </a:pPr>
            <a:r>
              <a:rPr lang="ru-RU" sz="4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Наличие не только вертикальных, но и горизонтальных связей. </a:t>
            </a:r>
          </a:p>
          <a:p>
            <a:pPr marL="0" indent="0" algn="just">
              <a:lnSpc>
                <a:spcPct val="120000"/>
              </a:lnSpc>
              <a:spcBef>
                <a:spcPts val="1200"/>
              </a:spcBef>
              <a:buNone/>
            </a:pPr>
            <a:r>
              <a:rPr lang="ru-RU" sz="4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Руководитель проекта отвечает за:</a:t>
            </a:r>
          </a:p>
          <a:p>
            <a:pPr marL="447675" lvl="0" indent="-182563" algn="just">
              <a:lnSpc>
                <a:spcPct val="120000"/>
              </a:lnSpc>
              <a:spcBef>
                <a:spcPts val="0"/>
              </a:spcBef>
            </a:pPr>
            <a:r>
              <a:rPr lang="ru-RU" sz="4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управление ресурсами, задействованными при реализации проекта; </a:t>
            </a:r>
          </a:p>
          <a:p>
            <a:pPr marL="447675" lvl="0" indent="-182563" algn="just">
              <a:lnSpc>
                <a:spcPct val="120000"/>
              </a:lnSpc>
              <a:spcBef>
                <a:spcPts val="0"/>
              </a:spcBef>
            </a:pPr>
            <a:r>
              <a:rPr lang="ru-RU" sz="4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координацию всех связей по выполнению конкретного проекта;</a:t>
            </a:r>
          </a:p>
          <a:p>
            <a:pPr marL="447675" lvl="0" indent="-182563" algn="just">
              <a:lnSpc>
                <a:spcPct val="120000"/>
              </a:lnSpc>
              <a:spcBef>
                <a:spcPts val="0"/>
              </a:spcBef>
            </a:pPr>
            <a:r>
              <a:rPr lang="ru-RU" sz="4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бюджет проекта;</a:t>
            </a:r>
          </a:p>
          <a:p>
            <a:pPr marL="447675" lvl="0" indent="-182563" algn="just">
              <a:lnSpc>
                <a:spcPct val="120000"/>
              </a:lnSpc>
              <a:spcBef>
                <a:spcPts val="0"/>
              </a:spcBef>
            </a:pPr>
            <a:r>
              <a:rPr lang="ru-RU" sz="4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соблюдение графика выполнения проекта.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073842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3746ED79-CD1B-807A-516F-2403860E79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5760640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lnSpc>
                <a:spcPct val="135000"/>
              </a:lnSpc>
              <a:spcBef>
                <a:spcPts val="0"/>
              </a:spcBef>
              <a:buNone/>
            </a:pPr>
            <a:r>
              <a:rPr lang="ru-RU" sz="30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Область применения</a:t>
            </a:r>
          </a:p>
          <a:p>
            <a:pPr marL="342900" lvl="0" indent="-342900" algn="just">
              <a:lnSpc>
                <a:spcPct val="135000"/>
              </a:lnSpc>
              <a:spcBef>
                <a:spcPts val="0"/>
              </a:spcBef>
              <a:buFont typeface="+mj-lt"/>
              <a:buAutoNum type="arabicPeriod"/>
              <a:tabLst>
                <a:tab pos="540385" algn="l"/>
              </a:tabLst>
            </a:pPr>
            <a:r>
              <a:rPr lang="ru-RU" sz="3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В организации реализуется несколько направлений деятельности, одинаково </a:t>
            </a:r>
            <a:r>
              <a:rPr lang="ru-RU" sz="3000" spc="-4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важных с точки зрения ее целей.</a:t>
            </a:r>
            <a:endParaRPr lang="ru-RU" sz="30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35000"/>
              </a:lnSpc>
              <a:spcBef>
                <a:spcPts val="0"/>
              </a:spcBef>
              <a:buFont typeface="+mj-lt"/>
              <a:buAutoNum type="arabicPeriod"/>
              <a:tabLst>
                <a:tab pos="540385" algn="l"/>
              </a:tabLst>
            </a:pPr>
            <a:r>
              <a:rPr lang="ru-RU" sz="3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Выполняемые проекты имеют высокую степень неопределенности.</a:t>
            </a:r>
          </a:p>
          <a:p>
            <a:pPr marL="342900" lvl="0" indent="-342900" algn="just">
              <a:lnSpc>
                <a:spcPct val="135000"/>
              </a:lnSpc>
              <a:spcBef>
                <a:spcPts val="0"/>
              </a:spcBef>
              <a:buFont typeface="+mj-lt"/>
              <a:buAutoNum type="arabicPeriod"/>
              <a:tabLst>
                <a:tab pos="540385" algn="l"/>
              </a:tabLst>
            </a:pPr>
            <a:r>
              <a:rPr lang="ru-RU" sz="3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Существует проблема рационального использования трудовых ресурсов, но создание нового подразделения нежелательно.</a:t>
            </a:r>
          </a:p>
          <a:p>
            <a:pPr marL="342900" lvl="0" indent="-342900" algn="just">
              <a:lnSpc>
                <a:spcPct val="135000"/>
              </a:lnSpc>
              <a:spcBef>
                <a:spcPts val="0"/>
              </a:spcBef>
              <a:buFont typeface="+mj-lt"/>
              <a:buAutoNum type="arabicPeriod"/>
              <a:tabLst>
                <a:tab pos="540385" algn="l"/>
              </a:tabLst>
            </a:pPr>
            <a:r>
              <a:rPr lang="ru-RU" sz="3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Научно-исследовательские организации</a:t>
            </a:r>
            <a:r>
              <a:rPr lang="ru-RU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46014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02DE613C-489B-1BA2-4E0B-2F1AAE976D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60" y="404664"/>
            <a:ext cx="8229600" cy="6192688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lnSpc>
                <a:spcPct val="135000"/>
              </a:lnSpc>
              <a:spcBef>
                <a:spcPts val="0"/>
              </a:spcBef>
              <a:buNone/>
            </a:pPr>
            <a:r>
              <a:rPr lang="ru-RU" sz="2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Преимущества</a:t>
            </a:r>
          </a:p>
          <a:p>
            <a:pPr marL="342900" lvl="0" indent="-342900" algn="just">
              <a:lnSpc>
                <a:spcPct val="130000"/>
              </a:lnSpc>
              <a:spcBef>
                <a:spcPts val="0"/>
              </a:spcBef>
              <a:buFont typeface="+mj-lt"/>
              <a:buAutoNum type="arabicPeriod"/>
            </a:pPr>
            <a:r>
              <a:rPr lang="ru-RU" sz="2800" spc="-55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Усиливается персональная ответственность работников за результаты деятельности.</a:t>
            </a:r>
            <a:endParaRPr lang="ru-RU" sz="28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30000"/>
              </a:lnSpc>
              <a:spcBef>
                <a:spcPts val="0"/>
              </a:spcBef>
              <a:buFont typeface="+mj-lt"/>
              <a:buAutoNum type="arabicPeriod"/>
            </a:pPr>
            <a:r>
              <a:rPr lang="ru-RU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Быстрое реагирование на изменение условий хозяйствования (появление новых проектов).</a:t>
            </a:r>
          </a:p>
          <a:p>
            <a:pPr marL="342900" lvl="0" indent="-342900" algn="just">
              <a:lnSpc>
                <a:spcPct val="130000"/>
              </a:lnSpc>
              <a:spcBef>
                <a:spcPts val="0"/>
              </a:spcBef>
              <a:buFont typeface="+mj-lt"/>
              <a:buAutoNum type="arabicPeriod"/>
            </a:pPr>
            <a:r>
              <a:rPr lang="ru-RU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Отсутствие необходимости трудоустройства работников после завершения работ по проекту.</a:t>
            </a:r>
          </a:p>
          <a:p>
            <a:pPr marL="0" indent="0" algn="ctr">
              <a:lnSpc>
                <a:spcPct val="135000"/>
              </a:lnSpc>
              <a:spcBef>
                <a:spcPts val="0"/>
              </a:spcBef>
              <a:buNone/>
            </a:pPr>
            <a:r>
              <a:rPr lang="ru-RU" sz="2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Недостатки</a:t>
            </a:r>
          </a:p>
          <a:p>
            <a:pPr marL="342900" lvl="0" indent="-342900" algn="just">
              <a:lnSpc>
                <a:spcPct val="130000"/>
              </a:lnSpc>
              <a:spcBef>
                <a:spcPts val="0"/>
              </a:spcBef>
              <a:buFont typeface="+mj-lt"/>
              <a:buAutoNum type="arabicPeriod"/>
            </a:pPr>
            <a:r>
              <a:rPr lang="ru-RU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Ответственность руководителя функционального подразделения за выполнение работ может быть «размыта».</a:t>
            </a:r>
          </a:p>
          <a:p>
            <a:pPr marL="342900" lvl="0" indent="-342900" algn="just">
              <a:lnSpc>
                <a:spcPct val="130000"/>
              </a:lnSpc>
              <a:spcBef>
                <a:spcPts val="0"/>
              </a:spcBef>
              <a:buFont typeface="+mj-lt"/>
              <a:buAutoNum type="arabicPeriod"/>
            </a:pPr>
            <a:r>
              <a:rPr lang="ru-RU" sz="2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Нарушение принципа единоначалия.</a:t>
            </a:r>
            <a:endParaRPr lang="ru-RU" sz="28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30000"/>
              </a:lnSpc>
              <a:spcBef>
                <a:spcPts val="0"/>
              </a:spcBef>
              <a:buFont typeface="+mj-lt"/>
              <a:buAutoNum type="arabicPeriod"/>
              <a:tabLst>
                <a:tab pos="540385" algn="l"/>
              </a:tabLst>
            </a:pPr>
            <a:r>
              <a:rPr lang="ru-RU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Возникновение конфликтов между руководителями проектов и руководителями функциональных  подразделений.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717456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03F2EB-7037-C9F7-A357-942AD796F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60" y="260648"/>
            <a:ext cx="8229600" cy="792088"/>
          </a:xfrm>
        </p:spPr>
        <p:txBody>
          <a:bodyPr>
            <a:normAutofit fontScale="90000"/>
          </a:bodyPr>
          <a:lstStyle/>
          <a:p>
            <a:r>
              <a:rPr lang="ru-RU" sz="3200" b="1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Бригадная организационная структура </a:t>
            </a:r>
            <a:br>
              <a:rPr lang="ru-RU" sz="32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endParaRPr lang="ru-RU" sz="3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5578112-1BD0-969A-5B67-27C6DCB2F4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760640"/>
          </a:xfrm>
        </p:spPr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ru-RU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Основана на групповой форме организации труда. В состав бригады входят специалисты разного профиля (рабочие, специалисты, руководители).</a:t>
            </a:r>
            <a:endParaRPr lang="ru-RU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600"/>
              </a:spcBef>
              <a:buNone/>
            </a:pPr>
            <a:r>
              <a:rPr lang="ru-RU" sz="2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Концепция организации бригадной работы: </a:t>
            </a:r>
            <a:r>
              <a:rPr lang="ru-RU" sz="2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взаимопомощь, взаимозаменяемость, групповая и личная ответственность, ориентация на запросы потребителей.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ru-RU" sz="2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Особенности:</a:t>
            </a:r>
            <a:endParaRPr lang="ru-RU" sz="2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Bef>
                <a:spcPts val="0"/>
              </a:spcBef>
              <a:buSzPts val="1800"/>
              <a:buFont typeface="Arial" panose="020B0604020202020204" pitchFamily="34" charset="0"/>
              <a:buChar char="‒"/>
            </a:pPr>
            <a:r>
              <a:rPr lang="ru-RU" sz="2800" dirty="0">
                <a:solidFill>
                  <a:srgbClr val="3E4447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автономная работа рабочих групп (бригад);</a:t>
            </a:r>
            <a:endParaRPr lang="ru-RU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Bef>
                <a:spcPts val="0"/>
              </a:spcBef>
              <a:buSzPts val="1800"/>
              <a:buFont typeface="Arial" panose="020B0604020202020204" pitchFamily="34" charset="0"/>
              <a:buChar char="‒"/>
            </a:pPr>
            <a:r>
              <a:rPr lang="ru-RU" sz="2800" dirty="0">
                <a:solidFill>
                  <a:srgbClr val="3E4447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самостоятельное принятие решений рабочими группами.</a:t>
            </a:r>
            <a:endParaRPr lang="ru-RU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0"/>
              </a:spcBef>
              <a:buNone/>
            </a:pPr>
            <a:endParaRPr lang="ru-RU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968117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4BD3EB57-EE39-1B85-D421-7DB08A5D0D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404664"/>
            <a:ext cx="8229600" cy="6048672"/>
          </a:xfrm>
        </p:spPr>
        <p:txBody>
          <a:bodyPr>
            <a:normAutofit lnSpcReduction="10000"/>
          </a:bodyPr>
          <a:lstStyle/>
          <a:p>
            <a:pPr marL="0" indent="0" algn="ctr">
              <a:lnSpc>
                <a:spcPct val="130000"/>
              </a:lnSpc>
              <a:spcBef>
                <a:spcPts val="0"/>
              </a:spcBef>
              <a:buNone/>
            </a:pPr>
            <a:r>
              <a:rPr lang="ru-RU" sz="2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Преимущества</a:t>
            </a:r>
          </a:p>
          <a:p>
            <a:pPr algn="just">
              <a:lnSpc>
                <a:spcPct val="130000"/>
              </a:lnSpc>
              <a:spcBef>
                <a:spcPts val="0"/>
              </a:spcBef>
              <a:buAutoNum type="arabicPeriod"/>
            </a:pPr>
            <a:r>
              <a:rPr lang="ru-RU" sz="2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Гибкое использование знаний и компетенций работников (членов бригады).</a:t>
            </a:r>
          </a:p>
          <a:p>
            <a:pPr algn="just">
              <a:lnSpc>
                <a:spcPct val="130000"/>
              </a:lnSpc>
              <a:spcBef>
                <a:spcPts val="0"/>
              </a:spcBef>
              <a:buAutoNum type="arabicPeriod"/>
            </a:pPr>
            <a:r>
              <a:rPr lang="ru-RU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Специализация бригад на решении  определенных задач.</a:t>
            </a:r>
          </a:p>
          <a:p>
            <a:pPr marL="0" indent="0" algn="ctr">
              <a:lnSpc>
                <a:spcPct val="130000"/>
              </a:lnSpc>
              <a:spcBef>
                <a:spcPts val="600"/>
              </a:spcBef>
              <a:buNone/>
            </a:pPr>
            <a:r>
              <a:rPr lang="ru-RU" sz="28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Недостатки</a:t>
            </a:r>
            <a:endParaRPr lang="ru-RU" sz="2800" b="1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lvl="0" indent="0">
              <a:lnSpc>
                <a:spcPct val="130000"/>
              </a:lnSpc>
              <a:spcBef>
                <a:spcPts val="0"/>
              </a:spcBef>
              <a:buSzPts val="1800"/>
              <a:buNone/>
            </a:pPr>
            <a:r>
              <a:rPr lang="ru-RU" sz="2800" dirty="0">
                <a:solidFill>
                  <a:srgbClr val="3E4447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1. Усложнение взаимодействия различных бригад.</a:t>
            </a:r>
          </a:p>
          <a:p>
            <a:pPr marL="0" lvl="0" indent="0">
              <a:lnSpc>
                <a:spcPct val="130000"/>
              </a:lnSpc>
              <a:spcBef>
                <a:spcPts val="0"/>
              </a:spcBef>
              <a:buSzPts val="1800"/>
              <a:buNone/>
            </a:pPr>
            <a:r>
              <a:rPr lang="ru-RU" sz="2800" dirty="0">
                <a:solidFill>
                  <a:srgbClr val="3E4447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2. Необходимость координации деятельности бригад.</a:t>
            </a:r>
            <a:endParaRPr lang="ru-RU" sz="28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lvl="0" indent="0">
              <a:lnSpc>
                <a:spcPct val="130000"/>
              </a:lnSpc>
              <a:spcBef>
                <a:spcPts val="0"/>
              </a:spcBef>
              <a:buSzPts val="1800"/>
              <a:buNone/>
            </a:pPr>
            <a:r>
              <a:rPr lang="ru-RU" sz="2800" dirty="0">
                <a:solidFill>
                  <a:srgbClr val="3E4447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3. Высокие требования к коммуникациям. </a:t>
            </a:r>
            <a:endParaRPr lang="ru-RU" sz="28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536740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E5BDA2-762D-4E01-6005-775DDD703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392" y="548680"/>
            <a:ext cx="8229600" cy="576064"/>
          </a:xfrm>
        </p:spPr>
        <p:txBody>
          <a:bodyPr>
            <a:normAutofit fontScale="90000"/>
          </a:bodyPr>
          <a:lstStyle/>
          <a:p>
            <a:r>
              <a:rPr lang="ru-RU" sz="3200" b="1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Сетевая организационная структура</a:t>
            </a:r>
            <a:b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C03ADC6-D092-12BC-D557-C9E377F4B1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852744"/>
            <a:ext cx="8229600" cy="5328592"/>
          </a:xfrm>
        </p:spPr>
        <p:txBody>
          <a:bodyPr>
            <a:normAutofit fontScale="77500" lnSpcReduction="20000"/>
          </a:bodyPr>
          <a:lstStyle/>
          <a:p>
            <a:pPr marL="0" indent="0" algn="just">
              <a:lnSpc>
                <a:spcPct val="135000"/>
              </a:lnSpc>
              <a:spcBef>
                <a:spcPts val="0"/>
              </a:spcBef>
              <a:buNone/>
              <a:tabLst>
                <a:tab pos="540385" algn="l"/>
              </a:tabLst>
            </a:pPr>
            <a:r>
              <a:rPr lang="ru-RU" sz="3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Это гибрид </a:t>
            </a:r>
            <a:r>
              <a:rPr lang="ru-RU" sz="3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дивизиональной</a:t>
            </a:r>
            <a:r>
              <a:rPr lang="ru-RU" sz="3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(адаптивность) и матричной организационной структуры (единое руководство по основным функциям).</a:t>
            </a:r>
          </a:p>
          <a:p>
            <a:pPr marL="0" indent="0" algn="just">
              <a:lnSpc>
                <a:spcPct val="135000"/>
              </a:lnSpc>
              <a:spcBef>
                <a:spcPts val="0"/>
              </a:spcBef>
              <a:buNone/>
              <a:tabLst>
                <a:tab pos="540385" algn="l"/>
              </a:tabLst>
            </a:pPr>
            <a:r>
              <a:rPr lang="ru-RU" sz="3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Формируются «центры прибыли».</a:t>
            </a:r>
          </a:p>
          <a:p>
            <a:pPr marL="0" indent="0" algn="just">
              <a:lnSpc>
                <a:spcPct val="135000"/>
              </a:lnSpc>
              <a:spcBef>
                <a:spcPts val="0"/>
              </a:spcBef>
              <a:buNone/>
              <a:tabLst>
                <a:tab pos="540385" algn="l"/>
              </a:tabLst>
            </a:pPr>
            <a:r>
              <a:rPr lang="ru-RU" sz="31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Например,</a:t>
            </a:r>
            <a:r>
              <a:rPr lang="ru-RU" sz="3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торговое предприятие с большим количеством магазинов (единым фирменным стилем, единым ассортиментом, ). </a:t>
            </a:r>
            <a:endParaRPr lang="ru-RU" sz="3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35000"/>
              </a:lnSpc>
              <a:spcBef>
                <a:spcPts val="0"/>
              </a:spcBef>
              <a:buNone/>
              <a:tabLst>
                <a:tab pos="540385" algn="l"/>
              </a:tabLst>
            </a:pPr>
            <a:r>
              <a:rPr lang="ru-RU" sz="31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Преимущества</a:t>
            </a:r>
          </a:p>
          <a:p>
            <a:pPr marL="0" indent="0" algn="just">
              <a:lnSpc>
                <a:spcPct val="135000"/>
              </a:lnSpc>
              <a:spcBef>
                <a:spcPts val="0"/>
              </a:spcBef>
              <a:buNone/>
              <a:tabLst>
                <a:tab pos="540385" algn="l"/>
              </a:tabLst>
            </a:pPr>
            <a:r>
              <a:rPr lang="ru-RU" sz="3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Высокая адаптивность к изменениям требований внешней среды.</a:t>
            </a:r>
          </a:p>
          <a:p>
            <a:pPr marL="0" indent="0" algn="ctr">
              <a:lnSpc>
                <a:spcPct val="135000"/>
              </a:lnSpc>
              <a:spcBef>
                <a:spcPts val="0"/>
              </a:spcBef>
              <a:buNone/>
              <a:tabLst>
                <a:tab pos="540385" algn="l"/>
              </a:tabLst>
            </a:pPr>
            <a:r>
              <a:rPr lang="ru-RU" sz="31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Недостатки</a:t>
            </a:r>
          </a:p>
          <a:p>
            <a:pPr marL="0" indent="0" algn="just">
              <a:lnSpc>
                <a:spcPct val="135000"/>
              </a:lnSpc>
              <a:spcBef>
                <a:spcPts val="0"/>
              </a:spcBef>
              <a:buNone/>
              <a:tabLst>
                <a:tab pos="540385" algn="l"/>
              </a:tabLst>
            </a:pPr>
            <a:r>
              <a:rPr lang="ru-RU" sz="31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Необходимость сочетания автономии и централизации</a:t>
            </a:r>
            <a:endParaRPr lang="ru-RU" sz="3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35000"/>
              </a:lnSpc>
              <a:spcAft>
                <a:spcPts val="800"/>
              </a:spcAft>
              <a:buNone/>
              <a:tabLst>
                <a:tab pos="540385" algn="l"/>
              </a:tabLst>
            </a:pPr>
            <a:endParaRPr lang="ru-RU" sz="2800" dirty="0">
              <a:solidFill>
                <a:srgbClr val="2C3239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060637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DD2CD7-72B7-FD32-6BA8-F8CB64222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224" y="358976"/>
            <a:ext cx="8229600" cy="981792"/>
          </a:xfrm>
        </p:spPr>
        <p:txBody>
          <a:bodyPr>
            <a:normAutofit fontScale="90000"/>
          </a:bodyPr>
          <a:lstStyle/>
          <a:p>
            <a:r>
              <a:rPr lang="ru-RU" sz="2800" b="1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Факторы, влияющие на выбор организационной структуры</a:t>
            </a:r>
            <a:b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BC15663-C3F5-5691-31F7-78259F9B5B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216" y="980728"/>
            <a:ext cx="8229600" cy="5760640"/>
          </a:xfrm>
        </p:spPr>
        <p:txBody>
          <a:bodyPr>
            <a:normAutofit fontScale="40000" lnSpcReduction="20000"/>
          </a:bodyPr>
          <a:lstStyle/>
          <a:p>
            <a:pPr marL="0" lv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59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Внутренние факторы:</a:t>
            </a:r>
          </a:p>
          <a:p>
            <a:pPr marL="357188" lvl="0" indent="-174625" algn="just">
              <a:lnSpc>
                <a:spcPct val="120000"/>
              </a:lnSpc>
              <a:spcBef>
                <a:spcPts val="0"/>
              </a:spcBef>
            </a:pPr>
            <a:r>
              <a:rPr lang="ru-RU" sz="59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состав производственных подразделений;</a:t>
            </a:r>
          </a:p>
          <a:p>
            <a:pPr marL="357188" lvl="0" indent="-174625" algn="just">
              <a:lnSpc>
                <a:spcPct val="120000"/>
              </a:lnSpc>
              <a:spcBef>
                <a:spcPts val="0"/>
              </a:spcBef>
            </a:pPr>
            <a:r>
              <a:rPr lang="ru-RU" sz="59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отраслевая принадлежность;</a:t>
            </a:r>
          </a:p>
          <a:p>
            <a:pPr marL="357188" lvl="0" indent="-174625" algn="just">
              <a:lnSpc>
                <a:spcPct val="120000"/>
              </a:lnSpc>
              <a:spcBef>
                <a:spcPts val="0"/>
              </a:spcBef>
            </a:pPr>
            <a:r>
              <a:rPr lang="ru-RU" sz="59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специфика деятельности;</a:t>
            </a:r>
          </a:p>
          <a:p>
            <a:pPr marL="357188" lvl="0" indent="-174625" algn="just">
              <a:lnSpc>
                <a:spcPct val="120000"/>
              </a:lnSpc>
              <a:spcBef>
                <a:spcPts val="0"/>
              </a:spcBef>
            </a:pPr>
            <a:r>
              <a:rPr lang="ru-RU" sz="59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территориальные особенности;</a:t>
            </a:r>
          </a:p>
          <a:p>
            <a:pPr marL="357188" lvl="0" indent="-174625" algn="just">
              <a:lnSpc>
                <a:spcPct val="120000"/>
              </a:lnSpc>
              <a:spcBef>
                <a:spcPts val="0"/>
              </a:spcBef>
            </a:pPr>
            <a:r>
              <a:rPr lang="ru-RU" sz="59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уровень кооперирования с другими хозяйствующими субъектами.</a:t>
            </a:r>
          </a:p>
          <a:p>
            <a:pPr marL="0" lvl="0" indent="0" algn="just">
              <a:lnSpc>
                <a:spcPct val="120000"/>
              </a:lnSpc>
              <a:spcBef>
                <a:spcPts val="1200"/>
              </a:spcBef>
              <a:buNone/>
            </a:pPr>
            <a:r>
              <a:rPr lang="ru-RU" sz="59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Внешние факторы:</a:t>
            </a:r>
          </a:p>
          <a:p>
            <a:pPr marL="357188" lvl="0" indent="-176213" algn="just">
              <a:lnSpc>
                <a:spcPct val="120000"/>
              </a:lnSpc>
              <a:spcBef>
                <a:spcPts val="0"/>
              </a:spcBef>
              <a:tabLst>
                <a:tab pos="357188" algn="l"/>
              </a:tabLst>
            </a:pPr>
            <a:r>
              <a:rPr lang="ru-RU" sz="59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емкость рынка;</a:t>
            </a:r>
          </a:p>
          <a:p>
            <a:pPr marL="357188" lvl="0" indent="-176213" algn="just">
              <a:lnSpc>
                <a:spcPct val="120000"/>
              </a:lnSpc>
              <a:spcBef>
                <a:spcPts val="0"/>
              </a:spcBef>
              <a:tabLst>
                <a:tab pos="357188" algn="l"/>
              </a:tabLst>
            </a:pPr>
            <a:r>
              <a:rPr lang="ru-RU" sz="59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масштаб деятельности;</a:t>
            </a:r>
          </a:p>
          <a:p>
            <a:pPr marL="357188" lvl="0" indent="-176213">
              <a:lnSpc>
                <a:spcPct val="120000"/>
              </a:lnSpc>
              <a:spcBef>
                <a:spcPts val="0"/>
              </a:spcBef>
              <a:tabLst>
                <a:tab pos="357188" algn="l"/>
              </a:tabLst>
            </a:pPr>
            <a:r>
              <a:rPr lang="ru-RU" sz="59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степень развитости информационной инфраструктуры;</a:t>
            </a:r>
          </a:p>
          <a:p>
            <a:pPr marL="357188" lvl="0" indent="-176213" algn="just">
              <a:lnSpc>
                <a:spcPct val="120000"/>
              </a:lnSpc>
              <a:spcBef>
                <a:spcPts val="0"/>
              </a:spcBef>
              <a:tabLst>
                <a:tab pos="357188" algn="l"/>
              </a:tabLst>
            </a:pPr>
            <a:r>
              <a:rPr lang="ru-RU" sz="59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перспективность освоения новых видов продукции.</a:t>
            </a:r>
          </a:p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5100" b="1" dirty="0">
                <a:solidFill>
                  <a:srgbClr val="C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ru-RU" sz="5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599645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D7D1D1-99A0-B25E-8F19-3ADE5CE4C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584" y="332656"/>
            <a:ext cx="8712968" cy="722522"/>
          </a:xfrm>
        </p:spPr>
        <p:txBody>
          <a:bodyPr>
            <a:normAutofit fontScale="90000"/>
          </a:bodyPr>
          <a:lstStyle/>
          <a:p>
            <a:r>
              <a:rPr lang="ru-RU" sz="3000" b="1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2.4. Научно-технический потенциал организации</a:t>
            </a:r>
            <a:endParaRPr lang="ru-RU" sz="3000" dirty="0">
              <a:solidFill>
                <a:srgbClr val="FF0000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60A8DD3-8C4A-41C5-C4BC-6E7D80D154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356" y="905636"/>
            <a:ext cx="8507288" cy="5614182"/>
          </a:xfrm>
        </p:spPr>
        <p:txBody>
          <a:bodyPr>
            <a:normAutofit fontScale="32500" lnSpcReduction="20000"/>
          </a:bodyPr>
          <a:lstStyle/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ru-RU" sz="7000" dirty="0">
                <a:effectLst/>
                <a:latin typeface="Arial" panose="020B0604020202020204" pitchFamily="34" charset="0"/>
                <a:ea typeface="MS Mincho" panose="020B0400000000000000" pitchFamily="49" charset="-128"/>
                <a:cs typeface="Arial" panose="020B0604020202020204" pitchFamily="34" charset="0"/>
              </a:rPr>
              <a:t>Это обобщенная характеристика </a:t>
            </a:r>
            <a:r>
              <a:rPr lang="ru-RU" sz="7000" spc="-45" dirty="0">
                <a:effectLst/>
                <a:latin typeface="Arial" panose="020B0604020202020204" pitchFamily="34" charset="0"/>
                <a:ea typeface="MS Mincho" panose="020B0400000000000000" pitchFamily="49" charset="-128"/>
                <a:cs typeface="Arial" panose="020B0604020202020204" pitchFamily="34" charset="0"/>
              </a:rPr>
              <a:t>результатов и перспектив развития научно-исследовательской деятельности организации.</a:t>
            </a:r>
          </a:p>
          <a:p>
            <a:pPr marL="0" indent="0" algn="just">
              <a:lnSpc>
                <a:spcPct val="130000"/>
              </a:lnSpc>
              <a:spcBef>
                <a:spcPts val="0"/>
              </a:spcBef>
              <a:buNone/>
            </a:pPr>
            <a:r>
              <a:rPr lang="ru-RU" sz="7000" dirty="0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Ресурсы, которые необходимы для формирования </a:t>
            </a:r>
            <a:r>
              <a:rPr lang="ru-RU" sz="7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н</a:t>
            </a:r>
            <a:r>
              <a:rPr lang="ru-RU" sz="7000" dirty="0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аучно-технического потенциала:</a:t>
            </a:r>
            <a:endParaRPr lang="ru-RU" sz="70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447675" lvl="8" indent="-182563">
              <a:lnSpc>
                <a:spcPct val="130000"/>
              </a:lnSpc>
              <a:spcBef>
                <a:spcPts val="0"/>
              </a:spcBef>
              <a:tabLst>
                <a:tab pos="182563" algn="l"/>
                <a:tab pos="3584575" algn="l"/>
              </a:tabLst>
            </a:pPr>
            <a:r>
              <a:rPr lang="ru-RU" sz="7000" dirty="0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кадровые ресурсы (численность научных сотрудников);</a:t>
            </a:r>
            <a:endParaRPr lang="ru-RU" sz="70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447675" lvl="8" indent="-182563">
              <a:lnSpc>
                <a:spcPct val="130000"/>
              </a:lnSpc>
              <a:spcBef>
                <a:spcPts val="0"/>
              </a:spcBef>
              <a:tabLst>
                <a:tab pos="182563" algn="l"/>
              </a:tabLst>
            </a:pPr>
            <a:r>
              <a:rPr lang="ru-RU" sz="7000" spc="-25" dirty="0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материально-технические ресурсы (техническое оснащение, опытное производство); </a:t>
            </a:r>
            <a:endParaRPr lang="ru-RU" sz="70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447675" lvl="8" indent="-182563">
              <a:lnSpc>
                <a:spcPct val="130000"/>
              </a:lnSpc>
              <a:spcBef>
                <a:spcPts val="0"/>
              </a:spcBef>
              <a:tabLst>
                <a:tab pos="182563" algn="l"/>
              </a:tabLst>
            </a:pPr>
            <a:r>
              <a:rPr lang="ru-RU" sz="7000" dirty="0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информационные ресурсы </a:t>
            </a:r>
            <a:r>
              <a:rPr lang="ru-RU" sz="7000" b="1" dirty="0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(</a:t>
            </a:r>
            <a:r>
              <a:rPr lang="ru-RU" sz="7000" b="1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правовая охрана результатов интеллектуальной деятельности);</a:t>
            </a:r>
            <a:endParaRPr lang="ru-RU" sz="7000" b="1" dirty="0">
              <a:solidFill>
                <a:srgbClr val="FF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447675" lvl="8" indent="-182563">
              <a:lnSpc>
                <a:spcPct val="130000"/>
              </a:lnSpc>
              <a:spcBef>
                <a:spcPts val="0"/>
              </a:spcBef>
              <a:tabLst>
                <a:tab pos="182563" algn="l"/>
              </a:tabLst>
            </a:pPr>
            <a:r>
              <a:rPr lang="ru-RU" sz="7000" dirty="0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организационные аспекты управления научно-исследовательской деятельностью (организационная структура);</a:t>
            </a:r>
            <a:endParaRPr lang="ru-RU" sz="70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47675" lvl="8" indent="-182563">
              <a:lnSpc>
                <a:spcPct val="130000"/>
              </a:lnSpc>
              <a:spcBef>
                <a:spcPts val="0"/>
              </a:spcBef>
              <a:tabLst>
                <a:tab pos="182563" algn="l"/>
              </a:tabLst>
            </a:pPr>
            <a:r>
              <a:rPr lang="ru-RU" sz="7000" dirty="0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финансовые ресурсы.</a:t>
            </a:r>
            <a:endParaRPr lang="ru-RU" sz="70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47675" indent="-182563">
              <a:tabLst>
                <a:tab pos="182563" algn="l"/>
              </a:tabLst>
            </a:pPr>
            <a:r>
              <a:rPr lang="ru-RU" sz="2000" dirty="0">
                <a:solidFill>
                  <a:srgbClr val="C0504D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  <a:t> </a:t>
            </a:r>
            <a:endParaRPr lang="ru-RU" sz="10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indent="0">
              <a:buNone/>
              <a:tabLst>
                <a:tab pos="182563" algn="l"/>
              </a:tabLst>
            </a:pPr>
            <a:endParaRPr lang="ru-RU" sz="28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818685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0F4C9A79-4E2D-2AFC-35F6-6BB84E9767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520" y="260648"/>
            <a:ext cx="8589640" cy="6182147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2800" b="1" dirty="0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Охрана прав разработчиков </a:t>
            </a:r>
            <a:br>
              <a:rPr lang="ru-RU" sz="2800" b="1" dirty="0">
                <a:effectLst/>
                <a:latin typeface="Arial" panose="020B0604020202020204" pitchFamily="34" charset="0"/>
                <a:ea typeface="MS Mincho" panose="02020609040205080304" pitchFamily="49" charset="-128"/>
              </a:rPr>
            </a:br>
            <a:r>
              <a:rPr lang="ru-RU" sz="2800" b="1" dirty="0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научно-технических решений</a:t>
            </a:r>
            <a:endParaRPr lang="ru-RU" sz="2800" b="1" dirty="0">
              <a:effectLst/>
              <a:latin typeface="Courier New" panose="02070309020205020404" pitchFamily="49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2800" dirty="0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Авторское право (гл. 70 ГК РФ).</a:t>
            </a:r>
            <a:endParaRPr lang="ru-RU" sz="2800" dirty="0">
              <a:effectLst/>
              <a:latin typeface="Courier New" panose="02070309020205020404" pitchFamily="49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2800" dirty="0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Права, смежные с авторскими (гл. 71 ГК РФ).</a:t>
            </a:r>
            <a:endParaRPr lang="ru-RU" sz="2800" dirty="0">
              <a:effectLst/>
              <a:latin typeface="Courier New" panose="02070309020205020404" pitchFamily="49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2800" dirty="0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Патентное право (гл. 72 ГК РФ).</a:t>
            </a:r>
            <a:endParaRPr lang="ru-RU" sz="2800" dirty="0">
              <a:effectLst/>
              <a:latin typeface="Courier New" panose="02070309020205020404" pitchFamily="49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2800" dirty="0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Секреты производства (ноу-хау) (гл. 75 ГК РФ).</a:t>
            </a:r>
            <a:endParaRPr lang="ru-RU" sz="2800" dirty="0">
              <a:effectLst/>
              <a:latin typeface="Courier New" panose="02070309020205020404" pitchFamily="49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ru-RU" sz="2800" dirty="0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Рационализаторские предложения.</a:t>
            </a:r>
            <a:endParaRPr lang="ru-RU" sz="2800" dirty="0">
              <a:effectLst/>
              <a:latin typeface="Courier New" panose="02070309020205020404" pitchFamily="49" charset="0"/>
              <a:ea typeface="Times New Roman" panose="02020603050405020304" pitchFamily="18" charset="0"/>
            </a:endParaRPr>
          </a:p>
          <a:p>
            <a:pPr indent="90170" algn="ctr">
              <a:lnSpc>
                <a:spcPct val="150000"/>
              </a:lnSpc>
              <a:spcAft>
                <a:spcPts val="600"/>
              </a:spcAft>
            </a:pPr>
            <a:r>
              <a:rPr lang="ru-RU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16265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38C76D-2824-8964-BBB6-3E79D42BF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576064"/>
          </a:xfrm>
        </p:spPr>
        <p:txBody>
          <a:bodyPr>
            <a:normAutofit fontScale="90000"/>
          </a:bodyPr>
          <a:lstStyle/>
          <a:p>
            <a:r>
              <a:rPr lang="ru-RU" sz="2800" b="1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Авторское право</a:t>
            </a:r>
            <a:b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CD5E735-0A3B-8581-31A9-1810A77F73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836712"/>
            <a:ext cx="8568952" cy="5688632"/>
          </a:xfrm>
        </p:spPr>
        <p:txBody>
          <a:bodyPr>
            <a:normAutofit fontScale="25000" lnSpcReduction="20000"/>
          </a:bodyPr>
          <a:lstStyle/>
          <a:p>
            <a:pPr marL="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ru-RU" sz="9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Объектами авторских прав являются произведения науки, литературы и искусства независимо от достоинств и назначения произведения, а также от способа его выражения (ст. 1259 ГК РФ).</a:t>
            </a:r>
          </a:p>
          <a:p>
            <a:pPr indent="0" algn="ctr">
              <a:lnSpc>
                <a:spcPct val="120000"/>
              </a:lnSpc>
              <a:spcBef>
                <a:spcPts val="600"/>
              </a:spcBef>
              <a:buNone/>
            </a:pPr>
            <a:r>
              <a:rPr lang="ru-RU" sz="96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Требования к произведению</a:t>
            </a:r>
            <a:endParaRPr lang="ru-RU" sz="96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ru-RU" sz="9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Творческий характер произведения (ст. 1257 ГК РФ). Показателем творческого характера произведения является его новизна.</a:t>
            </a:r>
          </a:p>
          <a:p>
            <a:pPr marL="342900" lvl="0" indent="-342900" algn="just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ru-RU" sz="9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Объективная форма выражения произведения (ст. 1259 ГК РФ):</a:t>
            </a:r>
          </a:p>
          <a:p>
            <a:pPr marL="539750" lvl="0" indent="-182563" algn="just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‒"/>
              <a:tabLst>
                <a:tab pos="539750" algn="l"/>
              </a:tabLst>
            </a:pPr>
            <a:r>
              <a:rPr lang="ru-RU" sz="9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письменная;</a:t>
            </a:r>
          </a:p>
          <a:p>
            <a:pPr marL="539750" lvl="0" indent="-182563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‒"/>
              <a:tabLst>
                <a:tab pos="539750" algn="l"/>
              </a:tabLst>
            </a:pPr>
            <a:r>
              <a:rPr lang="ru-RU" sz="9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устная;</a:t>
            </a:r>
          </a:p>
          <a:p>
            <a:pPr marL="539750" lvl="0" indent="-182563" algn="just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‒"/>
              <a:tabLst>
                <a:tab pos="539750" algn="l"/>
              </a:tabLst>
            </a:pPr>
            <a:r>
              <a:rPr lang="ru-RU" sz="9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звуко- или видеозапись;</a:t>
            </a:r>
          </a:p>
          <a:p>
            <a:pPr marL="539750" lvl="0" indent="-182563" algn="just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‒"/>
              <a:tabLst>
                <a:tab pos="539750" algn="l"/>
              </a:tabLst>
            </a:pPr>
            <a:r>
              <a:rPr lang="ru-RU" sz="9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изображение;</a:t>
            </a:r>
          </a:p>
          <a:p>
            <a:pPr marL="539750" lvl="0" indent="-182563" algn="just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‒"/>
              <a:tabLst>
                <a:tab pos="539750" algn="l"/>
              </a:tabLst>
            </a:pPr>
            <a:r>
              <a:rPr lang="ru-RU" sz="9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объемно-пространственная.</a:t>
            </a:r>
          </a:p>
          <a:p>
            <a:pPr marL="357187" indent="0" algn="just">
              <a:lnSpc>
                <a:spcPct val="150000"/>
              </a:lnSpc>
              <a:spcAft>
                <a:spcPts val="800"/>
              </a:spcAft>
              <a:buNone/>
              <a:tabLst>
                <a:tab pos="539750" algn="l"/>
              </a:tabLst>
            </a:pPr>
            <a:r>
              <a:rPr lang="ru-RU" sz="9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</a:p>
          <a:p>
            <a:pPr indent="0" algn="just">
              <a:lnSpc>
                <a:spcPct val="150000"/>
              </a:lnSpc>
              <a:spcAft>
                <a:spcPts val="800"/>
              </a:spcAft>
              <a:buNone/>
              <a:tabLst>
                <a:tab pos="450215" algn="l"/>
              </a:tabLst>
            </a:pPr>
            <a:r>
              <a:rPr lang="ru-RU" sz="7000" b="1" dirty="0">
                <a:solidFill>
                  <a:srgbClr val="FF33CC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ru-RU" sz="70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97119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C4EE74-968D-B654-CBD2-39DB58D44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Функциональная организационная структура</a:t>
            </a:r>
            <a:endParaRPr lang="ru-RU" sz="30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CF48D4A-D730-EB03-23FC-9E76D1CACA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46238"/>
            <a:ext cx="8229600" cy="4791074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3000" b="1" dirty="0">
                <a:latin typeface="Arial" panose="020B0604020202020204" pitchFamily="34" charset="0"/>
                <a:cs typeface="Arial" panose="020B0604020202020204" pitchFamily="34" charset="0"/>
              </a:rPr>
              <a:t>Преимущество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3000" dirty="0">
                <a:latin typeface="Arial" panose="020B0604020202020204" pitchFamily="34" charset="0"/>
                <a:cs typeface="Arial" panose="020B0604020202020204" pitchFamily="34" charset="0"/>
              </a:rPr>
              <a:t>Повышение качества принимаемых управленческих решений</a:t>
            </a:r>
          </a:p>
          <a:p>
            <a:pPr marL="0" indent="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3000" b="1" dirty="0">
                <a:latin typeface="Arial" panose="020B0604020202020204" pitchFamily="34" charset="0"/>
                <a:cs typeface="Arial" panose="020B0604020202020204" pitchFamily="34" charset="0"/>
              </a:rPr>
              <a:t>Недостатки</a:t>
            </a:r>
          </a:p>
          <a:p>
            <a:pPr marL="514350" indent="-514350" algn="just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ru-RU" sz="3000" dirty="0">
                <a:latin typeface="Arial" panose="020B0604020202020204" pitchFamily="34" charset="0"/>
                <a:cs typeface="Arial" panose="020B0604020202020204" pitchFamily="34" charset="0"/>
              </a:rPr>
              <a:t>Нарушение принципа единоначалия (получение противоречивых указаний)</a:t>
            </a:r>
          </a:p>
          <a:p>
            <a:pPr marL="514350" indent="-514350" algn="just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ru-RU" sz="3000" dirty="0">
                <a:latin typeface="Arial" panose="020B0604020202020204" pitchFamily="34" charset="0"/>
                <a:cs typeface="Arial" panose="020B0604020202020204" pitchFamily="34" charset="0"/>
              </a:rPr>
              <a:t>Необходимость координации работы исполнителей.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792227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6A4BC4D1-362D-C3D9-563E-275A291E50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296862"/>
            <a:ext cx="8642350" cy="6264275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10000"/>
              </a:lnSpc>
              <a:spcBef>
                <a:spcPts val="0"/>
              </a:spcBef>
              <a:buNone/>
            </a:pPr>
            <a:r>
              <a:rPr lang="ru-RU" sz="2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Для возникновения, осуществления и защиты авторских прав не требуется регистрация произведения или соблюдение каких-либо иных формальностей (ст. 1259 ГК РФ) .</a:t>
            </a:r>
            <a:endParaRPr lang="ru-RU" sz="2800" b="1" dirty="0">
              <a:solidFill>
                <a:srgbClr val="FF0000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10000"/>
              </a:lnSpc>
              <a:spcBef>
                <a:spcPts val="1200"/>
              </a:spcBef>
              <a:buNone/>
            </a:pPr>
            <a:r>
              <a:rPr lang="ru-RU" sz="3600" b="1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©</a:t>
            </a:r>
            <a:r>
              <a:rPr lang="ru-RU" sz="2800" b="1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; </a:t>
            </a:r>
            <a:r>
              <a:rPr lang="ru-RU" sz="2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имя обладателя исключительных авторских прав; год первого опубликования произведения (ст. 1271 ГК РФ). </a:t>
            </a:r>
            <a:endParaRPr lang="en-US" sz="28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just">
              <a:spcBef>
                <a:spcPts val="1200"/>
              </a:spcBef>
              <a:buNone/>
            </a:pPr>
            <a:r>
              <a:rPr lang="en-US" sz="2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</a:t>
            </a:r>
            <a:r>
              <a:rPr lang="ru-RU" sz="2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рок действия: 70 лет после смерти последнего из соавторов (ст. 1281 ГК РФ).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439951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1E43A7F8-2173-4F1D-36CA-292E0B5898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6632"/>
            <a:ext cx="8229600" cy="6048375"/>
          </a:xfrm>
        </p:spPr>
        <p:txBody>
          <a:bodyPr>
            <a:normAutofit lnSpcReduction="10000"/>
          </a:bodyPr>
          <a:lstStyle/>
          <a:p>
            <a:pPr marL="0" indent="0" algn="just">
              <a:lnSpc>
                <a:spcPct val="135000"/>
              </a:lnSpc>
              <a:spcBef>
                <a:spcPts val="1200"/>
              </a:spcBef>
              <a:spcAft>
                <a:spcPts val="600"/>
              </a:spcAft>
              <a:buNone/>
            </a:pPr>
            <a:r>
              <a:rPr lang="ru-RU" sz="2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Программное обеспечение </a:t>
            </a:r>
            <a:r>
              <a:rPr lang="ru-RU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и </a:t>
            </a:r>
            <a:r>
              <a:rPr lang="ru-RU" sz="2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базы данных </a:t>
            </a:r>
            <a:r>
              <a:rPr lang="ru-RU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– специфический вид интеллектуального продукта.</a:t>
            </a:r>
          </a:p>
          <a:p>
            <a:pPr marL="0" indent="0" algn="just">
              <a:lnSpc>
                <a:spcPct val="135000"/>
              </a:lnSpc>
              <a:spcAft>
                <a:spcPts val="600"/>
              </a:spcAft>
              <a:buNone/>
            </a:pPr>
            <a:r>
              <a:rPr lang="ru-RU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Авторские права на все виды программ для ЭВМ (в том числе на операционные системы и программные комплексы), которые могут быть выражены на любом языке и в любой форме, включая исходный текст и объектный код, охраняются так же, как авторские права на </a:t>
            </a:r>
            <a:r>
              <a:rPr lang="ru-RU" sz="2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произведения литературы </a:t>
            </a:r>
            <a:r>
              <a:rPr lang="ru-RU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(ст. 1261 ГК РФ).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681778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65636BEC-D14D-E11E-6625-A92A489FA1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476672"/>
            <a:ext cx="8229600" cy="4525963"/>
          </a:xfrm>
        </p:spPr>
        <p:txBody>
          <a:bodyPr>
            <a:normAutofit fontScale="77500" lnSpcReduction="20000"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33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По договору об отчуждении исключительного права одна сторона (правообладатель) передает или обязуется передать принадлежащее ей исключительное право на результат интеллектуальной деятельности или на средство индивидуализации в полном объеме другой стороне (приобретателю) (ст. 1234 ГК РФ).</a:t>
            </a:r>
            <a:endParaRPr lang="ru-RU" sz="33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259931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173689F7-BA7B-1E95-7877-412E204F12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60350"/>
            <a:ext cx="8229600" cy="6337300"/>
          </a:xfrm>
        </p:spPr>
        <p:txBody>
          <a:bodyPr>
            <a:normAutofit fontScale="77500" lnSpcReduction="20000"/>
          </a:bodyPr>
          <a:lstStyle/>
          <a:p>
            <a:pPr marL="0" indent="0" algn="just">
              <a:lnSpc>
                <a:spcPct val="135000"/>
              </a:lnSpc>
              <a:spcAft>
                <a:spcPts val="600"/>
              </a:spcAft>
              <a:buNone/>
            </a:pPr>
            <a:r>
              <a:rPr lang="ru-RU" sz="3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Федеральным институтом промышленной собственности (ФИПС) (</a:t>
            </a:r>
            <a:r>
              <a:rPr lang="ru-RU" sz="3300" b="1" u="sng" dirty="0">
                <a:solidFill>
                  <a:srgbClr val="3366FF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https://www.fips.ru</a:t>
            </a:r>
            <a:r>
              <a:rPr lang="en-US" sz="3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</a:t>
            </a:r>
            <a:r>
              <a:rPr lang="ru-RU" sz="32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ведется: </a:t>
            </a:r>
          </a:p>
          <a:p>
            <a:pPr marL="342900" lvl="0" indent="-342900">
              <a:lnSpc>
                <a:spcPct val="135000"/>
              </a:lnSpc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Char char="‒"/>
            </a:pPr>
            <a:r>
              <a:rPr lang="ru-RU" sz="3200" i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реестр программ для ЭВМ;</a:t>
            </a:r>
            <a:endParaRPr lang="ru-RU" sz="3200" i="1" dirty="0">
              <a:solidFill>
                <a:srgbClr val="2F5496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35000"/>
              </a:lnSpc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Char char="‒"/>
            </a:pPr>
            <a:r>
              <a:rPr lang="ru-RU" sz="3200" i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реестр баз данных;</a:t>
            </a:r>
            <a:endParaRPr lang="ru-RU" sz="3200" i="1" dirty="0">
              <a:solidFill>
                <a:srgbClr val="2F5496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35000"/>
              </a:lnSpc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Char char="‒"/>
            </a:pPr>
            <a:r>
              <a:rPr lang="ru-RU" sz="3200" i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реестр топологий интегральных микросхем;</a:t>
            </a:r>
          </a:p>
          <a:p>
            <a:pPr marL="342900" lvl="0" indent="-342900">
              <a:lnSpc>
                <a:spcPct val="135000"/>
              </a:lnSpc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Char char="‒"/>
            </a:pPr>
            <a:r>
              <a:rPr lang="ru-RU" sz="3200" i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реестр изобретений;</a:t>
            </a:r>
          </a:p>
          <a:p>
            <a:pPr marL="342900" lvl="0" indent="-342900">
              <a:lnSpc>
                <a:spcPct val="135000"/>
              </a:lnSpc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Char char="‒"/>
            </a:pPr>
            <a:r>
              <a:rPr lang="ru-RU" sz="3200" i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реестр полезных моделей;</a:t>
            </a:r>
          </a:p>
          <a:p>
            <a:pPr marL="342900" lvl="0" indent="-342900">
              <a:lnSpc>
                <a:spcPct val="135000"/>
              </a:lnSpc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Char char="‒"/>
            </a:pPr>
            <a:r>
              <a:rPr lang="ru-RU" sz="3200" i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реестр промышленных образцов;</a:t>
            </a:r>
          </a:p>
          <a:p>
            <a:pPr marL="342900" lvl="0" indent="-342900">
              <a:lnSpc>
                <a:spcPct val="135000"/>
              </a:lnSpc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Char char="‒"/>
            </a:pPr>
            <a:r>
              <a:rPr lang="ru-RU" sz="3200" i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реестр товарных знаков;</a:t>
            </a:r>
          </a:p>
          <a:p>
            <a:pPr marL="342900" lvl="0" indent="-342900">
              <a:lnSpc>
                <a:spcPct val="135000"/>
              </a:lnSpc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Char char="‒"/>
            </a:pPr>
            <a:r>
              <a:rPr lang="ru-RU" sz="32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реестр наименований места происхождения товаров;</a:t>
            </a:r>
          </a:p>
          <a:p>
            <a:pPr marL="342900" lvl="0" indent="-342900">
              <a:lnSpc>
                <a:spcPct val="135000"/>
              </a:lnSpc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Char char="‒"/>
            </a:pPr>
            <a:r>
              <a:rPr lang="ru-RU" sz="3200" i="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реестр географических указаний.</a:t>
            </a:r>
            <a:endParaRPr lang="ru-RU" sz="3200" i="1" dirty="0">
              <a:solidFill>
                <a:srgbClr val="2F5496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87799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72AE3E-919A-03F6-C788-1DE81EF01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Линейно-штабная </a:t>
            </a:r>
            <a:br>
              <a:rPr lang="ru-RU" sz="3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3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организационная структура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6FDBB5-D900-C6FB-C741-000A6AE31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419" y="1340768"/>
            <a:ext cx="8229600" cy="5400600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Функциональные подразделения не создаются,  их функцию выполняет штаб,</a:t>
            </a:r>
            <a:r>
              <a:rPr lang="ru-RU" sz="2800" dirty="0">
                <a:solidFill>
                  <a:srgbClr val="CC006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который анализирует информацию из различных источников и консультирует руководителя предприятия.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Преимущество: 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Повышение качества принимаемых управленческих решений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Недостаток: </a:t>
            </a:r>
            <a:r>
              <a:rPr lang="ru-RU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работники штаба не разделяют </a:t>
            </a:r>
            <a:br>
              <a:rPr lang="ru-RU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</a:br>
            <a:r>
              <a:rPr lang="ru-RU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с руководителем ответственность за подготовленные ими решения.</a:t>
            </a: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endParaRPr lang="ru-RU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endParaRPr lang="ru-RU" sz="28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7000"/>
              </a:lnSpc>
              <a:spcAft>
                <a:spcPts val="800"/>
              </a:spcAft>
              <a:buNone/>
            </a:pPr>
            <a:endParaRPr lang="ru-RU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8500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D82132-CCDF-DEC8-EAFB-F1938D85A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Линейно-функциональная организационная структура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D1D09D2-5305-C002-32EA-666A0C6DAA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556792"/>
            <a:ext cx="8517632" cy="514116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Преимущество</a:t>
            </a:r>
          </a:p>
          <a:p>
            <a:pPr marL="0" indent="0">
              <a:buNone/>
            </a:pP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1. Повышение качества принимаемых управленческих решений, так как функциональные руководители лишены права прямого линейного командования.</a:t>
            </a:r>
          </a:p>
          <a:p>
            <a:pPr marL="0" indent="0" algn="just">
              <a:buNone/>
            </a:pP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2. Не нарушается принцип единоначалия.</a:t>
            </a:r>
          </a:p>
          <a:p>
            <a:pPr marL="0" indent="0" algn="ctr">
              <a:buNone/>
            </a:pPr>
            <a:r>
              <a:rPr 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Недостатки</a:t>
            </a:r>
          </a:p>
          <a:p>
            <a:pPr algn="just">
              <a:buFont typeface="+mj-lt"/>
              <a:buAutoNum type="arabicPeriod"/>
            </a:pPr>
            <a:r>
              <a:rPr lang="ru-RU" sz="280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Требуется большое количество согласований. </a:t>
            </a:r>
          </a:p>
          <a:p>
            <a:pPr algn="just">
              <a:buFont typeface="+mj-lt"/>
              <a:buAutoNum type="arabicPeriod"/>
            </a:pPr>
            <a:r>
              <a:rPr lang="ru-RU" sz="280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Усиление вертикальной интеграции в ущерб  оперативности принимаемых решений. </a:t>
            </a:r>
            <a:endParaRPr lang="ru-RU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357188" algn="just">
              <a:buAutoNum type="arabicPeriod"/>
            </a:pPr>
            <a:endParaRPr lang="ru-RU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357188" algn="just">
              <a:buAutoNum type="arabicPeriod"/>
            </a:pPr>
            <a:endParaRPr lang="ru-RU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25296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AA85C4-906E-CDE4-3488-5D54D6BA1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48096"/>
            <a:ext cx="8784976" cy="1152128"/>
          </a:xfrm>
        </p:spPr>
        <p:txBody>
          <a:bodyPr>
            <a:normAutofit/>
          </a:bodyPr>
          <a:lstStyle/>
          <a:p>
            <a:r>
              <a:rPr lang="ru-RU" sz="30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Дивизиональная</a:t>
            </a:r>
            <a:r>
              <a:rPr lang="ru-RU" sz="3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организационная структура</a:t>
            </a:r>
            <a:endParaRPr lang="ru-RU" sz="30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96FC088-5974-67C6-5E5E-4154F2F697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196752"/>
            <a:ext cx="7834064" cy="5067968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800" b="1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Цель создания: </a:t>
            </a:r>
            <a:r>
              <a:rPr lang="ru-RU" sz="2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обеспечить быструю и эффективную реакцию организации на изменение факторов внешней среды.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800" dirty="0">
                <a:latin typeface="Arial" panose="020B0604020202020204" pitchFamily="34" charset="0"/>
                <a:ea typeface="Calibri" panose="020F0502020204030204" pitchFamily="34" charset="0"/>
              </a:rPr>
              <a:t>В основе лежит принцип децентрализации управления.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ru-RU" sz="2800" b="1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Варианты:</a:t>
            </a:r>
          </a:p>
          <a:p>
            <a:pPr marL="357188" indent="-357188" algn="just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ru-RU" sz="2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Продуктовая структура </a:t>
            </a:r>
          </a:p>
          <a:p>
            <a:pPr marL="357188" indent="-357188" algn="just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ru-RU" sz="2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Ориентированная на потребителя </a:t>
            </a:r>
            <a:endParaRPr lang="ru-RU" sz="2800" dirty="0"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357188" indent="-357188" algn="just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ru-RU" sz="2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Региональная структура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491949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DA1E14A8-DD0D-8223-65A1-41AF0FE243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6048672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lnSpc>
                <a:spcPct val="150000"/>
              </a:lnSpc>
              <a:spcBef>
                <a:spcPts val="1200"/>
              </a:spcBef>
              <a:buNone/>
            </a:pPr>
            <a:r>
              <a:rPr lang="ru-RU" sz="2800" b="1" dirty="0">
                <a:latin typeface="Arial" panose="020B0604020202020204" pitchFamily="34" charset="0"/>
                <a:cs typeface="Arial" panose="020B0604020202020204" pitchFamily="34" charset="0"/>
              </a:rPr>
              <a:t>Преимущество</a:t>
            </a:r>
          </a:p>
          <a:p>
            <a:pPr marL="357188" indent="-357188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ru-RU" sz="2800" dirty="0">
                <a:latin typeface="Arial" panose="020B0604020202020204" pitchFamily="34" charset="0"/>
              </a:rPr>
              <a:t>Руководители высшего уровня освобождаются от необходимости решения оперативных вопросов, возникающих в дивизионах.</a:t>
            </a:r>
          </a:p>
          <a:p>
            <a:pPr marL="357188" indent="-357188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ru-RU" sz="2800" dirty="0">
                <a:latin typeface="Arial" panose="020B0604020202020204" pitchFamily="34" charset="0"/>
              </a:rPr>
              <a:t>Ориентация на индивидуальные запросы потребителей.</a:t>
            </a:r>
          </a:p>
          <a:p>
            <a:pPr marL="0" indent="0" algn="ctr">
              <a:lnSpc>
                <a:spcPct val="150000"/>
              </a:lnSpc>
              <a:spcBef>
                <a:spcPts val="1200"/>
              </a:spcBef>
              <a:buNone/>
            </a:pPr>
            <a:r>
              <a:rPr lang="ru-RU" sz="2800" b="1" dirty="0">
                <a:latin typeface="Arial" panose="020B0604020202020204" pitchFamily="34" charset="0"/>
              </a:rPr>
              <a:t>Недостатки</a:t>
            </a:r>
          </a:p>
          <a:p>
            <a:pPr marL="357188" indent="-357188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ru-RU" sz="2800" dirty="0">
                <a:latin typeface="Arial" panose="020B0604020202020204" pitchFamily="34" charset="0"/>
              </a:rPr>
              <a:t>Дублирование выполняемых функций.</a:t>
            </a:r>
          </a:p>
          <a:p>
            <a:pPr marL="357188" indent="-357188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ru-RU" sz="2800" dirty="0">
                <a:latin typeface="Arial" panose="020B0604020202020204" pitchFamily="34" charset="0"/>
              </a:rPr>
              <a:t>Увеличение накладных расходов.</a:t>
            </a:r>
          </a:p>
          <a:p>
            <a:pPr marL="357188" indent="-357188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ru-RU" sz="2800" dirty="0">
                <a:latin typeface="Arial" panose="020B0604020202020204" pitchFamily="34" charset="0"/>
              </a:rPr>
              <a:t>Могут возникать конфликты при централизованном распределении ресурсов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81501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8D622F-70CF-E6C4-E031-40EE838CB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352" y="160337"/>
            <a:ext cx="8229600" cy="1143000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Проектно-целевая (проектная) </a:t>
            </a:r>
            <a:r>
              <a:rPr lang="ru-RU" sz="3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организационная структура</a:t>
            </a:r>
            <a:endParaRPr lang="ru-RU" sz="3200" dirty="0">
              <a:solidFill>
                <a:srgbClr val="FF0000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AF5E4D5-036D-B6BC-BB43-20020C4C44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944" y="1166018"/>
            <a:ext cx="8229600" cy="4525963"/>
          </a:xfrm>
        </p:spPr>
        <p:txBody>
          <a:bodyPr>
            <a:normAutofit fontScale="85000" lnSpcReduction="10000"/>
          </a:bodyPr>
          <a:lstStyle/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ru-RU" dirty="0"/>
              <a:t>Это временная структура для выполнения конкретного проекта.</a:t>
            </a:r>
          </a:p>
          <a:p>
            <a:pPr marL="0" indent="0" algn="just">
              <a:lnSpc>
                <a:spcPct val="170000"/>
              </a:lnSpc>
              <a:spcBef>
                <a:spcPts val="0"/>
              </a:spcBef>
              <a:buNone/>
            </a:pPr>
            <a:r>
              <a:rPr lang="ru-RU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Формируется группа из высококвалифицированных сотрудников организации.</a:t>
            </a:r>
          </a:p>
          <a:p>
            <a:pPr marL="0" indent="0" algn="just">
              <a:lnSpc>
                <a:spcPct val="170000"/>
              </a:lnSpc>
              <a:spcBef>
                <a:spcPts val="0"/>
              </a:spcBef>
              <a:buNone/>
            </a:pPr>
            <a:r>
              <a:rPr lang="ru-RU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По завершении проекта команда распускается, ее участники переходят в новый проект или возвращаются к постоянной работе в прежнем подразделении</a:t>
            </a:r>
            <a:r>
              <a:rPr lang="ru-RU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787844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DA352767-2A22-E7B8-2C94-3FDE792830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6408712"/>
          </a:xfrm>
        </p:spPr>
        <p:txBody>
          <a:bodyPr>
            <a:noAutofit/>
          </a:bodyPr>
          <a:lstStyle/>
          <a:p>
            <a:pPr marL="0" indent="0" algn="ctr">
              <a:lnSpc>
                <a:spcPct val="90000"/>
              </a:lnSpc>
              <a:spcBef>
                <a:spcPts val="0"/>
              </a:spcBef>
              <a:buNone/>
            </a:pPr>
            <a:r>
              <a:rPr lang="ru-RU" sz="2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Преимущества</a:t>
            </a:r>
          </a:p>
          <a:p>
            <a:pPr marL="342900" lvl="0" indent="-342900" algn="just">
              <a:lnSpc>
                <a:spcPct val="130000"/>
              </a:lnSpc>
              <a:spcBef>
                <a:spcPts val="0"/>
              </a:spcBef>
              <a:buFont typeface="+mj-lt"/>
              <a:buAutoNum type="arabicPeriod"/>
            </a:pPr>
            <a:r>
              <a:rPr lang="ru-RU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Гибкость.</a:t>
            </a:r>
          </a:p>
          <a:p>
            <a:pPr marL="342900" lvl="0" indent="-342900" algn="just">
              <a:lnSpc>
                <a:spcPct val="130000"/>
              </a:lnSpc>
              <a:spcBef>
                <a:spcPts val="0"/>
              </a:spcBef>
              <a:buFont typeface="+mj-lt"/>
              <a:buAutoNum type="arabicPeriod"/>
            </a:pPr>
            <a:r>
              <a:rPr lang="ru-RU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Четкая ориентация на конечные цели, поставленные в проекте (концентрация ответственности).</a:t>
            </a:r>
          </a:p>
          <a:p>
            <a:pPr marL="342900" lvl="0" indent="-342900" algn="just">
              <a:lnSpc>
                <a:spcPct val="130000"/>
              </a:lnSpc>
              <a:spcBef>
                <a:spcPts val="0"/>
              </a:spcBef>
              <a:buFont typeface="+mj-lt"/>
              <a:buAutoNum type="arabicPeriod"/>
            </a:pPr>
            <a:r>
              <a:rPr lang="ru-RU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Централизация управления в сочетании с возможностью обсуждения членами команды.</a:t>
            </a:r>
          </a:p>
          <a:p>
            <a:pPr marL="342900" lvl="0" indent="-342900" algn="just">
              <a:lnSpc>
                <a:spcPct val="130000"/>
              </a:lnSpc>
              <a:spcBef>
                <a:spcPts val="0"/>
              </a:spcBef>
              <a:buFont typeface="+mj-lt"/>
              <a:buAutoNum type="arabicPeriod"/>
            </a:pPr>
            <a:r>
              <a:rPr lang="ru-RU" sz="28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Реализация междисциплинарного подхода к решению нестандартных задач.</a:t>
            </a:r>
          </a:p>
          <a:p>
            <a:pPr marL="342900" lvl="0" indent="-342900" algn="just">
              <a:lnSpc>
                <a:spcPct val="130000"/>
              </a:lnSpc>
              <a:spcBef>
                <a:spcPts val="0"/>
              </a:spcBef>
              <a:buFont typeface="+mj-lt"/>
              <a:buAutoNum type="arabicPeriod"/>
            </a:pPr>
            <a:r>
              <a:rPr lang="ru-RU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Востребована при разработке проектов инновационного характера</a:t>
            </a:r>
          </a:p>
        </p:txBody>
      </p:sp>
    </p:spTree>
    <p:extLst>
      <p:ext uri="{BB962C8B-B14F-4D97-AF65-F5344CB8AC3E}">
        <p14:creationId xmlns:p14="http://schemas.microsoft.com/office/powerpoint/2010/main" val="9045965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9704C6E2-9D5E-2518-B01E-E4E173674A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6120680"/>
          </a:xfrm>
        </p:spPr>
        <p:txBody>
          <a:bodyPr>
            <a:normAutofit lnSpcReduction="10000"/>
          </a:bodyPr>
          <a:lstStyle/>
          <a:p>
            <a:pPr marL="0" indent="0" algn="ctr">
              <a:lnSpc>
                <a:spcPct val="90000"/>
              </a:lnSpc>
              <a:spcBef>
                <a:spcPts val="0"/>
              </a:spcBef>
              <a:buNone/>
            </a:pPr>
            <a:r>
              <a:rPr lang="ru-RU" sz="32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Недостатки</a:t>
            </a:r>
          </a:p>
          <a:p>
            <a:pPr marL="342900" lvl="0" indent="-342900" algn="just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ru-RU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Высокие требования к квалификации руководителя проекта</a:t>
            </a:r>
          </a:p>
          <a:p>
            <a:pPr marL="342900" lvl="0" indent="-342900" algn="just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ru-RU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Участники проекта не могут участвовать в других проектах.</a:t>
            </a:r>
          </a:p>
          <a:p>
            <a:pPr marL="342900" lvl="0" indent="-342900" algn="just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ru-RU" sz="2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Высвободившиеся ресурсы по окончании проекта требуют незамедлительного применения в другом проекте, либо в основной хозяйственной деятельности предприятия.</a:t>
            </a:r>
            <a:endParaRPr lang="ru-RU" sz="28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3631502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1672</TotalTime>
  <Words>1106</Words>
  <Application>Microsoft Office PowerPoint</Application>
  <PresentationFormat>Экран (4:3)</PresentationFormat>
  <Paragraphs>156</Paragraphs>
  <Slides>23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7" baseType="lpstr">
      <vt:lpstr>Arial</vt:lpstr>
      <vt:lpstr>Calibri</vt:lpstr>
      <vt:lpstr>Courier New</vt:lpstr>
      <vt:lpstr>Тема Office</vt:lpstr>
      <vt:lpstr>Линейная организационная структура</vt:lpstr>
      <vt:lpstr>Функциональная организационная структура</vt:lpstr>
      <vt:lpstr>Линейно-штабная  организационная структура</vt:lpstr>
      <vt:lpstr>Линейно-функциональная организационная структура</vt:lpstr>
      <vt:lpstr>Дивизиональная организационная структура</vt:lpstr>
      <vt:lpstr>Презентация PowerPoint</vt:lpstr>
      <vt:lpstr>Проектно-целевая (проектная) организационная структура</vt:lpstr>
      <vt:lpstr>Презентация PowerPoint</vt:lpstr>
      <vt:lpstr>Презентация PowerPoint</vt:lpstr>
      <vt:lpstr>Матричная организационная структура </vt:lpstr>
      <vt:lpstr>Презентация PowerPoint</vt:lpstr>
      <vt:lpstr>Презентация PowerPoint</vt:lpstr>
      <vt:lpstr>Бригадная организационная структура  </vt:lpstr>
      <vt:lpstr>Презентация PowerPoint</vt:lpstr>
      <vt:lpstr>Сетевая организационная структура </vt:lpstr>
      <vt:lpstr>Факторы, влияющие на выбор организационной структуры </vt:lpstr>
      <vt:lpstr>2.4. Научно-технический потенциал организации</vt:lpstr>
      <vt:lpstr>Презентация PowerPoint</vt:lpstr>
      <vt:lpstr>Авторское право 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Тарасов</dc:creator>
  <cp:lastModifiedBy>Natalya Tarasova</cp:lastModifiedBy>
  <cp:revision>40</cp:revision>
  <dcterms:created xsi:type="dcterms:W3CDTF">2023-09-16T19:19:37Z</dcterms:created>
  <dcterms:modified xsi:type="dcterms:W3CDTF">2023-11-18T05:31:19Z</dcterms:modified>
</cp:coreProperties>
</file>