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9" r:id="rId3"/>
    <p:sldId id="288" r:id="rId4"/>
    <p:sldId id="268" r:id="rId5"/>
    <p:sldId id="258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76" r:id="rId14"/>
    <p:sldId id="265" r:id="rId15"/>
    <p:sldId id="266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23C97-E904-0D4E-DCC5-326FC3A0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38C48B-F5D4-B4C2-31D0-C1095B926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DBB23-7BAB-4FA9-FBE0-D5BE351B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51BD01-4A5E-5905-6C63-28183B09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91D8D2-F0ED-F9FF-D3D4-1895A88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2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5DCB-B99A-2926-3A98-105189F7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011D91-7A0C-4767-25EB-D90D2DA3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095108-BAA2-B749-9E2E-5008ADEC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F3C55-3EFD-A544-74A3-68855347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1667C-BE75-A715-6A69-D80F09A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24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A20F94-DF37-CAA0-4C98-E5EF3879C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5D0F0F-FAD3-91E5-059A-029028126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EEA1A1-4444-7358-AEE7-97C829DE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A86BC-7CF9-993A-1047-67A38B89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D38957-8F38-781D-3AD7-E9662CB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1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C0F5B-2D07-5536-F3DA-CA7422CC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6F967-FEED-BD3F-2405-869A59D0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2A60F-F0AC-8A00-2444-0C68F395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6269E-BC47-C645-B040-2AFDE28E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6FE375-F03E-7AC8-4FDB-2A4442DE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1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404BB-916C-0B7E-CF38-30AC4820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8A60A-CAC0-5342-03C3-D731C029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F0EAE5-FC15-621E-0A5A-858B3EEF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E67233-C384-B9AB-8352-90391856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32969-66F4-DE73-CC41-BA4CDA62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33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5049D-E814-1C03-2E60-F6B6EBF6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D01758-93A7-9064-E192-1386E45F2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6324D-12F4-0C03-A3EB-D7DD065B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C0B4C-A59C-9040-2DB6-F3CDA1F5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6CC53C-FFAF-73F4-BC84-3083BEFD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A2CF7B-C974-A948-8801-3F08131F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6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EEC93-4109-C8DE-D8BC-1DFA692A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7BC2B-DDBB-38C1-E0A1-7C7AB49D6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E47B21-9326-DB2B-5BB3-4D4BDAA94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E9E80-EDF0-BC80-561B-442F79F6D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D65187-E407-04CC-29FD-7AFE2587C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3FE274-4F4D-53AD-0B20-885E7BF7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038FC4-38E2-848D-B33E-1481630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6E6C7E-BAAC-06E3-C04B-B3EAD51F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95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84E17-56E8-C1CE-97CE-1444622B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E48585-6567-037B-45D9-94E190C9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572252-F873-6CF9-4E49-05A0FD82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D637A-DD53-87D9-E79F-E5782F1C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A421F5-370F-6613-561A-0E564A81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91BC97-8C11-3E20-8C15-0E72097B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BBE9C6-1702-A7C1-3EB1-C7CE44E0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A7992-6697-6297-FD1A-4C2E3BD4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9FBBC-EB54-7F59-3526-FA1F81B1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BDC368-3F51-6E0B-01FB-B35B27938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690C12-442C-4D60-648F-1AC6B241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09F1B-9819-91B5-24E8-E7909729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D3A19B-0671-F732-9F26-8A072B8E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5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65891-F8F7-C7B0-9838-00DD4E21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4420BE-96C7-C790-CB55-ADCB3C87E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F688F1-75B2-4D4C-E8C8-4EE55975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2F64AC-F02C-95C9-28CD-E3230E1B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F7964-1F81-F1C5-496B-4894F686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B6826-6D98-6878-8DB7-1E3C0CF0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8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6D8B8-6EA6-E0C4-6697-D81B84DC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A3511-A056-07EB-3F8F-D894D11D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5FEE4-B6C8-50CC-A676-6DF295270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5ABD-1197-4E8F-BB0D-CA7C5233EDFA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2443B1-5B47-33F0-9037-DDC996ACE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A4337-7E01-70F2-66AF-132486628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987A9-6F46-46A8-8117-B2B209E1F7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D4ACE-ADD6-7AC6-A0F4-BEE6BF31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223"/>
            <a:ext cx="10515600" cy="62691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Права, смежные с авторскими (гл. 71 ГК РФ)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E490C-383A-49AA-1027-90AD6D29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828136"/>
            <a:ext cx="11129513" cy="56330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Изготовителю базы данных принадлежит (ст. 1334 ГК РФ):</a:t>
            </a:r>
          </a:p>
          <a:p>
            <a:pPr marL="1165225" indent="-268288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исключительное право;</a:t>
            </a:r>
          </a:p>
          <a:p>
            <a:pPr marL="1165225" indent="-268288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право на указание своего имени;</a:t>
            </a:r>
          </a:p>
          <a:p>
            <a:pPr marL="1165225" indent="-268288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право на обнародование.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Исключительное право изготовителя базы данных возникает в момент завершения ее создания и действует в течение </a:t>
            </a:r>
            <a:b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15 лет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считая с 1 января года, следующего за годом ее создания(ст. 1335 ГК РФ)</a:t>
            </a:r>
            <a:r>
              <a:rPr lang="ru-RU" sz="2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19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95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67C3B7-58A9-B0E0-486F-F3BE8823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79" y="324628"/>
            <a:ext cx="11283351" cy="6153809"/>
          </a:xfrm>
        </p:spPr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патента патентообладателем</a:t>
            </a:r>
            <a:endParaRPr lang="ru-R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Применение запатентованного научно-технического решения.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Уступка патентных прав (заключение договора купли-продажи).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Выдача лицензии (</a:t>
            </a:r>
            <a:r>
              <a:rPr lang="ru-RU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licentia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 лат. свобода, право, разрешение),  это предполагает з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аключение лицензионного договора 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88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EC15CF-37B3-895B-AA0A-F0E1A61C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454025"/>
            <a:ext cx="11395495" cy="6093424"/>
          </a:xfrm>
        </p:spPr>
        <p:txBody>
          <a:bodyPr/>
          <a:lstStyle/>
          <a:p>
            <a:pPr marL="0" indent="0" algn="ctr">
              <a:buNone/>
            </a:pPr>
            <a:r>
              <a:rPr lang="ru-RU" sz="3000" b="1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Варианты расчёта вознаграждения лицензиара</a:t>
            </a:r>
          </a:p>
          <a:p>
            <a:pPr marL="361950" indent="-36195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1.Твёрдо зафиксированная в лицензионном договоре сумма награждения – 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паушальный платёж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(нем</a:t>
            </a:r>
            <a:r>
              <a:rPr lang="ru-RU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hauschal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единый, целый).</a:t>
            </a:r>
          </a:p>
          <a:p>
            <a:pPr marL="266700" indent="-2667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2.Периодические платежи (</a:t>
            </a:r>
            <a:r>
              <a:rPr lang="ru-RU" b="1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платежи роялти</a:t>
            </a:r>
            <a:r>
              <a:rPr lang="ru-RU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 В этом случае размер вознаграждения зависит от фактических экономических результатов лицензиата.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ru-RU" sz="3200" b="1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95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0D89007-DE5A-9E1A-C44F-F2C6C6D0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5" y="359134"/>
            <a:ext cx="11266098" cy="61279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Сравнение норм авторского и патентного права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Объект охраны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Нормативно-правовая база для охраны объекта</a:t>
            </a:r>
            <a:endParaRPr lang="ru-RU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Основание для возникновения охраны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Основная ценность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Регистрация права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Срок действия прав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Территория действия прав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Охранный документ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Защитная маркировка</a:t>
            </a:r>
          </a:p>
          <a:p>
            <a:pPr marL="0" indent="0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6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8BD271E-33C4-2E80-88B6-E9915C9F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73050"/>
            <a:ext cx="11577158" cy="615315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5000"/>
              </a:lnSpc>
              <a:spcAft>
                <a:spcPts val="600"/>
              </a:spcAft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Федеральным институтом промышленной собственности (ФИПС)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://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www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fips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2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</a:t>
            </a:r>
            <a:r>
              <a:rPr lang="en-US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ведется: 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программ для ЭВМ;</a:t>
            </a:r>
            <a:endParaRPr lang="ru-RU" sz="2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баз данных;</a:t>
            </a:r>
            <a:endParaRPr lang="ru-RU" sz="2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топологий интегральных микросхем;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изобретений;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полезных моделей;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промышленных образцов;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товарных знаков;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наименований места происхождения товаров;</a:t>
            </a:r>
          </a:p>
          <a:p>
            <a:pPr marL="534988" lvl="0" indent="-268288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2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географических указаний.</a:t>
            </a:r>
            <a:endParaRPr lang="ru-RU" sz="2800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5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39C8BBD-BF26-FBF8-0939-AB9EA93B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3" y="186606"/>
            <a:ext cx="11430000" cy="6490239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r>
              <a:rPr lang="ru-RU" sz="9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Секреты производства (ноу-хау) (гл. 75 ГК РФ)</a:t>
            </a:r>
          </a:p>
          <a:p>
            <a:pPr marL="0" indent="3619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8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Секреты производства (ноу-хау) – сведения производственного, экономического, организационного характера, о результатах в научно-технической сфере, способах осуществления профессиональной деятельности.</a:t>
            </a:r>
          </a:p>
          <a:p>
            <a:pPr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8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Условия охраны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x-none" sz="8600" spc="-4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Имеет действительную или потенциальную ценность в силу неизвестности третьим лицам.</a:t>
            </a:r>
            <a:endParaRPr lang="ru-RU" sz="8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600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К этой информации </a:t>
            </a:r>
            <a:r>
              <a:rPr lang="ru-RU" sz="86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 третьих лиц нет свободного доступа на </a:t>
            </a:r>
            <a:r>
              <a:rPr lang="ru-RU" sz="8600" b="1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законном основании</a:t>
            </a:r>
            <a:r>
              <a:rPr lang="ru-RU" sz="8600" spc="-2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ru-RU" sz="8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8600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Владелец должен принимать меры по обеспечению конфиденциальности информации.</a:t>
            </a:r>
            <a:endParaRPr lang="ru-RU" sz="8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70000"/>
              </a:lnSpc>
              <a:spcBef>
                <a:spcPts val="0"/>
              </a:spcBef>
              <a:buNone/>
            </a:pPr>
            <a:endParaRPr lang="ru-RU" sz="7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24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C391F-54D4-B9A8-4F4F-5CA0975F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500"/>
            <a:ext cx="10515600" cy="61828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Рационализаторское предложение 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27878-34EA-DD82-5D2E-4360F821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77" y="974784"/>
            <a:ext cx="11593902" cy="55267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техническое, организационное, управленческое предложение, являющееся новым и полезным для предприятия.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Условия признания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Рационализаторское предложение должно не просто ставить задачу, а раскрывать конкретные средства её решения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Новизна (в пределах предприятия).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1191260" algn="l"/>
              </a:tabLs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Полезность (получен экономический или технический эффект)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55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0F94-F835-FF9C-AE56-E3461455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5"/>
            <a:ext cx="10515600" cy="82813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2.5. </a:t>
            </a: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Организация коммуникаций</a:t>
            </a:r>
            <a:endParaRPr lang="ru-RU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C5E61-D39B-0FBD-4E7B-3C1399DBF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0" y="997489"/>
            <a:ext cx="11481759" cy="55327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Коммуникация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это обмен информацией, ее смысловым значением между двумя и более людьми.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Задача коммуникаций: обеспечить перемещение информации как по вертикали (между различными уровнями управления), так и по горизонтали (между членами организации, находящимися на одном уровне).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Вертикальное направление передачи информации (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↓, ↑)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Горизонтальное направление передачи информации (→).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37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45CFE0D-7957-FFF2-BFC7-D9BE7101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50" y="376238"/>
            <a:ext cx="11420475" cy="618807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b="1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Отправитель</a:t>
            </a:r>
            <a:r>
              <a:rPr lang="ru-RU" spc="-2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− индивид, который передает информацию другому индивиду, кодируя ее в виде вербальных (словесных) и невербальных (любых, кроме словесных) символов.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Сообщение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− словесный или несловесный символ, который несет в себе определенную информацию, адресованную конкретному объекту. 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Канал связи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− средство посылки и приема сообщения.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Получатель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− индивид, которому предназначается информация. </a:t>
            </a:r>
          </a:p>
          <a:p>
            <a:pPr marL="0" indent="0" algn="just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Обратная связь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− для контроля и управления системой передачи информации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20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A9087B4-B89E-EB48-9F6D-BF076197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324627"/>
            <a:ext cx="11386868" cy="618831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из этапов коммуникационного процесса возможно возникновение шумов, что приводит к искажению передаваемой информации.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Индивидуальные барьеры: 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ментальные фильтры; 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эмоциональные фильтры; 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плохое знание языка и семантические преграды; 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физический шум; 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культурологический шум.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Организационные барьеры: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нерациональная организационная структура; </a:t>
            </a:r>
            <a:endParaRPr lang="ru-RU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информационная перегрузка руководителя;</a:t>
            </a:r>
          </a:p>
          <a:p>
            <a:pPr marL="715963" indent="-180975" algn="just">
              <a:lnSpc>
                <a:spcPct val="120000"/>
              </a:lnSpc>
              <a:spcBef>
                <a:spcPts val="0"/>
              </a:spcBef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нехватка средств связи.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1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E6E0357-76E5-E788-8086-B56DE4EDF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264244"/>
            <a:ext cx="10818961" cy="6093424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Варианты построения модели коммуникаций</a:t>
            </a:r>
            <a:endParaRPr lang="ru-RU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«Круг» («круглый стол»).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«Звезда».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«Цепь» (сарафанное радио).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«Шпора».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«Игрек».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«Дом». 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Модель «Паутина» (социальные сети).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8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0A5741-096C-C27C-A117-E0BCF2DF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562" y="290122"/>
            <a:ext cx="11473132" cy="6352217"/>
          </a:xfrm>
        </p:spPr>
        <p:txBody>
          <a:bodyPr/>
          <a:lstStyle/>
          <a:p>
            <a:pPr marL="0" indent="0" algn="ctr">
              <a:buNone/>
            </a:pPr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Патентное право (гл. 72 ГК РФ)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Патент – документ (от лат. </a:t>
            </a:r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patens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грамота), выдаваемый компетентным органом государства.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Объекты патентных прав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Изобретения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Полезные модели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Промышленные образцы</a:t>
            </a:r>
            <a:b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84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82C1005-9253-9DA6-E5B4-1F72E5D7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333375"/>
            <a:ext cx="11239500" cy="618807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Патентообладателю принадлежат 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исключительные права </a:t>
            </a:r>
            <a:b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отношении зарегистрированного научно-технического решения </a:t>
            </a:r>
            <a:b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(ст. 1358 ГК РФ):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ввозить на территорию Российской Федерации; 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изготавливать; 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применять;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предлагать к продаже;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продавать;</a:t>
            </a:r>
          </a:p>
          <a:p>
            <a:pPr marL="630238" lvl="0" indent="-268288" algn="just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иным образом вводить в гражданский оборот.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65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6909C4-CCC9-53CA-A88F-CF2F8B6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505783"/>
            <a:ext cx="11057626" cy="600715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Принципы патентного права</a:t>
            </a:r>
          </a:p>
          <a:p>
            <a:pPr marL="449263" indent="-449263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Признание за патентообладателем исключительного права </a:t>
            </a:r>
            <a:endParaRPr lang="ru-RU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Соблюдение разумного баланса интересов патентообладателя и интересов общества</a:t>
            </a:r>
          </a:p>
          <a:p>
            <a:pPr marL="449263" indent="-449263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Официальный порядок признания решений патентоспособными.</a:t>
            </a:r>
          </a:p>
          <a:p>
            <a:pPr marL="449263" indent="-449263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Территориальный характер действия.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3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0AD244-D3FE-3637-2407-A1F33967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09" y="410893"/>
            <a:ext cx="11524890" cy="597265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Изобретение − техническое решение в любой области, относящиеся к 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продукту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(устройство, вещество, штамм микроорганизма, культура клеток растений и животных) или </a:t>
            </a: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способу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(процессу осуществления действий над материальным объектом с помощью материальных средств) (ст. 1350 ГК РФ).</a:t>
            </a:r>
          </a:p>
          <a:p>
            <a:pPr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Критерии патентоспособности изобретени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я</a:t>
            </a:r>
          </a:p>
          <a:p>
            <a:pPr marL="896938" lvl="0" indent="-36195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Новизна. </a:t>
            </a:r>
          </a:p>
          <a:p>
            <a:pPr marL="896938" lvl="0" indent="-36195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Изобретательский уровень. </a:t>
            </a:r>
          </a:p>
          <a:p>
            <a:pPr marL="896938" lvl="0" indent="-361950" algn="just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Промышленная применимость.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15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2EECB48-7817-C325-4480-D021392C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7595"/>
            <a:ext cx="11429999" cy="65937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 признаются патентоспособными 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(ст. 1349, 1350 ГК РФ):</a:t>
            </a: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открытия, научные теории и математические методы; </a:t>
            </a: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решения, касающиеся только внешнего вида изделий и направленные на удовлетворение эстетических потребностей;</a:t>
            </a: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правила и методы игр интеллектуальной или хозяйственной деятельности;</a:t>
            </a:r>
          </a:p>
          <a:p>
            <a:pPr marL="361950" lvl="0" indent="-276225">
              <a:lnSpc>
                <a:spcPct val="120000"/>
              </a:lnSpc>
              <a:spcBef>
                <a:spcPts val="0"/>
              </a:spcBef>
            </a:pPr>
            <a:r>
              <a:rPr lang="ru-RU" sz="3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программы для ЭВМ;</a:t>
            </a:r>
          </a:p>
          <a:p>
            <a:pPr marL="361950" lvl="0" indent="-276225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решения, заключающиеся только в предоставлении информации;</a:t>
            </a:r>
          </a:p>
          <a:p>
            <a:pPr marL="361950" lvl="0" indent="-276225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способы клонирования человека и его клон;</a:t>
            </a: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использование человеческих эмбрионов в промышленных и коммерческих целях;</a:t>
            </a:r>
            <a:endParaRPr lang="ru-RU" sz="3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способы модификации генетической целостности клеток зародышевой линии человека;</a:t>
            </a:r>
          </a:p>
          <a:p>
            <a:pPr marL="361950" lvl="0" indent="-276225" algn="just">
              <a:lnSpc>
                <a:spcPct val="120000"/>
              </a:lnSpc>
              <a:spcBef>
                <a:spcPts val="0"/>
              </a:spcBef>
            </a:pP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решения, противоречащие общественным интересам, принципам гуманности и морали.</a:t>
            </a:r>
          </a:p>
          <a:p>
            <a:pPr marL="361950" indent="-276225" algn="just">
              <a:lnSpc>
                <a:spcPct val="134000"/>
              </a:lnSpc>
              <a:spcBef>
                <a:spcPts val="0"/>
              </a:spcBef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12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09186D-2FDE-F233-C0A1-3DB3DD37C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84" y="250166"/>
            <a:ext cx="5341481" cy="6383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21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C64B88-D7E3-1804-5C5B-FFCE8000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410893"/>
            <a:ext cx="11025996" cy="6058918"/>
          </a:xfrm>
        </p:spPr>
        <p:txBody>
          <a:bodyPr/>
          <a:lstStyle/>
          <a:p>
            <a:pPr marL="0" indent="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 «патентное право» фактически применяется в российской практике с 1992 г. До этого использовался термин «изобретательское право».</a:t>
            </a:r>
          </a:p>
          <a:p>
            <a:pPr marL="0" indent="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течение длительного времени изобретения и другие технические новшества охранялись в основном не патентами, а авторскими свидетельствами (с 1919 г.).</a:t>
            </a:r>
          </a:p>
          <a:p>
            <a:pPr marL="0" indent="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Исключительные права оставались у государства. </a:t>
            </a:r>
          </a:p>
          <a:p>
            <a:pPr marL="0" indent="449263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3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649297A-D479-B2BD-739E-839C3D778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89" y="413724"/>
            <a:ext cx="4666891" cy="61854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723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933</Words>
  <Application>Microsoft Office PowerPoint</Application>
  <PresentationFormat>Широкоэкранный</PresentationFormat>
  <Paragraphs>115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Права, смежные с авторскими (гл. 71 ГК РФ)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Рационализаторское предложение </vt:lpstr>
      <vt:lpstr>2.5. Организация коммуникаций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Natalya Tarasova</dc:creator>
  <cp:lastModifiedBy>Natalya Tarasova</cp:lastModifiedBy>
  <cp:revision>12</cp:revision>
  <dcterms:created xsi:type="dcterms:W3CDTF">2023-11-17T17:56:19Z</dcterms:created>
  <dcterms:modified xsi:type="dcterms:W3CDTF">2023-11-19T07:51:43Z</dcterms:modified>
</cp:coreProperties>
</file>