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0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1F8AE-77A7-49E0-98BF-ECDC716DC27C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15090-2D13-40C4-AA0F-FA01C147436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15090-2D13-40C4-AA0F-FA01C147436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2AA-E187-4334-A6E8-5ED82FCB9633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1274-46DF-4D08-A0C3-CD567A436A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2AA-E187-4334-A6E8-5ED82FCB9633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1274-46DF-4D08-A0C3-CD567A436A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2AA-E187-4334-A6E8-5ED82FCB9633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1274-46DF-4D08-A0C3-CD567A436A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2AA-E187-4334-A6E8-5ED82FCB9633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1274-46DF-4D08-A0C3-CD567A436A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2AA-E187-4334-A6E8-5ED82FCB9633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1274-46DF-4D08-A0C3-CD567A436A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2AA-E187-4334-A6E8-5ED82FCB9633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1274-46DF-4D08-A0C3-CD567A436A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2AA-E187-4334-A6E8-5ED82FCB9633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1274-46DF-4D08-A0C3-CD567A436A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2AA-E187-4334-A6E8-5ED82FCB9633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1274-46DF-4D08-A0C3-CD567A436A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2AA-E187-4334-A6E8-5ED82FCB9633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1274-46DF-4D08-A0C3-CD567A436A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2AA-E187-4334-A6E8-5ED82FCB9633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1274-46DF-4D08-A0C3-CD567A436A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2AA-E187-4334-A6E8-5ED82FCB9633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1274-46DF-4D08-A0C3-CD567A436A0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92AA-E187-4334-A6E8-5ED82FCB9633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1274-46DF-4D08-A0C3-CD567A436A0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470025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smtClean="0"/>
              <a:t>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2500306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ru-RU" sz="8000" b="1" dirty="0" smtClean="0">
                <a:solidFill>
                  <a:srgbClr val="002060"/>
                </a:solidFill>
              </a:rPr>
              <a:t>СПИСКИ </a:t>
            </a:r>
          </a:p>
          <a:p>
            <a:r>
              <a:rPr lang="ru-RU" sz="8000" b="1" dirty="0" smtClean="0">
                <a:solidFill>
                  <a:srgbClr val="002060"/>
                </a:solidFill>
              </a:rPr>
              <a:t>в Прологе</a:t>
            </a:r>
            <a:endParaRPr lang="ru-RU" sz="8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*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472518" cy="261461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	Имеются возраста 3 подруг Иры, Маши, Саши: </a:t>
            </a:r>
            <a:r>
              <a:rPr lang="ru-RU" dirty="0"/>
              <a:t>10</a:t>
            </a:r>
            <a:r>
              <a:rPr lang="ru-RU" dirty="0" smtClean="0"/>
              <a:t>, 13, 15 лет. </a:t>
            </a:r>
            <a:r>
              <a:rPr lang="ru-RU" dirty="0"/>
              <a:t>Ира старше Маши, </a:t>
            </a:r>
            <a:r>
              <a:rPr lang="ru-RU" dirty="0" smtClean="0"/>
              <a:t>а суммарный </a:t>
            </a:r>
            <a:r>
              <a:rPr lang="ru-RU" dirty="0"/>
              <a:t>возраст Саши  и Иры  больше удвоенного возраста Маши. Кому сколько </a:t>
            </a:r>
            <a:r>
              <a:rPr lang="ru-RU" dirty="0" smtClean="0"/>
              <a:t>лет?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4286256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?- permute([I,M,S],[10,13,15]), I&gt;M, S+I&gt;2*M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ru-RU" sz="2400" dirty="0" smtClean="0">
              <a:solidFill>
                <a:srgbClr val="002060"/>
              </a:solidFill>
            </a:endParaRPr>
          </a:p>
          <a:p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1538" y="5072074"/>
            <a:ext cx="6000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ОТВЕТ :</a:t>
            </a:r>
          </a:p>
          <a:p>
            <a:r>
              <a:rPr lang="ru-RU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I= </a:t>
            </a:r>
            <a:r>
              <a:rPr lang="ru-RU" b="1" dirty="0" smtClean="0">
                <a:solidFill>
                  <a:srgbClr val="00B050"/>
                </a:solidFill>
              </a:rPr>
              <a:t>13</a:t>
            </a:r>
            <a:r>
              <a:rPr lang="en-US" b="1" dirty="0" smtClean="0">
                <a:solidFill>
                  <a:srgbClr val="00B050"/>
                </a:solidFill>
              </a:rPr>
              <a:t>, M=</a:t>
            </a:r>
            <a:r>
              <a:rPr lang="ru-RU" b="1" dirty="0" smtClean="0">
                <a:solidFill>
                  <a:srgbClr val="00B050"/>
                </a:solidFill>
              </a:rPr>
              <a:t> 1</a:t>
            </a:r>
            <a:r>
              <a:rPr lang="en-US" b="1" dirty="0" smtClean="0">
                <a:solidFill>
                  <a:srgbClr val="00B050"/>
                </a:solidFill>
              </a:rPr>
              <a:t>0, S=</a:t>
            </a:r>
            <a:r>
              <a:rPr lang="ru-RU" b="1" dirty="0" smtClean="0">
                <a:solidFill>
                  <a:srgbClr val="00B050"/>
                </a:solidFill>
              </a:rPr>
              <a:t> 15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Или	</a:t>
            </a:r>
            <a:r>
              <a:rPr lang="en-US" dirty="0" smtClean="0">
                <a:solidFill>
                  <a:srgbClr val="00B050"/>
                </a:solidFill>
              </a:rPr>
              <a:t>I= </a:t>
            </a:r>
            <a:r>
              <a:rPr lang="ru-RU" dirty="0" smtClean="0">
                <a:solidFill>
                  <a:srgbClr val="00B050"/>
                </a:solidFill>
              </a:rPr>
              <a:t>15</a:t>
            </a:r>
            <a:r>
              <a:rPr lang="en-US" dirty="0" smtClean="0">
                <a:solidFill>
                  <a:srgbClr val="00B050"/>
                </a:solidFill>
              </a:rPr>
              <a:t>, M=</a:t>
            </a:r>
            <a:r>
              <a:rPr lang="ru-RU" dirty="0" smtClean="0">
                <a:solidFill>
                  <a:srgbClr val="00B050"/>
                </a:solidFill>
              </a:rPr>
              <a:t> 1</a:t>
            </a:r>
            <a:r>
              <a:rPr lang="en-US" dirty="0" smtClean="0">
                <a:solidFill>
                  <a:srgbClr val="00B050"/>
                </a:solidFill>
              </a:rPr>
              <a:t>0, S=</a:t>
            </a:r>
            <a:r>
              <a:rPr lang="ru-RU" dirty="0" smtClean="0">
                <a:solidFill>
                  <a:srgbClr val="00B050"/>
                </a:solidFill>
              </a:rPr>
              <a:t> 13</a:t>
            </a:r>
            <a:endParaRPr lang="ru-RU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 поиска всех решений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2714644"/>
          </a:xfrm>
        </p:spPr>
        <p:txBody>
          <a:bodyPr>
            <a:normAutofit/>
          </a:bodyPr>
          <a:lstStyle/>
          <a:p>
            <a:r>
              <a:rPr lang="en-US" b="1" dirty="0" err="1"/>
              <a:t>bagof</a:t>
            </a:r>
            <a:r>
              <a:rPr lang="ru-RU" b="1" dirty="0"/>
              <a:t>(</a:t>
            </a:r>
            <a:r>
              <a:rPr lang="en-US" b="1" dirty="0"/>
              <a:t>X</a:t>
            </a:r>
            <a:r>
              <a:rPr lang="ru-RU" b="1" dirty="0"/>
              <a:t>,</a:t>
            </a:r>
            <a:r>
              <a:rPr lang="en-US" b="1" dirty="0"/>
              <a:t>f</a:t>
            </a:r>
            <a:r>
              <a:rPr lang="ru-RU" b="1" dirty="0"/>
              <a:t>(</a:t>
            </a:r>
            <a:r>
              <a:rPr lang="en-US" b="1" dirty="0"/>
              <a:t>X</a:t>
            </a:r>
            <a:r>
              <a:rPr lang="ru-RU" b="1" dirty="0"/>
              <a:t>),</a:t>
            </a:r>
            <a:r>
              <a:rPr lang="en-US" b="1" dirty="0"/>
              <a:t>L</a:t>
            </a:r>
            <a:r>
              <a:rPr lang="ru-RU" b="1" dirty="0"/>
              <a:t>), - </a:t>
            </a:r>
            <a:r>
              <a:rPr lang="ru-RU" dirty="0"/>
              <a:t>определяет список термов </a:t>
            </a:r>
            <a:r>
              <a:rPr lang="en-US" dirty="0"/>
              <a:t>L </a:t>
            </a:r>
            <a:r>
              <a:rPr lang="ru-RU" dirty="0"/>
              <a:t>, конкретизирующих переменную </a:t>
            </a:r>
            <a:r>
              <a:rPr lang="en-US" dirty="0"/>
              <a:t>X.</a:t>
            </a:r>
            <a:endParaRPr lang="ru-RU" dirty="0"/>
          </a:p>
          <a:p>
            <a:r>
              <a:rPr lang="en-US" b="1" dirty="0" err="1" smtClean="0"/>
              <a:t>setof</a:t>
            </a:r>
            <a:r>
              <a:rPr lang="en-US" b="1" dirty="0" smtClean="0"/>
              <a:t> </a:t>
            </a:r>
            <a:r>
              <a:rPr lang="en-US" dirty="0"/>
              <a:t>= </a:t>
            </a:r>
            <a:r>
              <a:rPr lang="en-US" dirty="0" err="1"/>
              <a:t>bagof</a:t>
            </a:r>
            <a:r>
              <a:rPr lang="en-US" dirty="0"/>
              <a:t> + </a:t>
            </a:r>
            <a:r>
              <a:rPr lang="en-US" sz="2400" i="1" dirty="0" err="1"/>
              <a:t>сортировка</a:t>
            </a:r>
            <a:r>
              <a:rPr lang="en-US" sz="2400" i="1" dirty="0"/>
              <a:t> + </a:t>
            </a:r>
            <a:r>
              <a:rPr lang="en-US" sz="2400" i="1" dirty="0" err="1"/>
              <a:t>удаление</a:t>
            </a:r>
            <a:r>
              <a:rPr lang="en-US" sz="2400" i="1" dirty="0"/>
              <a:t> </a:t>
            </a:r>
            <a:r>
              <a:rPr lang="en-US" sz="2400" i="1" dirty="0" err="1"/>
              <a:t>повторов</a:t>
            </a:r>
            <a:r>
              <a:rPr lang="en-US" sz="2400" i="1" dirty="0"/>
              <a:t> L</a:t>
            </a:r>
            <a:endParaRPr lang="ru-RU" sz="2400" i="1" dirty="0"/>
          </a:p>
          <a:p>
            <a:r>
              <a:rPr lang="en-US" b="1" dirty="0" err="1"/>
              <a:t>findall</a:t>
            </a:r>
            <a:r>
              <a:rPr lang="en-US" dirty="0"/>
              <a:t>==</a:t>
            </a:r>
            <a:r>
              <a:rPr lang="en-US" dirty="0" err="1"/>
              <a:t>bagof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>
              <a:solidFill>
                <a:srgbClr val="002060"/>
              </a:solidFill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5072074"/>
            <a:ext cx="657229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Для задачи *:</a:t>
            </a:r>
            <a:endParaRPr lang="bg-BG" dirty="0" smtClean="0"/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?- </a:t>
            </a:r>
            <a:r>
              <a:rPr lang="en-US" dirty="0" err="1" smtClean="0">
                <a:solidFill>
                  <a:srgbClr val="002060"/>
                </a:solidFill>
              </a:rPr>
              <a:t>findall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R,task</a:t>
            </a:r>
            <a:r>
              <a:rPr lang="en-US" dirty="0" smtClean="0">
                <a:solidFill>
                  <a:srgbClr val="002060"/>
                </a:solidFill>
              </a:rPr>
              <a:t>(R) ,L),write(L).</a:t>
            </a:r>
          </a:p>
          <a:p>
            <a:pPr>
              <a:buNone/>
            </a:pPr>
            <a:endParaRPr lang="ru-RU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L=</a:t>
            </a:r>
            <a:r>
              <a:rPr lang="ru-RU" sz="1400" dirty="0" smtClean="0">
                <a:solidFill>
                  <a:srgbClr val="002060"/>
                </a:solidFill>
              </a:rPr>
              <a:t>[[13,10,15],[15,10,13]]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3857628"/>
            <a:ext cx="5357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i="1" u="sng" dirty="0" smtClean="0"/>
              <a:t>Пример: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findall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X,member</a:t>
            </a:r>
            <a:r>
              <a:rPr lang="en-US" dirty="0" smtClean="0">
                <a:solidFill>
                  <a:srgbClr val="002060"/>
                </a:solidFill>
              </a:rPr>
              <a:t>(X,[</a:t>
            </a:r>
            <a:r>
              <a:rPr lang="en-US" dirty="0" err="1" smtClean="0">
                <a:solidFill>
                  <a:srgbClr val="002060"/>
                </a:solidFill>
              </a:rPr>
              <a:t>a,m,n</a:t>
            </a:r>
            <a:r>
              <a:rPr lang="en-US" dirty="0" smtClean="0">
                <a:solidFill>
                  <a:srgbClr val="002060"/>
                </a:solidFill>
              </a:rPr>
              <a:t>]),L).</a:t>
            </a:r>
            <a:endParaRPr lang="ru-RU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ru-RU" i="1" dirty="0" smtClean="0"/>
              <a:t>Ответ: </a:t>
            </a:r>
            <a:r>
              <a:rPr lang="ru-RU" dirty="0" smtClean="0"/>
              <a:t>L=[</a:t>
            </a:r>
            <a:r>
              <a:rPr lang="en-US" dirty="0" err="1" smtClean="0"/>
              <a:t>a,m,n</a:t>
            </a:r>
            <a:r>
              <a:rPr lang="ru-RU" dirty="0" smtClean="0"/>
              <a:t>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д</a:t>
            </a:r>
            <a:r>
              <a:rPr lang="ru-RU" dirty="0" smtClean="0"/>
              <a:t>еревья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86122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bt</a:t>
            </a:r>
            <a:r>
              <a:rPr lang="ru-RU" dirty="0" smtClean="0"/>
              <a:t>(</a:t>
            </a:r>
            <a:r>
              <a:rPr lang="en-US" dirty="0"/>
              <a:t>LD</a:t>
            </a:r>
            <a:r>
              <a:rPr lang="ru-RU" dirty="0"/>
              <a:t>,</a:t>
            </a:r>
            <a:r>
              <a:rPr lang="en-US" dirty="0"/>
              <a:t>X</a:t>
            </a:r>
            <a:r>
              <a:rPr lang="ru-RU" dirty="0"/>
              <a:t>,</a:t>
            </a:r>
            <a:r>
              <a:rPr lang="en-US" dirty="0"/>
              <a:t>RD</a:t>
            </a:r>
            <a:r>
              <a:rPr lang="ru-RU" dirty="0"/>
              <a:t>).</a:t>
            </a:r>
          </a:p>
          <a:p>
            <a:pPr>
              <a:buNone/>
            </a:pPr>
            <a:r>
              <a:rPr lang="ru-RU" dirty="0" smtClean="0"/>
              <a:t>Лист: </a:t>
            </a:r>
            <a:r>
              <a:rPr lang="en-US" dirty="0" err="1" smtClean="0"/>
              <a:t>b</a:t>
            </a:r>
            <a:r>
              <a:rPr lang="en-US" dirty="0" err="1"/>
              <a:t>t</a:t>
            </a:r>
            <a:r>
              <a:rPr lang="en-US" dirty="0" smtClean="0"/>
              <a:t>(</a:t>
            </a:r>
            <a:r>
              <a:rPr lang="en-US" dirty="0" err="1" smtClean="0"/>
              <a:t>nil,c,nil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pic>
        <p:nvPicPr>
          <p:cNvPr id="20482" name="Picture 2" descr="https://prog-cpp.ru/wp-content/uploads/2014/05/tree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357298"/>
            <a:ext cx="4610100" cy="301942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71472" y="4929198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err="1" smtClean="0">
                <a:solidFill>
                  <a:srgbClr val="002060"/>
                </a:solidFill>
              </a:rPr>
              <a:t>bt</a:t>
            </a:r>
            <a:r>
              <a:rPr lang="en-US" sz="3200" dirty="0" smtClean="0">
                <a:solidFill>
                  <a:srgbClr val="002060"/>
                </a:solidFill>
              </a:rPr>
              <a:t>(</a:t>
            </a:r>
            <a:r>
              <a:rPr lang="en-US" sz="3200" dirty="0" err="1" smtClean="0">
                <a:solidFill>
                  <a:srgbClr val="002060"/>
                </a:solidFill>
              </a:rPr>
              <a:t>bt</a:t>
            </a:r>
            <a:r>
              <a:rPr lang="en-US" sz="3200" dirty="0" smtClean="0">
                <a:solidFill>
                  <a:srgbClr val="002060"/>
                </a:solidFill>
              </a:rPr>
              <a:t>(nil,1,bt(</a:t>
            </a:r>
            <a:r>
              <a:rPr lang="en-US" sz="3200" dirty="0" err="1" smtClean="0">
                <a:solidFill>
                  <a:srgbClr val="002060"/>
                </a:solidFill>
              </a:rPr>
              <a:t>bt</a:t>
            </a:r>
            <a:r>
              <a:rPr lang="en-US" sz="3200" dirty="0" smtClean="0">
                <a:solidFill>
                  <a:srgbClr val="002060"/>
                </a:solidFill>
              </a:rPr>
              <a:t>(nil,2,nil),3,bt(nil,5,nil))),7,nil)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857256"/>
          </a:xfrm>
        </p:spPr>
        <p:txBody>
          <a:bodyPr/>
          <a:lstStyle/>
          <a:p>
            <a:r>
              <a:rPr lang="ru-RU" dirty="0" smtClean="0"/>
              <a:t>Создание сортирующего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8472518" cy="55721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Включение по </a:t>
            </a:r>
            <a:r>
              <a:rPr lang="ru-RU" dirty="0" smtClean="0"/>
              <a:t>возрастанию: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insert 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nil,D,bt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nil,D,nil</a:t>
            </a:r>
            <a:r>
              <a:rPr lang="en-US" sz="2400" dirty="0">
                <a:solidFill>
                  <a:srgbClr val="002060"/>
                </a:solidFill>
              </a:rPr>
              <a:t>)).</a:t>
            </a:r>
            <a:endParaRPr lang="ru-RU" sz="2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insert (</a:t>
            </a:r>
            <a:r>
              <a:rPr lang="en-US" sz="2400" dirty="0" err="1">
                <a:solidFill>
                  <a:srgbClr val="002060"/>
                </a:solidFill>
              </a:rPr>
              <a:t>bt</a:t>
            </a:r>
            <a:r>
              <a:rPr lang="en-US" sz="2400" dirty="0">
                <a:solidFill>
                  <a:srgbClr val="002060"/>
                </a:solidFill>
              </a:rPr>
              <a:t>(LT,K,RT),</a:t>
            </a:r>
            <a:r>
              <a:rPr lang="en-US" sz="2400" dirty="0" err="1">
                <a:solidFill>
                  <a:srgbClr val="002060"/>
                </a:solidFill>
              </a:rPr>
              <a:t>X,bt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Ltnew,K,RT</a:t>
            </a:r>
            <a:r>
              <a:rPr lang="en-US" sz="2400" dirty="0">
                <a:solidFill>
                  <a:srgbClr val="002060"/>
                </a:solidFill>
              </a:rPr>
              <a:t>) ):-</a:t>
            </a:r>
            <a:r>
              <a:rPr lang="en-US" sz="2400" dirty="0" smtClean="0">
                <a:solidFill>
                  <a:srgbClr val="002060"/>
                </a:solidFill>
              </a:rPr>
              <a:t>X&lt;</a:t>
            </a:r>
            <a:r>
              <a:rPr lang="en-US" sz="2400" dirty="0" err="1" smtClean="0">
                <a:solidFill>
                  <a:srgbClr val="002060"/>
                </a:solidFill>
              </a:rPr>
              <a:t>K,insert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</a:rPr>
              <a:t>LT,X,Ltnew</a:t>
            </a:r>
            <a:r>
              <a:rPr lang="en-US" sz="2400" dirty="0">
                <a:solidFill>
                  <a:srgbClr val="002060"/>
                </a:solidFill>
              </a:rPr>
              <a:t>).</a:t>
            </a:r>
            <a:endParaRPr lang="ru-RU" sz="2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insert (</a:t>
            </a:r>
            <a:r>
              <a:rPr lang="en-US" sz="2400" dirty="0" err="1">
                <a:solidFill>
                  <a:srgbClr val="002060"/>
                </a:solidFill>
              </a:rPr>
              <a:t>bt</a:t>
            </a:r>
            <a:r>
              <a:rPr lang="en-US" sz="2400" dirty="0">
                <a:solidFill>
                  <a:srgbClr val="002060"/>
                </a:solidFill>
              </a:rPr>
              <a:t>(LT,K,RT),</a:t>
            </a:r>
            <a:r>
              <a:rPr lang="en-US" sz="2400" dirty="0" err="1">
                <a:solidFill>
                  <a:srgbClr val="002060"/>
                </a:solidFill>
              </a:rPr>
              <a:t>X,bt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LT,K,Rtnew</a:t>
            </a:r>
            <a:r>
              <a:rPr lang="en-US" sz="2400" dirty="0">
                <a:solidFill>
                  <a:srgbClr val="002060"/>
                </a:solidFill>
              </a:rPr>
              <a:t>) ):-</a:t>
            </a:r>
            <a:r>
              <a:rPr lang="en-US" sz="2400" dirty="0" smtClean="0">
                <a:solidFill>
                  <a:srgbClr val="002060"/>
                </a:solidFill>
              </a:rPr>
              <a:t>X&gt;</a:t>
            </a:r>
            <a:r>
              <a:rPr lang="en-US" sz="2400" dirty="0" err="1" smtClean="0">
                <a:solidFill>
                  <a:srgbClr val="002060"/>
                </a:solidFill>
              </a:rPr>
              <a:t>K,insert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</a:rPr>
              <a:t>RT,X,Rtnew</a:t>
            </a:r>
            <a:r>
              <a:rPr lang="en-US" sz="2400" dirty="0" smtClean="0">
                <a:solidFill>
                  <a:srgbClr val="002060"/>
                </a:solidFill>
              </a:rPr>
              <a:t>).</a:t>
            </a:r>
            <a:endParaRPr lang="ru-RU" sz="24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ru-RU" sz="19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 smtClean="0"/>
              <a:t>	C</a:t>
            </a:r>
            <a:r>
              <a:rPr lang="ru-RU" sz="2400" i="1" dirty="0" err="1"/>
              <a:t>писок</a:t>
            </a:r>
            <a:r>
              <a:rPr lang="ru-RU" sz="2400" i="1" dirty="0"/>
              <a:t> в дерево:</a:t>
            </a:r>
            <a:endParaRPr lang="ru-RU" sz="2400" dirty="0"/>
          </a:p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</a:rPr>
              <a:t>ltotree</a:t>
            </a:r>
            <a:r>
              <a:rPr lang="ru-RU" sz="2400" dirty="0">
                <a:solidFill>
                  <a:srgbClr val="002060"/>
                </a:solidFill>
              </a:rPr>
              <a:t>([],</a:t>
            </a:r>
            <a:r>
              <a:rPr lang="en-US" sz="2400" dirty="0">
                <a:solidFill>
                  <a:srgbClr val="002060"/>
                </a:solidFill>
              </a:rPr>
              <a:t>nil</a:t>
            </a:r>
            <a:r>
              <a:rPr lang="ru-RU" sz="2400" dirty="0">
                <a:solidFill>
                  <a:srgbClr val="002060"/>
                </a:solidFill>
              </a:rPr>
              <a:t>).</a:t>
            </a:r>
          </a:p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</a:rPr>
              <a:t>ltotree</a:t>
            </a:r>
            <a:r>
              <a:rPr lang="en-US" sz="2400" dirty="0">
                <a:solidFill>
                  <a:srgbClr val="002060"/>
                </a:solidFill>
              </a:rPr>
              <a:t>([H|X],T):-</a:t>
            </a:r>
            <a:r>
              <a:rPr lang="en-US" sz="2400" dirty="0" err="1">
                <a:solidFill>
                  <a:srgbClr val="002060"/>
                </a:solidFill>
              </a:rPr>
              <a:t>ltotree</a:t>
            </a:r>
            <a:r>
              <a:rPr lang="en-US" sz="2400" dirty="0">
                <a:solidFill>
                  <a:srgbClr val="002060"/>
                </a:solidFill>
              </a:rPr>
              <a:t>(X,T1),insert(T1,H,T).</a:t>
            </a:r>
            <a:endParaRPr lang="ru-RU" sz="2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i="1" dirty="0"/>
              <a:t> </a:t>
            </a:r>
            <a:r>
              <a:rPr lang="en-US" sz="2400" i="1" dirty="0" smtClean="0"/>
              <a:t>	</a:t>
            </a:r>
            <a:r>
              <a:rPr lang="ru-RU" sz="2400" i="1" dirty="0" smtClean="0"/>
              <a:t>Дерево </a:t>
            </a:r>
            <a:r>
              <a:rPr lang="ru-RU" sz="2400" i="1" dirty="0"/>
              <a:t>в список</a:t>
            </a:r>
            <a:endParaRPr lang="ru-RU" sz="2400" dirty="0"/>
          </a:p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</a:rPr>
              <a:t>treetol</a:t>
            </a:r>
            <a:r>
              <a:rPr lang="ru-RU" sz="2400" dirty="0">
                <a:solidFill>
                  <a:srgbClr val="002060"/>
                </a:solidFill>
              </a:rPr>
              <a:t>(</a:t>
            </a:r>
            <a:r>
              <a:rPr lang="en-US" sz="2400" dirty="0">
                <a:solidFill>
                  <a:srgbClr val="002060"/>
                </a:solidFill>
              </a:rPr>
              <a:t>nil</a:t>
            </a:r>
            <a:r>
              <a:rPr lang="ru-RU" sz="2400" dirty="0">
                <a:solidFill>
                  <a:srgbClr val="002060"/>
                </a:solidFill>
              </a:rPr>
              <a:t>,[]).</a:t>
            </a:r>
          </a:p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</a:rPr>
              <a:t>treetol</a:t>
            </a:r>
            <a:r>
              <a:rPr lang="en-US" sz="2400" dirty="0">
                <a:solidFill>
                  <a:srgbClr val="002060"/>
                </a:solidFill>
              </a:rPr>
              <a:t>(</a:t>
            </a:r>
            <a:r>
              <a:rPr lang="en-US" sz="2400" dirty="0" err="1">
                <a:solidFill>
                  <a:srgbClr val="002060"/>
                </a:solidFill>
              </a:rPr>
              <a:t>bt</a:t>
            </a:r>
            <a:r>
              <a:rPr lang="en-US" sz="2400" dirty="0">
                <a:solidFill>
                  <a:srgbClr val="002060"/>
                </a:solidFill>
              </a:rPr>
              <a:t>(LT,K,RT),S):- </a:t>
            </a:r>
            <a:r>
              <a:rPr lang="en-US" sz="2400" dirty="0" err="1">
                <a:solidFill>
                  <a:srgbClr val="002060"/>
                </a:solidFill>
              </a:rPr>
              <a:t>treetol</a:t>
            </a:r>
            <a:r>
              <a:rPr lang="en-US" sz="2400" dirty="0">
                <a:solidFill>
                  <a:srgbClr val="002060"/>
                </a:solidFill>
              </a:rPr>
              <a:t>(LT,S1), </a:t>
            </a:r>
            <a:r>
              <a:rPr lang="en-US" sz="2400" dirty="0" err="1">
                <a:solidFill>
                  <a:srgbClr val="002060"/>
                </a:solidFill>
              </a:rPr>
              <a:t>treetol</a:t>
            </a:r>
            <a:r>
              <a:rPr lang="en-US" sz="2400" dirty="0">
                <a:solidFill>
                  <a:srgbClr val="002060"/>
                </a:solidFill>
              </a:rPr>
              <a:t>(RT,S2), append(S1,[K|S2],S</a:t>
            </a:r>
            <a:r>
              <a:rPr lang="en-US" sz="2400" dirty="0" smtClean="0">
                <a:solidFill>
                  <a:srgbClr val="002060"/>
                </a:solidFill>
              </a:rPr>
              <a:t>).</a:t>
            </a:r>
            <a:endParaRPr lang="ru-RU" sz="24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ru-RU" sz="19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ru-RU" dirty="0"/>
              <a:t>Сортировка: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sort(L,L1):-</a:t>
            </a:r>
            <a:r>
              <a:rPr lang="en-US" sz="2400" dirty="0" err="1">
                <a:solidFill>
                  <a:srgbClr val="002060"/>
                </a:solidFill>
              </a:rPr>
              <a:t>ltotree</a:t>
            </a:r>
            <a:r>
              <a:rPr lang="en-US" sz="2400" dirty="0">
                <a:solidFill>
                  <a:srgbClr val="002060"/>
                </a:solidFill>
              </a:rPr>
              <a:t>(L,T),</a:t>
            </a:r>
            <a:r>
              <a:rPr lang="en-US" sz="2400" dirty="0" err="1">
                <a:solidFill>
                  <a:srgbClr val="002060"/>
                </a:solidFill>
              </a:rPr>
              <a:t>treetol</a:t>
            </a:r>
            <a:r>
              <a:rPr lang="en-US" sz="2400" dirty="0">
                <a:solidFill>
                  <a:srgbClr val="002060"/>
                </a:solidFill>
              </a:rPr>
              <a:t>(T,L1</a:t>
            </a:r>
            <a:r>
              <a:rPr lang="en-US" sz="2400" dirty="0" smtClean="0">
                <a:solidFill>
                  <a:srgbClr val="002060"/>
                </a:solidFill>
              </a:rPr>
              <a:t>).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?-sort</a:t>
            </a:r>
            <a:r>
              <a:rPr lang="en-US" sz="2400" dirty="0">
                <a:solidFill>
                  <a:srgbClr val="002060"/>
                </a:solidFill>
              </a:rPr>
              <a:t>([2,5,3,1,7],L),write(L</a:t>
            </a:r>
            <a:r>
              <a:rPr lang="en-US" sz="2400" dirty="0" smtClean="0">
                <a:solidFill>
                  <a:srgbClr val="002060"/>
                </a:solidFill>
              </a:rPr>
              <a:t>).</a:t>
            </a:r>
          </a:p>
          <a:p>
            <a:pPr>
              <a:buNone/>
            </a:pPr>
            <a:r>
              <a:rPr lang="en-US" sz="2400" dirty="0" smtClean="0"/>
              <a:t>L=</a:t>
            </a:r>
            <a:r>
              <a:rPr lang="ru-RU" sz="2400" dirty="0" smtClean="0"/>
              <a:t>[1,2,3,5,7</a:t>
            </a:r>
            <a:r>
              <a:rPr lang="ru-RU" sz="2400" dirty="0"/>
              <a:t>]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i.muznachascenter.ru/u/24/25343c1de111e68e63b8e4102dcb79/-/0_b0d02_33eb803c_or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857364"/>
            <a:ext cx="7315123" cy="266697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86116" y="1785926"/>
            <a:ext cx="357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Лабораторная работа № 1</a:t>
            </a:r>
            <a:r>
              <a:rPr lang="en-US" dirty="0" smtClean="0"/>
              <a:t> – 30.09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712865" cy="419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списка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9818" y="1285860"/>
            <a:ext cx="85213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/>
              <a:t>[] 			 		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пустой список (длины 0) */ </a:t>
            </a:r>
            <a:endParaRPr lang="ru-RU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ru-RU" dirty="0"/>
              <a:t>[элемент] </a:t>
            </a:r>
            <a:r>
              <a:rPr lang="ru-RU" dirty="0" smtClean="0"/>
              <a:t>				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/* список с одним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элементом -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длина 1 */</a:t>
            </a:r>
          </a:p>
          <a:p>
            <a:pPr lvl="0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ru-RU" dirty="0"/>
              <a:t>[элемент</a:t>
            </a:r>
            <a:r>
              <a:rPr lang="ru-RU" baseline="-25000" dirty="0"/>
              <a:t>1</a:t>
            </a:r>
            <a:r>
              <a:rPr lang="ru-RU" dirty="0"/>
              <a:t>,...,элемент</a:t>
            </a:r>
            <a:r>
              <a:rPr lang="ru-RU" baseline="-25000" dirty="0"/>
              <a:t>n</a:t>
            </a:r>
            <a:r>
              <a:rPr lang="ru-RU" dirty="0"/>
              <a:t>] </a:t>
            </a:r>
            <a:r>
              <a:rPr lang="ru-RU" dirty="0" smtClean="0"/>
              <a:t>			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/* список длины </a:t>
            </a:r>
            <a:r>
              <a:rPr lang="ru-RU" sz="1600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 */ </a:t>
            </a:r>
          </a:p>
          <a:p>
            <a:pPr lvl="0"/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ru-RU" dirty="0"/>
              <a:t>[</a:t>
            </a:r>
            <a:r>
              <a:rPr lang="ru-RU" dirty="0" err="1"/>
              <a:t>элемент|список_длины_n</a:t>
            </a:r>
            <a:r>
              <a:rPr lang="ru-RU" dirty="0"/>
              <a:t>] </a:t>
            </a:r>
            <a:r>
              <a:rPr lang="ru-RU" dirty="0" smtClean="0"/>
              <a:t>		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/* список длины n+1 */ </a:t>
            </a:r>
          </a:p>
          <a:p>
            <a:pPr lvl="0"/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ru-RU" dirty="0"/>
              <a:t>[элемент</a:t>
            </a:r>
            <a:r>
              <a:rPr lang="ru-RU" baseline="-25000" dirty="0"/>
              <a:t>1</a:t>
            </a:r>
            <a:r>
              <a:rPr lang="ru-RU" dirty="0"/>
              <a:t>,...,элемент</a:t>
            </a:r>
            <a:r>
              <a:rPr lang="ru-RU" baseline="-25000" dirty="0"/>
              <a:t>m</a:t>
            </a:r>
            <a:r>
              <a:rPr lang="ru-RU" dirty="0"/>
              <a:t>|список_длины_n] </a:t>
            </a:r>
            <a:r>
              <a:rPr lang="ru-RU" dirty="0" smtClean="0"/>
              <a:t>	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/* список длины </a:t>
            </a:r>
            <a:r>
              <a:rPr lang="ru-RU" sz="1600" dirty="0" err="1">
                <a:solidFill>
                  <a:schemeClr val="bg1">
                    <a:lumMod val="50000"/>
                  </a:schemeClr>
                </a:solidFill>
              </a:rPr>
              <a:t>n+m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 */ </a:t>
            </a:r>
          </a:p>
          <a:p>
            <a:pPr lvl="0"/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ru-RU" dirty="0"/>
              <a:t>'.'(элемент</a:t>
            </a:r>
            <a:r>
              <a:rPr lang="ru-RU" dirty="0" smtClean="0"/>
              <a:t>, </a:t>
            </a:r>
            <a:r>
              <a:rPr lang="ru-RU" dirty="0" err="1" smtClean="0"/>
              <a:t>список_длины_n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     	     	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/* стандартная форма списка длины n+1 */ </a:t>
            </a:r>
          </a:p>
          <a:p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ru-RU" b="1" i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"- предикат</a:t>
            </a:r>
          </a:p>
          <a:p>
            <a:endParaRPr lang="ru-RU" dirty="0" smtClean="0"/>
          </a:p>
          <a:p>
            <a:pPr lvl="0"/>
            <a:r>
              <a:rPr lang="ru-RU" dirty="0" smtClean="0"/>
              <a:t>[элемент</a:t>
            </a:r>
            <a:r>
              <a:rPr lang="ru-RU" baseline="-25000" dirty="0" smtClean="0"/>
              <a:t>1</a:t>
            </a:r>
            <a:r>
              <a:rPr lang="ru-RU" dirty="0" smtClean="0"/>
              <a:t>,...,элемент</a:t>
            </a:r>
            <a:r>
              <a:rPr lang="ru-RU" baseline="-25000" dirty="0" smtClean="0"/>
              <a:t>m</a:t>
            </a:r>
            <a:r>
              <a:rPr lang="ru-RU" dirty="0" smtClean="0"/>
              <a:t>|переменная] 		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/* незавершённый список */ </a:t>
            </a:r>
          </a:p>
          <a:p>
            <a:pPr lvl="0"/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ru-RU" dirty="0" smtClean="0"/>
              <a:t>'.'(элемент, переменная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стандартная форма незавершённого списка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4"/>
          </a:xfrm>
        </p:spPr>
        <p:txBody>
          <a:bodyPr/>
          <a:lstStyle/>
          <a:p>
            <a:pPr>
              <a:buNone/>
            </a:pPr>
            <a:r>
              <a:rPr lang="en-US" b="1" dirty="0"/>
              <a:t>length</a:t>
            </a:r>
            <a:r>
              <a:rPr lang="en-US" dirty="0"/>
              <a:t>([], 0) . </a:t>
            </a:r>
            <a:endParaRPr lang="ru-RU" dirty="0"/>
          </a:p>
          <a:p>
            <a:pPr>
              <a:buNone/>
            </a:pPr>
            <a:r>
              <a:rPr lang="en-US" dirty="0"/>
              <a:t>length([_|Y], N) :- length(Y, N1), N is N1 + 1.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Принадлежность списку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member</a:t>
            </a:r>
            <a:r>
              <a:rPr lang="en-US" dirty="0"/>
              <a:t>(A, [A|_]).</a:t>
            </a:r>
            <a:endParaRPr lang="ru-RU" dirty="0"/>
          </a:p>
          <a:p>
            <a:pPr>
              <a:buNone/>
            </a:pPr>
            <a:r>
              <a:rPr lang="en-US" dirty="0"/>
              <a:t>member(A, [_|Z]) :- member(A, Z).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Конкатенация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append</a:t>
            </a:r>
            <a:r>
              <a:rPr lang="en-US" dirty="0"/>
              <a:t>([], X, X).</a:t>
            </a:r>
            <a:endParaRPr lang="ru-RU" dirty="0"/>
          </a:p>
          <a:p>
            <a:pPr>
              <a:buNone/>
            </a:pPr>
            <a:r>
              <a:rPr lang="en-US" dirty="0"/>
              <a:t>append([A|X], Y, [A|Z]) :- append(X,Y,Z</a:t>
            </a:r>
            <a:r>
              <a:rPr lang="en-US" dirty="0" smtClean="0"/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3071811"/>
            <a:ext cx="692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Реализация принадлежности списка через </a:t>
            </a:r>
            <a:r>
              <a:rPr lang="en-US" i="1" dirty="0" smtClean="0"/>
              <a:t>append: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member1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(X,L):-append(_[X|_],L).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4286256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Реализация выделения последних </a:t>
            </a:r>
            <a:r>
              <a:rPr lang="en-US" i="1" dirty="0" smtClean="0"/>
              <a:t>N </a:t>
            </a:r>
            <a:r>
              <a:rPr lang="ru-RU" i="1" dirty="0" smtClean="0"/>
              <a:t>элементов через </a:t>
            </a:r>
            <a:r>
              <a:rPr lang="en-US" i="1" dirty="0" smtClean="0"/>
              <a:t>append:</a:t>
            </a:r>
          </a:p>
          <a:p>
            <a:endParaRPr lang="en-US" b="1" dirty="0" smtClean="0"/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remove_n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(L,X,N):-append(_,X,L), length(X, N).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429264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Реализация предиката подсписок</a:t>
            </a:r>
            <a:r>
              <a:rPr lang="en-US" i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sublist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(S,L):-append(_,L1,L),append(S,_,L1).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Задание 1: Определить следующего за Ивановым ученика 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(_,[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Ivanov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|_],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3643314"/>
            <a:ext cx="778674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Задание 2: Отделить последний элемент списка</a:t>
            </a:r>
          </a:p>
          <a:p>
            <a:pPr>
              <a:buNone/>
            </a:pP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del_last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):-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,[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],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remove</a:t>
            </a:r>
            <a:r>
              <a:rPr lang="en-US" dirty="0"/>
              <a:t>(X,[X|T],T).</a:t>
            </a:r>
            <a:endParaRPr lang="ru-RU" dirty="0"/>
          </a:p>
          <a:p>
            <a:pPr>
              <a:buNone/>
            </a:pPr>
            <a:r>
              <a:rPr lang="en-US" dirty="0"/>
              <a:t>remove(X,[Y|T],[Y|T1]):-remove(X,T,T1).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Перестановки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permute</a:t>
            </a:r>
            <a:r>
              <a:rPr lang="en-US" dirty="0"/>
              <a:t>([],[]).</a:t>
            </a:r>
            <a:endParaRPr lang="ru-RU" dirty="0"/>
          </a:p>
          <a:p>
            <a:pPr>
              <a:buNone/>
            </a:pPr>
            <a:r>
              <a:rPr lang="en-US" dirty="0"/>
              <a:t>permute(L,[X|T]):-remove(X,L,R),permute(R,T).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3357562"/>
            <a:ext cx="290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?-permute([</a:t>
            </a:r>
            <a:r>
              <a:rPr lang="en-US" dirty="0" err="1"/>
              <a:t>a,b,c</a:t>
            </a:r>
            <a:r>
              <a:rPr lang="en-US" dirty="0"/>
              <a:t>],L),write(L).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85786" y="385762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</a:t>
            </a:r>
            <a:r>
              <a:rPr lang="en-US" dirty="0" err="1" smtClean="0"/>
              <a:t>a,b,c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 smtClean="0"/>
              <a:t>a,c,b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 smtClean="0"/>
              <a:t>b,a,c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 smtClean="0"/>
              <a:t>b,c,a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 smtClean="0"/>
              <a:t>c,a,b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 smtClean="0"/>
              <a:t>c,b,a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350</Words>
  <Application>Microsoft Office PowerPoint</Application>
  <PresentationFormat>Экран (4:3)</PresentationFormat>
  <Paragraphs>101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Лекция 3</vt:lpstr>
      <vt:lpstr>Определение</vt:lpstr>
      <vt:lpstr>Синтаксис списка</vt:lpstr>
      <vt:lpstr>Длина списка</vt:lpstr>
      <vt:lpstr>Принадлежность списку</vt:lpstr>
      <vt:lpstr>Конкатенация списков</vt:lpstr>
      <vt:lpstr>Примеры использования</vt:lpstr>
      <vt:lpstr>Удаление из списка</vt:lpstr>
      <vt:lpstr>Перестановки списка</vt:lpstr>
      <vt:lpstr>Задача *</vt:lpstr>
      <vt:lpstr>Предикат поиска всех решений </vt:lpstr>
      <vt:lpstr>Бинарные деревья</vt:lpstr>
      <vt:lpstr>Создание сортирующего дерева</vt:lpstr>
      <vt:lpstr>Слайд 14</vt:lpstr>
    </vt:vector>
  </TitlesOfParts>
  <Company>Portable by Gosuto® 2018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user</dc:creator>
  <cp:lastModifiedBy>user</cp:lastModifiedBy>
  <cp:revision>66</cp:revision>
  <dcterms:created xsi:type="dcterms:W3CDTF">2020-09-28T10:22:16Z</dcterms:created>
  <dcterms:modified xsi:type="dcterms:W3CDTF">2022-09-16T07:29:57Z</dcterms:modified>
</cp:coreProperties>
</file>