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0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41BD0A6-3743-4199-B220-1FB0D80B6632}" type="datetimeFigureOut">
              <a:rPr lang="ru-RU" smtClean="0"/>
              <a:t>17.08.2017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30584FE-8F22-4628-9AF7-D6CFF162735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gblog.ru/used-to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" r="27"/>
          <a:stretch>
            <a:fillRect/>
          </a:stretch>
        </p:blipFill>
        <p:spPr>
          <a:xfrm>
            <a:off x="2195736" y="160877"/>
            <a:ext cx="6948264" cy="6697123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Времена группы </a:t>
            </a:r>
            <a:r>
              <a:rPr lang="en-US" dirty="0" smtClean="0"/>
              <a:t>SIMPLE</a:t>
            </a: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Active Voice</a:t>
            </a:r>
            <a:endParaRPr lang="ru-RU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00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также: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b="0" i="1" dirty="0" err="1"/>
              <a:t>Future</a:t>
            </a:r>
            <a:r>
              <a:rPr lang="ru-RU" sz="2000" b="0" i="1" dirty="0"/>
              <a:t> </a:t>
            </a:r>
            <a:r>
              <a:rPr lang="ru-RU" sz="2000" b="0" i="1" dirty="0" err="1"/>
              <a:t>Simple</a:t>
            </a:r>
            <a:r>
              <a:rPr lang="ru-RU" sz="2000" b="0" dirty="0"/>
              <a:t> используется, когда мы принимаем </a:t>
            </a:r>
            <a:r>
              <a:rPr lang="ru-RU" sz="2000" dirty="0"/>
              <a:t>решение</a:t>
            </a:r>
            <a:r>
              <a:rPr lang="ru-RU" sz="2000" b="0" dirty="0"/>
              <a:t> </a:t>
            </a:r>
            <a:r>
              <a:rPr lang="ru-RU" sz="2000" dirty="0"/>
              <a:t>мгновенно</a:t>
            </a:r>
            <a:r>
              <a:rPr lang="ru-RU" sz="2000" b="0" dirty="0"/>
              <a:t> и сразу же его озвучиваем, другими словами, когда мы принимаем </a:t>
            </a:r>
            <a:r>
              <a:rPr lang="ru-RU" sz="2000" dirty="0"/>
              <a:t>спонтанные</a:t>
            </a:r>
            <a:r>
              <a:rPr lang="ru-RU" sz="2000" b="0" dirty="0"/>
              <a:t> решения.</a:t>
            </a:r>
            <a:br>
              <a:rPr lang="ru-RU" sz="2000" b="0" dirty="0"/>
            </a:br>
            <a:r>
              <a:rPr lang="ru-RU" sz="2000" b="0" dirty="0"/>
              <a:t>I </a:t>
            </a:r>
            <a:r>
              <a:rPr lang="ru-RU" sz="2000" b="0" dirty="0" err="1"/>
              <a:t>will</a:t>
            </a:r>
            <a:r>
              <a:rPr lang="ru-RU" sz="2000" b="0" dirty="0"/>
              <a:t> </a:t>
            </a:r>
            <a:r>
              <a:rPr lang="ru-RU" sz="2000" b="0" dirty="0" err="1"/>
              <a:t>order</a:t>
            </a:r>
            <a:r>
              <a:rPr lang="ru-RU" sz="2000" b="0" dirty="0"/>
              <a:t> a </a:t>
            </a:r>
            <a:r>
              <a:rPr lang="ru-RU" sz="2000" b="0" dirty="0" err="1"/>
              <a:t>steak</a:t>
            </a:r>
            <a:r>
              <a:rPr lang="ru-RU" sz="2000" b="0" dirty="0"/>
              <a:t> </a:t>
            </a:r>
            <a:r>
              <a:rPr lang="ru-RU" sz="2000" b="0" dirty="0" err="1"/>
              <a:t>and</a:t>
            </a:r>
            <a:r>
              <a:rPr lang="ru-RU" sz="2000" b="0" dirty="0"/>
              <a:t> </a:t>
            </a:r>
            <a:r>
              <a:rPr lang="ru-RU" sz="2000" b="0" dirty="0" err="1"/>
              <a:t>chips</a:t>
            </a:r>
            <a:r>
              <a:rPr lang="ru-RU" sz="2000" b="0" dirty="0"/>
              <a:t>, </a:t>
            </a:r>
            <a:r>
              <a:rPr lang="ru-RU" sz="2000" b="0" dirty="0" err="1"/>
              <a:t>and</a:t>
            </a:r>
            <a:r>
              <a:rPr lang="ru-RU" sz="2000" b="0" dirty="0"/>
              <a:t> </a:t>
            </a:r>
            <a:r>
              <a:rPr lang="ru-RU" sz="2000" b="0" dirty="0" err="1"/>
              <a:t>you</a:t>
            </a:r>
            <a:r>
              <a:rPr lang="ru-RU" sz="2000" b="0" dirty="0"/>
              <a:t>? – Я закажу стейк и жареную картошку, а ты? </a:t>
            </a:r>
            <a:r>
              <a:rPr lang="ru-RU" sz="2000" b="0" dirty="0"/>
              <a:t>(я пришел в ресторан, посмотрел меню и выбрал стейк спонтанно)</a:t>
            </a:r>
            <a:endParaRPr lang="ru-RU" sz="2000" b="0" dirty="0"/>
          </a:p>
          <a:p>
            <a:r>
              <a:rPr lang="ru-RU" sz="2000" b="0" dirty="0" err="1"/>
              <a:t>Hold</a:t>
            </a:r>
            <a:r>
              <a:rPr lang="ru-RU" sz="2000" b="0" dirty="0"/>
              <a:t> </a:t>
            </a:r>
            <a:r>
              <a:rPr lang="ru-RU" sz="2000" b="0" dirty="0" err="1"/>
              <a:t>on</a:t>
            </a:r>
            <a:r>
              <a:rPr lang="ru-RU" sz="2000" b="0" dirty="0"/>
              <a:t>. </a:t>
            </a:r>
            <a:r>
              <a:rPr lang="ru-RU" sz="2000" b="0" dirty="0" err="1"/>
              <a:t>I‘ll</a:t>
            </a:r>
            <a:r>
              <a:rPr lang="ru-RU" sz="2000" b="0" dirty="0"/>
              <a:t> </a:t>
            </a:r>
            <a:r>
              <a:rPr lang="ru-RU" sz="2000" b="0" dirty="0" err="1"/>
              <a:t>get</a:t>
            </a:r>
            <a:r>
              <a:rPr lang="ru-RU" sz="2000" b="0" dirty="0"/>
              <a:t> a </a:t>
            </a:r>
            <a:r>
              <a:rPr lang="ru-RU" sz="2000" b="0" dirty="0" err="1"/>
              <a:t>pen</a:t>
            </a:r>
            <a:r>
              <a:rPr lang="ru-RU" sz="2000" b="0" dirty="0"/>
              <a:t>. – Подожди, я достану ручку. </a:t>
            </a:r>
            <a:r>
              <a:rPr lang="ru-RU" sz="2000" b="0" dirty="0"/>
              <a:t>(появилась необходимость что-то записать, поэтому я сразу озвучил, что надо взять ручку)</a:t>
            </a:r>
            <a:endParaRPr lang="ru-RU" sz="2000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3695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Формы: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310751"/>
              </p:ext>
            </p:extLst>
          </p:nvPr>
        </p:nvGraphicFramePr>
        <p:xfrm>
          <a:off x="822325" y="1100138"/>
          <a:ext cx="7521576" cy="32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7192"/>
                <a:gridCol w="2507192"/>
                <a:gridCol w="2507192"/>
              </a:tblGrid>
              <a:tr h="37084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Active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    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will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you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I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he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she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Will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 it     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we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you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    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will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you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45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937044"/>
            <a:ext cx="4455526" cy="4292156"/>
          </a:xfrm>
        </p:spPr>
      </p:pic>
    </p:spTree>
    <p:extLst>
      <p:ext uri="{BB962C8B-B14F-4D97-AF65-F5344CB8AC3E}">
        <p14:creationId xmlns:p14="http://schemas.microsoft.com/office/powerpoint/2010/main" val="348952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 simple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709480" cy="3912548"/>
          </a:xfrm>
        </p:spPr>
        <p:txBody>
          <a:bodyPr>
            <a:normAutofit fontScale="92500" lnSpcReduction="20000"/>
          </a:bodyPr>
          <a:lstStyle/>
          <a:p>
            <a:r>
              <a:rPr lang="ru-RU" sz="2000" dirty="0"/>
              <a:t>Употребление </a:t>
            </a:r>
            <a:r>
              <a:rPr lang="en-US" sz="2000" dirty="0"/>
              <a:t>Present Simple</a:t>
            </a:r>
          </a:p>
          <a:p>
            <a:pPr>
              <a:buFont typeface="+mj-lt"/>
              <a:buAutoNum type="arabicPeriod"/>
            </a:pPr>
            <a:r>
              <a:rPr lang="en-US" sz="2000" b="0" i="1" dirty="0" smtClean="0"/>
              <a:t>Present </a:t>
            </a:r>
            <a:r>
              <a:rPr lang="en-US" sz="2000" b="0" i="1" dirty="0"/>
              <a:t>Simple</a:t>
            </a:r>
            <a:r>
              <a:rPr lang="en-US" sz="2000" b="0" dirty="0"/>
              <a:t> </a:t>
            </a:r>
            <a:r>
              <a:rPr lang="ru-RU" sz="2000" b="0" dirty="0"/>
              <a:t>используется, чтобы обозначить состояние, привычное или повторяющееся действие, ежедневую рутину. В этом случае в предложении могут присутствовать наречия </a:t>
            </a:r>
            <a:r>
              <a:rPr lang="en-US" sz="2000" i="1" dirty="0"/>
              <a:t>always</a:t>
            </a:r>
            <a:r>
              <a:rPr lang="en-US" sz="2000" b="0" dirty="0"/>
              <a:t> (</a:t>
            </a:r>
            <a:r>
              <a:rPr lang="ru-RU" sz="2000" b="0" dirty="0"/>
              <a:t>всегда), </a:t>
            </a:r>
            <a:r>
              <a:rPr lang="en-US" sz="2000" i="1" dirty="0"/>
              <a:t>usually</a:t>
            </a:r>
            <a:r>
              <a:rPr lang="en-US" sz="2000" b="0" dirty="0"/>
              <a:t> (</a:t>
            </a:r>
            <a:r>
              <a:rPr lang="ru-RU" sz="2000" b="0" dirty="0"/>
              <a:t>обычно), </a:t>
            </a:r>
            <a:r>
              <a:rPr lang="en-US" sz="2000" i="1" dirty="0"/>
              <a:t>often</a:t>
            </a:r>
            <a:r>
              <a:rPr lang="en-US" sz="2000" b="0" dirty="0"/>
              <a:t> (</a:t>
            </a:r>
            <a:r>
              <a:rPr lang="ru-RU" sz="2000" b="0" dirty="0"/>
              <a:t>часто), </a:t>
            </a:r>
            <a:r>
              <a:rPr lang="en-US" sz="2000" i="1" dirty="0"/>
              <a:t>seldom</a:t>
            </a:r>
            <a:r>
              <a:rPr lang="en-US" sz="2000" b="0" dirty="0"/>
              <a:t> (</a:t>
            </a:r>
            <a:r>
              <a:rPr lang="ru-RU" sz="2000" b="0" dirty="0"/>
              <a:t>редко), </a:t>
            </a:r>
            <a:r>
              <a:rPr lang="en-US" sz="2000" i="1" dirty="0"/>
              <a:t>sometimes</a:t>
            </a:r>
            <a:r>
              <a:rPr lang="en-US" sz="2000" b="0" dirty="0"/>
              <a:t> (</a:t>
            </a:r>
            <a:r>
              <a:rPr lang="ru-RU" sz="2000" b="0" dirty="0"/>
              <a:t>иногда), </a:t>
            </a:r>
            <a:r>
              <a:rPr lang="en-US" sz="2000" i="1" dirty="0"/>
              <a:t>never</a:t>
            </a:r>
            <a:r>
              <a:rPr lang="en-US" sz="2000" b="0" dirty="0"/>
              <a:t> (</a:t>
            </a:r>
            <a:r>
              <a:rPr lang="ru-RU" sz="2000" b="0" dirty="0"/>
              <a:t>никогда), </a:t>
            </a:r>
            <a:r>
              <a:rPr lang="en-US" sz="2000" i="1" dirty="0"/>
              <a:t>every</a:t>
            </a:r>
            <a:r>
              <a:rPr lang="en-US" sz="2000" b="0" i="1" dirty="0"/>
              <a:t> </a:t>
            </a:r>
            <a:r>
              <a:rPr lang="en-US" sz="2000" i="1" dirty="0"/>
              <a:t>day</a:t>
            </a:r>
            <a:r>
              <a:rPr lang="en-US" sz="2000" b="0" dirty="0"/>
              <a:t> / </a:t>
            </a:r>
            <a:r>
              <a:rPr lang="en-US" sz="2000" i="1" dirty="0"/>
              <a:t>every</a:t>
            </a:r>
            <a:r>
              <a:rPr lang="en-US" sz="2000" b="0" i="1" dirty="0"/>
              <a:t> </a:t>
            </a:r>
            <a:r>
              <a:rPr lang="en-US" sz="2000" i="1" dirty="0"/>
              <a:t>week</a:t>
            </a:r>
            <a:r>
              <a:rPr lang="en-US" sz="2000" b="0" dirty="0"/>
              <a:t> (</a:t>
            </a:r>
            <a:r>
              <a:rPr lang="ru-RU" sz="2000" b="0" dirty="0"/>
              <a:t>каждый день / каждую неделю) и т. д</a:t>
            </a:r>
            <a:r>
              <a:rPr lang="ru-RU" sz="2000" b="0" dirty="0" smtClean="0"/>
              <a:t>.</a:t>
            </a:r>
            <a:endParaRPr lang="en-US" sz="2000" b="0" dirty="0" smtClean="0"/>
          </a:p>
          <a:p>
            <a:pPr marL="0" indent="0"/>
            <a:r>
              <a:rPr lang="ru-RU" sz="2000" dirty="0"/>
              <a:t/>
            </a:r>
            <a:br>
              <a:rPr lang="ru-RU" sz="2000" dirty="0"/>
            </a:br>
            <a:r>
              <a:rPr lang="en-US" sz="2000" b="0" dirty="0"/>
              <a:t>I always close the window in the evening. – </a:t>
            </a:r>
            <a:r>
              <a:rPr lang="ru-RU" sz="2000" b="0" dirty="0"/>
              <a:t>Я всегда закрываю окно вечером. </a:t>
            </a:r>
            <a:r>
              <a:rPr lang="ru-RU" sz="2000" b="0" dirty="0">
                <a:solidFill>
                  <a:srgbClr val="888888"/>
                </a:solidFill>
              </a:rPr>
              <a:t>(привычка закрывать окно по вечерам)</a:t>
            </a:r>
            <a:endParaRPr lang="ru-RU" sz="2000" b="0" dirty="0"/>
          </a:p>
          <a:p>
            <a:pPr marL="0" indent="0"/>
            <a:r>
              <a:rPr lang="en-US" sz="2000" b="0" dirty="0"/>
              <a:t>I take a bus to work every morning. – </a:t>
            </a:r>
            <a:r>
              <a:rPr lang="ru-RU" sz="2000" b="0" dirty="0"/>
              <a:t>Я сажусь в автобус и еду на работу каждое утро. </a:t>
            </a:r>
            <a:r>
              <a:rPr lang="ru-RU" sz="2000" b="0" dirty="0">
                <a:solidFill>
                  <a:srgbClr val="888888"/>
                </a:solidFill>
              </a:rPr>
              <a:t>(ежедневная рутина)</a:t>
            </a:r>
            <a:endParaRPr lang="ru-RU" sz="2000" b="0" dirty="0"/>
          </a:p>
          <a:p>
            <a:pPr marL="0" indent="0"/>
            <a:r>
              <a:rPr lang="en-US" sz="2000" b="0" dirty="0"/>
              <a:t>He is my cousin. – </a:t>
            </a:r>
            <a:r>
              <a:rPr lang="ru-RU" sz="2000" b="0" dirty="0"/>
              <a:t>Он мой двоюродный брат. </a:t>
            </a:r>
            <a:r>
              <a:rPr lang="ru-RU" sz="2000" b="0" dirty="0">
                <a:solidFill>
                  <a:srgbClr val="888888"/>
                </a:solidFill>
              </a:rPr>
              <a:t>(он всегда мне брат, состояние)</a:t>
            </a:r>
            <a:endParaRPr lang="ru-RU" sz="2000" b="0" dirty="0"/>
          </a:p>
          <a:p>
            <a:pPr algn="just"/>
            <a:endParaRPr lang="ru-RU" sz="2000" b="0" dirty="0"/>
          </a:p>
        </p:txBody>
      </p:sp>
    </p:spTree>
    <p:extLst>
      <p:ext uri="{BB962C8B-B14F-4D97-AF65-F5344CB8AC3E}">
        <p14:creationId xmlns:p14="http://schemas.microsoft.com/office/powerpoint/2010/main" val="33472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Когда еще используем </a:t>
            </a:r>
            <a:r>
              <a:rPr lang="en-US" dirty="0" smtClean="0"/>
              <a:t>Present simple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038" y="1397750"/>
            <a:ext cx="7520940" cy="3579849"/>
          </a:xfrm>
        </p:spPr>
        <p:txBody>
          <a:bodyPr/>
          <a:lstStyle/>
          <a:p>
            <a:pPr marL="0" indent="0"/>
            <a:r>
              <a:rPr lang="ru-RU" sz="2000" dirty="0" smtClean="0"/>
              <a:t>2. Мы </a:t>
            </a:r>
            <a:r>
              <a:rPr lang="ru-RU" sz="2000" dirty="0"/>
              <a:t>используем </a:t>
            </a:r>
            <a:r>
              <a:rPr lang="en-US" sz="2000" i="1" dirty="0"/>
              <a:t>Present Simple</a:t>
            </a:r>
            <a:r>
              <a:rPr lang="en-US" sz="2000" dirty="0"/>
              <a:t>, </a:t>
            </a:r>
            <a:r>
              <a:rPr lang="ru-RU" sz="2000" dirty="0"/>
              <a:t>когда говорим о законах природы, научных фактах, общепринятых утверждениях или всем известной правде.</a:t>
            </a:r>
            <a:r>
              <a:rPr lang="ru-RU" dirty="0"/>
              <a:t/>
            </a:r>
            <a:br>
              <a:rPr lang="ru-RU" dirty="0"/>
            </a:br>
            <a:r>
              <a:rPr lang="en-US" sz="2000" b="0" dirty="0"/>
              <a:t>The sun rises in the east. – </a:t>
            </a:r>
            <a:r>
              <a:rPr lang="ru-RU" sz="2000" b="0" dirty="0"/>
              <a:t>Солнце всходит на востоке. </a:t>
            </a:r>
            <a:r>
              <a:rPr lang="ru-RU" sz="2000" b="0" dirty="0">
                <a:solidFill>
                  <a:srgbClr val="888888"/>
                </a:solidFill>
              </a:rPr>
              <a:t>(закон </a:t>
            </a:r>
            <a:r>
              <a:rPr lang="ru-RU" sz="2000" b="0" dirty="0" smtClean="0">
                <a:solidFill>
                  <a:srgbClr val="888888"/>
                </a:solidFill>
              </a:rPr>
              <a:t>природы)</a:t>
            </a:r>
            <a:endParaRPr lang="ru-RU" sz="2000" b="0" dirty="0" smtClean="0"/>
          </a:p>
          <a:p>
            <a:pPr marL="0" indent="0"/>
            <a:r>
              <a:rPr lang="en-US" sz="2000" b="0" dirty="0" smtClean="0"/>
              <a:t>Boys </a:t>
            </a:r>
            <a:r>
              <a:rPr lang="en-US" sz="2000" b="0" dirty="0"/>
              <a:t>don’t cry. – </a:t>
            </a:r>
            <a:r>
              <a:rPr lang="ru-RU" sz="2000" b="0" dirty="0"/>
              <a:t>Мальчики не плачут. </a:t>
            </a:r>
            <a:r>
              <a:rPr lang="ru-RU" sz="2000" b="0" dirty="0">
                <a:solidFill>
                  <a:srgbClr val="888888"/>
                </a:solidFill>
              </a:rPr>
              <a:t>(общепринятое утверждение)</a:t>
            </a:r>
            <a:endParaRPr lang="ru-RU" sz="2000" b="0" dirty="0"/>
          </a:p>
          <a:p>
            <a:pPr marL="0" indent="0"/>
            <a:r>
              <a:rPr lang="ru-RU" sz="2000" b="0" dirty="0"/>
              <a:t>– </a:t>
            </a:r>
            <a:r>
              <a:rPr lang="en-US" sz="2000" b="0" dirty="0"/>
              <a:t>Do koalas live in Australia? – </a:t>
            </a:r>
            <a:r>
              <a:rPr lang="ru-RU" sz="2000" b="0" dirty="0"/>
              <a:t>Коалы живут в Австралии?</a:t>
            </a:r>
            <a:br>
              <a:rPr lang="ru-RU" sz="2000" b="0" dirty="0"/>
            </a:br>
            <a:r>
              <a:rPr lang="ru-RU" sz="2000" b="0" dirty="0"/>
              <a:t>– </a:t>
            </a:r>
            <a:r>
              <a:rPr lang="en-US" sz="2000" b="0" dirty="0"/>
              <a:t>Yes, they do. They live in Australia. – </a:t>
            </a:r>
            <a:r>
              <a:rPr lang="ru-RU" sz="2000" b="0" dirty="0"/>
              <a:t>Да, коалы живут в Австралии. </a:t>
            </a:r>
            <a:r>
              <a:rPr lang="ru-RU" sz="2000" b="0" dirty="0">
                <a:solidFill>
                  <a:srgbClr val="888888"/>
                </a:solidFill>
              </a:rPr>
              <a:t>(всем известный факт)</a:t>
            </a:r>
            <a:endParaRPr lang="ru-RU" sz="2000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0103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важно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ru-RU" sz="2000" b="0" i="1" dirty="0" smtClean="0"/>
              <a:t>3. </a:t>
            </a:r>
            <a:r>
              <a:rPr lang="en-US" sz="2000" b="0" i="1" dirty="0" smtClean="0"/>
              <a:t>Present </a:t>
            </a:r>
            <a:r>
              <a:rPr lang="en-US" sz="2000" b="0" i="1" dirty="0"/>
              <a:t>Simple</a:t>
            </a:r>
            <a:r>
              <a:rPr lang="en-US" sz="2000" b="0" dirty="0"/>
              <a:t> </a:t>
            </a:r>
            <a:r>
              <a:rPr lang="ru-RU" sz="2000" b="0" dirty="0"/>
              <a:t>используется </a:t>
            </a:r>
            <a:r>
              <a:rPr lang="ru-RU" sz="2000" b="0" dirty="0" smtClean="0"/>
              <a:t>в </a:t>
            </a:r>
            <a:r>
              <a:rPr lang="ru-RU" sz="2000" dirty="0"/>
              <a:t>инструкциях</a:t>
            </a:r>
            <a:r>
              <a:rPr lang="ru-RU" sz="2000" b="0" dirty="0"/>
              <a:t> и </a:t>
            </a:r>
            <a:r>
              <a:rPr lang="ru-RU" sz="2000" dirty="0"/>
              <a:t>руководствах</a:t>
            </a:r>
            <a:r>
              <a:rPr lang="ru-RU" sz="2000" b="0" dirty="0"/>
              <a:t> вместо повелительного наклонения для перечисления нескольких действий, следующих друг за другом.</a:t>
            </a:r>
            <a:br>
              <a:rPr lang="ru-RU" sz="2000" b="0" dirty="0"/>
            </a:br>
            <a:endParaRPr lang="ru-RU" sz="2000" b="0" dirty="0" smtClean="0"/>
          </a:p>
          <a:p>
            <a:pPr marL="0" indent="0"/>
            <a:r>
              <a:rPr lang="en-US" sz="2000" b="0" dirty="0" smtClean="0"/>
              <a:t>Smartphone </a:t>
            </a:r>
            <a:r>
              <a:rPr lang="en-US" sz="2000" b="0" dirty="0"/>
              <a:t>connects to the Internet using a Wi-Fi connection. You choose a network and your smartphone connects to this network. </a:t>
            </a:r>
            <a:endParaRPr lang="ru-RU" sz="2000" b="0" dirty="0" smtClean="0"/>
          </a:p>
          <a:p>
            <a:pPr marL="0" indent="0"/>
            <a:r>
              <a:rPr lang="en-US" sz="2000" b="0" dirty="0" smtClean="0"/>
              <a:t>– </a:t>
            </a:r>
            <a:r>
              <a:rPr lang="ru-RU" sz="2000" b="0" dirty="0"/>
              <a:t>Смартфон подключается к Интернету при помощи </a:t>
            </a:r>
            <a:r>
              <a:rPr lang="en-US" sz="2000" b="0" dirty="0"/>
              <a:t>Wi-Fi </a:t>
            </a:r>
            <a:r>
              <a:rPr lang="ru-RU" sz="2000" b="0" dirty="0"/>
              <a:t>соединения. Вы выбираете сеть, и ваш смартфон соединяется с этой сетью.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209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 </a:t>
            </a:r>
            <a:r>
              <a:rPr lang="en-US" dirty="0" smtClean="0"/>
              <a:t>present simple</a:t>
            </a:r>
            <a:endParaRPr lang="ru-RU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735959"/>
              </p:ext>
            </p:extLst>
          </p:nvPr>
        </p:nvGraphicFramePr>
        <p:xfrm>
          <a:off x="395288" y="1052511"/>
          <a:ext cx="8429624" cy="39606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07406"/>
                <a:gridCol w="2107406"/>
                <a:gridCol w="2107406"/>
                <a:gridCol w="2107406"/>
              </a:tblGrid>
              <a:tr h="50768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Личные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местоимения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Active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259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764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 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I 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97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he, she, it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she + V</a:t>
                      </a: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 he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Does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she + V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    it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she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does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7970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we, you, they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you 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we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you + V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      they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you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do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4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Simple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08912" cy="3816424"/>
          </a:xfrm>
        </p:spPr>
        <p:txBody>
          <a:bodyPr>
            <a:normAutofit lnSpcReduction="10000"/>
          </a:bodyPr>
          <a:lstStyle/>
          <a:p>
            <a:r>
              <a:rPr lang="ru-RU" b="0" dirty="0"/>
              <a:t>Сразу обратим внимание на то, что </a:t>
            </a:r>
            <a:r>
              <a:rPr lang="ru-RU" dirty="0"/>
              <a:t>основные</a:t>
            </a:r>
            <a:r>
              <a:rPr lang="ru-RU" b="0" dirty="0"/>
              <a:t> функции </a:t>
            </a:r>
            <a:r>
              <a:rPr lang="ru-RU" b="0" i="1" dirty="0" err="1"/>
              <a:t>Past</a:t>
            </a:r>
            <a:r>
              <a:rPr lang="ru-RU" b="0" i="1" dirty="0"/>
              <a:t> </a:t>
            </a:r>
            <a:r>
              <a:rPr lang="ru-RU" b="0" i="1" dirty="0" err="1"/>
              <a:t>Simple</a:t>
            </a:r>
            <a:r>
              <a:rPr lang="ru-RU" b="0" dirty="0"/>
              <a:t> и </a:t>
            </a:r>
            <a:r>
              <a:rPr lang="ru-RU" b="0" i="1" dirty="0" err="1"/>
              <a:t>Present</a:t>
            </a:r>
            <a:r>
              <a:rPr lang="ru-RU" b="0" i="1" dirty="0"/>
              <a:t> </a:t>
            </a:r>
            <a:r>
              <a:rPr lang="ru-RU" b="0" i="1" dirty="0" err="1"/>
              <a:t>Simple</a:t>
            </a:r>
            <a:r>
              <a:rPr lang="ru-RU" b="0" dirty="0"/>
              <a:t> </a:t>
            </a:r>
            <a:r>
              <a:rPr lang="ru-RU" dirty="0"/>
              <a:t>совпадают</a:t>
            </a:r>
            <a:r>
              <a:rPr lang="ru-RU" b="0" dirty="0"/>
              <a:t>. Нам необходимо только </a:t>
            </a:r>
            <a:r>
              <a:rPr lang="ru-RU" dirty="0"/>
              <a:t>перенести</a:t>
            </a:r>
            <a:r>
              <a:rPr lang="ru-RU" b="0" dirty="0"/>
              <a:t> действие из настоящего времени в прошлое.</a:t>
            </a:r>
          </a:p>
          <a:p>
            <a:r>
              <a:rPr lang="ru-RU" b="0" i="1" dirty="0" err="1"/>
              <a:t>Past</a:t>
            </a:r>
            <a:r>
              <a:rPr lang="ru-RU" b="0" i="1" dirty="0"/>
              <a:t> </a:t>
            </a:r>
            <a:r>
              <a:rPr lang="ru-RU" b="0" i="1" dirty="0" err="1"/>
              <a:t>Simple</a:t>
            </a:r>
            <a:r>
              <a:rPr lang="ru-RU" b="0" dirty="0"/>
              <a:t> показывает </a:t>
            </a:r>
            <a:r>
              <a:rPr lang="ru-RU" dirty="0"/>
              <a:t>факт</a:t>
            </a:r>
            <a:r>
              <a:rPr lang="ru-RU" b="0" dirty="0"/>
              <a:t> в прошлом или единичное действие, которое закончилось в прошлом. Здесь часто используются слова, указывающие на время действия: </a:t>
            </a:r>
            <a:r>
              <a:rPr lang="ru-RU" i="1" dirty="0" err="1"/>
              <a:t>yesterday</a:t>
            </a:r>
            <a:r>
              <a:rPr lang="ru-RU" b="0" dirty="0"/>
              <a:t> (вчера), </a:t>
            </a:r>
            <a:r>
              <a:rPr lang="ru-RU" i="1" dirty="0" err="1"/>
              <a:t>two</a:t>
            </a:r>
            <a:r>
              <a:rPr lang="ru-RU" i="1" dirty="0"/>
              <a:t> </a:t>
            </a:r>
            <a:r>
              <a:rPr lang="ru-RU" i="1" dirty="0" err="1"/>
              <a:t>weeks</a:t>
            </a:r>
            <a:r>
              <a:rPr lang="ru-RU" i="1" dirty="0"/>
              <a:t> </a:t>
            </a:r>
            <a:r>
              <a:rPr lang="ru-RU" i="1" dirty="0" err="1"/>
              <a:t>ago</a:t>
            </a:r>
            <a:r>
              <a:rPr lang="ru-RU" b="0" dirty="0"/>
              <a:t> (две недели назад), </a:t>
            </a:r>
            <a:r>
              <a:rPr lang="ru-RU" i="1" dirty="0" err="1"/>
              <a:t>the</a:t>
            </a:r>
            <a:r>
              <a:rPr lang="ru-RU" i="1" dirty="0"/>
              <a:t> </a:t>
            </a:r>
            <a:r>
              <a:rPr lang="ru-RU" i="1" dirty="0" err="1"/>
              <a:t>other</a:t>
            </a:r>
            <a:r>
              <a:rPr lang="ru-RU" i="1" dirty="0"/>
              <a:t> </a:t>
            </a:r>
            <a:r>
              <a:rPr lang="ru-RU" i="1" dirty="0" err="1"/>
              <a:t>day</a:t>
            </a:r>
            <a:r>
              <a:rPr lang="ru-RU" b="0" dirty="0"/>
              <a:t> (на днях), </a:t>
            </a:r>
            <a:r>
              <a:rPr lang="ru-RU" i="1" dirty="0"/>
              <a:t>a </a:t>
            </a:r>
            <a:r>
              <a:rPr lang="ru-RU" i="1" dirty="0" err="1"/>
              <a:t>long</a:t>
            </a:r>
            <a:r>
              <a:rPr lang="ru-RU" i="1" dirty="0"/>
              <a:t> </a:t>
            </a:r>
            <a:r>
              <a:rPr lang="ru-RU" i="1" dirty="0" err="1"/>
              <a:t>time</a:t>
            </a:r>
            <a:r>
              <a:rPr lang="ru-RU" i="1" dirty="0"/>
              <a:t> </a:t>
            </a:r>
            <a:r>
              <a:rPr lang="ru-RU" i="1" dirty="0" err="1"/>
              <a:t>ago</a:t>
            </a:r>
            <a:r>
              <a:rPr lang="ru-RU" b="0" dirty="0"/>
              <a:t> (давно), </a:t>
            </a:r>
            <a:r>
              <a:rPr lang="ru-RU" i="1" dirty="0" err="1"/>
              <a:t>last</a:t>
            </a:r>
            <a:r>
              <a:rPr lang="ru-RU" i="1" dirty="0"/>
              <a:t> </a:t>
            </a:r>
            <a:r>
              <a:rPr lang="ru-RU" i="1" dirty="0" err="1"/>
              <a:t>month</a:t>
            </a:r>
            <a:r>
              <a:rPr lang="ru-RU" b="0" dirty="0"/>
              <a:t> (в прошлом месяце), </a:t>
            </a:r>
            <a:r>
              <a:rPr lang="ru-RU" b="0" i="1" dirty="0" err="1"/>
              <a:t>in</a:t>
            </a:r>
            <a:r>
              <a:rPr lang="ru-RU" b="0" dirty="0"/>
              <a:t> </a:t>
            </a:r>
            <a:r>
              <a:rPr lang="ru-RU" dirty="0"/>
              <a:t>2010</a:t>
            </a:r>
            <a:r>
              <a:rPr lang="ru-RU" b="0" dirty="0"/>
              <a:t> (в 2010 году), </a:t>
            </a:r>
            <a:r>
              <a:rPr lang="ru-RU" i="1" dirty="0" err="1"/>
              <a:t>on</a:t>
            </a:r>
            <a:r>
              <a:rPr lang="ru-RU" i="1" dirty="0"/>
              <a:t> </a:t>
            </a:r>
            <a:r>
              <a:rPr lang="ru-RU" i="1" dirty="0" err="1"/>
              <a:t>Monday</a:t>
            </a:r>
            <a:r>
              <a:rPr lang="ru-RU" dirty="0"/>
              <a:t> </a:t>
            </a:r>
            <a:r>
              <a:rPr lang="ru-RU" b="0" dirty="0"/>
              <a:t>(в понедельник), </a:t>
            </a:r>
            <a:r>
              <a:rPr lang="ru-RU" i="1" dirty="0" err="1"/>
              <a:t>during</a:t>
            </a:r>
            <a:r>
              <a:rPr lang="ru-RU" i="1" dirty="0"/>
              <a:t> </a:t>
            </a:r>
            <a:r>
              <a:rPr lang="ru-RU" i="1" dirty="0" err="1"/>
              <a:t>my</a:t>
            </a:r>
            <a:r>
              <a:rPr lang="ru-RU" i="1" dirty="0"/>
              <a:t> </a:t>
            </a:r>
            <a:r>
              <a:rPr lang="ru-RU" i="1" dirty="0" err="1"/>
              <a:t>holidays</a:t>
            </a:r>
            <a:r>
              <a:rPr lang="ru-RU" dirty="0"/>
              <a:t> </a:t>
            </a:r>
            <a:r>
              <a:rPr lang="ru-RU" b="0" dirty="0"/>
              <a:t>(во время каникул) и т. д. Эти слова обязательно должны обозначать законченный период времени.</a:t>
            </a:r>
          </a:p>
          <a:p>
            <a:r>
              <a:rPr lang="ru-RU" b="0" dirty="0"/>
              <a:t>I </a:t>
            </a:r>
            <a:r>
              <a:rPr lang="ru-RU" b="0" dirty="0" err="1"/>
              <a:t>saw</a:t>
            </a:r>
            <a:r>
              <a:rPr lang="ru-RU" b="0" dirty="0"/>
              <a:t> </a:t>
            </a:r>
            <a:r>
              <a:rPr lang="ru-RU" b="0" dirty="0" err="1"/>
              <a:t>him</a:t>
            </a:r>
            <a:r>
              <a:rPr lang="ru-RU" b="0" dirty="0"/>
              <a:t> </a:t>
            </a:r>
            <a:r>
              <a:rPr lang="ru-RU" b="0" dirty="0" err="1"/>
              <a:t>yesterday</a:t>
            </a:r>
            <a:r>
              <a:rPr lang="ru-RU" b="0" dirty="0"/>
              <a:t>. – Я видел его вчера. </a:t>
            </a:r>
            <a:r>
              <a:rPr lang="ru-RU" b="0" dirty="0"/>
              <a:t>(единичное действие в прошлом, вчера уже закончилось)</a:t>
            </a:r>
            <a:endParaRPr lang="ru-RU" b="0" dirty="0"/>
          </a:p>
          <a:p>
            <a:r>
              <a:rPr lang="ru-RU" b="0" dirty="0" err="1"/>
              <a:t>The</a:t>
            </a:r>
            <a:r>
              <a:rPr lang="ru-RU" b="0" dirty="0"/>
              <a:t> </a:t>
            </a:r>
            <a:r>
              <a:rPr lang="ru-RU" b="0" dirty="0" err="1"/>
              <a:t>Titanic</a:t>
            </a:r>
            <a:r>
              <a:rPr lang="ru-RU" b="0" dirty="0"/>
              <a:t> </a:t>
            </a:r>
            <a:r>
              <a:rPr lang="ru-RU" b="0" dirty="0" err="1"/>
              <a:t>sank</a:t>
            </a:r>
            <a:r>
              <a:rPr lang="ru-RU" b="0" dirty="0"/>
              <a:t> </a:t>
            </a:r>
            <a:r>
              <a:rPr lang="ru-RU" b="0" dirty="0" err="1"/>
              <a:t>in</a:t>
            </a:r>
            <a:r>
              <a:rPr lang="ru-RU" b="0" dirty="0"/>
              <a:t> 1912. – Титаник затонул в 1912 году. </a:t>
            </a:r>
            <a:r>
              <a:rPr lang="ru-RU" b="0" dirty="0"/>
              <a:t>(факт)</a:t>
            </a:r>
            <a:endParaRPr lang="ru-RU" b="0" dirty="0"/>
          </a:p>
          <a:p>
            <a:r>
              <a:rPr lang="ru-RU" b="0" dirty="0" err="1"/>
              <a:t>He</a:t>
            </a:r>
            <a:r>
              <a:rPr lang="ru-RU" b="0" dirty="0"/>
              <a:t> </a:t>
            </a:r>
            <a:r>
              <a:rPr lang="ru-RU" b="0" dirty="0" err="1"/>
              <a:t>went</a:t>
            </a:r>
            <a:r>
              <a:rPr lang="ru-RU" b="0" dirty="0"/>
              <a:t> </a:t>
            </a:r>
            <a:r>
              <a:rPr lang="ru-RU" b="0" dirty="0" err="1"/>
              <a:t>to</a:t>
            </a:r>
            <a:r>
              <a:rPr lang="ru-RU" b="0" dirty="0"/>
              <a:t> </a:t>
            </a:r>
            <a:r>
              <a:rPr lang="ru-RU" b="0" dirty="0" err="1"/>
              <a:t>Italy</a:t>
            </a:r>
            <a:r>
              <a:rPr lang="ru-RU" b="0" dirty="0"/>
              <a:t> </a:t>
            </a:r>
            <a:r>
              <a:rPr lang="ru-RU" b="0" dirty="0" err="1"/>
              <a:t>last</a:t>
            </a:r>
            <a:r>
              <a:rPr lang="ru-RU" b="0" dirty="0"/>
              <a:t> </a:t>
            </a:r>
            <a:r>
              <a:rPr lang="ru-RU" b="0" dirty="0" err="1"/>
              <a:t>month</a:t>
            </a:r>
            <a:r>
              <a:rPr lang="ru-RU" b="0" dirty="0"/>
              <a:t>. – Он ездил в Италию в прошлом месяце. </a:t>
            </a:r>
            <a:r>
              <a:rPr lang="ru-RU" b="0" dirty="0"/>
              <a:t>(единичное действие в прошлом)</a:t>
            </a:r>
            <a:endParaRPr lang="ru-RU" b="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462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Еще случаи употребления </a:t>
            </a:r>
            <a:r>
              <a:rPr lang="en-US" dirty="0" smtClean="0"/>
              <a:t>Past simple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00628"/>
            <a:ext cx="8352928" cy="4488612"/>
          </a:xfrm>
        </p:spPr>
        <p:txBody>
          <a:bodyPr>
            <a:normAutofit fontScale="92500"/>
          </a:bodyPr>
          <a:lstStyle/>
          <a:p>
            <a:r>
              <a:rPr lang="ru-RU" sz="2000" b="0" dirty="0"/>
              <a:t>Мы употребляем </a:t>
            </a:r>
            <a:r>
              <a:rPr lang="ru-RU" sz="2000" b="0" i="1" dirty="0" err="1"/>
              <a:t>Past</a:t>
            </a:r>
            <a:r>
              <a:rPr lang="ru-RU" sz="2000" b="0" i="1" dirty="0"/>
              <a:t> </a:t>
            </a:r>
            <a:r>
              <a:rPr lang="ru-RU" sz="2000" b="0" i="1" dirty="0" err="1"/>
              <a:t>Simple</a:t>
            </a:r>
            <a:r>
              <a:rPr lang="ru-RU" sz="2000" b="0" dirty="0"/>
              <a:t>, чтобы рассказать о старых привычках и повторяющихся действиях. Эти действия неоднократно происходили в прошлом, но сейчас уже не совершаются. В таких предложениях могут стоять наречия </a:t>
            </a:r>
            <a:r>
              <a:rPr lang="ru-RU" sz="2000" i="1" dirty="0" err="1"/>
              <a:t>often</a:t>
            </a:r>
            <a:r>
              <a:rPr lang="ru-RU" sz="2000" b="0" dirty="0"/>
              <a:t> (часто), </a:t>
            </a:r>
            <a:r>
              <a:rPr lang="ru-RU" sz="2000" i="1" dirty="0" err="1"/>
              <a:t>sometimes</a:t>
            </a:r>
            <a:r>
              <a:rPr lang="ru-RU" sz="2000" b="0" dirty="0"/>
              <a:t> (иногда), </a:t>
            </a:r>
            <a:r>
              <a:rPr lang="ru-RU" sz="2000" i="1" dirty="0" err="1"/>
              <a:t>always</a:t>
            </a:r>
            <a:r>
              <a:rPr lang="ru-RU" sz="2000" b="0" dirty="0"/>
              <a:t> (всегда) и т. д.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b="0" dirty="0" err="1"/>
              <a:t>We</a:t>
            </a:r>
            <a:r>
              <a:rPr lang="ru-RU" sz="2000" b="0" dirty="0"/>
              <a:t> </a:t>
            </a:r>
            <a:r>
              <a:rPr lang="ru-RU" sz="2000" b="0" dirty="0" err="1"/>
              <a:t>took</a:t>
            </a:r>
            <a:r>
              <a:rPr lang="ru-RU" sz="2000" b="0" dirty="0"/>
              <a:t> </a:t>
            </a:r>
            <a:r>
              <a:rPr lang="ru-RU" sz="2000" b="0" dirty="0" err="1"/>
              <a:t>evening</a:t>
            </a:r>
            <a:r>
              <a:rPr lang="ru-RU" sz="2000" b="0" dirty="0"/>
              <a:t> </a:t>
            </a:r>
            <a:r>
              <a:rPr lang="ru-RU" sz="2000" b="0" dirty="0" err="1"/>
              <a:t>courses</a:t>
            </a:r>
            <a:r>
              <a:rPr lang="ru-RU" sz="2000" b="0" dirty="0"/>
              <a:t> </a:t>
            </a:r>
            <a:r>
              <a:rPr lang="ru-RU" sz="2000" b="0" dirty="0" err="1"/>
              <a:t>two</a:t>
            </a:r>
            <a:r>
              <a:rPr lang="ru-RU" sz="2000" b="0" dirty="0"/>
              <a:t> </a:t>
            </a:r>
            <a:r>
              <a:rPr lang="ru-RU" sz="2000" b="0" dirty="0" err="1"/>
              <a:t>years</a:t>
            </a:r>
            <a:r>
              <a:rPr lang="ru-RU" sz="2000" b="0" dirty="0"/>
              <a:t> </a:t>
            </a:r>
            <a:r>
              <a:rPr lang="ru-RU" sz="2000" b="0" dirty="0" err="1"/>
              <a:t>ago</a:t>
            </a:r>
            <a:r>
              <a:rPr lang="ru-RU" sz="2000" b="0" dirty="0"/>
              <a:t>. – Мы ходили на вечерние курсы 2 года назад. </a:t>
            </a:r>
            <a:r>
              <a:rPr lang="ru-RU" sz="2000" b="0" dirty="0"/>
              <a:t>(сейчас мы не ходим на вечерние курсы)</a:t>
            </a:r>
            <a:endParaRPr lang="ru-RU" sz="2000" b="0" dirty="0"/>
          </a:p>
          <a:p>
            <a:r>
              <a:rPr lang="ru-RU" sz="2000" b="0" dirty="0" err="1"/>
              <a:t>He</a:t>
            </a:r>
            <a:r>
              <a:rPr lang="ru-RU" sz="2000" b="0" dirty="0"/>
              <a:t> </a:t>
            </a:r>
            <a:r>
              <a:rPr lang="ru-RU" sz="2000" b="0" dirty="0" err="1"/>
              <a:t>always</a:t>
            </a:r>
            <a:r>
              <a:rPr lang="ru-RU" sz="2000" b="0" dirty="0"/>
              <a:t> </a:t>
            </a:r>
            <a:r>
              <a:rPr lang="ru-RU" sz="2000" b="0" dirty="0" err="1"/>
              <a:t>bought</a:t>
            </a:r>
            <a:r>
              <a:rPr lang="ru-RU" sz="2000" b="0" dirty="0"/>
              <a:t> </a:t>
            </a:r>
            <a:r>
              <a:rPr lang="ru-RU" sz="2000" b="0" dirty="0" err="1"/>
              <a:t>newspapers</a:t>
            </a:r>
            <a:r>
              <a:rPr lang="ru-RU" sz="2000" b="0" dirty="0"/>
              <a:t> </a:t>
            </a:r>
            <a:r>
              <a:rPr lang="ru-RU" sz="2000" b="0" dirty="0" err="1"/>
              <a:t>on</a:t>
            </a:r>
            <a:r>
              <a:rPr lang="ru-RU" sz="2000" b="0" dirty="0"/>
              <a:t> </a:t>
            </a:r>
            <a:r>
              <a:rPr lang="ru-RU" sz="2000" b="0" dirty="0" err="1"/>
              <a:t>Sunday</a:t>
            </a:r>
            <a:r>
              <a:rPr lang="ru-RU" sz="2000" b="0" dirty="0"/>
              <a:t>. – Он всегда покупал газеты по воскресеньям. </a:t>
            </a:r>
            <a:r>
              <a:rPr lang="ru-RU" sz="2000" b="0" dirty="0"/>
              <a:t>(сейчас он не делает этого)</a:t>
            </a:r>
            <a:endParaRPr lang="ru-RU" sz="2000" b="0" dirty="0"/>
          </a:p>
          <a:p>
            <a:r>
              <a:rPr lang="ru-RU" sz="2000" b="0" dirty="0"/>
              <a:t>Мы также можем использовать конструкцию </a:t>
            </a:r>
            <a:r>
              <a:rPr lang="ru-RU" sz="2000" dirty="0" err="1">
                <a:hlinkClick r:id="rId2"/>
              </a:rPr>
              <a:t>used</a:t>
            </a:r>
            <a:r>
              <a:rPr lang="ru-RU" sz="2000" b="0" dirty="0">
                <a:hlinkClick r:id="rId2"/>
              </a:rPr>
              <a:t> </a:t>
            </a:r>
            <a:r>
              <a:rPr lang="ru-RU" sz="2000" dirty="0" err="1">
                <a:hlinkClick r:id="rId2"/>
              </a:rPr>
              <a:t>to</a:t>
            </a:r>
            <a:r>
              <a:rPr lang="ru-RU" sz="2000" b="0" dirty="0"/>
              <a:t>, если говорим о старых привычках.</a:t>
            </a:r>
          </a:p>
          <a:p>
            <a:r>
              <a:rPr lang="ru-RU" sz="2000" b="0" dirty="0"/>
              <a:t>Мы используем </a:t>
            </a:r>
            <a:r>
              <a:rPr lang="ru-RU" sz="2000" b="0" i="1" dirty="0" err="1"/>
              <a:t>Past</a:t>
            </a:r>
            <a:r>
              <a:rPr lang="ru-RU" sz="2000" b="0" i="1" dirty="0"/>
              <a:t> </a:t>
            </a:r>
            <a:r>
              <a:rPr lang="ru-RU" sz="2000" b="0" i="1" dirty="0" err="1"/>
              <a:t>Simple</a:t>
            </a:r>
            <a:r>
              <a:rPr lang="ru-RU" sz="2000" b="0" dirty="0"/>
              <a:t>, когда рассказываем историю или перечисляем несколько событий, которые происходили одно за другим в прошлом.</a:t>
            </a:r>
            <a:br>
              <a:rPr lang="ru-RU" sz="2000" b="0" dirty="0"/>
            </a:br>
            <a:r>
              <a:rPr lang="ru-RU" sz="2000" b="0" dirty="0" err="1"/>
              <a:t>She</a:t>
            </a:r>
            <a:r>
              <a:rPr lang="ru-RU" sz="2000" b="0" dirty="0"/>
              <a:t> </a:t>
            </a:r>
            <a:r>
              <a:rPr lang="ru-RU" sz="2000" b="0" dirty="0" err="1"/>
              <a:t>came</a:t>
            </a:r>
            <a:r>
              <a:rPr lang="ru-RU" sz="2000" b="0" dirty="0"/>
              <a:t> </a:t>
            </a:r>
            <a:r>
              <a:rPr lang="ru-RU" sz="2000" b="0" dirty="0" err="1"/>
              <a:t>in</a:t>
            </a:r>
            <a:r>
              <a:rPr lang="ru-RU" sz="2000" b="0" dirty="0"/>
              <a:t>, </a:t>
            </a:r>
            <a:r>
              <a:rPr lang="ru-RU" sz="2000" b="0" dirty="0" err="1"/>
              <a:t>sat</a:t>
            </a:r>
            <a:r>
              <a:rPr lang="ru-RU" sz="2000" b="0" dirty="0"/>
              <a:t> </a:t>
            </a:r>
            <a:r>
              <a:rPr lang="ru-RU" sz="2000" b="0" dirty="0" err="1"/>
              <a:t>at</a:t>
            </a:r>
            <a:r>
              <a:rPr lang="ru-RU" sz="2000" b="0" dirty="0"/>
              <a:t> </a:t>
            </a:r>
            <a:r>
              <a:rPr lang="ru-RU" sz="2000" b="0" dirty="0" err="1"/>
              <a:t>the</a:t>
            </a:r>
            <a:r>
              <a:rPr lang="ru-RU" sz="2000" b="0" dirty="0"/>
              <a:t> </a:t>
            </a:r>
            <a:r>
              <a:rPr lang="ru-RU" sz="2000" b="0" dirty="0" err="1"/>
              <a:t>table</a:t>
            </a:r>
            <a:r>
              <a:rPr lang="ru-RU" sz="2000" b="0" dirty="0"/>
              <a:t>, </a:t>
            </a:r>
            <a:r>
              <a:rPr lang="ru-RU" sz="2000" b="0" dirty="0" err="1"/>
              <a:t>and</a:t>
            </a:r>
            <a:r>
              <a:rPr lang="ru-RU" sz="2000" b="0" dirty="0"/>
              <a:t> </a:t>
            </a:r>
            <a:r>
              <a:rPr lang="ru-RU" sz="2000" b="0" dirty="0" err="1"/>
              <a:t>started</a:t>
            </a:r>
            <a:r>
              <a:rPr lang="ru-RU" sz="2000" b="0" dirty="0"/>
              <a:t> </a:t>
            </a:r>
            <a:r>
              <a:rPr lang="ru-RU" sz="2000" b="0" dirty="0" err="1"/>
              <a:t>writing</a:t>
            </a:r>
            <a:r>
              <a:rPr lang="ru-RU" sz="2000" b="0" dirty="0"/>
              <a:t>. – Она вошла, села за стол и начала писать</a:t>
            </a:r>
            <a:r>
              <a:rPr lang="ru-RU" sz="2000" b="0" dirty="0" smtClean="0"/>
              <a:t>.</a:t>
            </a:r>
            <a:endParaRPr lang="ru-RU" sz="2000" b="0" dirty="0"/>
          </a:p>
          <a:p>
            <a:endParaRPr lang="ru-RU" b="0" dirty="0"/>
          </a:p>
        </p:txBody>
      </p:sp>
    </p:spTree>
    <p:extLst>
      <p:ext uri="{BB962C8B-B14F-4D97-AF65-F5344CB8AC3E}">
        <p14:creationId xmlns:p14="http://schemas.microsoft.com/office/powerpoint/2010/main" val="226300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формы</a:t>
            </a:r>
            <a:endParaRPr lang="ru-R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765830"/>
              </p:ext>
            </p:extLst>
          </p:nvPr>
        </p:nvGraphicFramePr>
        <p:xfrm>
          <a:off x="611561" y="1100138"/>
          <a:ext cx="7992888" cy="33604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1321"/>
                <a:gridCol w="1931321"/>
                <a:gridCol w="1931321"/>
                <a:gridCol w="2198925"/>
              </a:tblGrid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Личные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местоимения</a:t>
                      </a:r>
                      <a:endParaRPr lang="ru-RU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Active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endParaRPr lang="ru-RU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 + V2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Did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I 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did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he, she, it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she + V2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Did 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she + V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he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she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did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it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we, you, they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you + V2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Did</a:t>
                      </a: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+ you + V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we 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you +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did not</a:t>
                      </a: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+ V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they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83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simple </a:t>
            </a:r>
            <a:r>
              <a:rPr lang="ru-RU" dirty="0" smtClean="0"/>
              <a:t>употребляется: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496944" cy="4608512"/>
          </a:xfrm>
        </p:spPr>
        <p:txBody>
          <a:bodyPr>
            <a:normAutofit/>
          </a:bodyPr>
          <a:lstStyle/>
          <a:p>
            <a:r>
              <a:rPr lang="ru-RU" sz="2000" b="0" i="1" dirty="0" err="1"/>
              <a:t>Future</a:t>
            </a:r>
            <a:r>
              <a:rPr lang="ru-RU" sz="2000" b="0" i="1" dirty="0"/>
              <a:t> </a:t>
            </a:r>
            <a:r>
              <a:rPr lang="ru-RU" sz="2000" b="0" i="1" dirty="0" err="1"/>
              <a:t>Simple</a:t>
            </a:r>
            <a:r>
              <a:rPr lang="ru-RU" sz="2000" b="0" dirty="0"/>
              <a:t> обозначает те же явления, что </a:t>
            </a:r>
            <a:r>
              <a:rPr lang="ru-RU" sz="2000" b="0" i="1" dirty="0" err="1"/>
              <a:t>Present</a:t>
            </a:r>
            <a:r>
              <a:rPr lang="ru-RU" sz="2000" b="0" dirty="0"/>
              <a:t> и </a:t>
            </a:r>
            <a:r>
              <a:rPr lang="ru-RU" sz="2000" b="0" i="1" dirty="0" err="1"/>
              <a:t>Past</a:t>
            </a:r>
            <a:r>
              <a:rPr lang="ru-RU" sz="2000" b="0" i="1" dirty="0"/>
              <a:t> </a:t>
            </a:r>
            <a:r>
              <a:rPr lang="ru-RU" sz="2000" b="0" i="1" dirty="0" err="1"/>
              <a:t>Simple</a:t>
            </a:r>
            <a:r>
              <a:rPr lang="ru-RU" sz="2000" b="0" dirty="0"/>
              <a:t>, только в будущем.</a:t>
            </a:r>
          </a:p>
          <a:p>
            <a:r>
              <a:rPr lang="ru-RU" sz="2000" b="0" dirty="0"/>
              <a:t>Когда мы выражаем единичные действия в будущем.</a:t>
            </a:r>
          </a:p>
          <a:p>
            <a:r>
              <a:rPr lang="ru-RU" sz="2000" b="0" dirty="0" err="1"/>
              <a:t>We</a:t>
            </a:r>
            <a:r>
              <a:rPr lang="ru-RU" sz="2000" b="0" dirty="0"/>
              <a:t> </a:t>
            </a:r>
            <a:r>
              <a:rPr lang="ru-RU" sz="2000" b="0" dirty="0" err="1"/>
              <a:t>will</a:t>
            </a:r>
            <a:r>
              <a:rPr lang="ru-RU" sz="2000" b="0" dirty="0"/>
              <a:t> </a:t>
            </a:r>
            <a:r>
              <a:rPr lang="ru-RU" sz="2000" b="0" dirty="0" err="1"/>
              <a:t>take</a:t>
            </a:r>
            <a:r>
              <a:rPr lang="ru-RU" sz="2000" b="0" dirty="0"/>
              <a:t> a </a:t>
            </a:r>
            <a:r>
              <a:rPr lang="ru-RU" sz="2000" b="0" dirty="0" err="1"/>
              <a:t>taxi</a:t>
            </a:r>
            <a:r>
              <a:rPr lang="ru-RU" sz="2000" b="0" dirty="0"/>
              <a:t>. – Мы возьмем такси.</a:t>
            </a:r>
          </a:p>
          <a:p>
            <a:r>
              <a:rPr lang="ru-RU" sz="2000" b="0" dirty="0" err="1"/>
              <a:t>He</a:t>
            </a:r>
            <a:r>
              <a:rPr lang="ru-RU" sz="2000" b="0" dirty="0"/>
              <a:t> </a:t>
            </a:r>
            <a:r>
              <a:rPr lang="ru-RU" sz="2000" b="0" dirty="0" err="1"/>
              <a:t>will</a:t>
            </a:r>
            <a:r>
              <a:rPr lang="ru-RU" sz="2000" b="0" dirty="0"/>
              <a:t> </a:t>
            </a:r>
            <a:r>
              <a:rPr lang="ru-RU" sz="2000" b="0" dirty="0" err="1"/>
              <a:t>spend</a:t>
            </a:r>
            <a:r>
              <a:rPr lang="ru-RU" sz="2000" b="0" dirty="0"/>
              <a:t> </a:t>
            </a:r>
            <a:r>
              <a:rPr lang="ru-RU" sz="2000" b="0" dirty="0" err="1"/>
              <a:t>his</a:t>
            </a:r>
            <a:r>
              <a:rPr lang="ru-RU" sz="2000" b="0" dirty="0"/>
              <a:t> </a:t>
            </a:r>
            <a:r>
              <a:rPr lang="ru-RU" sz="2000" b="0" dirty="0" err="1"/>
              <a:t>vacation</a:t>
            </a:r>
            <a:r>
              <a:rPr lang="ru-RU" sz="2000" b="0" dirty="0"/>
              <a:t> </a:t>
            </a:r>
            <a:r>
              <a:rPr lang="ru-RU" sz="2000" b="0" dirty="0" err="1"/>
              <a:t>in</a:t>
            </a:r>
            <a:r>
              <a:rPr lang="ru-RU" sz="2000" b="0" dirty="0"/>
              <a:t> </a:t>
            </a:r>
            <a:r>
              <a:rPr lang="ru-RU" sz="2000" b="0" dirty="0" err="1"/>
              <a:t>China</a:t>
            </a:r>
            <a:r>
              <a:rPr lang="ru-RU" sz="2000" b="0" dirty="0"/>
              <a:t>. – Он проведет отпуск в Китае.</a:t>
            </a:r>
          </a:p>
          <a:p>
            <a:r>
              <a:rPr lang="ru-RU" sz="2000" b="0" dirty="0"/>
              <a:t>Когда действие будет повторяться несколько раз в будущем.</a:t>
            </a:r>
            <a:br>
              <a:rPr lang="ru-RU" sz="2000" b="0" dirty="0"/>
            </a:br>
            <a:r>
              <a:rPr lang="ru-RU" sz="2000" b="0" dirty="0"/>
              <a:t>I </a:t>
            </a:r>
            <a:r>
              <a:rPr lang="ru-RU" sz="2000" b="0" dirty="0" err="1"/>
              <a:t>will</a:t>
            </a:r>
            <a:r>
              <a:rPr lang="ru-RU" sz="2000" b="0" dirty="0"/>
              <a:t> </a:t>
            </a:r>
            <a:r>
              <a:rPr lang="ru-RU" sz="2000" b="0" dirty="0" err="1"/>
              <a:t>go</a:t>
            </a:r>
            <a:r>
              <a:rPr lang="ru-RU" sz="2000" b="0" dirty="0"/>
              <a:t> </a:t>
            </a:r>
            <a:r>
              <a:rPr lang="ru-RU" sz="2000" b="0" dirty="0" err="1"/>
              <a:t>to</a:t>
            </a:r>
            <a:r>
              <a:rPr lang="ru-RU" sz="2000" b="0" dirty="0"/>
              <a:t> </a:t>
            </a:r>
            <a:r>
              <a:rPr lang="ru-RU" sz="2000" b="0" dirty="0" err="1"/>
              <a:t>London</a:t>
            </a:r>
            <a:r>
              <a:rPr lang="ru-RU" sz="2000" b="0" dirty="0"/>
              <a:t> a </a:t>
            </a:r>
            <a:r>
              <a:rPr lang="ru-RU" sz="2000" b="0" dirty="0" err="1"/>
              <a:t>few</a:t>
            </a:r>
            <a:r>
              <a:rPr lang="ru-RU" sz="2000" b="0" dirty="0"/>
              <a:t> </a:t>
            </a:r>
            <a:r>
              <a:rPr lang="ru-RU" sz="2000" b="0" dirty="0" err="1"/>
              <a:t>times</a:t>
            </a:r>
            <a:r>
              <a:rPr lang="ru-RU" sz="2000" b="0" dirty="0"/>
              <a:t> </a:t>
            </a:r>
            <a:r>
              <a:rPr lang="ru-RU" sz="2000" b="0" dirty="0" err="1"/>
              <a:t>next</a:t>
            </a:r>
            <a:r>
              <a:rPr lang="ru-RU" sz="2000" b="0" dirty="0"/>
              <a:t> </a:t>
            </a:r>
            <a:r>
              <a:rPr lang="ru-RU" sz="2000" b="0" dirty="0" err="1"/>
              <a:t>year</a:t>
            </a:r>
            <a:r>
              <a:rPr lang="ru-RU" sz="2000" b="0" dirty="0"/>
              <a:t>. – Я посещу Лондон несколько раз в следующем году.</a:t>
            </a:r>
          </a:p>
          <a:p>
            <a:r>
              <a:rPr lang="ru-RU" sz="2000" b="0" dirty="0"/>
              <a:t>В этом времени могут употребляться слова, указывающие на действие в будущем: </a:t>
            </a:r>
            <a:r>
              <a:rPr lang="ru-RU" sz="2000" i="1" dirty="0" err="1"/>
              <a:t>tomorrow</a:t>
            </a:r>
            <a:r>
              <a:rPr lang="ru-RU" sz="2000" b="0" dirty="0"/>
              <a:t> (завтра), </a:t>
            </a:r>
            <a:r>
              <a:rPr lang="ru-RU" sz="2000" i="1" dirty="0" err="1"/>
              <a:t>tonight</a:t>
            </a:r>
            <a:r>
              <a:rPr lang="ru-RU" sz="2000" b="0" dirty="0"/>
              <a:t> (сегодня вечером</a:t>
            </a:r>
            <a:r>
              <a:rPr lang="ru-RU" sz="2000" dirty="0"/>
              <a:t>), </a:t>
            </a:r>
            <a:r>
              <a:rPr lang="ru-RU" sz="2000" i="1" dirty="0" err="1"/>
              <a:t>the</a:t>
            </a:r>
            <a:r>
              <a:rPr lang="ru-RU" sz="2000" i="1" dirty="0"/>
              <a:t> </a:t>
            </a:r>
            <a:r>
              <a:rPr lang="ru-RU" sz="2000" i="1" dirty="0" err="1"/>
              <a:t>day</a:t>
            </a:r>
            <a:r>
              <a:rPr lang="ru-RU" sz="2000" i="1" dirty="0"/>
              <a:t> </a:t>
            </a:r>
            <a:r>
              <a:rPr lang="ru-RU" sz="2000" i="1" dirty="0" err="1"/>
              <a:t>after</a:t>
            </a:r>
            <a:r>
              <a:rPr lang="ru-RU" sz="2000" i="1" dirty="0"/>
              <a:t> </a:t>
            </a:r>
            <a:r>
              <a:rPr lang="ru-RU" sz="2000" i="1" dirty="0" err="1"/>
              <a:t>tomorrow</a:t>
            </a:r>
            <a:r>
              <a:rPr lang="ru-RU" sz="2000" dirty="0"/>
              <a:t> </a:t>
            </a:r>
            <a:r>
              <a:rPr lang="ru-RU" sz="2000" b="0" dirty="0"/>
              <a:t>(послезавтра), </a:t>
            </a:r>
            <a:r>
              <a:rPr lang="ru-RU" sz="2000" i="1" dirty="0" err="1"/>
              <a:t>next</a:t>
            </a:r>
            <a:r>
              <a:rPr lang="ru-RU" sz="2000" i="1" dirty="0"/>
              <a:t> </a:t>
            </a:r>
            <a:r>
              <a:rPr lang="ru-RU" sz="2000" i="1" dirty="0" err="1"/>
              <a:t>week</a:t>
            </a:r>
            <a:r>
              <a:rPr lang="ru-RU" sz="2000" dirty="0"/>
              <a:t> </a:t>
            </a:r>
            <a:r>
              <a:rPr lang="ru-RU" sz="2000" b="0" dirty="0"/>
              <a:t>(на следующей неделе), </a:t>
            </a:r>
            <a:r>
              <a:rPr lang="ru-RU" sz="2000" i="1" dirty="0" err="1"/>
              <a:t>next</a:t>
            </a:r>
            <a:r>
              <a:rPr lang="ru-RU" sz="2000" i="1" dirty="0"/>
              <a:t> </a:t>
            </a:r>
            <a:r>
              <a:rPr lang="ru-RU" sz="2000" i="1" dirty="0" err="1"/>
              <a:t>year</a:t>
            </a:r>
            <a:r>
              <a:rPr lang="ru-RU" sz="2000" dirty="0"/>
              <a:t> </a:t>
            </a:r>
            <a:r>
              <a:rPr lang="ru-RU" sz="2000" b="0" dirty="0"/>
              <a:t>(в следующем году), </a:t>
            </a:r>
            <a:r>
              <a:rPr lang="ru-RU" sz="2000" i="1" dirty="0" err="1"/>
              <a:t>in</a:t>
            </a:r>
            <a:r>
              <a:rPr lang="ru-RU" sz="2000" i="1" dirty="0"/>
              <a:t> a </a:t>
            </a:r>
            <a:r>
              <a:rPr lang="ru-RU" sz="2000" i="1" dirty="0" err="1"/>
              <a:t>week</a:t>
            </a:r>
            <a:r>
              <a:rPr lang="ru-RU" sz="2000" dirty="0"/>
              <a:t> / </a:t>
            </a:r>
            <a:r>
              <a:rPr lang="ru-RU" sz="2000" i="1" dirty="0" err="1"/>
              <a:t>in</a:t>
            </a:r>
            <a:r>
              <a:rPr lang="ru-RU" sz="2000" i="1" dirty="0"/>
              <a:t> a </a:t>
            </a:r>
            <a:r>
              <a:rPr lang="ru-RU" sz="2000" i="1" dirty="0" err="1"/>
              <a:t>month</a:t>
            </a:r>
            <a:r>
              <a:rPr lang="ru-RU" sz="2000" dirty="0"/>
              <a:t> </a:t>
            </a:r>
            <a:r>
              <a:rPr lang="ru-RU" sz="2000" b="0" dirty="0"/>
              <a:t>(через неделю / через месяц), </a:t>
            </a:r>
            <a:r>
              <a:rPr lang="ru-RU" sz="2000" i="1" dirty="0" err="1"/>
              <a:t>soon</a:t>
            </a:r>
            <a:r>
              <a:rPr lang="ru-RU" sz="2000" b="0" i="1" dirty="0"/>
              <a:t> </a:t>
            </a:r>
            <a:r>
              <a:rPr lang="ru-RU" sz="2000" b="0" dirty="0"/>
              <a:t>(вскоре) и т. д</a:t>
            </a:r>
            <a:r>
              <a:rPr lang="ru-RU" b="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899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71</TotalTime>
  <Words>640</Words>
  <Application>Microsoft Office PowerPoint</Application>
  <PresentationFormat>On-screen Show (4:3)</PresentationFormat>
  <Paragraphs>127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Angles</vt:lpstr>
      <vt:lpstr>Времена группы SIMPLE</vt:lpstr>
      <vt:lpstr>Present simple</vt:lpstr>
      <vt:lpstr>Когда еще используем Present simple?</vt:lpstr>
      <vt:lpstr>важно</vt:lpstr>
      <vt:lpstr>Формы present simple</vt:lpstr>
      <vt:lpstr>Past Simple</vt:lpstr>
      <vt:lpstr>Еще случаи употребления Past simple</vt:lpstr>
      <vt:lpstr>формы</vt:lpstr>
      <vt:lpstr>Future simple употребляется:</vt:lpstr>
      <vt:lpstr>А также:</vt:lpstr>
      <vt:lpstr>Формы: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Времена группы SIMPLE</dc:title>
  <dc:creator>MYM</dc:creator>
  <cp:lastModifiedBy>MYM</cp:lastModifiedBy>
  <cp:revision>6</cp:revision>
  <dcterms:created xsi:type="dcterms:W3CDTF">2017-08-17T13:35:17Z</dcterms:created>
  <dcterms:modified xsi:type="dcterms:W3CDTF">2017-08-17T14:46:39Z</dcterms:modified>
</cp:coreProperties>
</file>