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7"/>
  </p:notesMasterIdLst>
  <p:handoutMasterIdLst>
    <p:handoutMasterId r:id="rId18"/>
  </p:handoutMasterIdLst>
  <p:sldIdLst>
    <p:sldId id="288" r:id="rId3"/>
    <p:sldId id="307" r:id="rId4"/>
    <p:sldId id="308" r:id="rId5"/>
    <p:sldId id="315" r:id="rId6"/>
    <p:sldId id="309" r:id="rId7"/>
    <p:sldId id="310" r:id="rId8"/>
    <p:sldId id="317" r:id="rId9"/>
    <p:sldId id="312" r:id="rId10"/>
    <p:sldId id="313" r:id="rId11"/>
    <p:sldId id="314" r:id="rId12"/>
    <p:sldId id="311" r:id="rId13"/>
    <p:sldId id="316" r:id="rId14"/>
    <p:sldId id="318" r:id="rId15"/>
    <p:sldId id="285" r:id="rId16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37"/>
    <a:srgbClr val="8AC2D1"/>
    <a:srgbClr val="008AC9"/>
    <a:srgbClr val="00A7D6"/>
    <a:srgbClr val="79B2D4"/>
    <a:srgbClr val="FF5451"/>
    <a:srgbClr val="262A31"/>
    <a:srgbClr val="B2B2B2"/>
    <a:srgbClr val="C9C9C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8576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72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14.04.2023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14.04.2023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 dirty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8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9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cxnSp>
        <p:nvCxnSpPr>
          <p:cNvPr id="9" name="Gerade Verbindung 10"/>
          <p:cNvCxnSpPr/>
          <p:nvPr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154545" y="4805187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671"/>
            <a:ext cx="770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med. Dokumentation bei Wohnungslosen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Einleitungsvortrag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opwohl.d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antsa.org/public/user/Resources/resources/ethospaper2006.pdf.pdf" TargetMode="External"/><Relationship Id="rId2" Type="http://schemas.openxmlformats.org/officeDocument/2006/relationships/hyperlink" Target="https://www.bagw.de/fileadmin/bagw/media/Doc/PRM/PRM_2021_12_21_BAGW_Schaetzung.pdf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b-leipzig.de/wp/" TargetMode="External"/><Relationship Id="rId2" Type="http://schemas.openxmlformats.org/officeDocument/2006/relationships/hyperlink" Target="https://www.koopwohl.d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uchtzentrum.de/unsere-angebote/streetwork/safe" TargetMode="External"/><Relationship Id="rId5" Type="http://schemas.openxmlformats.org/officeDocument/2006/relationships/hyperlink" Target="https://www.feantsa.org/en" TargetMode="External"/><Relationship Id="rId4" Type="http://schemas.openxmlformats.org/officeDocument/2006/relationships/hyperlink" Target="https://www.diakonie-leipzig.de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feantsa.org/e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chtzentrum.de/unsere-angebote/streetwork/safe" TargetMode="External"/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hyperlink" Target="https://www.diakonie-leipzig.de/angebote_fuer_menschen_in_not_strassensozialarbeit_streetwork_d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b-leipzig.de/wp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www.diakonie-leipzig.de/angebote_fuer_menschen_in_not_wohnungslosenhilfe_-_leipziger_oase_de.html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medizinischen Dokumentation bei Wohnungslosen am Beispiel von Leipziger Hilfsangeboten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Einleitungsvortrag</a:t>
            </a:r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8" b="29146"/>
          <a:stretch/>
        </p:blipFill>
        <p:spPr>
          <a:xfrm>
            <a:off x="295275" y="4397196"/>
            <a:ext cx="2044700" cy="727075"/>
          </a:xfrm>
        </p:spPr>
      </p:pic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14.04.2023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b="1" dirty="0"/>
              <a:t>Anonymer Behandlungsschein </a:t>
            </a:r>
            <a:r>
              <a:rPr lang="de-DE" sz="1400" dirty="0"/>
              <a:t>(Zanders und Bein, 2022)</a:t>
            </a:r>
          </a:p>
          <a:p>
            <a:pPr lvl="1"/>
            <a:r>
              <a:rPr lang="de-DE" dirty="0"/>
              <a:t>kurzfristiger Zugang zum Gesundheitssystem bei</a:t>
            </a:r>
          </a:p>
          <a:p>
            <a:pPr lvl="2"/>
            <a:r>
              <a:rPr lang="de-DE" dirty="0"/>
              <a:t>fehlender Krankenversicherung</a:t>
            </a:r>
          </a:p>
          <a:p>
            <a:pPr lvl="2"/>
            <a:r>
              <a:rPr lang="de-DE" dirty="0"/>
              <a:t>Wunsch nach Anonymität</a:t>
            </a:r>
          </a:p>
          <a:p>
            <a:pPr lvl="1"/>
            <a:r>
              <a:rPr lang="de-DE" dirty="0"/>
              <a:t>keine Identitätsfeststellung</a:t>
            </a:r>
          </a:p>
          <a:p>
            <a:pPr lvl="1"/>
            <a:r>
              <a:rPr lang="de-DE" dirty="0"/>
              <a:t>Verwendung von Pseudonymen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c.) Bestehende Ansätze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ADD8228-06CC-265B-8DDF-FD3E458F9A63}"/>
              </a:ext>
            </a:extLst>
          </p:cNvPr>
          <p:cNvGrpSpPr/>
          <p:nvPr/>
        </p:nvGrpSpPr>
        <p:grpSpPr>
          <a:xfrm>
            <a:off x="4572000" y="1494499"/>
            <a:ext cx="4268088" cy="3091765"/>
            <a:chOff x="4572000" y="1494499"/>
            <a:chExt cx="4268088" cy="3091765"/>
          </a:xfrm>
        </p:grpSpPr>
        <p:pic>
          <p:nvPicPr>
            <p:cNvPr id="5" name="Grafik 4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9DFE68AD-A886-DA16-877E-FE2312DB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494499"/>
              <a:ext cx="4268088" cy="2814766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66C8B93-1806-203F-1D0B-8321363D111F}"/>
                </a:ext>
              </a:extLst>
            </p:cNvPr>
            <p:cNvSpPr txBox="1"/>
            <p:nvPr/>
          </p:nvSpPr>
          <p:spPr>
            <a:xfrm>
              <a:off x="4572000" y="4309265"/>
              <a:ext cx="17729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Modell eines kommunalen ABS</a:t>
              </a:r>
            </a:p>
            <a:p>
              <a:r>
                <a:rPr lang="de-DE" sz="800" dirty="0"/>
                <a:t>(Quelle: Zanders und Bein, 2022, S. 17)</a:t>
              </a:r>
              <a:r>
                <a:rPr lang="de-DE" sz="800" i="0" dirty="0">
                  <a:latin typeface="+mn-lt"/>
                  <a:cs typeface="Arial" panose="020B0604020202020204" pitchFamily="34" charset="0"/>
                </a:rPr>
                <a:t> </a:t>
              </a:r>
              <a:endParaRPr lang="de-DE" sz="1000" i="0" dirty="0">
                <a:latin typeface="+mn-lt"/>
                <a:cs typeface="Arial" panose="020B0604020202020204" pitchFamily="34" charset="0"/>
              </a:endParaRPr>
            </a:p>
          </p:txBody>
        </p:sp>
      </p:grpSp>
      <p:pic>
        <p:nvPicPr>
          <p:cNvPr id="9" name="Grafik 8" descr="Ein Bild, das Logo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343893E8-A046-2B88-D7A1-5A9BDE540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54" y="2858637"/>
            <a:ext cx="1911202" cy="14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A97EA-E5DD-F362-E8BA-106E934F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4. Ablaufplan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79F713-2CB4-D19B-539D-861C2C5D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4037"/>
            <a:ext cx="8234363" cy="2738052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3EC60-0201-867E-615D-D1A20D3B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de-DE" altLang="de-DE" sz="1000" dirty="0">
              <a:solidFill>
                <a:srgbClr val="D841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5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CF9E-6ABC-5BE1-5A3A-1CCE9914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33015-32C8-C0CB-EEB8-A2E8559A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3492"/>
            <a:ext cx="8515761" cy="3379199"/>
          </a:xfrm>
        </p:spPr>
        <p:txBody>
          <a:bodyPr/>
          <a:lstStyle/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BAG W (2021). 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Steigende Zahl Wohnungsloser im Wohnungslosensektor, Wohnungslosigkeit anerkannter Gefluchteter sinkt.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	[Pressemitteilung].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https://www.bagw.de/fileadmin/bagw/media/Doc/PRM/PRM_2021_12_21_BAGW_Schaetzung.pdf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Bertram, Franziska u. a. (2022). 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Psychische und somatische Gesundheit von wohnungslosen Menschen.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In: Dtsch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Arztebl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	International 119.50, S. 861–868. doi: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10.3238/arztebl.m2022.0357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  <a:endParaRPr lang="en-US" sz="11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Davies, Andrew und Lisa J. Wood (2018).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+mj-lt"/>
              </a:rPr>
              <a:t>Homeless health care: meeting the challenges of providing primary care.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 In: The 	Medical journal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of Australia 209.5, S. 230–234. doi: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10.5694/mja17.01264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FEANTSA (2006). 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ETHOS - </a:t>
            </a:r>
            <a:r>
              <a:rPr lang="de-DE" sz="1100" b="0" i="1" u="none" strike="noStrike" baseline="0" dirty="0" err="1">
                <a:solidFill>
                  <a:srgbClr val="000000"/>
                </a:solidFill>
                <a:latin typeface="+mj-lt"/>
              </a:rPr>
              <a:t>Taking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 Stock.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https://www.feantsa.org/public/user/Resources/resources/ethospaper2006.pdf.pdf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Kaduszkiewicz, Hanna, Benjamin Bochon, Hendrik van den Bussche, Julia Hansmann-Wiest und Carolin van der Leeden (2017). 	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+mj-lt"/>
              </a:rPr>
              <a:t>Medical Treatment of Homeless People.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In: Deutsches Ärzteblatt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international 114.40, S. 673–679. doi: 	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10.3238/arztebl.2017.0673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+mj-lt"/>
              </a:rPr>
              <a:t>Srebnik, D., Connor, T., &amp; Sylla, L. (2013). </a:t>
            </a:r>
            <a:r>
              <a:rPr lang="en-US" sz="1100" i="1" dirty="0">
                <a:solidFill>
                  <a:srgbClr val="000000"/>
                </a:solidFill>
                <a:latin typeface="+mj-lt"/>
              </a:rPr>
              <a:t>A pilot study of the impact of housing first-supported housing for intensive users of 	medical hospitalization and sobering services.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 American journal of public health, 103(2), 316–321. doi: 	</a:t>
            </a:r>
            <a:r>
              <a:rPr lang="en-US" sz="1100" dirty="0">
                <a:solidFill>
                  <a:srgbClr val="AE0000"/>
                </a:solidFill>
                <a:latin typeface="+mj-lt"/>
              </a:rPr>
              <a:t>10.2105/AJPH.2012.300867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+mj-lt"/>
              </a:rPr>
              <a:t>Wright, B. J., Vartanian, K. B., Li, H. F., Royal, N., &amp; Matson, J. K. (2016). </a:t>
            </a:r>
            <a:r>
              <a:rPr lang="en-US" sz="1100" i="1" dirty="0">
                <a:solidFill>
                  <a:srgbClr val="000000"/>
                </a:solidFill>
                <a:latin typeface="+mj-lt"/>
              </a:rPr>
              <a:t>Formerly Homeless People Had Lower Overall Health 	Care Expenditures After Moving Into Supportive Housing.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 Health affairs (Project Hope), 35(1), 20–27. doi:</a:t>
            </a:r>
            <a:r>
              <a:rPr lang="en-US" sz="1100" dirty="0">
                <a:solidFill>
                  <a:srgbClr val="AE0000"/>
                </a:solidFill>
                <a:latin typeface="+mj-lt"/>
              </a:rPr>
              <a:t> 	10.1377/hlthaff.2015.0393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.</a:t>
            </a:r>
            <a:endParaRPr lang="de-DE" sz="11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Zanders, Theresa und Laura Eleana Bein (2022). 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Der anonyme Behandlungsschein – von der Idee zur Umsetzung. Ein 	Handlungsleitfaden.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doi: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10.25643/BAUHAUS-UNIVERSITAET.4716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  <a:endParaRPr lang="de-DE" sz="8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3E97A8-6DF7-B0A6-3AF5-152088BC2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7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F59B3-C7A5-3AE2-7611-8B8551E7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5B9C5-E978-CFCA-FC84-06FB208F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Bauhaus-Universität Weimar. </a:t>
            </a:r>
            <a:r>
              <a:rPr lang="de-DE" sz="1100" b="0" i="1" u="none" strike="noStrike" baseline="0" dirty="0">
                <a:solidFill>
                  <a:srgbClr val="000000"/>
                </a:solidFill>
                <a:latin typeface="+mj-lt"/>
              </a:rPr>
              <a:t>Städtische Ko-Produktion von Teilhabe und Gemeinwohl. Aushandlungsprozesse zwischen 	zivilgesellschaftlichen Akteuren und städtischen Verwaltungen.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12.04.2023.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https://www.koopwohl.de/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Clearingstelle und Anonymer Behandlungsschein e.V. (2022). aufgerufen am 12.04.2023.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https://cab-leipzig.de/wp/</a:t>
            </a:r>
            <a:r>
              <a:rPr lang="de-DE" sz="1100" dirty="0">
                <a:latin typeface="+mj-lt"/>
              </a:rPr>
              <a:t>.</a:t>
            </a:r>
          </a:p>
          <a:p>
            <a:r>
              <a:rPr lang="de-DE" sz="1100" dirty="0">
                <a:latin typeface="+mj-lt"/>
              </a:rPr>
              <a:t>Diakonisches Werk Innere Mission Leipzig e.V. aufgerufen am 12.04.2023.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https://www.diakonie-leipzig.de/index.html</a:t>
            </a:r>
            <a:r>
              <a:rPr lang="de-DE" sz="1100" dirty="0">
                <a:latin typeface="+mj-lt"/>
              </a:rPr>
              <a:t>. </a:t>
            </a:r>
          </a:p>
          <a:p>
            <a:pPr algn="l"/>
            <a:r>
              <a:rPr lang="de-DE" sz="1100" dirty="0">
                <a:latin typeface="+mj-lt"/>
              </a:rPr>
              <a:t>FEANTSA.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aufgerufen am 12.04.2023.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https://www.feantsa.org/en</a:t>
            </a:r>
            <a:r>
              <a:rPr lang="de-DE" sz="1100" dirty="0">
                <a:latin typeface="+mj-lt"/>
              </a:rPr>
              <a:t>. </a:t>
            </a:r>
          </a:p>
          <a:p>
            <a:pPr algn="l"/>
            <a:r>
              <a:rPr lang="de-DE" sz="1100" dirty="0">
                <a:latin typeface="+mj-lt"/>
              </a:rPr>
              <a:t>Safe – Straßensozialarbeit für Erwachsene.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12.04.2023.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https://www.suchtzentrum.de/unsere-angebote/streetwork/safe</a:t>
            </a:r>
            <a:r>
              <a:rPr lang="de-DE" sz="1100" dirty="0">
                <a:latin typeface="+mj-lt"/>
              </a:rPr>
              <a:t>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CCD39E-6863-A508-2BE0-86ACEDA48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weiterführende Links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638213-0CCE-8B67-EBFF-E2A8FBE37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sz="half" idx="2"/>
          </p:nvPr>
        </p:nvSpPr>
        <p:spPr>
          <a:xfrm>
            <a:off x="365125" y="2449513"/>
            <a:ext cx="6924675" cy="2457450"/>
          </a:xfrm>
        </p:spPr>
        <p:txBody>
          <a:bodyPr/>
          <a:lstStyle/>
          <a:p>
            <a:pPr eaLnBrk="1" hangingPunct="1"/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robert.kuenzel@studserv.uni-leipzig.de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www.imise.uni-leipzig.de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EAC8-2120-2706-7541-5F69DCBD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EF535-E77D-01EA-5801-93029736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801"/>
            <a:ext cx="8234363" cy="3444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Gegenstand und Problematik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Forschungsstand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Wohnungslosigkeit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Hilfsangebote in Leipzig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Bestehende Ansätze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Ablaufplan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234826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51986-4743-3A5B-1502-4A87ED0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Gegenstand und Problematik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C1CB3-EE72-72F9-3D38-AB3A940B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417.000 wohnungslose Menschen in Deutschland </a:t>
            </a:r>
            <a:r>
              <a:rPr lang="de-DE" sz="1400" dirty="0"/>
              <a:t>(BAG W, 2021)</a:t>
            </a:r>
          </a:p>
          <a:p>
            <a:pPr lvl="1"/>
            <a:r>
              <a:rPr lang="de-DE" dirty="0"/>
              <a:t>davon 45.000 obdachlos</a:t>
            </a:r>
          </a:p>
          <a:p>
            <a:r>
              <a:rPr lang="de-DE" dirty="0"/>
              <a:t>starke Prävalenz von somat. und psych. Erkrankungen </a:t>
            </a:r>
            <a:r>
              <a:rPr lang="de-DE" sz="1400" dirty="0"/>
              <a:t>(Bertram u.a., 2022)</a:t>
            </a:r>
          </a:p>
          <a:p>
            <a:pPr lvl="1"/>
            <a:r>
              <a:rPr lang="de-DE" dirty="0"/>
              <a:t>besonders häufig kardiovaskuläre, Leber- und Lungenerkrankungen</a:t>
            </a:r>
          </a:p>
          <a:p>
            <a:pPr lvl="1"/>
            <a:r>
              <a:rPr lang="de-DE" dirty="0"/>
              <a:t>ca. 2/3 zeigen Hinweise für mögliche unbekannte psych. Störung</a:t>
            </a:r>
          </a:p>
          <a:p>
            <a:r>
              <a:rPr lang="de-DE" dirty="0"/>
              <a:t>Gründe zur Meidung medizinischer Einrichtungen: </a:t>
            </a:r>
            <a:r>
              <a:rPr lang="de-DE" sz="1400" dirty="0"/>
              <a:t>(Kaduszkiewicz u.a., 2017)</a:t>
            </a:r>
          </a:p>
          <a:p>
            <a:pPr lvl="1"/>
            <a:r>
              <a:rPr lang="de-DE" dirty="0"/>
              <a:t>unklarer Versicherungsstatus</a:t>
            </a:r>
          </a:p>
          <a:p>
            <a:pPr lvl="1"/>
            <a:r>
              <a:rPr lang="de-DE" dirty="0"/>
              <a:t>Angst vor Diskriminierung</a:t>
            </a:r>
          </a:p>
          <a:p>
            <a:pPr lvl="1"/>
            <a:r>
              <a:rPr lang="de-DE" dirty="0"/>
              <a:t>Scham</a:t>
            </a:r>
          </a:p>
          <a:p>
            <a:pPr lvl="1"/>
            <a:r>
              <a:rPr lang="de-DE" dirty="0"/>
              <a:t>Priorisierung von z.B. Schlafplatzsuche</a:t>
            </a:r>
          </a:p>
          <a:p>
            <a:pPr lvl="1"/>
            <a:r>
              <a:rPr lang="de-DE" dirty="0"/>
              <a:t>Wunsch nach Anonymität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4CC31-3FF4-E60A-A165-4CC4754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0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51986-4743-3A5B-1502-4A87ED0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Gegenstand und Problematik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C1CB3-EE72-72F9-3D38-AB3A940B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zahlreiche Hilfsangebote zur Beratung und Vermittlung an med. Einrichtungen</a:t>
            </a:r>
          </a:p>
          <a:p>
            <a:pPr lvl="1"/>
            <a:r>
              <a:rPr lang="de-DE" dirty="0"/>
              <a:t>viele auf ehrenamtlicher Basis</a:t>
            </a:r>
          </a:p>
          <a:p>
            <a:pPr lvl="1"/>
            <a:r>
              <a:rPr lang="de-DE" dirty="0"/>
              <a:t>Finanzierung vor allem durch Spenden</a:t>
            </a:r>
          </a:p>
          <a:p>
            <a:r>
              <a:rPr lang="de-DE" dirty="0"/>
              <a:t>Problemstellung: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Unvollständige Informationen über die med. und sozialarbeitsbezogene Dokumentation bei Wohnungslosen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Unklarheit bezüglich etablierter Lösungen</a:t>
            </a:r>
          </a:p>
          <a:p>
            <a:pPr marL="355600" indent="-342900">
              <a:buFont typeface="Symbol" panose="05050102010706020507" pitchFamily="18" charset="2"/>
              <a:buChar char="-"/>
            </a:pPr>
            <a:r>
              <a:rPr lang="de-DE" dirty="0"/>
              <a:t>Motivation: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Vorbereitung für Projekt zur Entlastung von med. Fachpersonal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Zeiteinsparung, geringerer Spielraum für Fehlentscheidungen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4CC31-3FF4-E60A-A165-4CC4754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3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Ziel 1: </a:t>
            </a:r>
            <a:r>
              <a:rPr lang="de-DE" dirty="0"/>
              <a:t>Systemanalyse und –bewertung des Leipziger Dokumentationssystems zur medizinischen Dokumentation bei Wohnungslosen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Informationsbeschaffung über das Leipziger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Gegenüberstellung der Stärken und Schwächen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Vorschläge zur Verbesserung</a:t>
            </a:r>
          </a:p>
          <a:p>
            <a:r>
              <a:rPr lang="de-DE" b="1" dirty="0"/>
              <a:t>Ziel 2: </a:t>
            </a:r>
            <a:r>
              <a:rPr lang="de-DE" dirty="0"/>
              <a:t>Gegenüberstellung des Leipziger Systems mit bestehenden Ansätzen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Literaturrecherche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mit Leipziger System sowie Diskussion über Praktikabilität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6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E7266-FB15-2D6D-4F9F-D254F401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Forschungsstand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FD6D06-CAC3-22CD-DA05-44C511BD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</p:spPr>
        <p:txBody>
          <a:bodyPr/>
          <a:lstStyle/>
          <a:p>
            <a:r>
              <a:rPr lang="de-DE" dirty="0"/>
              <a:t>Definitionen nach ETHOS – Typologie </a:t>
            </a:r>
            <a:r>
              <a:rPr lang="de-DE" sz="1400" dirty="0"/>
              <a:t>(FEANTSA, 2006)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obdachlos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wohnungslos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ungesichert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ungenügend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Hauptgründe für Wohnungslosigkeit </a:t>
            </a:r>
            <a:r>
              <a:rPr lang="de-DE" sz="1400" dirty="0"/>
              <a:t>(BAG W, 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Miet- und Energieschulden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Trennung/Scheidung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Ortswechsel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Konflikte im Wohnumfeld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7A43EA-350B-75B4-A013-46B871871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a.) Wohnungslose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AD321F-EC8A-6FB5-5326-D9C50A720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>
            <a:hlinkClick r:id="rId2"/>
            <a:extLst>
              <a:ext uri="{FF2B5EF4-FFF2-40B4-BE49-F238E27FC236}">
                <a16:creationId xmlns:a16="http://schemas.microsoft.com/office/drawing/2014/main" id="{D536D23A-9059-0E9B-A602-9EA28FFE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" r="41846" b="16663"/>
          <a:stretch/>
        </p:blipFill>
        <p:spPr>
          <a:xfrm>
            <a:off x="6775773" y="1617134"/>
            <a:ext cx="1631445" cy="16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F15A3E3-9353-3A26-6E58-36339574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94" y="784225"/>
            <a:ext cx="7271612" cy="355576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a.) Wohnungslose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2760CD-A30B-DAA5-0813-024D06F162CB}"/>
              </a:ext>
            </a:extLst>
          </p:cNvPr>
          <p:cNvSpPr txBox="1"/>
          <p:nvPr/>
        </p:nvSpPr>
        <p:spPr>
          <a:xfrm>
            <a:off x="936194" y="4359275"/>
            <a:ext cx="6679257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i="0" dirty="0">
                <a:latin typeface="+mn-lt"/>
                <a:cs typeface="Arial" panose="020B0604020202020204" pitchFamily="34" charset="0"/>
              </a:rPr>
              <a:t>Kontakt zu einem Arzt oder einer Ärztin in den letzten 6 Monaten nach Wohnungsnotfall </a:t>
            </a:r>
          </a:p>
          <a:p>
            <a:r>
              <a:rPr lang="de-DE" sz="900" i="0" dirty="0">
                <a:latin typeface="+mn-lt"/>
                <a:cs typeface="Arial" panose="020B0604020202020204" pitchFamily="34" charset="0"/>
              </a:rPr>
              <a:t>(</a:t>
            </a:r>
            <a:r>
              <a:rPr lang="de-DE" sz="900" dirty="0">
                <a:latin typeface="+mn-lt"/>
                <a:cs typeface="Arial" panose="020B0604020202020204" pitchFamily="34" charset="0"/>
              </a:rPr>
              <a:t>Quelle: </a:t>
            </a:r>
            <a:r>
              <a:rPr lang="de-DE" sz="900" i="0" dirty="0">
                <a:latin typeface="+mn-lt"/>
                <a:cs typeface="Arial" panose="020B0604020202020204" pitchFamily="34" charset="0"/>
              </a:rPr>
              <a:t>BAG W, 2022, S. 20) </a:t>
            </a:r>
            <a:endParaRPr lang="de-DE" sz="1050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dirty="0"/>
              <a:t>Diakonie</a:t>
            </a:r>
          </a:p>
          <a:p>
            <a:pPr lvl="1"/>
            <a:r>
              <a:rPr lang="de-DE" dirty="0"/>
              <a:t>Leipziger OASE</a:t>
            </a:r>
          </a:p>
          <a:p>
            <a:pPr lvl="1"/>
            <a:r>
              <a:rPr lang="de-DE" dirty="0"/>
              <a:t>Streetwork</a:t>
            </a:r>
          </a:p>
          <a:p>
            <a:r>
              <a:rPr lang="de-DE" dirty="0"/>
              <a:t>CABL</a:t>
            </a:r>
          </a:p>
          <a:p>
            <a:r>
              <a:rPr lang="de-DE" dirty="0"/>
              <a:t>Suchtzentrum Leipzig</a:t>
            </a:r>
          </a:p>
          <a:p>
            <a:pPr lvl="1"/>
            <a:r>
              <a:rPr lang="de-DE" dirty="0"/>
              <a:t>Safe</a:t>
            </a:r>
          </a:p>
          <a:p>
            <a:pPr lvl="1"/>
            <a:r>
              <a:rPr lang="de-DE" dirty="0"/>
              <a:t>Hilfebus</a:t>
            </a:r>
          </a:p>
          <a:p>
            <a:r>
              <a:rPr lang="de-DE" dirty="0"/>
              <a:t>Klinikum St. Georg</a:t>
            </a:r>
          </a:p>
          <a:p>
            <a:pPr lvl="1"/>
            <a:r>
              <a:rPr lang="de-DE" dirty="0"/>
              <a:t>Verbund Gemeindenahe Psychiatrie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b.) Hilfsangebote in Leipzig</a:t>
            </a:r>
          </a:p>
        </p:txBody>
      </p:sp>
      <p:pic>
        <p:nvPicPr>
          <p:cNvPr id="5" name="Grafik 4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F97469FD-48E5-DB64-9EB4-297E1964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40808"/>
            <a:ext cx="1905000" cy="676275"/>
          </a:xfrm>
          <a:prstGeom prst="rect">
            <a:avLst/>
          </a:prstGeom>
        </p:spPr>
      </p:pic>
      <p:pic>
        <p:nvPicPr>
          <p:cNvPr id="7" name="Grafik 6">
            <a:hlinkClick r:id="rId4"/>
            <a:extLst>
              <a:ext uri="{FF2B5EF4-FFF2-40B4-BE49-F238E27FC236}">
                <a16:creationId xmlns:a16="http://schemas.microsoft.com/office/drawing/2014/main" id="{32F7275C-64BF-9F69-9947-7E92FF17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29" y="540808"/>
            <a:ext cx="960311" cy="1352550"/>
          </a:xfrm>
          <a:prstGeom prst="rect">
            <a:avLst/>
          </a:prstGeom>
        </p:spPr>
      </p:pic>
      <p:pic>
        <p:nvPicPr>
          <p:cNvPr id="9" name="Grafik 8" descr="Ein Bild, das Text, Clipart enthält.&#10;&#10;Automatisch generierte Beschreibung">
            <a:hlinkClick r:id="rId6"/>
            <a:extLst>
              <a:ext uri="{FF2B5EF4-FFF2-40B4-BE49-F238E27FC236}">
                <a16:creationId xmlns:a16="http://schemas.microsoft.com/office/drawing/2014/main" id="{839F997E-9EB5-D325-F07C-E99210F92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950" y="1827115"/>
            <a:ext cx="2245006" cy="866604"/>
          </a:xfrm>
          <a:prstGeom prst="rect">
            <a:avLst/>
          </a:prstGeom>
          <a:solidFill>
            <a:srgbClr val="006837"/>
          </a:solidFill>
          <a:ln w="63500">
            <a:solidFill>
              <a:srgbClr val="006837"/>
            </a:solidFill>
            <a:bevel/>
          </a:ln>
        </p:spPr>
      </p:pic>
      <p:pic>
        <p:nvPicPr>
          <p:cNvPr id="11" name="Grafik 10" descr="Ein Bild, das Text enthält.&#10;&#10;Automatisch generierte Beschreibung">
            <a:hlinkClick r:id="rId8"/>
            <a:extLst>
              <a:ext uri="{FF2B5EF4-FFF2-40B4-BE49-F238E27FC236}">
                <a16:creationId xmlns:a16="http://schemas.microsoft.com/office/drawing/2014/main" id="{E9FB1D3A-9257-D9D4-3D73-5A948B71F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8791" y="3250143"/>
            <a:ext cx="2924508" cy="10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b="1" dirty="0"/>
              <a:t>Housing First </a:t>
            </a:r>
            <a:r>
              <a:rPr lang="de-DE" sz="1400" dirty="0"/>
              <a:t>(Wright u.a., 2016; Srebnik u.a., 2013)</a:t>
            </a:r>
          </a:p>
          <a:p>
            <a:pPr lvl="1"/>
            <a:r>
              <a:rPr lang="de-DE" dirty="0"/>
              <a:t>Ansatz aus USA</a:t>
            </a:r>
          </a:p>
          <a:p>
            <a:pPr lvl="1"/>
            <a:r>
              <a:rPr lang="de-DE" dirty="0"/>
              <a:t>stabile Unterkunft als zentrales Kernproblem vor allen anderen Angelegenheiten</a:t>
            </a:r>
          </a:p>
          <a:p>
            <a:pPr lvl="1"/>
            <a:r>
              <a:rPr lang="de-DE" dirty="0"/>
              <a:t>enger Zusammenhang zwischen Behausung und Gesundheit</a:t>
            </a:r>
          </a:p>
          <a:p>
            <a:pPr lvl="1"/>
            <a:r>
              <a:rPr lang="de-DE" dirty="0"/>
              <a:t>Reduzierung der Inanspruchnahme der Akutversorgung</a:t>
            </a:r>
          </a:p>
          <a:p>
            <a:r>
              <a:rPr lang="de-DE" b="1" dirty="0"/>
              <a:t>ALERT</a:t>
            </a:r>
            <a:r>
              <a:rPr lang="de-DE" dirty="0"/>
              <a:t> </a:t>
            </a:r>
            <a:r>
              <a:rPr lang="de-DE" sz="1400" dirty="0"/>
              <a:t>(Davies und Wood, 2018)</a:t>
            </a:r>
          </a:p>
          <a:p>
            <a:pPr lvl="1"/>
            <a:r>
              <a:rPr lang="en-US" dirty="0"/>
              <a:t>Assessment, Liaison and Early Referral Team</a:t>
            </a:r>
          </a:p>
          <a:p>
            <a:pPr lvl="1"/>
            <a:r>
              <a:rPr lang="de-DE" dirty="0"/>
              <a:t>Krankenhaus St Vincent’s in Melbourne</a:t>
            </a:r>
          </a:p>
          <a:p>
            <a:pPr lvl="1"/>
            <a:r>
              <a:rPr lang="de-DE" dirty="0"/>
              <a:t>Reduzierung der Notwendigkeit zum Besuch der Notfallaufnahme</a:t>
            </a:r>
          </a:p>
          <a:p>
            <a:pPr lvl="1"/>
            <a:r>
              <a:rPr lang="de-DE" dirty="0"/>
              <a:t>Bereitstellung günstiger Mobiltelefone für Obdachlose</a:t>
            </a:r>
          </a:p>
          <a:p>
            <a:pPr lvl="2"/>
            <a:r>
              <a:rPr lang="de-DE" dirty="0"/>
              <a:t>Erhöhung der Anwesenheit bei Terminen (z.B. Nachuntersuchungen)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c.) Bestehende Ansätze</a:t>
            </a:r>
          </a:p>
        </p:txBody>
      </p:sp>
    </p:spTree>
    <p:extLst>
      <p:ext uri="{BB962C8B-B14F-4D97-AF65-F5344CB8AC3E}">
        <p14:creationId xmlns:p14="http://schemas.microsoft.com/office/powerpoint/2010/main" val="384704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8-09-13-Vorlage 16 zu 9 - MF">
  <a:themeElements>
    <a:clrScheme name="mf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008AC9"/>
      </a:accent1>
      <a:accent2>
        <a:srgbClr val="00A7D6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MF 2018">
      <a:dk1>
        <a:srgbClr val="000000"/>
      </a:dk1>
      <a:lt1>
        <a:sysClr val="window" lastClr="FFFFFF"/>
      </a:lt1>
      <a:dk2>
        <a:srgbClr val="262A31"/>
      </a:dk2>
      <a:lt2>
        <a:srgbClr val="FFFFFF"/>
      </a:lt2>
      <a:accent1>
        <a:srgbClr val="008AC9"/>
      </a:accent1>
      <a:accent2>
        <a:srgbClr val="00A7D6"/>
      </a:accent2>
      <a:accent3>
        <a:srgbClr val="8AC2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8A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16 zu 9 - MF 2018-09</Template>
  <TotalTime>0</TotalTime>
  <Words>994</Words>
  <Application>Microsoft Office PowerPoint</Application>
  <PresentationFormat>Bildschirmpräsentation (16:9)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Futura</vt:lpstr>
      <vt:lpstr>Symbol</vt:lpstr>
      <vt:lpstr>Wingdings</vt:lpstr>
      <vt:lpstr>2018-09-13-Vorlage 16 zu 9 - MF</vt:lpstr>
      <vt:lpstr>Master2_UniLeipzig_PPT Vorlage</vt:lpstr>
      <vt:lpstr>Analyse und Bewertung der medizinischen Dokumentation bei Wohnungslosen am Beispiel von Leipziger Hilfsangeboten</vt:lpstr>
      <vt:lpstr>Gliederung</vt:lpstr>
      <vt:lpstr>1. Gegenstand und Problematik</vt:lpstr>
      <vt:lpstr>1. Gegenstand und Problematik</vt:lpstr>
      <vt:lpstr>2. Aufgabenstellung</vt:lpstr>
      <vt:lpstr>3. Forschungsstand</vt:lpstr>
      <vt:lpstr>PowerPoint-Präsentation</vt:lpstr>
      <vt:lpstr>PowerPoint-Präsentation</vt:lpstr>
      <vt:lpstr>PowerPoint-Präsentation</vt:lpstr>
      <vt:lpstr>PowerPoint-Präsentation</vt:lpstr>
      <vt:lpstr>4. Ablaufplan</vt:lpstr>
      <vt:lpstr>5. Literatur</vt:lpstr>
      <vt:lpstr>5. Literatur</vt:lpstr>
      <vt:lpstr>Vielen Dank!</vt:lpstr>
    </vt:vector>
  </TitlesOfParts>
  <Company>IT Verbund IMISE/ZKS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in Arial Bold Kann auch dreizeilig sein muss aber nicht</dc:title>
  <dc:creator>Doris Gabel</dc:creator>
  <cp:lastModifiedBy>Künzel, Robert</cp:lastModifiedBy>
  <cp:revision>20</cp:revision>
  <cp:lastPrinted>2017-09-28T12:33:25Z</cp:lastPrinted>
  <dcterms:created xsi:type="dcterms:W3CDTF">2018-09-28T08:09:47Z</dcterms:created>
  <dcterms:modified xsi:type="dcterms:W3CDTF">2023-04-14T11:38:20Z</dcterms:modified>
</cp:coreProperties>
</file>