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3"/>
  </p:notesMasterIdLst>
  <p:handoutMasterIdLst>
    <p:handoutMasterId r:id="rId14"/>
  </p:handoutMasterIdLst>
  <p:sldIdLst>
    <p:sldId id="288" r:id="rId3"/>
    <p:sldId id="307" r:id="rId4"/>
    <p:sldId id="309" r:id="rId5"/>
    <p:sldId id="310" r:id="rId6"/>
    <p:sldId id="315" r:id="rId7"/>
    <p:sldId id="311" r:id="rId8"/>
    <p:sldId id="312" r:id="rId9"/>
    <p:sldId id="313" r:id="rId10"/>
    <p:sldId id="314" r:id="rId11"/>
    <p:sldId id="285" r:id="rId12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7"/>
    <a:srgbClr val="8AC2D1"/>
    <a:srgbClr val="008AC9"/>
    <a:srgbClr val="00A7D6"/>
    <a:srgbClr val="79B2D4"/>
    <a:srgbClr val="FF5451"/>
    <a:srgbClr val="262A31"/>
    <a:srgbClr val="B2B2B2"/>
    <a:srgbClr val="C9C9C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85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72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C8B2-A303-4D47-A524-CF24CE099B2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C271E97C-B905-4B9F-889E-71BB273B6C4A}">
      <dgm:prSet/>
      <dgm:spPr/>
      <dgm:t>
        <a:bodyPr/>
        <a:lstStyle/>
        <a:p>
          <a:r>
            <a:rPr lang="de-DE" dirty="0"/>
            <a:t>Funktionalität</a:t>
          </a:r>
          <a:endParaRPr lang="en-US" dirty="0"/>
        </a:p>
      </dgm:t>
    </dgm:pt>
    <dgm:pt modelId="{970FBD58-984B-40D5-943F-2FEA4CB04D82}" type="parTrans" cxnId="{7F2608A3-C024-46FA-B492-B36F70DE00C3}">
      <dgm:prSet/>
      <dgm:spPr/>
      <dgm:t>
        <a:bodyPr/>
        <a:lstStyle/>
        <a:p>
          <a:endParaRPr lang="en-US"/>
        </a:p>
      </dgm:t>
    </dgm:pt>
    <dgm:pt modelId="{682321D4-105C-4E4A-B107-DA5E397A1742}" type="sibTrans" cxnId="{7F2608A3-C024-46FA-B492-B36F70DE00C3}">
      <dgm:prSet/>
      <dgm:spPr/>
      <dgm:t>
        <a:bodyPr/>
        <a:lstStyle/>
        <a:p>
          <a:endParaRPr lang="en-US"/>
        </a:p>
      </dgm:t>
    </dgm:pt>
    <dgm:pt modelId="{19F77DFF-D7F6-4868-902E-AD65D9A5EBB0}">
      <dgm:prSet/>
      <dgm:spPr/>
      <dgm:t>
        <a:bodyPr/>
        <a:lstStyle/>
        <a:p>
          <a:r>
            <a:rPr lang="de-DE"/>
            <a:t>Benutzerfreundlichkeit</a:t>
          </a:r>
          <a:endParaRPr lang="en-US"/>
        </a:p>
      </dgm:t>
    </dgm:pt>
    <dgm:pt modelId="{9DF1040D-14BB-486C-8C5C-BF78AF99229E}" type="parTrans" cxnId="{218E3673-AC9C-45E9-9CBD-04EA809184DE}">
      <dgm:prSet/>
      <dgm:spPr/>
      <dgm:t>
        <a:bodyPr/>
        <a:lstStyle/>
        <a:p>
          <a:endParaRPr lang="en-US"/>
        </a:p>
      </dgm:t>
    </dgm:pt>
    <dgm:pt modelId="{5DD4D3AE-7306-4E82-A69D-BCAB4177B2A2}" type="sibTrans" cxnId="{218E3673-AC9C-45E9-9CBD-04EA809184DE}">
      <dgm:prSet/>
      <dgm:spPr/>
      <dgm:t>
        <a:bodyPr/>
        <a:lstStyle/>
        <a:p>
          <a:endParaRPr lang="en-US"/>
        </a:p>
      </dgm:t>
    </dgm:pt>
    <dgm:pt modelId="{6F53F387-4436-4B24-BAF8-7E6884E02DFB}">
      <dgm:prSet/>
      <dgm:spPr/>
      <dgm:t>
        <a:bodyPr/>
        <a:lstStyle/>
        <a:p>
          <a:r>
            <a:rPr lang="de-DE"/>
            <a:t>Interoperabilität</a:t>
          </a:r>
          <a:endParaRPr lang="en-US"/>
        </a:p>
      </dgm:t>
    </dgm:pt>
    <dgm:pt modelId="{F5198552-DDDD-43C2-B7E2-047D0EFAB047}" type="parTrans" cxnId="{EA16960F-F132-4D87-8DB9-F7CB2FC9BBA2}">
      <dgm:prSet/>
      <dgm:spPr/>
      <dgm:t>
        <a:bodyPr/>
        <a:lstStyle/>
        <a:p>
          <a:endParaRPr lang="en-US"/>
        </a:p>
      </dgm:t>
    </dgm:pt>
    <dgm:pt modelId="{03406237-07E9-4C4D-AB32-48E8A2311A6E}" type="sibTrans" cxnId="{EA16960F-F132-4D87-8DB9-F7CB2FC9BBA2}">
      <dgm:prSet/>
      <dgm:spPr/>
      <dgm:t>
        <a:bodyPr/>
        <a:lstStyle/>
        <a:p>
          <a:endParaRPr lang="en-US"/>
        </a:p>
      </dgm:t>
    </dgm:pt>
    <dgm:pt modelId="{A430802F-8A65-4185-B43A-3E166C946DAF}">
      <dgm:prSet/>
      <dgm:spPr/>
      <dgm:t>
        <a:bodyPr/>
        <a:lstStyle/>
        <a:p>
          <a:r>
            <a:rPr lang="de-DE"/>
            <a:t>Zeit- und Ressourcenaufwand</a:t>
          </a:r>
          <a:endParaRPr lang="en-US"/>
        </a:p>
      </dgm:t>
    </dgm:pt>
    <dgm:pt modelId="{34858042-2ACC-46A5-92A8-C6FC06A46269}" type="parTrans" cxnId="{E5031E0C-FFFD-45BE-8C19-53FF74A045A6}">
      <dgm:prSet/>
      <dgm:spPr/>
      <dgm:t>
        <a:bodyPr/>
        <a:lstStyle/>
        <a:p>
          <a:endParaRPr lang="en-US"/>
        </a:p>
      </dgm:t>
    </dgm:pt>
    <dgm:pt modelId="{5FD0D189-195E-438D-AB79-AC32D9F3D82C}" type="sibTrans" cxnId="{E5031E0C-FFFD-45BE-8C19-53FF74A045A6}">
      <dgm:prSet/>
      <dgm:spPr/>
      <dgm:t>
        <a:bodyPr/>
        <a:lstStyle/>
        <a:p>
          <a:endParaRPr lang="en-US"/>
        </a:p>
      </dgm:t>
    </dgm:pt>
    <dgm:pt modelId="{9FF0E229-AE31-4877-8EFF-5249AAD41845}">
      <dgm:prSet/>
      <dgm:spPr/>
      <dgm:t>
        <a:bodyPr/>
        <a:lstStyle/>
        <a:p>
          <a:r>
            <a:rPr lang="de-DE"/>
            <a:t>Anpassbarkeit</a:t>
          </a:r>
          <a:endParaRPr lang="en-US"/>
        </a:p>
      </dgm:t>
    </dgm:pt>
    <dgm:pt modelId="{4750DF8C-4851-49F5-A4E1-1143F62B0395}" type="parTrans" cxnId="{3D340B7F-8CB6-43F8-B56E-DCA672ECE1FA}">
      <dgm:prSet/>
      <dgm:spPr/>
      <dgm:t>
        <a:bodyPr/>
        <a:lstStyle/>
        <a:p>
          <a:endParaRPr lang="en-US"/>
        </a:p>
      </dgm:t>
    </dgm:pt>
    <dgm:pt modelId="{8EBAE52F-B250-41FF-8360-C57FADC309D9}" type="sibTrans" cxnId="{3D340B7F-8CB6-43F8-B56E-DCA672ECE1FA}">
      <dgm:prSet/>
      <dgm:spPr/>
      <dgm:t>
        <a:bodyPr/>
        <a:lstStyle/>
        <a:p>
          <a:endParaRPr lang="en-US"/>
        </a:p>
      </dgm:t>
    </dgm:pt>
    <dgm:pt modelId="{CD3059CC-4589-4DC4-BDDF-03B1CE644861}">
      <dgm:prSet/>
      <dgm:spPr/>
      <dgm:t>
        <a:bodyPr/>
        <a:lstStyle/>
        <a:p>
          <a:r>
            <a:rPr lang="de-DE"/>
            <a:t>Datenschutz und –sicherheit</a:t>
          </a:r>
          <a:endParaRPr lang="en-US"/>
        </a:p>
      </dgm:t>
    </dgm:pt>
    <dgm:pt modelId="{4A27BFF2-6D73-4B0F-B36C-8EE798F32D54}" type="parTrans" cxnId="{DCF6B411-47E1-4123-B469-D848D221CB7B}">
      <dgm:prSet/>
      <dgm:spPr/>
      <dgm:t>
        <a:bodyPr/>
        <a:lstStyle/>
        <a:p>
          <a:endParaRPr lang="en-US"/>
        </a:p>
      </dgm:t>
    </dgm:pt>
    <dgm:pt modelId="{F2F034DF-771B-426E-9810-AA7C675DE836}" type="sibTrans" cxnId="{DCF6B411-47E1-4123-B469-D848D221CB7B}">
      <dgm:prSet/>
      <dgm:spPr/>
      <dgm:t>
        <a:bodyPr/>
        <a:lstStyle/>
        <a:p>
          <a:endParaRPr lang="en-US"/>
        </a:p>
      </dgm:t>
    </dgm:pt>
    <dgm:pt modelId="{EAE3BBCC-0960-46B0-92A7-8C1BD7732F11}">
      <dgm:prSet/>
      <dgm:spPr/>
      <dgm:t>
        <a:bodyPr/>
        <a:lstStyle/>
        <a:p>
          <a:r>
            <a:rPr lang="de-DE"/>
            <a:t>Digitalisierungsgrad</a:t>
          </a:r>
          <a:endParaRPr lang="en-US"/>
        </a:p>
      </dgm:t>
    </dgm:pt>
    <dgm:pt modelId="{D4E9557D-3D97-416C-A70E-0F6903E3E22E}" type="parTrans" cxnId="{C9C362AA-A4DB-4C5B-AEE0-3E409CB7A6E0}">
      <dgm:prSet/>
      <dgm:spPr/>
      <dgm:t>
        <a:bodyPr/>
        <a:lstStyle/>
        <a:p>
          <a:endParaRPr lang="en-US"/>
        </a:p>
      </dgm:t>
    </dgm:pt>
    <dgm:pt modelId="{EAB83A6A-B9F8-48C3-8D02-4CB5C3C888EC}" type="sibTrans" cxnId="{C9C362AA-A4DB-4C5B-AEE0-3E409CB7A6E0}">
      <dgm:prSet/>
      <dgm:spPr/>
      <dgm:t>
        <a:bodyPr/>
        <a:lstStyle/>
        <a:p>
          <a:endParaRPr lang="en-US"/>
        </a:p>
      </dgm:t>
    </dgm:pt>
    <dgm:pt modelId="{5CFC0EDA-2EFB-435C-9453-FC294AE3FAB7}" type="pres">
      <dgm:prSet presAssocID="{1FF1C8B2-A303-4D47-A524-CF24CE099B29}" presName="Name0" presStyleCnt="0">
        <dgm:presLayoutVars>
          <dgm:chMax val="7"/>
          <dgm:chPref val="7"/>
          <dgm:dir/>
        </dgm:presLayoutVars>
      </dgm:prSet>
      <dgm:spPr/>
    </dgm:pt>
    <dgm:pt modelId="{AD651D18-2BA2-4CE5-855E-034DF95515D0}" type="pres">
      <dgm:prSet presAssocID="{1FF1C8B2-A303-4D47-A524-CF24CE099B29}" presName="Name1" presStyleCnt="0"/>
      <dgm:spPr/>
    </dgm:pt>
    <dgm:pt modelId="{B7CE96F0-FA42-4A51-B0B3-5943B2E1AD14}" type="pres">
      <dgm:prSet presAssocID="{1FF1C8B2-A303-4D47-A524-CF24CE099B29}" presName="cycle" presStyleCnt="0"/>
      <dgm:spPr/>
    </dgm:pt>
    <dgm:pt modelId="{2B82C654-8FEE-4861-B021-115A10A7D911}" type="pres">
      <dgm:prSet presAssocID="{1FF1C8B2-A303-4D47-A524-CF24CE099B29}" presName="srcNode" presStyleLbl="node1" presStyleIdx="0" presStyleCnt="7"/>
      <dgm:spPr/>
    </dgm:pt>
    <dgm:pt modelId="{5957F552-47DC-4F6C-985B-4D953DC9BDDA}" type="pres">
      <dgm:prSet presAssocID="{1FF1C8B2-A303-4D47-A524-CF24CE099B29}" presName="conn" presStyleLbl="parChTrans1D2" presStyleIdx="0" presStyleCnt="1"/>
      <dgm:spPr/>
    </dgm:pt>
    <dgm:pt modelId="{81FE9BC8-BE10-49FC-B582-DBB35D5FCB86}" type="pres">
      <dgm:prSet presAssocID="{1FF1C8B2-A303-4D47-A524-CF24CE099B29}" presName="extraNode" presStyleLbl="node1" presStyleIdx="0" presStyleCnt="7"/>
      <dgm:spPr/>
    </dgm:pt>
    <dgm:pt modelId="{8840D241-17C6-47C5-BB89-5F3CEB47942F}" type="pres">
      <dgm:prSet presAssocID="{1FF1C8B2-A303-4D47-A524-CF24CE099B29}" presName="dstNode" presStyleLbl="node1" presStyleIdx="0" presStyleCnt="7"/>
      <dgm:spPr/>
    </dgm:pt>
    <dgm:pt modelId="{E70A8CC2-D338-432D-876D-4EADD78B264A}" type="pres">
      <dgm:prSet presAssocID="{C271E97C-B905-4B9F-889E-71BB273B6C4A}" presName="text_1" presStyleLbl="node1" presStyleIdx="0" presStyleCnt="7">
        <dgm:presLayoutVars>
          <dgm:bulletEnabled val="1"/>
        </dgm:presLayoutVars>
      </dgm:prSet>
      <dgm:spPr/>
    </dgm:pt>
    <dgm:pt modelId="{B38A9EE2-0218-4D7A-A009-613B0AC25A31}" type="pres">
      <dgm:prSet presAssocID="{C271E97C-B905-4B9F-889E-71BB273B6C4A}" presName="accent_1" presStyleCnt="0"/>
      <dgm:spPr/>
    </dgm:pt>
    <dgm:pt modelId="{13FE572E-37DD-49B0-B39B-086E20E25B0D}" type="pres">
      <dgm:prSet presAssocID="{C271E97C-B905-4B9F-889E-71BB273B6C4A}" presName="accentRepeatNode" presStyleLbl="solidFgAcc1" presStyleIdx="0" presStyleCnt="7"/>
      <dgm:spPr/>
    </dgm:pt>
    <dgm:pt modelId="{D97C1A86-AE7E-45AB-85B4-30396B560C20}" type="pres">
      <dgm:prSet presAssocID="{19F77DFF-D7F6-4868-902E-AD65D9A5EBB0}" presName="text_2" presStyleLbl="node1" presStyleIdx="1" presStyleCnt="7">
        <dgm:presLayoutVars>
          <dgm:bulletEnabled val="1"/>
        </dgm:presLayoutVars>
      </dgm:prSet>
      <dgm:spPr/>
    </dgm:pt>
    <dgm:pt modelId="{36753C3E-65A8-40F5-9345-834713919B33}" type="pres">
      <dgm:prSet presAssocID="{19F77DFF-D7F6-4868-902E-AD65D9A5EBB0}" presName="accent_2" presStyleCnt="0"/>
      <dgm:spPr/>
    </dgm:pt>
    <dgm:pt modelId="{C911E2D5-DB8A-455A-AD9D-B6837DDDCF50}" type="pres">
      <dgm:prSet presAssocID="{19F77DFF-D7F6-4868-902E-AD65D9A5EBB0}" presName="accentRepeatNode" presStyleLbl="solidFgAcc1" presStyleIdx="1" presStyleCnt="7"/>
      <dgm:spPr/>
    </dgm:pt>
    <dgm:pt modelId="{8966A054-9074-4E4E-956A-EDA628B0DDAA}" type="pres">
      <dgm:prSet presAssocID="{6F53F387-4436-4B24-BAF8-7E6884E02DFB}" presName="text_3" presStyleLbl="node1" presStyleIdx="2" presStyleCnt="7">
        <dgm:presLayoutVars>
          <dgm:bulletEnabled val="1"/>
        </dgm:presLayoutVars>
      </dgm:prSet>
      <dgm:spPr/>
    </dgm:pt>
    <dgm:pt modelId="{46B0D372-D4CB-4F4B-9527-B2E025413CF5}" type="pres">
      <dgm:prSet presAssocID="{6F53F387-4436-4B24-BAF8-7E6884E02DFB}" presName="accent_3" presStyleCnt="0"/>
      <dgm:spPr/>
    </dgm:pt>
    <dgm:pt modelId="{5A262FEA-4DF3-43B2-A31E-F560166D7A5A}" type="pres">
      <dgm:prSet presAssocID="{6F53F387-4436-4B24-BAF8-7E6884E02DFB}" presName="accentRepeatNode" presStyleLbl="solidFgAcc1" presStyleIdx="2" presStyleCnt="7"/>
      <dgm:spPr/>
    </dgm:pt>
    <dgm:pt modelId="{CE495B48-36C3-471F-A510-572BAE3A792E}" type="pres">
      <dgm:prSet presAssocID="{A430802F-8A65-4185-B43A-3E166C946DAF}" presName="text_4" presStyleLbl="node1" presStyleIdx="3" presStyleCnt="7">
        <dgm:presLayoutVars>
          <dgm:bulletEnabled val="1"/>
        </dgm:presLayoutVars>
      </dgm:prSet>
      <dgm:spPr/>
    </dgm:pt>
    <dgm:pt modelId="{BD93EEA3-B97C-4E34-ADA3-0203624FA53A}" type="pres">
      <dgm:prSet presAssocID="{A430802F-8A65-4185-B43A-3E166C946DAF}" presName="accent_4" presStyleCnt="0"/>
      <dgm:spPr/>
    </dgm:pt>
    <dgm:pt modelId="{405D6EE6-DFFC-4F79-862C-EB9E0297A894}" type="pres">
      <dgm:prSet presAssocID="{A430802F-8A65-4185-B43A-3E166C946DAF}" presName="accentRepeatNode" presStyleLbl="solidFgAcc1" presStyleIdx="3" presStyleCnt="7"/>
      <dgm:spPr/>
    </dgm:pt>
    <dgm:pt modelId="{B97EE534-1C83-4103-9829-1E80CB5421A7}" type="pres">
      <dgm:prSet presAssocID="{9FF0E229-AE31-4877-8EFF-5249AAD41845}" presName="text_5" presStyleLbl="node1" presStyleIdx="4" presStyleCnt="7">
        <dgm:presLayoutVars>
          <dgm:bulletEnabled val="1"/>
        </dgm:presLayoutVars>
      </dgm:prSet>
      <dgm:spPr/>
    </dgm:pt>
    <dgm:pt modelId="{C368EC9D-7ABD-4335-AF3B-1780C2140030}" type="pres">
      <dgm:prSet presAssocID="{9FF0E229-AE31-4877-8EFF-5249AAD41845}" presName="accent_5" presStyleCnt="0"/>
      <dgm:spPr/>
    </dgm:pt>
    <dgm:pt modelId="{BCAF1506-9BA2-4770-9475-0C1CFF23BF11}" type="pres">
      <dgm:prSet presAssocID="{9FF0E229-AE31-4877-8EFF-5249AAD41845}" presName="accentRepeatNode" presStyleLbl="solidFgAcc1" presStyleIdx="4" presStyleCnt="7"/>
      <dgm:spPr/>
    </dgm:pt>
    <dgm:pt modelId="{41D1C76A-CEC2-42FC-A68B-2E9DF3D57C42}" type="pres">
      <dgm:prSet presAssocID="{CD3059CC-4589-4DC4-BDDF-03B1CE644861}" presName="text_6" presStyleLbl="node1" presStyleIdx="5" presStyleCnt="7">
        <dgm:presLayoutVars>
          <dgm:bulletEnabled val="1"/>
        </dgm:presLayoutVars>
      </dgm:prSet>
      <dgm:spPr/>
    </dgm:pt>
    <dgm:pt modelId="{21E9F4F0-2656-44C0-8365-C2C4FD2968B7}" type="pres">
      <dgm:prSet presAssocID="{CD3059CC-4589-4DC4-BDDF-03B1CE644861}" presName="accent_6" presStyleCnt="0"/>
      <dgm:spPr/>
    </dgm:pt>
    <dgm:pt modelId="{CA0228BF-8882-4A0F-A1C1-4038E49211D3}" type="pres">
      <dgm:prSet presAssocID="{CD3059CC-4589-4DC4-BDDF-03B1CE644861}" presName="accentRepeatNode" presStyleLbl="solidFgAcc1" presStyleIdx="5" presStyleCnt="7"/>
      <dgm:spPr/>
    </dgm:pt>
    <dgm:pt modelId="{CE082581-FA3C-4A50-AB67-358F84C9A1EA}" type="pres">
      <dgm:prSet presAssocID="{EAE3BBCC-0960-46B0-92A7-8C1BD7732F11}" presName="text_7" presStyleLbl="node1" presStyleIdx="6" presStyleCnt="7">
        <dgm:presLayoutVars>
          <dgm:bulletEnabled val="1"/>
        </dgm:presLayoutVars>
      </dgm:prSet>
      <dgm:spPr/>
    </dgm:pt>
    <dgm:pt modelId="{D19A606A-6A9D-42C8-AA34-711ABA04EB50}" type="pres">
      <dgm:prSet presAssocID="{EAE3BBCC-0960-46B0-92A7-8C1BD7732F11}" presName="accent_7" presStyleCnt="0"/>
      <dgm:spPr/>
    </dgm:pt>
    <dgm:pt modelId="{6311E6FE-5E40-4D41-B97C-7D7A508DF45F}" type="pres">
      <dgm:prSet presAssocID="{EAE3BBCC-0960-46B0-92A7-8C1BD7732F11}" presName="accentRepeatNode" presStyleLbl="solidFgAcc1" presStyleIdx="6" presStyleCnt="7"/>
      <dgm:spPr/>
    </dgm:pt>
  </dgm:ptLst>
  <dgm:cxnLst>
    <dgm:cxn modelId="{E5031E0C-FFFD-45BE-8C19-53FF74A045A6}" srcId="{1FF1C8B2-A303-4D47-A524-CF24CE099B29}" destId="{A430802F-8A65-4185-B43A-3E166C946DAF}" srcOrd="3" destOrd="0" parTransId="{34858042-2ACC-46A5-92A8-C6FC06A46269}" sibTransId="{5FD0D189-195E-438D-AB79-AC32D9F3D82C}"/>
    <dgm:cxn modelId="{EA16960F-F132-4D87-8DB9-F7CB2FC9BBA2}" srcId="{1FF1C8B2-A303-4D47-A524-CF24CE099B29}" destId="{6F53F387-4436-4B24-BAF8-7E6884E02DFB}" srcOrd="2" destOrd="0" parTransId="{F5198552-DDDD-43C2-B7E2-047D0EFAB047}" sibTransId="{03406237-07E9-4C4D-AB32-48E8A2311A6E}"/>
    <dgm:cxn modelId="{DCF6B411-47E1-4123-B469-D848D221CB7B}" srcId="{1FF1C8B2-A303-4D47-A524-CF24CE099B29}" destId="{CD3059CC-4589-4DC4-BDDF-03B1CE644861}" srcOrd="5" destOrd="0" parTransId="{4A27BFF2-6D73-4B0F-B36C-8EE798F32D54}" sibTransId="{F2F034DF-771B-426E-9810-AA7C675DE836}"/>
    <dgm:cxn modelId="{056AA271-B427-43B8-BBB6-7C449C2E8BD7}" type="presOf" srcId="{9FF0E229-AE31-4877-8EFF-5249AAD41845}" destId="{B97EE534-1C83-4103-9829-1E80CB5421A7}" srcOrd="0" destOrd="0" presId="urn:microsoft.com/office/officeart/2008/layout/VerticalCurvedList"/>
    <dgm:cxn modelId="{218E3673-AC9C-45E9-9CBD-04EA809184DE}" srcId="{1FF1C8B2-A303-4D47-A524-CF24CE099B29}" destId="{19F77DFF-D7F6-4868-902E-AD65D9A5EBB0}" srcOrd="1" destOrd="0" parTransId="{9DF1040D-14BB-486C-8C5C-BF78AF99229E}" sibTransId="{5DD4D3AE-7306-4E82-A69D-BCAB4177B2A2}"/>
    <dgm:cxn modelId="{3D340B7F-8CB6-43F8-B56E-DCA672ECE1FA}" srcId="{1FF1C8B2-A303-4D47-A524-CF24CE099B29}" destId="{9FF0E229-AE31-4877-8EFF-5249AAD41845}" srcOrd="4" destOrd="0" parTransId="{4750DF8C-4851-49F5-A4E1-1143F62B0395}" sibTransId="{8EBAE52F-B250-41FF-8360-C57FADC309D9}"/>
    <dgm:cxn modelId="{61AA759A-9167-4A4C-ABE1-DF479BFDDFFB}" type="presOf" srcId="{A430802F-8A65-4185-B43A-3E166C946DAF}" destId="{CE495B48-36C3-471F-A510-572BAE3A792E}" srcOrd="0" destOrd="0" presId="urn:microsoft.com/office/officeart/2008/layout/VerticalCurvedList"/>
    <dgm:cxn modelId="{C02E49A1-4D33-4C75-9193-7B457D5DE6DC}" type="presOf" srcId="{C271E97C-B905-4B9F-889E-71BB273B6C4A}" destId="{E70A8CC2-D338-432D-876D-4EADD78B264A}" srcOrd="0" destOrd="0" presId="urn:microsoft.com/office/officeart/2008/layout/VerticalCurvedList"/>
    <dgm:cxn modelId="{7F2608A3-C024-46FA-B492-B36F70DE00C3}" srcId="{1FF1C8B2-A303-4D47-A524-CF24CE099B29}" destId="{C271E97C-B905-4B9F-889E-71BB273B6C4A}" srcOrd="0" destOrd="0" parTransId="{970FBD58-984B-40D5-943F-2FEA4CB04D82}" sibTransId="{682321D4-105C-4E4A-B107-DA5E397A1742}"/>
    <dgm:cxn modelId="{5BAD0BA3-2184-4073-A905-F4669C481F49}" type="presOf" srcId="{EAE3BBCC-0960-46B0-92A7-8C1BD7732F11}" destId="{CE082581-FA3C-4A50-AB67-358F84C9A1EA}" srcOrd="0" destOrd="0" presId="urn:microsoft.com/office/officeart/2008/layout/VerticalCurvedList"/>
    <dgm:cxn modelId="{C9C362AA-A4DB-4C5B-AEE0-3E409CB7A6E0}" srcId="{1FF1C8B2-A303-4D47-A524-CF24CE099B29}" destId="{EAE3BBCC-0960-46B0-92A7-8C1BD7732F11}" srcOrd="6" destOrd="0" parTransId="{D4E9557D-3D97-416C-A70E-0F6903E3E22E}" sibTransId="{EAB83A6A-B9F8-48C3-8D02-4CB5C3C888EC}"/>
    <dgm:cxn modelId="{900960AB-F317-4B8F-BC52-29529099F101}" type="presOf" srcId="{6F53F387-4436-4B24-BAF8-7E6884E02DFB}" destId="{8966A054-9074-4E4E-956A-EDA628B0DDAA}" srcOrd="0" destOrd="0" presId="urn:microsoft.com/office/officeart/2008/layout/VerticalCurvedList"/>
    <dgm:cxn modelId="{857735AD-D4EF-40FA-983E-F087D617120D}" type="presOf" srcId="{CD3059CC-4589-4DC4-BDDF-03B1CE644861}" destId="{41D1C76A-CEC2-42FC-A68B-2E9DF3D57C42}" srcOrd="0" destOrd="0" presId="urn:microsoft.com/office/officeart/2008/layout/VerticalCurvedList"/>
    <dgm:cxn modelId="{8DAF97B7-CFEE-4497-B535-DCEDB198C128}" type="presOf" srcId="{1FF1C8B2-A303-4D47-A524-CF24CE099B29}" destId="{5CFC0EDA-2EFB-435C-9453-FC294AE3FAB7}" srcOrd="0" destOrd="0" presId="urn:microsoft.com/office/officeart/2008/layout/VerticalCurvedList"/>
    <dgm:cxn modelId="{A08FFCC7-5E37-4930-83F6-4B55AF4C4D57}" type="presOf" srcId="{682321D4-105C-4E4A-B107-DA5E397A1742}" destId="{5957F552-47DC-4F6C-985B-4D953DC9BDDA}" srcOrd="0" destOrd="0" presId="urn:microsoft.com/office/officeart/2008/layout/VerticalCurvedList"/>
    <dgm:cxn modelId="{4F0D55D5-9871-479A-B8AD-3FFA6F1EA8CA}" type="presOf" srcId="{19F77DFF-D7F6-4868-902E-AD65D9A5EBB0}" destId="{D97C1A86-AE7E-45AB-85B4-30396B560C20}" srcOrd="0" destOrd="0" presId="urn:microsoft.com/office/officeart/2008/layout/VerticalCurvedList"/>
    <dgm:cxn modelId="{9346D47C-17A3-481F-ABB9-B610312C1450}" type="presParOf" srcId="{5CFC0EDA-2EFB-435C-9453-FC294AE3FAB7}" destId="{AD651D18-2BA2-4CE5-855E-034DF95515D0}" srcOrd="0" destOrd="0" presId="urn:microsoft.com/office/officeart/2008/layout/VerticalCurvedList"/>
    <dgm:cxn modelId="{CE7F4A1D-BDC1-4B61-A1A6-D992675E20D0}" type="presParOf" srcId="{AD651D18-2BA2-4CE5-855E-034DF95515D0}" destId="{B7CE96F0-FA42-4A51-B0B3-5943B2E1AD14}" srcOrd="0" destOrd="0" presId="urn:microsoft.com/office/officeart/2008/layout/VerticalCurvedList"/>
    <dgm:cxn modelId="{6CD266F9-5FE9-44E9-AB1A-A888C1D2DE3D}" type="presParOf" srcId="{B7CE96F0-FA42-4A51-B0B3-5943B2E1AD14}" destId="{2B82C654-8FEE-4861-B021-115A10A7D911}" srcOrd="0" destOrd="0" presId="urn:microsoft.com/office/officeart/2008/layout/VerticalCurvedList"/>
    <dgm:cxn modelId="{11106AC4-3D66-4F86-B2AB-E595783DE781}" type="presParOf" srcId="{B7CE96F0-FA42-4A51-B0B3-5943B2E1AD14}" destId="{5957F552-47DC-4F6C-985B-4D953DC9BDDA}" srcOrd="1" destOrd="0" presId="urn:microsoft.com/office/officeart/2008/layout/VerticalCurvedList"/>
    <dgm:cxn modelId="{2EECC5BF-98CB-4597-9D85-5BC161606867}" type="presParOf" srcId="{B7CE96F0-FA42-4A51-B0B3-5943B2E1AD14}" destId="{81FE9BC8-BE10-49FC-B582-DBB35D5FCB86}" srcOrd="2" destOrd="0" presId="urn:microsoft.com/office/officeart/2008/layout/VerticalCurvedList"/>
    <dgm:cxn modelId="{19EA188E-A769-4215-969C-E7E910AC8888}" type="presParOf" srcId="{B7CE96F0-FA42-4A51-B0B3-5943B2E1AD14}" destId="{8840D241-17C6-47C5-BB89-5F3CEB47942F}" srcOrd="3" destOrd="0" presId="urn:microsoft.com/office/officeart/2008/layout/VerticalCurvedList"/>
    <dgm:cxn modelId="{31F27050-3409-4E67-9E0B-F1BC2F73A4B3}" type="presParOf" srcId="{AD651D18-2BA2-4CE5-855E-034DF95515D0}" destId="{E70A8CC2-D338-432D-876D-4EADD78B264A}" srcOrd="1" destOrd="0" presId="urn:microsoft.com/office/officeart/2008/layout/VerticalCurvedList"/>
    <dgm:cxn modelId="{97498371-E9E6-4295-8346-26FAD0D48A2A}" type="presParOf" srcId="{AD651D18-2BA2-4CE5-855E-034DF95515D0}" destId="{B38A9EE2-0218-4D7A-A009-613B0AC25A31}" srcOrd="2" destOrd="0" presId="urn:microsoft.com/office/officeart/2008/layout/VerticalCurvedList"/>
    <dgm:cxn modelId="{B6EAA495-6633-4582-9463-6C2E9552C14B}" type="presParOf" srcId="{B38A9EE2-0218-4D7A-A009-613B0AC25A31}" destId="{13FE572E-37DD-49B0-B39B-086E20E25B0D}" srcOrd="0" destOrd="0" presId="urn:microsoft.com/office/officeart/2008/layout/VerticalCurvedList"/>
    <dgm:cxn modelId="{C304F449-64BC-4AC5-B8AB-07E6385E6FF6}" type="presParOf" srcId="{AD651D18-2BA2-4CE5-855E-034DF95515D0}" destId="{D97C1A86-AE7E-45AB-85B4-30396B560C20}" srcOrd="3" destOrd="0" presId="urn:microsoft.com/office/officeart/2008/layout/VerticalCurvedList"/>
    <dgm:cxn modelId="{903D1CF5-455D-4F78-8994-3A35BAFAFC27}" type="presParOf" srcId="{AD651D18-2BA2-4CE5-855E-034DF95515D0}" destId="{36753C3E-65A8-40F5-9345-834713919B33}" srcOrd="4" destOrd="0" presId="urn:microsoft.com/office/officeart/2008/layout/VerticalCurvedList"/>
    <dgm:cxn modelId="{7488A386-A367-4DF5-ADE6-5873BA7FB1F0}" type="presParOf" srcId="{36753C3E-65A8-40F5-9345-834713919B33}" destId="{C911E2D5-DB8A-455A-AD9D-B6837DDDCF50}" srcOrd="0" destOrd="0" presId="urn:microsoft.com/office/officeart/2008/layout/VerticalCurvedList"/>
    <dgm:cxn modelId="{C2747440-5380-4DD2-971C-C4ED320476A2}" type="presParOf" srcId="{AD651D18-2BA2-4CE5-855E-034DF95515D0}" destId="{8966A054-9074-4E4E-956A-EDA628B0DDAA}" srcOrd="5" destOrd="0" presId="urn:microsoft.com/office/officeart/2008/layout/VerticalCurvedList"/>
    <dgm:cxn modelId="{F643E7E0-4865-440C-9ACF-C06C6A099BFC}" type="presParOf" srcId="{AD651D18-2BA2-4CE5-855E-034DF95515D0}" destId="{46B0D372-D4CB-4F4B-9527-B2E025413CF5}" srcOrd="6" destOrd="0" presId="urn:microsoft.com/office/officeart/2008/layout/VerticalCurvedList"/>
    <dgm:cxn modelId="{3D6AB379-D70C-4045-AEC3-31A05CD75C0D}" type="presParOf" srcId="{46B0D372-D4CB-4F4B-9527-B2E025413CF5}" destId="{5A262FEA-4DF3-43B2-A31E-F560166D7A5A}" srcOrd="0" destOrd="0" presId="urn:microsoft.com/office/officeart/2008/layout/VerticalCurvedList"/>
    <dgm:cxn modelId="{FEBBDE35-0F59-4F79-A961-C3CCCE4ECF3D}" type="presParOf" srcId="{AD651D18-2BA2-4CE5-855E-034DF95515D0}" destId="{CE495B48-36C3-471F-A510-572BAE3A792E}" srcOrd="7" destOrd="0" presId="urn:microsoft.com/office/officeart/2008/layout/VerticalCurvedList"/>
    <dgm:cxn modelId="{87024FE9-9227-4D15-991F-03AAEDD7584A}" type="presParOf" srcId="{AD651D18-2BA2-4CE5-855E-034DF95515D0}" destId="{BD93EEA3-B97C-4E34-ADA3-0203624FA53A}" srcOrd="8" destOrd="0" presId="urn:microsoft.com/office/officeart/2008/layout/VerticalCurvedList"/>
    <dgm:cxn modelId="{8FFD938B-4184-46E7-98DA-3053351FFC57}" type="presParOf" srcId="{BD93EEA3-B97C-4E34-ADA3-0203624FA53A}" destId="{405D6EE6-DFFC-4F79-862C-EB9E0297A894}" srcOrd="0" destOrd="0" presId="urn:microsoft.com/office/officeart/2008/layout/VerticalCurvedList"/>
    <dgm:cxn modelId="{D686A65C-E4A3-434D-9566-B76EBA75138B}" type="presParOf" srcId="{AD651D18-2BA2-4CE5-855E-034DF95515D0}" destId="{B97EE534-1C83-4103-9829-1E80CB5421A7}" srcOrd="9" destOrd="0" presId="urn:microsoft.com/office/officeart/2008/layout/VerticalCurvedList"/>
    <dgm:cxn modelId="{9EEEE4AC-F99B-457F-8671-3F432B553FAB}" type="presParOf" srcId="{AD651D18-2BA2-4CE5-855E-034DF95515D0}" destId="{C368EC9D-7ABD-4335-AF3B-1780C2140030}" srcOrd="10" destOrd="0" presId="urn:microsoft.com/office/officeart/2008/layout/VerticalCurvedList"/>
    <dgm:cxn modelId="{6F950AA8-E287-4B67-A2CB-3569DBF54A8F}" type="presParOf" srcId="{C368EC9D-7ABD-4335-AF3B-1780C2140030}" destId="{BCAF1506-9BA2-4770-9475-0C1CFF23BF11}" srcOrd="0" destOrd="0" presId="urn:microsoft.com/office/officeart/2008/layout/VerticalCurvedList"/>
    <dgm:cxn modelId="{29C3A77A-CF3C-4B63-A3D9-2A45B6A9CB0E}" type="presParOf" srcId="{AD651D18-2BA2-4CE5-855E-034DF95515D0}" destId="{41D1C76A-CEC2-42FC-A68B-2E9DF3D57C42}" srcOrd="11" destOrd="0" presId="urn:microsoft.com/office/officeart/2008/layout/VerticalCurvedList"/>
    <dgm:cxn modelId="{4776B3D9-A727-444E-8DE0-420B265F8C5F}" type="presParOf" srcId="{AD651D18-2BA2-4CE5-855E-034DF95515D0}" destId="{21E9F4F0-2656-44C0-8365-C2C4FD2968B7}" srcOrd="12" destOrd="0" presId="urn:microsoft.com/office/officeart/2008/layout/VerticalCurvedList"/>
    <dgm:cxn modelId="{F9F6051B-67F1-44CE-8548-CDFA47FA34DB}" type="presParOf" srcId="{21E9F4F0-2656-44C0-8365-C2C4FD2968B7}" destId="{CA0228BF-8882-4A0F-A1C1-4038E49211D3}" srcOrd="0" destOrd="0" presId="urn:microsoft.com/office/officeart/2008/layout/VerticalCurvedList"/>
    <dgm:cxn modelId="{5F50311B-E55F-43A8-B9AE-DC8CDBAD6C58}" type="presParOf" srcId="{AD651D18-2BA2-4CE5-855E-034DF95515D0}" destId="{CE082581-FA3C-4A50-AB67-358F84C9A1EA}" srcOrd="13" destOrd="0" presId="urn:microsoft.com/office/officeart/2008/layout/VerticalCurvedList"/>
    <dgm:cxn modelId="{8B9E0C66-2E10-4F5E-807F-6389003E9A82}" type="presParOf" srcId="{AD651D18-2BA2-4CE5-855E-034DF95515D0}" destId="{D19A606A-6A9D-42C8-AA34-711ABA04EB50}" srcOrd="14" destOrd="0" presId="urn:microsoft.com/office/officeart/2008/layout/VerticalCurvedList"/>
    <dgm:cxn modelId="{83FA75F9-2C40-45EC-9ADD-37965A586358}" type="presParOf" srcId="{D19A606A-6A9D-42C8-AA34-711ABA04EB50}" destId="{6311E6FE-5E40-4D41-B97C-7D7A508DF4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7F552-47DC-4F6C-985B-4D953DC9BDDA}">
      <dsp:nvSpPr>
        <dsp:cNvPr id="0" name=""/>
        <dsp:cNvSpPr/>
      </dsp:nvSpPr>
      <dsp:spPr>
        <a:xfrm>
          <a:off x="-3819564" y="-586622"/>
          <a:ext cx="4552443" cy="4552443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A8CC2-D338-432D-876D-4EADD78B264A}">
      <dsp:nvSpPr>
        <dsp:cNvPr id="0" name=""/>
        <dsp:cNvSpPr/>
      </dsp:nvSpPr>
      <dsp:spPr>
        <a:xfrm>
          <a:off x="237792" y="153618"/>
          <a:ext cx="795219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Funktionalität</a:t>
          </a:r>
          <a:endParaRPr lang="en-US" sz="1600" kern="1200" dirty="0"/>
        </a:p>
      </dsp:txBody>
      <dsp:txXfrm>
        <a:off x="237792" y="153618"/>
        <a:ext cx="7952199" cy="307101"/>
      </dsp:txXfrm>
    </dsp:sp>
    <dsp:sp modelId="{13FE572E-37DD-49B0-B39B-086E20E25B0D}">
      <dsp:nvSpPr>
        <dsp:cNvPr id="0" name=""/>
        <dsp:cNvSpPr/>
      </dsp:nvSpPr>
      <dsp:spPr>
        <a:xfrm>
          <a:off x="45853" y="115230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C1A86-AE7E-45AB-85B4-30396B560C20}">
      <dsp:nvSpPr>
        <dsp:cNvPr id="0" name=""/>
        <dsp:cNvSpPr/>
      </dsp:nvSpPr>
      <dsp:spPr>
        <a:xfrm>
          <a:off x="515900" y="614541"/>
          <a:ext cx="7674091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Benutzerfreundlichkeit</a:t>
          </a:r>
          <a:endParaRPr lang="en-US" sz="1600" kern="1200"/>
        </a:p>
      </dsp:txBody>
      <dsp:txXfrm>
        <a:off x="515900" y="614541"/>
        <a:ext cx="7674091" cy="307101"/>
      </dsp:txXfrm>
    </dsp:sp>
    <dsp:sp modelId="{C911E2D5-DB8A-455A-AD9D-B6837DDDCF50}">
      <dsp:nvSpPr>
        <dsp:cNvPr id="0" name=""/>
        <dsp:cNvSpPr/>
      </dsp:nvSpPr>
      <dsp:spPr>
        <a:xfrm>
          <a:off x="323961" y="576153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6A054-9074-4E4E-956A-EDA628B0DDAA}">
      <dsp:nvSpPr>
        <dsp:cNvPr id="0" name=""/>
        <dsp:cNvSpPr/>
      </dsp:nvSpPr>
      <dsp:spPr>
        <a:xfrm>
          <a:off x="668302" y="1075125"/>
          <a:ext cx="752168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Interoperabilität</a:t>
          </a:r>
          <a:endParaRPr lang="en-US" sz="1600" kern="1200"/>
        </a:p>
      </dsp:txBody>
      <dsp:txXfrm>
        <a:off x="668302" y="1075125"/>
        <a:ext cx="7521689" cy="307101"/>
      </dsp:txXfrm>
    </dsp:sp>
    <dsp:sp modelId="{5A262FEA-4DF3-43B2-A31E-F560166D7A5A}">
      <dsp:nvSpPr>
        <dsp:cNvPr id="0" name=""/>
        <dsp:cNvSpPr/>
      </dsp:nvSpPr>
      <dsp:spPr>
        <a:xfrm>
          <a:off x="476363" y="1036738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95B48-36C3-471F-A510-572BAE3A792E}">
      <dsp:nvSpPr>
        <dsp:cNvPr id="0" name=""/>
        <dsp:cNvSpPr/>
      </dsp:nvSpPr>
      <dsp:spPr>
        <a:xfrm>
          <a:off x="716962" y="1536048"/>
          <a:ext cx="747302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Zeit- und Ressourcenaufwand</a:t>
          </a:r>
          <a:endParaRPr lang="en-US" sz="1600" kern="1200"/>
        </a:p>
      </dsp:txBody>
      <dsp:txXfrm>
        <a:off x="716962" y="1536048"/>
        <a:ext cx="7473029" cy="307101"/>
      </dsp:txXfrm>
    </dsp:sp>
    <dsp:sp modelId="{405D6EE6-DFFC-4F79-862C-EB9E0297A894}">
      <dsp:nvSpPr>
        <dsp:cNvPr id="0" name=""/>
        <dsp:cNvSpPr/>
      </dsp:nvSpPr>
      <dsp:spPr>
        <a:xfrm>
          <a:off x="525024" y="1497660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E534-1C83-4103-9829-1E80CB5421A7}">
      <dsp:nvSpPr>
        <dsp:cNvPr id="0" name=""/>
        <dsp:cNvSpPr/>
      </dsp:nvSpPr>
      <dsp:spPr>
        <a:xfrm>
          <a:off x="668302" y="1996971"/>
          <a:ext cx="752168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Anpassbarkeit</a:t>
          </a:r>
          <a:endParaRPr lang="en-US" sz="1600" kern="1200"/>
        </a:p>
      </dsp:txBody>
      <dsp:txXfrm>
        <a:off x="668302" y="1996971"/>
        <a:ext cx="7521689" cy="307101"/>
      </dsp:txXfrm>
    </dsp:sp>
    <dsp:sp modelId="{BCAF1506-9BA2-4770-9475-0C1CFF23BF11}">
      <dsp:nvSpPr>
        <dsp:cNvPr id="0" name=""/>
        <dsp:cNvSpPr/>
      </dsp:nvSpPr>
      <dsp:spPr>
        <a:xfrm>
          <a:off x="476363" y="1958583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1C76A-CEC2-42FC-A68B-2E9DF3D57C42}">
      <dsp:nvSpPr>
        <dsp:cNvPr id="0" name=""/>
        <dsp:cNvSpPr/>
      </dsp:nvSpPr>
      <dsp:spPr>
        <a:xfrm>
          <a:off x="515900" y="2457556"/>
          <a:ext cx="7674091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Datenschutz und –sicherheit</a:t>
          </a:r>
          <a:endParaRPr lang="en-US" sz="1600" kern="1200"/>
        </a:p>
      </dsp:txBody>
      <dsp:txXfrm>
        <a:off x="515900" y="2457556"/>
        <a:ext cx="7674091" cy="307101"/>
      </dsp:txXfrm>
    </dsp:sp>
    <dsp:sp modelId="{CA0228BF-8882-4A0F-A1C1-4038E49211D3}">
      <dsp:nvSpPr>
        <dsp:cNvPr id="0" name=""/>
        <dsp:cNvSpPr/>
      </dsp:nvSpPr>
      <dsp:spPr>
        <a:xfrm>
          <a:off x="323961" y="2419168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2581-FA3C-4A50-AB67-358F84C9A1EA}">
      <dsp:nvSpPr>
        <dsp:cNvPr id="0" name=""/>
        <dsp:cNvSpPr/>
      </dsp:nvSpPr>
      <dsp:spPr>
        <a:xfrm>
          <a:off x="237792" y="2918479"/>
          <a:ext cx="795219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Digitalisierungsgrad</a:t>
          </a:r>
          <a:endParaRPr lang="en-US" sz="1600" kern="1200"/>
        </a:p>
      </dsp:txBody>
      <dsp:txXfrm>
        <a:off x="237792" y="2918479"/>
        <a:ext cx="7952199" cy="307101"/>
      </dsp:txXfrm>
    </dsp:sp>
    <dsp:sp modelId="{6311E6FE-5E40-4D41-B97C-7D7A508DF45F}">
      <dsp:nvSpPr>
        <dsp:cNvPr id="0" name=""/>
        <dsp:cNvSpPr/>
      </dsp:nvSpPr>
      <dsp:spPr>
        <a:xfrm>
          <a:off x="45853" y="2880091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07.06.2023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07.06.2023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 dirty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9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cxnSp>
        <p:nvCxnSpPr>
          <p:cNvPr id="9" name="Gerade Verbindung 10"/>
          <p:cNvCxnSpPr/>
          <p:nvPr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54545" y="4805187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671"/>
            <a:ext cx="77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med. Dokumentation bei Wohnungslosen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cab-leipzig.de/w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" TargetMode="External"/><Relationship Id="rId2" Type="http://schemas.openxmlformats.org/officeDocument/2006/relationships/hyperlink" Target="https://cab-leipzig.de/wp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i.org/10.3414/ME17-05-0002" TargetMode="External"/><Relationship Id="rId5" Type="http://schemas.openxmlformats.org/officeDocument/2006/relationships/hyperlink" Target="https://www.suchtzentrum.de/unsere-angebote/streetwork/safe" TargetMode="External"/><Relationship Id="rId4" Type="http://schemas.openxmlformats.org/officeDocument/2006/relationships/hyperlink" Target="https://www.omg.org/spec/BPMN/2.0.2/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medizinischen Dokumentation bei Wohnungslosen am Beispiel von Leipziger Hilfsangeboten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Zwischenvortrag</a:t>
            </a: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8" b="29146"/>
          <a:stretch/>
        </p:blipFill>
        <p:spPr>
          <a:xfrm>
            <a:off x="295275" y="4397196"/>
            <a:ext cx="2044700" cy="727075"/>
          </a:xfrm>
        </p:spPr>
      </p:pic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09.06.2023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robert.kuenzel@studserv.uni-leipzig.de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www.imise.uni-leipzig.de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EAC8-2120-2706-7541-5F69DCB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EF535-E77D-01EA-5801-93029736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801"/>
            <a:ext cx="8234363" cy="344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Wiederholung der Ziele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Literaturrecherche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Interviews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Struktur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Kontaktpersonen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Überlegungen zur Modellierung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Vergleichskriterien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348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Wiederholung der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 1: </a:t>
            </a:r>
            <a:r>
              <a:rPr lang="de-DE" dirty="0"/>
              <a:t>Systemanalyse und –bewertung des Leipziger Dokumentationssystems zur medizinischen Dokumentation bei Wohnungslosen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Informationsbeschaffung über das Leipziger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Gegenüberstellung der Stärken und Schwächen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Vorschläge zur Verbesserung</a:t>
            </a:r>
          </a:p>
          <a:p>
            <a:r>
              <a:rPr lang="de-DE" b="1" dirty="0"/>
              <a:t>Ziel 2: </a:t>
            </a:r>
            <a:r>
              <a:rPr lang="de-DE" dirty="0"/>
              <a:t>Gegenüberstellung des Leipziger Systems mit bestehenden Ansätzen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Literaturrecherche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mit Leipziger System sowie Diskussion über Praktikabilität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Literaturrecherche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492"/>
            <a:ext cx="8324987" cy="3379199"/>
          </a:xfrm>
        </p:spPr>
        <p:txBody>
          <a:bodyPr/>
          <a:lstStyle/>
          <a:p>
            <a:r>
              <a:rPr lang="de-DE" dirty="0"/>
              <a:t>Nutzung von Websuchmaschinen und Literaturdatenbanken wie z.B. </a:t>
            </a:r>
            <a:r>
              <a:rPr lang="de-DE" dirty="0" err="1"/>
              <a:t>PubMed</a:t>
            </a:r>
            <a:endParaRPr lang="de-DE" dirty="0"/>
          </a:p>
          <a:p>
            <a:pPr lvl="1"/>
            <a:r>
              <a:rPr lang="de-DE" dirty="0"/>
              <a:t>Schlagwörter:</a:t>
            </a:r>
          </a:p>
          <a:p>
            <a:pPr lvl="2"/>
            <a:r>
              <a:rPr lang="de-DE" dirty="0"/>
              <a:t>Wohnungs-, Obdachlose (engl. </a:t>
            </a:r>
            <a:r>
              <a:rPr lang="de-DE" dirty="0" err="1"/>
              <a:t>homelessness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medizinische Dokumentation (engl.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elektronische Patientenakte (engl. electronic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Hilfsangebote, Wohnungslosenhilfe in Leipzig</a:t>
            </a:r>
          </a:p>
          <a:p>
            <a:pPr lvl="2"/>
            <a:r>
              <a:rPr lang="de-DE" dirty="0"/>
              <a:t>Umgang mit vulnerablen Gruppen</a:t>
            </a:r>
          </a:p>
          <a:p>
            <a:pPr lvl="2"/>
            <a:r>
              <a:rPr lang="de-DE" dirty="0"/>
              <a:t>Ansätze, Strategien, Interventionen</a:t>
            </a:r>
          </a:p>
          <a:p>
            <a:r>
              <a:rPr lang="de-DE" dirty="0"/>
              <a:t>per Schneeballverfahren</a:t>
            </a:r>
          </a:p>
          <a:p>
            <a:r>
              <a:rPr lang="de-DE" dirty="0"/>
              <a:t>über Webseiten der Hilfsorganisationen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406A5-901C-0B45-1E1D-46134A2C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Einzelinterviews in halbstrukturierter Form (Leitfadeninterviews)</a:t>
            </a:r>
          </a:p>
          <a:p>
            <a:pPr lvl="1"/>
            <a:r>
              <a:rPr lang="de-DE" dirty="0"/>
              <a:t>Fragebögen werden vorab zugesandt</a:t>
            </a:r>
          </a:p>
          <a:p>
            <a:r>
              <a:rPr lang="de-DE" dirty="0"/>
              <a:t>wenn möglich Befragung vor Ort</a:t>
            </a:r>
          </a:p>
          <a:p>
            <a:r>
              <a:rPr lang="de-DE" dirty="0"/>
              <a:t>sofern keine Einwände erfolgt Audioaufzeichnung des Gesprächs</a:t>
            </a:r>
          </a:p>
          <a:p>
            <a:r>
              <a:rPr lang="de-DE" dirty="0"/>
              <a:t>Erstellung von 4 Interviewleitfäden:</a:t>
            </a:r>
          </a:p>
          <a:p>
            <a:pPr lvl="1"/>
            <a:r>
              <a:rPr lang="de-DE" dirty="0"/>
              <a:t>für Mitarbeiter von CABL</a:t>
            </a:r>
          </a:p>
          <a:p>
            <a:pPr lvl="1"/>
            <a:r>
              <a:rPr lang="de-DE" dirty="0"/>
              <a:t>für ehrenamtlich arbeitende </a:t>
            </a:r>
            <a:r>
              <a:rPr lang="de-DE" dirty="0" err="1"/>
              <a:t>Ärzt:innen</a:t>
            </a:r>
            <a:endParaRPr lang="de-DE" dirty="0"/>
          </a:p>
          <a:p>
            <a:pPr lvl="1"/>
            <a:r>
              <a:rPr lang="de-DE" dirty="0"/>
              <a:t>für stationäre/ambulante Krankenhausversorgung</a:t>
            </a:r>
          </a:p>
          <a:p>
            <a:pPr lvl="1"/>
            <a:r>
              <a:rPr lang="de-DE" dirty="0"/>
              <a:t>für </a:t>
            </a:r>
            <a:r>
              <a:rPr lang="de-DE" dirty="0" err="1"/>
              <a:t>Sozialarbeiter:innen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E5FF9A-1352-4C44-AEC0-6A00C3486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a) Struktur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896D384-1180-136C-82B2-C92DF45D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34363" cy="758825"/>
          </a:xfrm>
        </p:spPr>
        <p:txBody>
          <a:bodyPr/>
          <a:lstStyle/>
          <a:p>
            <a:r>
              <a:rPr lang="de-DE" dirty="0"/>
              <a:t>3. Interviews</a:t>
            </a:r>
          </a:p>
        </p:txBody>
      </p:sp>
    </p:spTree>
    <p:extLst>
      <p:ext uri="{BB962C8B-B14F-4D97-AF65-F5344CB8AC3E}">
        <p14:creationId xmlns:p14="http://schemas.microsoft.com/office/powerpoint/2010/main" val="3963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406A5-901C-0B45-1E1D-46134A2C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4872"/>
            <a:ext cx="8584442" cy="3667820"/>
          </a:xfrm>
        </p:spPr>
        <p:txBody>
          <a:bodyPr/>
          <a:lstStyle/>
          <a:p>
            <a:r>
              <a:rPr lang="de-DE" dirty="0"/>
              <a:t>Stephan Bialas			</a:t>
            </a:r>
            <a:r>
              <a:rPr lang="de-DE" dirty="0">
                <a:sym typeface="Wingdings" panose="05000000000000000000" pitchFamily="2" charset="2"/>
              </a:rPr>
              <a:t> Facharzt für Psychiatrie und Psychotherapie</a:t>
            </a:r>
            <a:endParaRPr lang="de-DE" dirty="0"/>
          </a:p>
          <a:p>
            <a:r>
              <a:rPr lang="de-DE" dirty="0"/>
              <a:t>Gerda Matzel			</a:t>
            </a:r>
            <a:r>
              <a:rPr lang="de-DE" dirty="0">
                <a:sym typeface="Wingdings" panose="05000000000000000000" pitchFamily="2" charset="2"/>
              </a:rPr>
              <a:t> Fachärztin für Innere Medizin u.a.</a:t>
            </a:r>
            <a:endParaRPr lang="de-DE" dirty="0"/>
          </a:p>
          <a:p>
            <a:r>
              <a:rPr lang="de-DE" dirty="0"/>
              <a:t>Malika </a:t>
            </a:r>
            <a:r>
              <a:rPr lang="de-DE" dirty="0" err="1"/>
              <a:t>Autorkhanova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CABL, Projektkoordinatorin UVO</a:t>
            </a:r>
            <a:endParaRPr lang="de-DE" dirty="0"/>
          </a:p>
          <a:p>
            <a:r>
              <a:rPr lang="de-DE" dirty="0"/>
              <a:t>PD Dr. Sven </a:t>
            </a:r>
            <a:r>
              <a:rPr lang="de-DE" dirty="0" err="1"/>
              <a:t>Speerforck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Oberarzt in Klinik für Psychiatrie und Psychotherapie</a:t>
            </a:r>
            <a:endParaRPr lang="de-DE" dirty="0"/>
          </a:p>
          <a:p>
            <a:r>
              <a:rPr lang="de-DE" dirty="0"/>
              <a:t>Tino Neufert			</a:t>
            </a:r>
            <a:r>
              <a:rPr lang="de-DE" dirty="0">
                <a:sym typeface="Wingdings" panose="05000000000000000000" pitchFamily="2" charset="2"/>
              </a:rPr>
              <a:t> Projektleiter von SAFE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E5FF9A-1352-4C44-AEC0-6A00C3486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862" y="492994"/>
            <a:ext cx="8234363" cy="377740"/>
          </a:xfrm>
        </p:spPr>
        <p:txBody>
          <a:bodyPr/>
          <a:lstStyle/>
          <a:p>
            <a:r>
              <a:rPr lang="de-DE" dirty="0"/>
              <a:t>b) Kontaktpersonen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7AAF6DE6-36E1-47DB-9676-02049C79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4" y="3153713"/>
            <a:ext cx="3018012" cy="667921"/>
          </a:xfrm>
          <a:prstGeom prst="rect">
            <a:avLst/>
          </a:prstGeom>
        </p:spPr>
      </p:pic>
      <p:pic>
        <p:nvPicPr>
          <p:cNvPr id="9" name="Grafik 8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84E3BF7C-36A9-01DF-C53A-3EC99F2F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79" y="3030566"/>
            <a:ext cx="2549497" cy="914214"/>
          </a:xfrm>
          <a:prstGeom prst="rect">
            <a:avLst/>
          </a:prstGeom>
        </p:spPr>
      </p:pic>
      <p:pic>
        <p:nvPicPr>
          <p:cNvPr id="10" name="Grafik 9" descr="Ein Bild, das Text, Clipart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AB612839-9FA0-C5ED-B413-27D6914F1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24" y="3122902"/>
            <a:ext cx="1889938" cy="729543"/>
          </a:xfrm>
          <a:prstGeom prst="rect">
            <a:avLst/>
          </a:prstGeom>
          <a:solidFill>
            <a:srgbClr val="006837"/>
          </a:solidFill>
          <a:ln w="63500">
            <a:solidFill>
              <a:srgbClr val="006837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5591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Überlegungen zur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Stakeholder-Analyse</a:t>
            </a:r>
          </a:p>
          <a:p>
            <a:r>
              <a:rPr lang="de-DE" dirty="0"/>
              <a:t>UML-Verhaltensdiagramme</a:t>
            </a:r>
          </a:p>
          <a:p>
            <a:pPr lvl="1"/>
            <a:r>
              <a:rPr lang="de-DE" dirty="0"/>
              <a:t>Informationsflussdiagramm</a:t>
            </a:r>
          </a:p>
          <a:p>
            <a:pPr lvl="1"/>
            <a:r>
              <a:rPr lang="de-DE" dirty="0"/>
              <a:t>Kommunikationsdiagramm</a:t>
            </a:r>
          </a:p>
          <a:p>
            <a:r>
              <a:rPr lang="de-DE" dirty="0"/>
              <a:t>BPMN</a:t>
            </a:r>
          </a:p>
          <a:p>
            <a:r>
              <a:rPr lang="de-DE" dirty="0"/>
              <a:t>3LGM²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08C455-C1A0-40A8-1166-B0B2F9489F13}"/>
              </a:ext>
            </a:extLst>
          </p:cNvPr>
          <p:cNvGrpSpPr/>
          <p:nvPr/>
        </p:nvGrpSpPr>
        <p:grpSpPr>
          <a:xfrm>
            <a:off x="4410156" y="1369705"/>
            <a:ext cx="4041279" cy="2404089"/>
            <a:chOff x="452437" y="1987877"/>
            <a:chExt cx="3787918" cy="2206172"/>
          </a:xfrm>
        </p:grpSpPr>
        <p:pic>
          <p:nvPicPr>
            <p:cNvPr id="12" name="Grafik 11" descr="Ein Bild, das Text, Diagramm, Schrift, Reihe enthält.&#10;&#10;Automatisch generierte Beschreibung">
              <a:extLst>
                <a:ext uri="{FF2B5EF4-FFF2-40B4-BE49-F238E27FC236}">
                  <a16:creationId xmlns:a16="http://schemas.microsoft.com/office/drawing/2014/main" id="{65292272-AD60-9123-D1EA-A1CE72C8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37" y="1987877"/>
              <a:ext cx="3787918" cy="1832065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1D02BB-A11C-8EA7-88F8-99EEC9B2D02D}"/>
                </a:ext>
              </a:extLst>
            </p:cNvPr>
            <p:cNvSpPr txBox="1"/>
            <p:nvPr/>
          </p:nvSpPr>
          <p:spPr>
            <a:xfrm>
              <a:off x="457200" y="3917050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Informationsflussdiagramms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https://www.uml-diagrams.org/)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D3140E7-0713-1CDB-94F8-CD245B76976D}"/>
              </a:ext>
            </a:extLst>
          </p:cNvPr>
          <p:cNvGrpSpPr/>
          <p:nvPr/>
        </p:nvGrpSpPr>
        <p:grpSpPr>
          <a:xfrm>
            <a:off x="4694668" y="1090276"/>
            <a:ext cx="3472253" cy="3224953"/>
            <a:chOff x="487433" y="893150"/>
            <a:chExt cx="3472253" cy="3224953"/>
          </a:xfrm>
        </p:grpSpPr>
        <p:pic>
          <p:nvPicPr>
            <p:cNvPr id="10" name="Grafik 9" descr="Ein Bild, das Text, Diagramm, Schrift, Reihe enthält.&#10;&#10;Automatisch generierte Beschreibung">
              <a:extLst>
                <a:ext uri="{FF2B5EF4-FFF2-40B4-BE49-F238E27FC236}">
                  <a16:creationId xmlns:a16="http://schemas.microsoft.com/office/drawing/2014/main" id="{A79C3B46-82CD-119F-A31E-CE947EF0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433" y="893150"/>
              <a:ext cx="3472253" cy="2832058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6CF49C2-9FAE-25ED-D411-D99261EC5EB5}"/>
                </a:ext>
              </a:extLst>
            </p:cNvPr>
            <p:cNvSpPr txBox="1"/>
            <p:nvPr/>
          </p:nvSpPr>
          <p:spPr>
            <a:xfrm>
              <a:off x="645287" y="3841104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Informationsflussdiagramms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https://www.uml-diagrams.org/)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A9ADE3B-A251-70AB-2B74-AF3D7D0C336C}"/>
              </a:ext>
            </a:extLst>
          </p:cNvPr>
          <p:cNvGrpSpPr/>
          <p:nvPr/>
        </p:nvGrpSpPr>
        <p:grpSpPr>
          <a:xfrm>
            <a:off x="4040340" y="1833724"/>
            <a:ext cx="4780907" cy="2212929"/>
            <a:chOff x="549905" y="2180981"/>
            <a:chExt cx="4780907" cy="2212929"/>
          </a:xfrm>
        </p:grpSpPr>
        <p:pic>
          <p:nvPicPr>
            <p:cNvPr id="8" name="Grafik 7" descr="Ein Bild, das Diagramm, Plan, technische Zeichnung, Entwurf enthält.&#10;&#10;Automatisch generierte Beschreibung">
              <a:extLst>
                <a:ext uri="{FF2B5EF4-FFF2-40B4-BE49-F238E27FC236}">
                  <a16:creationId xmlns:a16="http://schemas.microsoft.com/office/drawing/2014/main" id="{66B51E96-7FAB-1A1A-0133-6B4AF1F4D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905" y="2180981"/>
              <a:ext cx="4780907" cy="185599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7A12F7E-EE79-B17A-87B0-65986B32B555}"/>
                </a:ext>
              </a:extLst>
            </p:cNvPr>
            <p:cNvSpPr txBox="1"/>
            <p:nvPr/>
          </p:nvSpPr>
          <p:spPr>
            <a:xfrm>
              <a:off x="737137" y="4116911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Prozesses in BPMN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</a:t>
              </a:r>
              <a:r>
                <a:rPr lang="de-DE" sz="800" i="0" dirty="0" err="1">
                  <a:latin typeface="+mn-lt"/>
                  <a:cs typeface="Arial" panose="020B0604020202020204" pitchFamily="34" charset="0"/>
                </a:rPr>
                <a:t>Object</a:t>
              </a:r>
              <a:r>
                <a:rPr lang="de-DE" sz="800" i="0" dirty="0">
                  <a:latin typeface="+mn-lt"/>
                  <a:cs typeface="Arial" panose="020B0604020202020204" pitchFamily="34" charset="0"/>
                </a:rPr>
                <a:t> Management Group, 2013, S. </a:t>
              </a:r>
              <a:r>
                <a:rPr lang="de-DE" sz="800" dirty="0">
                  <a:effectLst/>
                  <a:latin typeface="Arial" panose="020B0604020202020204" pitchFamily="34" charset="0"/>
                </a:rPr>
                <a:t>143</a:t>
              </a:r>
              <a:r>
                <a:rPr lang="de-DE" sz="800" i="0" dirty="0">
                  <a:latin typeface="+mn-lt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32623F1-80EC-6F9B-A5A3-5CFB30C74C39}"/>
              </a:ext>
            </a:extLst>
          </p:cNvPr>
          <p:cNvGrpSpPr/>
          <p:nvPr/>
        </p:nvGrpSpPr>
        <p:grpSpPr>
          <a:xfrm>
            <a:off x="4714862" y="1117757"/>
            <a:ext cx="3281593" cy="3287930"/>
            <a:chOff x="985356" y="1063624"/>
            <a:chExt cx="3281593" cy="3287930"/>
          </a:xfrm>
        </p:grpSpPr>
        <p:pic>
          <p:nvPicPr>
            <p:cNvPr id="6" name="Grafik 5" descr="Ein Bild, das Text, Diagramm, Plan, Reihe enthält.&#10;&#10;Automatisch generierte Beschreibung">
              <a:extLst>
                <a:ext uri="{FF2B5EF4-FFF2-40B4-BE49-F238E27FC236}">
                  <a16:creationId xmlns:a16="http://schemas.microsoft.com/office/drawing/2014/main" id="{2DE884DC-7E64-792B-4E2E-063196C6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356" y="1063624"/>
              <a:ext cx="3281593" cy="2961638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87AA03C-5501-EACF-8D50-C276B9427A7E}"/>
                </a:ext>
              </a:extLst>
            </p:cNvPr>
            <p:cNvSpPr txBox="1"/>
            <p:nvPr/>
          </p:nvSpPr>
          <p:spPr>
            <a:xfrm>
              <a:off x="1063061" y="4074555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BPMN-Modells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https://www.3lgm2.de/index.jsp)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5. Vergleichskriterien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24C06D2-1AD4-719E-6068-40FA72081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0305"/>
              </p:ext>
            </p:extLst>
          </p:nvPr>
        </p:nvGraphicFramePr>
        <p:xfrm>
          <a:off x="457200" y="1223492"/>
          <a:ext cx="8234363" cy="337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A439509-D425-F021-DC4E-259ED7ACC7B5}"/>
              </a:ext>
            </a:extLst>
          </p:cNvPr>
          <p:cNvSpPr txBox="1"/>
          <p:nvPr/>
        </p:nvSpPr>
        <p:spPr>
          <a:xfrm>
            <a:off x="621621" y="139462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8AE80A-2EA6-6742-489E-835E9AEBFB09}"/>
              </a:ext>
            </a:extLst>
          </p:cNvPr>
          <p:cNvSpPr txBox="1"/>
          <p:nvPr/>
        </p:nvSpPr>
        <p:spPr>
          <a:xfrm>
            <a:off x="902261" y="183901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2</a:t>
            </a:r>
            <a:endParaRPr lang="de-DE" i="0" dirty="0">
              <a:solidFill>
                <a:schemeClr val="accent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65EBC7-C7C2-6FD6-89C2-36613ABA69A0}"/>
              </a:ext>
            </a:extLst>
          </p:cNvPr>
          <p:cNvSpPr txBox="1"/>
          <p:nvPr/>
        </p:nvSpPr>
        <p:spPr>
          <a:xfrm>
            <a:off x="1058479" y="231700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3</a:t>
            </a:r>
            <a:endParaRPr lang="de-DE" i="0" dirty="0">
              <a:solidFill>
                <a:schemeClr val="accent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80CF1F-5597-8BF9-F259-589EFC764869}"/>
              </a:ext>
            </a:extLst>
          </p:cNvPr>
          <p:cNvSpPr txBox="1"/>
          <p:nvPr/>
        </p:nvSpPr>
        <p:spPr>
          <a:xfrm>
            <a:off x="1107132" y="277459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4</a:t>
            </a:r>
            <a:endParaRPr lang="de-DE" i="0" dirty="0">
              <a:solidFill>
                <a:schemeClr val="accent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C792D3-57CB-20AE-F9AA-1718FD677272}"/>
              </a:ext>
            </a:extLst>
          </p:cNvPr>
          <p:cNvSpPr txBox="1"/>
          <p:nvPr/>
        </p:nvSpPr>
        <p:spPr>
          <a:xfrm>
            <a:off x="1058479" y="322725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5</a:t>
            </a:r>
            <a:endParaRPr lang="de-DE" i="0" dirty="0">
              <a:solidFill>
                <a:schemeClr val="accent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A35791-0C29-3957-DE6B-52D75875FB08}"/>
              </a:ext>
            </a:extLst>
          </p:cNvPr>
          <p:cNvSpPr txBox="1"/>
          <p:nvPr/>
        </p:nvSpPr>
        <p:spPr>
          <a:xfrm>
            <a:off x="906529" y="369597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539E079-221A-0BD0-1B88-F45B843ADC03}"/>
              </a:ext>
            </a:extLst>
          </p:cNvPr>
          <p:cNvSpPr txBox="1"/>
          <p:nvPr/>
        </p:nvSpPr>
        <p:spPr>
          <a:xfrm>
            <a:off x="621621" y="415098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31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Clearingstelle und Anonymer Behandlungsschein e.V. (2022). aufgerufen am 06.06.2023.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https://cab-leipzig.de/wp/</a:t>
            </a:r>
            <a:r>
              <a:rPr lang="de-DE" sz="1100" dirty="0">
                <a:latin typeface="+mj-lt"/>
              </a:rPr>
              <a:t>.</a:t>
            </a:r>
            <a:endParaRPr lang="de-DE" sz="11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Doring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, Nicola und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Jurgen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Bortz (2015). Forschungsmethoden und Evaluation in den Sozial- und Humanwissenschaften. 5. 	Aufl. Springer Berlin, Heidelberg.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10.1007/978-3-642-41089-5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dirty="0">
                <a:latin typeface="+mj-lt"/>
              </a:rPr>
              <a:t>Kirill </a:t>
            </a:r>
            <a:r>
              <a:rPr lang="de-DE" sz="1100" dirty="0" err="1">
                <a:latin typeface="+mj-lt"/>
              </a:rPr>
              <a:t>Fakhroutdinov</a:t>
            </a:r>
            <a:r>
              <a:rPr lang="de-DE" sz="1100" dirty="0">
                <a:latin typeface="+mj-lt"/>
              </a:rPr>
              <a:t>. The Unified Modeling Language.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06.06.2023. </a:t>
            </a:r>
            <a:r>
              <a:rPr lang="de-DE" sz="1100" dirty="0">
                <a:latin typeface="+mj-lt"/>
              </a:rPr>
              <a:t>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https://www.uml-diagrams.org/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</a:p>
          <a:p>
            <a:r>
              <a:rPr lang="de-DE" sz="1100" dirty="0">
                <a:latin typeface="+mj-lt"/>
              </a:rPr>
              <a:t>Leiner, F., W. Gaus, R. Haux, P. Knaup-Gregori, K.P. Pfeiffer und J. Wagner (2012). </a:t>
            </a:r>
            <a:r>
              <a:rPr lang="de-DE" sz="1100" i="1" dirty="0">
                <a:latin typeface="+mj-lt"/>
              </a:rPr>
              <a:t>Medizinische Dokumentation: 	Grundlagen einer qualitätsgesicherten integrierten Krankenversorgung Lehrbuch und Leitfaden</a:t>
            </a:r>
            <a:r>
              <a:rPr lang="de-DE" sz="1100" dirty="0">
                <a:latin typeface="+mj-lt"/>
              </a:rPr>
              <a:t>. 6. Aufl. Stuttgart: 	Schattauer. </a:t>
            </a:r>
            <a:r>
              <a:rPr lang="de-DE" sz="1100" dirty="0" err="1">
                <a:latin typeface="+mj-lt"/>
              </a:rPr>
              <a:t>isbn</a:t>
            </a:r>
            <a:r>
              <a:rPr lang="de-DE" sz="1100" dirty="0">
                <a:latin typeface="+mj-lt"/>
              </a:rPr>
              <a:t>: 9783794567089.</a:t>
            </a:r>
          </a:p>
          <a:p>
            <a:r>
              <a:rPr lang="de-DE" sz="1100" dirty="0" err="1">
                <a:latin typeface="+mj-lt"/>
              </a:rPr>
              <a:t>Object</a:t>
            </a:r>
            <a:r>
              <a:rPr lang="de-DE" sz="1100" dirty="0">
                <a:latin typeface="+mj-lt"/>
              </a:rPr>
              <a:t> Management Group (2013). </a:t>
            </a:r>
            <a:r>
              <a:rPr lang="en-US" sz="1100" i="1" dirty="0">
                <a:effectLst/>
                <a:latin typeface="+mj-lt"/>
              </a:rPr>
              <a:t>Business Process Model and Notation (BPMN)</a:t>
            </a:r>
            <a:r>
              <a:rPr lang="en-US" sz="1100" dirty="0">
                <a:effectLst/>
                <a:latin typeface="+mj-lt"/>
              </a:rPr>
              <a:t>. Version 2.0.2.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06.06.2023. 	</a:t>
            </a:r>
            <a:r>
              <a:rPr lang="en-US" sz="1100" dirty="0">
                <a:effectLst/>
                <a:latin typeface="+mj-lt"/>
              </a:rPr>
              <a:t>url: </a:t>
            </a:r>
            <a:r>
              <a:rPr lang="en-US" sz="1100" dirty="0">
                <a:solidFill>
                  <a:srgbClr val="AE000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https://www.omg.org/spec/BPMN/2.0.2/PDF</a:t>
            </a:r>
            <a:r>
              <a:rPr lang="en-US" sz="1100" dirty="0">
                <a:latin typeface="+mj-lt"/>
              </a:rPr>
              <a:t>.</a:t>
            </a:r>
          </a:p>
          <a:p>
            <a:r>
              <a:rPr lang="de-DE" sz="1100" dirty="0">
                <a:latin typeface="+mj-lt"/>
              </a:rPr>
              <a:t>Safe – Straßensozialarbeit für Erwachsene.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06.06.2023.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https://www.suchtzentrum.de/unsere-angebote/streetwork/safe</a:t>
            </a:r>
            <a:r>
              <a:rPr lang="de-DE" sz="1100" dirty="0">
                <a:latin typeface="+mj-lt"/>
              </a:rPr>
              <a:t>.</a:t>
            </a:r>
            <a:endParaRPr lang="en-US" sz="1100" dirty="0">
              <a:latin typeface="+mj-lt"/>
            </a:endParaRPr>
          </a:p>
          <a:p>
            <a:r>
              <a:rPr lang="de-DE" sz="1100" dirty="0">
                <a:latin typeface="+mj-lt"/>
              </a:rPr>
              <a:t>Winter, A., </a:t>
            </a:r>
            <a:r>
              <a:rPr lang="de-DE" sz="1100" dirty="0" err="1">
                <a:latin typeface="+mj-lt"/>
              </a:rPr>
              <a:t>Takabayashi</a:t>
            </a:r>
            <a:r>
              <a:rPr lang="de-DE" sz="1100" dirty="0">
                <a:latin typeface="+mj-lt"/>
              </a:rPr>
              <a:t>, K., Jahn, F., Kimura, E., Engelbrecht, R., Haux, R., Honda, M., Hübner, U. H., Inoue, S., Kohl, C. D., 	Matsumoto, T., </a:t>
            </a:r>
            <a:r>
              <a:rPr lang="de-DE" sz="1100" dirty="0" err="1">
                <a:latin typeface="+mj-lt"/>
              </a:rPr>
              <a:t>Matsumura</a:t>
            </a:r>
            <a:r>
              <a:rPr lang="de-DE" sz="1100" dirty="0">
                <a:latin typeface="+mj-lt"/>
              </a:rPr>
              <a:t>, Y., </a:t>
            </a:r>
            <a:r>
              <a:rPr lang="de-DE" sz="1100" dirty="0" err="1">
                <a:latin typeface="+mj-lt"/>
              </a:rPr>
              <a:t>Miyo</a:t>
            </a:r>
            <a:r>
              <a:rPr lang="de-DE" sz="1100" dirty="0">
                <a:latin typeface="+mj-lt"/>
              </a:rPr>
              <a:t>, K., </a:t>
            </a:r>
            <a:r>
              <a:rPr lang="de-DE" sz="1100" dirty="0" err="1">
                <a:latin typeface="+mj-lt"/>
              </a:rPr>
              <a:t>Nakashima</a:t>
            </a:r>
            <a:r>
              <a:rPr lang="de-DE" sz="1100" dirty="0">
                <a:latin typeface="+mj-lt"/>
              </a:rPr>
              <a:t>, N., </a:t>
            </a:r>
            <a:r>
              <a:rPr lang="de-DE" sz="1100" dirty="0" err="1">
                <a:latin typeface="+mj-lt"/>
              </a:rPr>
              <a:t>Prokosch</a:t>
            </a:r>
            <a:r>
              <a:rPr lang="de-DE" sz="1100" dirty="0">
                <a:latin typeface="+mj-lt"/>
              </a:rPr>
              <a:t>, H. U., &amp; Staemmler, M. (2017). Quality </a:t>
            </a:r>
            <a:r>
              <a:rPr lang="de-DE" sz="1100" dirty="0" err="1">
                <a:latin typeface="+mj-lt"/>
              </a:rPr>
              <a:t>Requirements</a:t>
            </a:r>
            <a:r>
              <a:rPr lang="de-DE" sz="1100" dirty="0">
                <a:latin typeface="+mj-lt"/>
              </a:rPr>
              <a:t> 	</a:t>
            </a:r>
            <a:r>
              <a:rPr lang="de-DE" sz="1100" dirty="0" err="1">
                <a:latin typeface="+mj-lt"/>
              </a:rPr>
              <a:t>for</a:t>
            </a:r>
            <a:r>
              <a:rPr lang="de-DE" sz="1100" dirty="0">
                <a:latin typeface="+mj-lt"/>
              </a:rPr>
              <a:t> Electronic Health </a:t>
            </a:r>
            <a:r>
              <a:rPr lang="de-DE" sz="1100" dirty="0" err="1">
                <a:latin typeface="+mj-lt"/>
              </a:rPr>
              <a:t>Record</a:t>
            </a:r>
            <a:r>
              <a:rPr lang="de-DE" sz="1100" dirty="0">
                <a:latin typeface="+mj-lt"/>
              </a:rPr>
              <a:t> Systems*. A </a:t>
            </a:r>
            <a:r>
              <a:rPr lang="de-DE" sz="1100" dirty="0" err="1">
                <a:latin typeface="+mj-lt"/>
              </a:rPr>
              <a:t>Japanese</a:t>
            </a:r>
            <a:r>
              <a:rPr lang="de-DE" sz="1100" dirty="0">
                <a:latin typeface="+mj-lt"/>
              </a:rPr>
              <a:t>-German Information Management </a:t>
            </a:r>
            <a:r>
              <a:rPr lang="de-DE" sz="1100" dirty="0" err="1">
                <a:latin typeface="+mj-lt"/>
              </a:rPr>
              <a:t>Perspective</a:t>
            </a:r>
            <a:r>
              <a:rPr lang="de-DE" sz="1100" dirty="0">
                <a:latin typeface="+mj-lt"/>
              </a:rPr>
              <a:t>. Methods </a:t>
            </a:r>
            <a:r>
              <a:rPr lang="de-DE" sz="1100" dirty="0" err="1">
                <a:latin typeface="+mj-lt"/>
              </a:rPr>
              <a:t>of</a:t>
            </a:r>
            <a:r>
              <a:rPr lang="de-DE" sz="1100" dirty="0">
                <a:latin typeface="+mj-lt"/>
              </a:rPr>
              <a:t> </a:t>
            </a:r>
            <a:r>
              <a:rPr lang="de-DE" sz="1100" dirty="0" err="1">
                <a:latin typeface="+mj-lt"/>
              </a:rPr>
              <a:t>information</a:t>
            </a:r>
            <a:r>
              <a:rPr lang="de-DE" sz="1100" dirty="0">
                <a:latin typeface="+mj-lt"/>
              </a:rPr>
              <a:t> 	in </a:t>
            </a:r>
            <a:r>
              <a:rPr lang="de-DE" sz="1100" dirty="0" err="1">
                <a:latin typeface="+mj-lt"/>
              </a:rPr>
              <a:t>medicine</a:t>
            </a:r>
            <a:r>
              <a:rPr lang="de-DE" sz="1100" dirty="0">
                <a:latin typeface="+mj-lt"/>
              </a:rPr>
              <a:t>, 56(7), e92–e104.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https://doi.org/10.3414/ME17-05-0002</a:t>
            </a:r>
            <a:endParaRPr lang="de-DE" sz="1100" dirty="0">
              <a:solidFill>
                <a:srgbClr val="AE0000"/>
              </a:solidFill>
              <a:latin typeface="+mj-lt"/>
            </a:endParaRPr>
          </a:p>
          <a:p>
            <a:endParaRPr lang="de-DE" sz="11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18-09-13-Vorlage 16 zu 9 - MF">
  <a:themeElements>
    <a:clrScheme name="mf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008AC9"/>
      </a:accent1>
      <a:accent2>
        <a:srgbClr val="00A7D6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MF 2018">
      <a:dk1>
        <a:srgbClr val="000000"/>
      </a:dk1>
      <a:lt1>
        <a:sysClr val="window" lastClr="FFFFFF"/>
      </a:lt1>
      <a:dk2>
        <a:srgbClr val="262A31"/>
      </a:dk2>
      <a:lt2>
        <a:srgbClr val="FFFFFF"/>
      </a:lt2>
      <a:accent1>
        <a:srgbClr val="008AC9"/>
      </a:accent1>
      <a:accent2>
        <a:srgbClr val="00A7D6"/>
      </a:accent2>
      <a:accent3>
        <a:srgbClr val="8AC2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8A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16 zu 9 - MF 2018-09</Template>
  <TotalTime>0</TotalTime>
  <Words>707</Words>
  <Application>Microsoft Office PowerPoint</Application>
  <PresentationFormat>Bildschirmpräsentation (16:9)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Futura</vt:lpstr>
      <vt:lpstr>Symbol</vt:lpstr>
      <vt:lpstr>Wingdings</vt:lpstr>
      <vt:lpstr>2018-09-13-Vorlage 16 zu 9 - MF</vt:lpstr>
      <vt:lpstr>Master2_UniLeipzig_PPT Vorlage</vt:lpstr>
      <vt:lpstr>Analyse und Bewertung der medizinischen Dokumentation bei Wohnungslosen am Beispiel von Leipziger Hilfsangeboten</vt:lpstr>
      <vt:lpstr>Gliederung</vt:lpstr>
      <vt:lpstr>1. Wiederholung der Ziele</vt:lpstr>
      <vt:lpstr>2. Literaturrecherche</vt:lpstr>
      <vt:lpstr>3. Interviews</vt:lpstr>
      <vt:lpstr>PowerPoint-Präsentation</vt:lpstr>
      <vt:lpstr>4. Überlegungen zur Modellierung</vt:lpstr>
      <vt:lpstr>5. Vergleichskriterien</vt:lpstr>
      <vt:lpstr>6. Literatur</vt:lpstr>
      <vt:lpstr>Vielen Dank!</vt:lpstr>
    </vt:vector>
  </TitlesOfParts>
  <Company>IT Verbund IMISE/ZKS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in Arial Bold Kann auch dreizeilig sein muss aber nicht</dc:title>
  <dc:creator>Doris Gabel</dc:creator>
  <cp:lastModifiedBy>Künzel, Robert</cp:lastModifiedBy>
  <cp:revision>27</cp:revision>
  <cp:lastPrinted>2017-09-28T12:33:25Z</cp:lastPrinted>
  <dcterms:created xsi:type="dcterms:W3CDTF">2018-09-28T08:09:47Z</dcterms:created>
  <dcterms:modified xsi:type="dcterms:W3CDTF">2023-06-07T08:18:54Z</dcterms:modified>
</cp:coreProperties>
</file>