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881" r:id="rId2"/>
  </p:sldMasterIdLst>
  <p:notesMasterIdLst>
    <p:notesMasterId r:id="rId17"/>
  </p:notesMasterIdLst>
  <p:handoutMasterIdLst>
    <p:handoutMasterId r:id="rId18"/>
  </p:handoutMasterIdLst>
  <p:sldIdLst>
    <p:sldId id="288" r:id="rId3"/>
    <p:sldId id="307" r:id="rId4"/>
    <p:sldId id="308" r:id="rId5"/>
    <p:sldId id="315" r:id="rId6"/>
    <p:sldId id="309" r:id="rId7"/>
    <p:sldId id="310" r:id="rId8"/>
    <p:sldId id="317" r:id="rId9"/>
    <p:sldId id="312" r:id="rId10"/>
    <p:sldId id="313" r:id="rId11"/>
    <p:sldId id="314" r:id="rId12"/>
    <p:sldId id="311" r:id="rId13"/>
    <p:sldId id="316" r:id="rId14"/>
    <p:sldId id="318" r:id="rId15"/>
    <p:sldId id="285" r:id="rId16"/>
  </p:sldIdLst>
  <p:sldSz cx="9144000" cy="5143500" type="screen16x9"/>
  <p:notesSz cx="6858000" cy="9144000"/>
  <p:defaultTextStyle>
    <a:defPPr>
      <a:defRPr lang="de-DE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37"/>
    <a:srgbClr val="8AC2D1"/>
    <a:srgbClr val="008AC9"/>
    <a:srgbClr val="00A7D6"/>
    <a:srgbClr val="79B2D4"/>
    <a:srgbClr val="FF5451"/>
    <a:srgbClr val="262A31"/>
    <a:srgbClr val="B2B2B2"/>
    <a:srgbClr val="C9C9C9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36" autoAdjust="0"/>
    <p:restoredTop sz="98576" autoAdjust="0"/>
  </p:normalViewPr>
  <p:slideViewPr>
    <p:cSldViewPr snapToGrid="0" snapToObjects="1" showGuides="1">
      <p:cViewPr varScale="1">
        <p:scale>
          <a:sx n="145" d="100"/>
          <a:sy n="145" d="100"/>
        </p:scale>
        <p:origin x="726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2D1D50A-91A0-4313-AF41-8FA8C1A6F672}" type="datetimeFigureOut"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12.04.2023</a:t>
            </a:fld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835DF71-E1E2-47C3-B9FA-47C07B346B8B}" type="slidenum"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7005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1E3895C-9893-433E-BD86-ABF19E357674}" type="datetimeFigureOut">
              <a:rPr lang="de-DE" altLang="de-DE" smtClean="0"/>
              <a:pPr>
                <a:defRPr/>
              </a:pPr>
              <a:t>12.04.2023</a:t>
            </a:fld>
            <a:endParaRPr lang="de-DE" alt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dirty="0"/>
              <a:t>Mastertextformat bearbeiten</a:t>
            </a:r>
          </a:p>
          <a:p>
            <a:pPr lvl="1"/>
            <a:r>
              <a:rPr lang="de-DE" altLang="de-DE" noProof="0" dirty="0"/>
              <a:t>Zweite Ebene</a:t>
            </a:r>
          </a:p>
          <a:p>
            <a:pPr lvl="2"/>
            <a:r>
              <a:rPr lang="de-DE" altLang="de-DE" noProof="0" dirty="0"/>
              <a:t>Dritte Ebene</a:t>
            </a:r>
          </a:p>
          <a:p>
            <a:pPr lvl="3"/>
            <a:r>
              <a:rPr lang="de-DE" altLang="de-DE" noProof="0" dirty="0"/>
              <a:t>Vierte Ebene</a:t>
            </a:r>
          </a:p>
          <a:p>
            <a:pPr lvl="4"/>
            <a:r>
              <a:rPr lang="de-DE" alt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5416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Volumes/Daten/Uni_Leipzig/1_Corporate_Design/17_351_UniLE_MF_Aktualisierung%20CD-Handbuch/Grafik/Produktion/Datenvorlagen/_UniLE_MF_Marke/MF_Marke/180504_Medizinische_Fakultaet.jpg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Volumes/Daten/Uni_Leipzig/1_Corporate_Design/17_351_UniLE_MF_Aktualisierung%20CD-Handbuch/Grafik/Produktion/Datenvorlagen/_UniLE_MF_Marke/MF_Marke/180504_Medizinische_Fakultaet.jpg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80504_Medizinische_Fakultaet.jpg" descr="/Volumes/Daten/Uni_Leipzig/1_Corporate_Design/17_351_UniLE_MF_Aktualisierung CD-Handbuch/Grafik/Produktion/Datenvorlagen/_UniLE_MF_Marke/MF_Marke/180504_Medizinische_Fakultaet.jpg"/>
          <p:cNvPicPr>
            <a:picLocks noChangeAspect="1"/>
          </p:cNvPicPr>
          <p:nvPr userDrawn="1"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094" y="19059"/>
            <a:ext cx="3401276" cy="15479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5687" y="2078847"/>
            <a:ext cx="8092705" cy="1487313"/>
          </a:xfrm>
        </p:spPr>
        <p:txBody>
          <a:bodyPr anchor="t"/>
          <a:lstStyle>
            <a:lvl1pPr>
              <a:defRPr sz="28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5687" y="1606876"/>
            <a:ext cx="6400800" cy="471971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295687" y="4439286"/>
            <a:ext cx="2098597" cy="517525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2"/>
          </p:nvPr>
        </p:nvSpPr>
        <p:spPr>
          <a:xfrm>
            <a:off x="2453698" y="4444369"/>
            <a:ext cx="2184476" cy="517525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Gleichschenkliges Dreieck 10"/>
          <p:cNvSpPr/>
          <p:nvPr userDrawn="1"/>
        </p:nvSpPr>
        <p:spPr>
          <a:xfrm rot="348924">
            <a:off x="8471146" y="-38043"/>
            <a:ext cx="956809" cy="5256635"/>
          </a:xfrm>
          <a:custGeom>
            <a:avLst/>
            <a:gdLst>
              <a:gd name="connsiteX0" fmla="*/ 0 w 581576"/>
              <a:gd name="connsiteY0" fmla="*/ 5163957 h 5163957"/>
              <a:gd name="connsiteX1" fmla="*/ 282722 w 581576"/>
              <a:gd name="connsiteY1" fmla="*/ 0 h 5163957"/>
              <a:gd name="connsiteX2" fmla="*/ 581576 w 581576"/>
              <a:gd name="connsiteY2" fmla="*/ 5163957 h 5163957"/>
              <a:gd name="connsiteX3" fmla="*/ 0 w 581576"/>
              <a:gd name="connsiteY3" fmla="*/ 5163957 h 5163957"/>
              <a:gd name="connsiteX0" fmla="*/ 0 w 798970"/>
              <a:gd name="connsiteY0" fmla="*/ 5163957 h 5163957"/>
              <a:gd name="connsiteX1" fmla="*/ 282722 w 798970"/>
              <a:gd name="connsiteY1" fmla="*/ 0 h 5163957"/>
              <a:gd name="connsiteX2" fmla="*/ 798970 w 798970"/>
              <a:gd name="connsiteY2" fmla="*/ 5162866 h 5163957"/>
              <a:gd name="connsiteX3" fmla="*/ 0 w 798970"/>
              <a:gd name="connsiteY3" fmla="*/ 5163957 h 5163957"/>
              <a:gd name="connsiteX0" fmla="*/ 0 w 727985"/>
              <a:gd name="connsiteY0" fmla="*/ 5240923 h 5240923"/>
              <a:gd name="connsiteX1" fmla="*/ 211737 w 727985"/>
              <a:gd name="connsiteY1" fmla="*/ 0 h 5240923"/>
              <a:gd name="connsiteX2" fmla="*/ 727985 w 727985"/>
              <a:gd name="connsiteY2" fmla="*/ 5162866 h 5240923"/>
              <a:gd name="connsiteX3" fmla="*/ 0 w 727985"/>
              <a:gd name="connsiteY3" fmla="*/ 5240923 h 5240923"/>
              <a:gd name="connsiteX0" fmla="*/ 0 w 727985"/>
              <a:gd name="connsiteY0" fmla="*/ 5245637 h 5245637"/>
              <a:gd name="connsiteX1" fmla="*/ 339503 w 727985"/>
              <a:gd name="connsiteY1" fmla="*/ 0 h 5245637"/>
              <a:gd name="connsiteX2" fmla="*/ 727985 w 727985"/>
              <a:gd name="connsiteY2" fmla="*/ 5167580 h 5245637"/>
              <a:gd name="connsiteX3" fmla="*/ 0 w 727985"/>
              <a:gd name="connsiteY3" fmla="*/ 5245637 h 5245637"/>
              <a:gd name="connsiteX0" fmla="*/ 0 w 781424"/>
              <a:gd name="connsiteY0" fmla="*/ 5245637 h 5245637"/>
              <a:gd name="connsiteX1" fmla="*/ 339503 w 781424"/>
              <a:gd name="connsiteY1" fmla="*/ 0 h 5245637"/>
              <a:gd name="connsiteX2" fmla="*/ 781424 w 781424"/>
              <a:gd name="connsiteY2" fmla="*/ 5149745 h 5245637"/>
              <a:gd name="connsiteX3" fmla="*/ 0 w 781424"/>
              <a:gd name="connsiteY3" fmla="*/ 5245637 h 524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424" h="5245637">
                <a:moveTo>
                  <a:pt x="0" y="5245637"/>
                </a:moveTo>
                <a:lnTo>
                  <a:pt x="339503" y="0"/>
                </a:lnTo>
                <a:lnTo>
                  <a:pt x="781424" y="5149745"/>
                </a:lnTo>
                <a:lnTo>
                  <a:pt x="0" y="5245637"/>
                </a:lnTo>
                <a:close/>
              </a:path>
            </a:pathLst>
          </a:custGeom>
          <a:solidFill>
            <a:srgbClr val="008AC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9"/>
          <p:cNvSpPr/>
          <p:nvPr userDrawn="1"/>
        </p:nvSpPr>
        <p:spPr>
          <a:xfrm rot="19041572" flipV="1">
            <a:off x="6280471" y="3669367"/>
            <a:ext cx="3546762" cy="2138528"/>
          </a:xfrm>
          <a:custGeom>
            <a:avLst/>
            <a:gdLst>
              <a:gd name="connsiteX0" fmla="*/ 0 w 3001466"/>
              <a:gd name="connsiteY0" fmla="*/ 1396370 h 1396370"/>
              <a:gd name="connsiteX1" fmla="*/ 1500733 w 3001466"/>
              <a:gd name="connsiteY1" fmla="*/ 0 h 1396370"/>
              <a:gd name="connsiteX2" fmla="*/ 3001466 w 3001466"/>
              <a:gd name="connsiteY2" fmla="*/ 1396370 h 1396370"/>
              <a:gd name="connsiteX3" fmla="*/ 0 w 3001466"/>
              <a:gd name="connsiteY3" fmla="*/ 1396370 h 1396370"/>
              <a:gd name="connsiteX0" fmla="*/ 0 w 3184561"/>
              <a:gd name="connsiteY0" fmla="*/ 1545552 h 1545552"/>
              <a:gd name="connsiteX1" fmla="*/ 1683828 w 3184561"/>
              <a:gd name="connsiteY1" fmla="*/ 0 h 1545552"/>
              <a:gd name="connsiteX2" fmla="*/ 3184561 w 3184561"/>
              <a:gd name="connsiteY2" fmla="*/ 1396370 h 1545552"/>
              <a:gd name="connsiteX3" fmla="*/ 0 w 3184561"/>
              <a:gd name="connsiteY3" fmla="*/ 1545552 h 1545552"/>
              <a:gd name="connsiteX0" fmla="*/ 0 w 3184561"/>
              <a:gd name="connsiteY0" fmla="*/ 1626746 h 1626746"/>
              <a:gd name="connsiteX1" fmla="*/ 1751392 w 3184561"/>
              <a:gd name="connsiteY1" fmla="*/ 0 h 1626746"/>
              <a:gd name="connsiteX2" fmla="*/ 3184561 w 3184561"/>
              <a:gd name="connsiteY2" fmla="*/ 1477564 h 1626746"/>
              <a:gd name="connsiteX3" fmla="*/ 0 w 3184561"/>
              <a:gd name="connsiteY3" fmla="*/ 1626746 h 1626746"/>
              <a:gd name="connsiteX0" fmla="*/ 0 w 3129705"/>
              <a:gd name="connsiteY0" fmla="*/ 1626746 h 1626746"/>
              <a:gd name="connsiteX1" fmla="*/ 1751392 w 3129705"/>
              <a:gd name="connsiteY1" fmla="*/ 0 h 1626746"/>
              <a:gd name="connsiteX2" fmla="*/ 3129705 w 3129705"/>
              <a:gd name="connsiteY2" fmla="*/ 1490123 h 1626746"/>
              <a:gd name="connsiteX3" fmla="*/ 0 w 3129705"/>
              <a:gd name="connsiteY3" fmla="*/ 1626746 h 1626746"/>
              <a:gd name="connsiteX0" fmla="*/ 0 w 2988954"/>
              <a:gd name="connsiteY0" fmla="*/ 1769049 h 1769049"/>
              <a:gd name="connsiteX1" fmla="*/ 1610641 w 2988954"/>
              <a:gd name="connsiteY1" fmla="*/ 0 h 1769049"/>
              <a:gd name="connsiteX2" fmla="*/ 2988954 w 2988954"/>
              <a:gd name="connsiteY2" fmla="*/ 1490123 h 1769049"/>
              <a:gd name="connsiteX3" fmla="*/ 0 w 2988954"/>
              <a:gd name="connsiteY3" fmla="*/ 1769049 h 1769049"/>
              <a:gd name="connsiteX0" fmla="*/ 0 w 2988954"/>
              <a:gd name="connsiteY0" fmla="*/ 1624870 h 1624870"/>
              <a:gd name="connsiteX1" fmla="*/ 1752896 w 2988954"/>
              <a:gd name="connsiteY1" fmla="*/ 0 h 1624870"/>
              <a:gd name="connsiteX2" fmla="*/ 2988954 w 2988954"/>
              <a:gd name="connsiteY2" fmla="*/ 1345944 h 1624870"/>
              <a:gd name="connsiteX3" fmla="*/ 0 w 2988954"/>
              <a:gd name="connsiteY3" fmla="*/ 1624870 h 1624870"/>
              <a:gd name="connsiteX0" fmla="*/ 0 w 3546762"/>
              <a:gd name="connsiteY0" fmla="*/ 2138528 h 2138528"/>
              <a:gd name="connsiteX1" fmla="*/ 2310704 w 3546762"/>
              <a:gd name="connsiteY1" fmla="*/ 0 h 2138528"/>
              <a:gd name="connsiteX2" fmla="*/ 3546762 w 3546762"/>
              <a:gd name="connsiteY2" fmla="*/ 1345944 h 2138528"/>
              <a:gd name="connsiteX3" fmla="*/ 0 w 3546762"/>
              <a:gd name="connsiteY3" fmla="*/ 2138528 h 2138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6762" h="2138528">
                <a:moveTo>
                  <a:pt x="0" y="2138528"/>
                </a:moveTo>
                <a:lnTo>
                  <a:pt x="2310704" y="0"/>
                </a:lnTo>
                <a:lnTo>
                  <a:pt x="3546762" y="1345944"/>
                </a:lnTo>
                <a:lnTo>
                  <a:pt x="0" y="2138528"/>
                </a:lnTo>
                <a:close/>
              </a:path>
            </a:pathLst>
          </a:custGeom>
          <a:solidFill>
            <a:srgbClr val="8AC2D1">
              <a:alpha val="50196"/>
            </a:srgbClr>
          </a:solidFill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41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6"/>
          </p:nvPr>
        </p:nvSpPr>
        <p:spPr>
          <a:xfrm>
            <a:off x="457200" y="1243691"/>
            <a:ext cx="8229600" cy="3057375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>
                <a:solidFill>
                  <a:srgbClr val="262A31"/>
                </a:solidFill>
              </a:defRPr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43582BE0-97CE-412F-80F1-16DC6BED178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4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abellenplatzhalter 10"/>
          <p:cNvSpPr>
            <a:spLocks noGrp="1"/>
          </p:cNvSpPr>
          <p:nvPr>
            <p:ph type="tbl" sz="quarter" idx="16"/>
          </p:nvPr>
        </p:nvSpPr>
        <p:spPr>
          <a:xfrm>
            <a:off x="457200" y="1597677"/>
            <a:ext cx="8234363" cy="269293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noProof="0"/>
              <a:t>Tabelle durch Klicken auf Symbol hinzufügen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57200" y="1141828"/>
            <a:ext cx="8229600" cy="36185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A0321171-B06E-4659-9CF5-7D6E520FDC1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1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6"/>
          </p:nvPr>
        </p:nvSpPr>
        <p:spPr>
          <a:xfrm>
            <a:off x="457200" y="1229028"/>
            <a:ext cx="8229600" cy="306122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e-DE" noProof="0"/>
              <a:t>Diagramm durch Klicken auf Symbol hinzufügen</a:t>
            </a:r>
          </a:p>
        </p:txBody>
      </p:sp>
      <p:cxnSp>
        <p:nvCxnSpPr>
          <p:cNvPr id="16" name="Gerade Verbindung 10"/>
          <p:cNvCxnSpPr/>
          <p:nvPr userDrawn="1"/>
        </p:nvCxnSpPr>
        <p:spPr>
          <a:xfrm>
            <a:off x="457200" y="4713670"/>
            <a:ext cx="8229600" cy="0"/>
          </a:xfrm>
          <a:prstGeom prst="line">
            <a:avLst/>
          </a:prstGeom>
          <a:ln w="3175" cmpd="sng">
            <a:solidFill>
              <a:srgbClr val="79B2D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D98C2DD5-50CB-445D-B765-8AD2D4C5531F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04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39624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6"/>
          </p:nvPr>
        </p:nvSpPr>
        <p:spPr>
          <a:xfrm>
            <a:off x="457200" y="1181092"/>
            <a:ext cx="3962400" cy="308610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e-DE" noProof="0"/>
              <a:t>Diagramm durch Klicken auf Symbol hinzufügen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20"/>
          </p:nvPr>
        </p:nvSpPr>
        <p:spPr>
          <a:xfrm>
            <a:off x="4714875" y="4368811"/>
            <a:ext cx="39624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Diagrammplatzhalter 7"/>
          <p:cNvSpPr>
            <a:spLocks noGrp="1"/>
          </p:cNvSpPr>
          <p:nvPr>
            <p:ph type="chart" sz="quarter" idx="21"/>
          </p:nvPr>
        </p:nvSpPr>
        <p:spPr>
          <a:xfrm>
            <a:off x="4714875" y="1181092"/>
            <a:ext cx="3962400" cy="308610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noProof="0"/>
              <a:t>Diagramm durch Klicken auf Symbol hinzufügen</a:t>
            </a:r>
            <a:endParaRPr lang="de-DE" noProof="0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64035955-D4DF-4360-912A-517416A0AD74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15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57200" y="372533"/>
            <a:ext cx="2692400" cy="999067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57200" y="1503680"/>
            <a:ext cx="2692400" cy="319532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</a:defRPr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6"/>
          </p:nvPr>
        </p:nvSpPr>
        <p:spPr>
          <a:xfrm>
            <a:off x="3352800" y="762000"/>
            <a:ext cx="5791200" cy="348934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9"/>
          </p:nvPr>
        </p:nvSpPr>
        <p:spPr>
          <a:xfrm>
            <a:off x="3352800" y="4368811"/>
            <a:ext cx="5334000" cy="330196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01A9B2D6-5EFE-4937-AE57-083B7F8CA155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8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3501688" y="-5922"/>
            <a:ext cx="5654316" cy="5152775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316" h="5177448">
                <a:moveTo>
                  <a:pt x="2417147" y="5174079"/>
                </a:moveTo>
                <a:lnTo>
                  <a:pt x="0" y="4609"/>
                </a:lnTo>
                <a:lnTo>
                  <a:pt x="5643017" y="0"/>
                </a:lnTo>
                <a:cubicBezTo>
                  <a:pt x="5640970" y="1720656"/>
                  <a:pt x="5656173" y="3456792"/>
                  <a:pt x="5654126" y="5177448"/>
                </a:cubicBezTo>
                <a:lnTo>
                  <a:pt x="2417147" y="51740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defRPr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>
            <a:off x="4429719" y="-4153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8AC2D1">
              <a:alpha val="49804"/>
            </a:srgbClr>
          </a:solidFill>
          <a:ln>
            <a:noFill/>
          </a:ln>
        </p:spPr>
        <p:txBody>
          <a:bodyPr/>
          <a:lstStyle>
            <a:lvl4pPr>
              <a:defRPr>
                <a:ln>
                  <a:solidFill>
                    <a:srgbClr val="FF5451"/>
                  </a:solidFill>
                </a:ln>
                <a:solidFill>
                  <a:srgbClr val="FF5451"/>
                </a:solidFill>
              </a:defRPr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13728" y="1066801"/>
            <a:ext cx="3562911" cy="350998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0"/>
          </p:nvPr>
        </p:nvSpPr>
        <p:spPr bwMode="auto">
          <a:xfrm>
            <a:off x="-1" y="0"/>
            <a:ext cx="6115051" cy="51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800" baseline="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13728" y="1447164"/>
            <a:ext cx="3562911" cy="2201545"/>
          </a:xfrm>
        </p:spPr>
        <p:txBody>
          <a:bodyPr anchor="t"/>
          <a:lstStyle>
            <a:lvl1pPr algn="r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419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 bwMode="auto">
          <a:xfrm flipH="1">
            <a:off x="-14439" y="-5922"/>
            <a:ext cx="5654316" cy="5152775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316" h="5177448">
                <a:moveTo>
                  <a:pt x="2417147" y="5174079"/>
                </a:moveTo>
                <a:lnTo>
                  <a:pt x="0" y="4609"/>
                </a:lnTo>
                <a:lnTo>
                  <a:pt x="5643017" y="0"/>
                </a:lnTo>
                <a:cubicBezTo>
                  <a:pt x="5640970" y="1720656"/>
                  <a:pt x="5656173" y="3456792"/>
                  <a:pt x="5654126" y="5177448"/>
                </a:cubicBezTo>
                <a:lnTo>
                  <a:pt x="2417147" y="5174079"/>
                </a:lnTo>
                <a:close/>
              </a:path>
            </a:pathLst>
          </a:custGeom>
          <a:solidFill>
            <a:srgbClr val="008AC9"/>
          </a:solidFill>
          <a:ln>
            <a:noFill/>
          </a:ln>
        </p:spPr>
        <p:txBody>
          <a:bodyPr/>
          <a:lstStyle>
            <a:lvl4pPr>
              <a:defRPr>
                <a:ln>
                  <a:noFill/>
                </a:ln>
                <a:noFill/>
              </a:defRPr>
            </a:lvl4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 flipH="1">
            <a:off x="-14439" y="-4153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8AC2D1">
              <a:alpha val="49804"/>
            </a:srgbClr>
          </a:solidFill>
          <a:ln>
            <a:noFill/>
          </a:ln>
        </p:spPr>
        <p:txBody>
          <a:bodyPr/>
          <a:lstStyle>
            <a:lvl4pPr>
              <a:defRPr>
                <a:ln>
                  <a:noFill/>
                </a:ln>
                <a:noFill/>
              </a:defRPr>
            </a:lvl4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1878" y="1066801"/>
            <a:ext cx="3562911" cy="350998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0"/>
          </p:nvPr>
        </p:nvSpPr>
        <p:spPr bwMode="auto">
          <a:xfrm>
            <a:off x="2711450" y="0"/>
            <a:ext cx="6432551" cy="51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800" baseline="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878" y="1447164"/>
            <a:ext cx="3562911" cy="2201545"/>
          </a:xfrm>
        </p:spPr>
        <p:txBody>
          <a:bodyPr anchor="t"/>
          <a:lstStyle>
            <a:lvl1pPr algn="l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71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7588" y="2078847"/>
            <a:ext cx="6400800" cy="1487313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262A3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7587" y="1740092"/>
            <a:ext cx="6400800" cy="338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262A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cxnSp>
        <p:nvCxnSpPr>
          <p:cNvPr id="9" name="Gerade Verbindung 10"/>
          <p:cNvCxnSpPr/>
          <p:nvPr userDrawn="1"/>
        </p:nvCxnSpPr>
        <p:spPr>
          <a:xfrm>
            <a:off x="457200" y="4713670"/>
            <a:ext cx="5731459" cy="0"/>
          </a:xfrm>
          <a:prstGeom prst="line">
            <a:avLst/>
          </a:prstGeom>
          <a:ln w="3175" cmpd="sng">
            <a:solidFill>
              <a:srgbClr val="79B2D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769366"/>
            <a:ext cx="547323" cy="324000"/>
          </a:xfrm>
          <a:prstGeom prst="rect">
            <a:avLst/>
          </a:prstGeom>
        </p:spPr>
      </p:pic>
      <p:sp>
        <p:nvSpPr>
          <p:cNvPr id="10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5873903" y="7674"/>
            <a:ext cx="3368168" cy="5148188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  <a:gd name="connsiteX0" fmla="*/ 2417147 w 5643017"/>
              <a:gd name="connsiteY0" fmla="*/ 5174079 h 5177448"/>
              <a:gd name="connsiteX1" fmla="*/ 0 w 5643017"/>
              <a:gd name="connsiteY1" fmla="*/ 4609 h 5177448"/>
              <a:gd name="connsiteX2" fmla="*/ 5643017 w 5643017"/>
              <a:gd name="connsiteY2" fmla="*/ 0 h 5177448"/>
              <a:gd name="connsiteX3" fmla="*/ 3200858 w 5643017"/>
              <a:gd name="connsiteY3" fmla="*/ 5177448 h 5177448"/>
              <a:gd name="connsiteX4" fmla="*/ 2417147 w 5643017"/>
              <a:gd name="connsiteY4" fmla="*/ 5174079 h 5177448"/>
              <a:gd name="connsiteX0" fmla="*/ 2417147 w 5643017"/>
              <a:gd name="connsiteY0" fmla="*/ 5174079 h 5177448"/>
              <a:gd name="connsiteX1" fmla="*/ 0 w 5643017"/>
              <a:gd name="connsiteY1" fmla="*/ 4609 h 5177448"/>
              <a:gd name="connsiteX2" fmla="*/ 5643017 w 5643017"/>
              <a:gd name="connsiteY2" fmla="*/ 0 h 5177448"/>
              <a:gd name="connsiteX3" fmla="*/ 3290068 w 5643017"/>
              <a:gd name="connsiteY3" fmla="*/ 5177448 h 5177448"/>
              <a:gd name="connsiteX4" fmla="*/ 2417147 w 5643017"/>
              <a:gd name="connsiteY4" fmla="*/ 5174079 h 5177448"/>
              <a:gd name="connsiteX0" fmla="*/ 2417147 w 3368168"/>
              <a:gd name="connsiteY0" fmla="*/ 5169470 h 5172839"/>
              <a:gd name="connsiteX1" fmla="*/ 0 w 3368168"/>
              <a:gd name="connsiteY1" fmla="*/ 0 h 5172839"/>
              <a:gd name="connsiteX2" fmla="*/ 3368168 w 3368168"/>
              <a:gd name="connsiteY2" fmla="*/ 17801 h 5172839"/>
              <a:gd name="connsiteX3" fmla="*/ 3290068 w 3368168"/>
              <a:gd name="connsiteY3" fmla="*/ 5172839 h 5172839"/>
              <a:gd name="connsiteX4" fmla="*/ 2417147 w 3368168"/>
              <a:gd name="connsiteY4" fmla="*/ 5169470 h 5172839"/>
              <a:gd name="connsiteX0" fmla="*/ 2417147 w 3368168"/>
              <a:gd name="connsiteY0" fmla="*/ 5169470 h 5172839"/>
              <a:gd name="connsiteX1" fmla="*/ 0 w 3368168"/>
              <a:gd name="connsiteY1" fmla="*/ 0 h 5172839"/>
              <a:gd name="connsiteX2" fmla="*/ 3368168 w 3368168"/>
              <a:gd name="connsiteY2" fmla="*/ 17801 h 5172839"/>
              <a:gd name="connsiteX3" fmla="*/ 3290068 w 3368168"/>
              <a:gd name="connsiteY3" fmla="*/ 5172839 h 5172839"/>
              <a:gd name="connsiteX4" fmla="*/ 2417147 w 3368168"/>
              <a:gd name="connsiteY4" fmla="*/ 5169470 h 5172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8168" h="5172839">
                <a:moveTo>
                  <a:pt x="2417147" y="5169470"/>
                </a:moveTo>
                <a:lnTo>
                  <a:pt x="0" y="0"/>
                </a:lnTo>
                <a:lnTo>
                  <a:pt x="3368168" y="17801"/>
                </a:lnTo>
                <a:cubicBezTo>
                  <a:pt x="3366121" y="1738457"/>
                  <a:pt x="3292115" y="3452183"/>
                  <a:pt x="3290068" y="5172839"/>
                </a:cubicBezTo>
                <a:lnTo>
                  <a:pt x="2417147" y="5169470"/>
                </a:lnTo>
                <a:close/>
              </a:path>
            </a:pathLst>
          </a:custGeom>
          <a:solidFill>
            <a:srgbClr val="008AC9"/>
          </a:solidFill>
          <a:ln>
            <a:noFill/>
          </a:ln>
        </p:spPr>
        <p:txBody>
          <a:bodyPr/>
          <a:lstStyle>
            <a:lvl4pPr>
              <a:defRPr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defRPr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1"/>
          </p:nvPr>
        </p:nvSpPr>
        <p:spPr bwMode="auto">
          <a:xfrm>
            <a:off x="6247991" y="1769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8AC2D1">
              <a:alpha val="49804"/>
            </a:srgbClr>
          </a:solidFill>
          <a:ln>
            <a:noFill/>
          </a:ln>
        </p:spPr>
        <p:txBody>
          <a:bodyPr/>
          <a:lstStyle>
            <a:lvl4pPr>
              <a:defRPr>
                <a:ln>
                  <a:solidFill>
                    <a:srgbClr val="FF5451"/>
                  </a:solidFill>
                </a:ln>
                <a:solidFill>
                  <a:srgbClr val="FF5451"/>
                </a:solidFill>
              </a:defRPr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13910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formatfü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5"/>
          </p:nvPr>
        </p:nvSpPr>
        <p:spPr>
          <a:xfrm>
            <a:off x="8468" y="8468"/>
            <a:ext cx="9135532" cy="5135032"/>
          </a:xfrm>
        </p:spPr>
        <p:txBody>
          <a:bodyPr rtlCol="0">
            <a:normAutofit/>
          </a:bodyPr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5873903" y="7674"/>
            <a:ext cx="3368168" cy="5148188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  <a:gd name="connsiteX0" fmla="*/ 2417147 w 5643017"/>
              <a:gd name="connsiteY0" fmla="*/ 5174079 h 5177448"/>
              <a:gd name="connsiteX1" fmla="*/ 0 w 5643017"/>
              <a:gd name="connsiteY1" fmla="*/ 4609 h 5177448"/>
              <a:gd name="connsiteX2" fmla="*/ 5643017 w 5643017"/>
              <a:gd name="connsiteY2" fmla="*/ 0 h 5177448"/>
              <a:gd name="connsiteX3" fmla="*/ 3200858 w 5643017"/>
              <a:gd name="connsiteY3" fmla="*/ 5177448 h 5177448"/>
              <a:gd name="connsiteX4" fmla="*/ 2417147 w 5643017"/>
              <a:gd name="connsiteY4" fmla="*/ 5174079 h 5177448"/>
              <a:gd name="connsiteX0" fmla="*/ 2417147 w 5643017"/>
              <a:gd name="connsiteY0" fmla="*/ 5174079 h 5177448"/>
              <a:gd name="connsiteX1" fmla="*/ 0 w 5643017"/>
              <a:gd name="connsiteY1" fmla="*/ 4609 h 5177448"/>
              <a:gd name="connsiteX2" fmla="*/ 5643017 w 5643017"/>
              <a:gd name="connsiteY2" fmla="*/ 0 h 5177448"/>
              <a:gd name="connsiteX3" fmla="*/ 3290068 w 5643017"/>
              <a:gd name="connsiteY3" fmla="*/ 5177448 h 5177448"/>
              <a:gd name="connsiteX4" fmla="*/ 2417147 w 5643017"/>
              <a:gd name="connsiteY4" fmla="*/ 5174079 h 5177448"/>
              <a:gd name="connsiteX0" fmla="*/ 2417147 w 3368168"/>
              <a:gd name="connsiteY0" fmla="*/ 5169470 h 5172839"/>
              <a:gd name="connsiteX1" fmla="*/ 0 w 3368168"/>
              <a:gd name="connsiteY1" fmla="*/ 0 h 5172839"/>
              <a:gd name="connsiteX2" fmla="*/ 3368168 w 3368168"/>
              <a:gd name="connsiteY2" fmla="*/ 17801 h 5172839"/>
              <a:gd name="connsiteX3" fmla="*/ 3290068 w 3368168"/>
              <a:gd name="connsiteY3" fmla="*/ 5172839 h 5172839"/>
              <a:gd name="connsiteX4" fmla="*/ 2417147 w 3368168"/>
              <a:gd name="connsiteY4" fmla="*/ 5169470 h 5172839"/>
              <a:gd name="connsiteX0" fmla="*/ 2417147 w 3368168"/>
              <a:gd name="connsiteY0" fmla="*/ 5169470 h 5172839"/>
              <a:gd name="connsiteX1" fmla="*/ 0 w 3368168"/>
              <a:gd name="connsiteY1" fmla="*/ 0 h 5172839"/>
              <a:gd name="connsiteX2" fmla="*/ 3368168 w 3368168"/>
              <a:gd name="connsiteY2" fmla="*/ 17801 h 5172839"/>
              <a:gd name="connsiteX3" fmla="*/ 3290068 w 3368168"/>
              <a:gd name="connsiteY3" fmla="*/ 5172839 h 5172839"/>
              <a:gd name="connsiteX4" fmla="*/ 2417147 w 3368168"/>
              <a:gd name="connsiteY4" fmla="*/ 5169470 h 5172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8168" h="5172839">
                <a:moveTo>
                  <a:pt x="2417147" y="5169470"/>
                </a:moveTo>
                <a:lnTo>
                  <a:pt x="0" y="0"/>
                </a:lnTo>
                <a:lnTo>
                  <a:pt x="3368168" y="17801"/>
                </a:lnTo>
                <a:cubicBezTo>
                  <a:pt x="3366121" y="1738457"/>
                  <a:pt x="3292115" y="3452183"/>
                  <a:pt x="3290068" y="5172839"/>
                </a:cubicBezTo>
                <a:lnTo>
                  <a:pt x="2417147" y="5169470"/>
                </a:lnTo>
                <a:close/>
              </a:path>
            </a:pathLst>
          </a:custGeom>
          <a:solidFill>
            <a:srgbClr val="008AC9"/>
          </a:solidFill>
          <a:ln>
            <a:noFill/>
          </a:ln>
        </p:spPr>
        <p:txBody>
          <a:bodyPr/>
          <a:lstStyle>
            <a:lvl4pPr>
              <a:defRPr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defRPr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11"/>
          </p:nvPr>
        </p:nvSpPr>
        <p:spPr bwMode="auto">
          <a:xfrm>
            <a:off x="6247991" y="1769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8AC2D1">
              <a:alpha val="49804"/>
            </a:srgbClr>
          </a:solidFill>
          <a:ln>
            <a:noFill/>
          </a:ln>
        </p:spPr>
        <p:txBody>
          <a:bodyPr/>
          <a:lstStyle>
            <a:lvl4pPr>
              <a:defRPr>
                <a:ln>
                  <a:solidFill>
                    <a:srgbClr val="FF5451"/>
                  </a:solidFill>
                </a:ln>
                <a:solidFill>
                  <a:srgbClr val="FF5451"/>
                </a:solidFill>
              </a:defRPr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410379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5093"/>
            <a:ext cx="3429000" cy="144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5495" y="2078847"/>
            <a:ext cx="7984797" cy="562753"/>
          </a:xfrm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8" name="Inhaltsplatzhalter 3"/>
          <p:cNvSpPr>
            <a:spLocks noGrp="1"/>
          </p:cNvSpPr>
          <p:nvPr>
            <p:ph sz="half" idx="2"/>
          </p:nvPr>
        </p:nvSpPr>
        <p:spPr>
          <a:xfrm>
            <a:off x="365495" y="2834640"/>
            <a:ext cx="4672172" cy="1847427"/>
          </a:xfrm>
        </p:spPr>
        <p:txBody>
          <a:bodyPr>
            <a:noAutofit/>
          </a:bodyPr>
          <a:lstStyle>
            <a:lvl1pPr marL="0" indent="0">
              <a:buNone/>
              <a:defRPr sz="1100" baseline="0">
                <a:solidFill>
                  <a:schemeClr val="tx1"/>
                </a:solidFill>
              </a:defRPr>
            </a:lvl1pPr>
            <a:lvl2pPr marL="457200" indent="0"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pic>
        <p:nvPicPr>
          <p:cNvPr id="8" name="180504_Medizinische_Fakultaet.jpg" descr="/Volumes/Daten/Uni_Leipzig/1_Corporate_Design/17_351_UniLE_MF_Aktualisierung CD-Handbuch/Grafik/Produktion/Datenvorlagen/_UniLE_MF_Marke/MF_Marke/180504_Medizinische_Fakultaet.jpg"/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094" y="19059"/>
            <a:ext cx="3401276" cy="1547998"/>
          </a:xfrm>
          <a:prstGeom prst="rect">
            <a:avLst/>
          </a:prstGeom>
        </p:spPr>
      </p:pic>
      <p:sp>
        <p:nvSpPr>
          <p:cNvPr id="9" name="Gleichschenkliges Dreieck 10"/>
          <p:cNvSpPr/>
          <p:nvPr userDrawn="1"/>
        </p:nvSpPr>
        <p:spPr>
          <a:xfrm rot="348924">
            <a:off x="8471146" y="-38043"/>
            <a:ext cx="956809" cy="5256635"/>
          </a:xfrm>
          <a:custGeom>
            <a:avLst/>
            <a:gdLst>
              <a:gd name="connsiteX0" fmla="*/ 0 w 581576"/>
              <a:gd name="connsiteY0" fmla="*/ 5163957 h 5163957"/>
              <a:gd name="connsiteX1" fmla="*/ 282722 w 581576"/>
              <a:gd name="connsiteY1" fmla="*/ 0 h 5163957"/>
              <a:gd name="connsiteX2" fmla="*/ 581576 w 581576"/>
              <a:gd name="connsiteY2" fmla="*/ 5163957 h 5163957"/>
              <a:gd name="connsiteX3" fmla="*/ 0 w 581576"/>
              <a:gd name="connsiteY3" fmla="*/ 5163957 h 5163957"/>
              <a:gd name="connsiteX0" fmla="*/ 0 w 798970"/>
              <a:gd name="connsiteY0" fmla="*/ 5163957 h 5163957"/>
              <a:gd name="connsiteX1" fmla="*/ 282722 w 798970"/>
              <a:gd name="connsiteY1" fmla="*/ 0 h 5163957"/>
              <a:gd name="connsiteX2" fmla="*/ 798970 w 798970"/>
              <a:gd name="connsiteY2" fmla="*/ 5162866 h 5163957"/>
              <a:gd name="connsiteX3" fmla="*/ 0 w 798970"/>
              <a:gd name="connsiteY3" fmla="*/ 5163957 h 5163957"/>
              <a:gd name="connsiteX0" fmla="*/ 0 w 727985"/>
              <a:gd name="connsiteY0" fmla="*/ 5240923 h 5240923"/>
              <a:gd name="connsiteX1" fmla="*/ 211737 w 727985"/>
              <a:gd name="connsiteY1" fmla="*/ 0 h 5240923"/>
              <a:gd name="connsiteX2" fmla="*/ 727985 w 727985"/>
              <a:gd name="connsiteY2" fmla="*/ 5162866 h 5240923"/>
              <a:gd name="connsiteX3" fmla="*/ 0 w 727985"/>
              <a:gd name="connsiteY3" fmla="*/ 5240923 h 5240923"/>
              <a:gd name="connsiteX0" fmla="*/ 0 w 727985"/>
              <a:gd name="connsiteY0" fmla="*/ 5245637 h 5245637"/>
              <a:gd name="connsiteX1" fmla="*/ 339503 w 727985"/>
              <a:gd name="connsiteY1" fmla="*/ 0 h 5245637"/>
              <a:gd name="connsiteX2" fmla="*/ 727985 w 727985"/>
              <a:gd name="connsiteY2" fmla="*/ 5167580 h 5245637"/>
              <a:gd name="connsiteX3" fmla="*/ 0 w 727985"/>
              <a:gd name="connsiteY3" fmla="*/ 5245637 h 5245637"/>
              <a:gd name="connsiteX0" fmla="*/ 0 w 781424"/>
              <a:gd name="connsiteY0" fmla="*/ 5245637 h 5245637"/>
              <a:gd name="connsiteX1" fmla="*/ 339503 w 781424"/>
              <a:gd name="connsiteY1" fmla="*/ 0 h 5245637"/>
              <a:gd name="connsiteX2" fmla="*/ 781424 w 781424"/>
              <a:gd name="connsiteY2" fmla="*/ 5149745 h 5245637"/>
              <a:gd name="connsiteX3" fmla="*/ 0 w 781424"/>
              <a:gd name="connsiteY3" fmla="*/ 5245637 h 524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424" h="5245637">
                <a:moveTo>
                  <a:pt x="0" y="5245637"/>
                </a:moveTo>
                <a:lnTo>
                  <a:pt x="339503" y="0"/>
                </a:lnTo>
                <a:lnTo>
                  <a:pt x="781424" y="5149745"/>
                </a:lnTo>
                <a:lnTo>
                  <a:pt x="0" y="5245637"/>
                </a:lnTo>
                <a:close/>
              </a:path>
            </a:pathLst>
          </a:custGeom>
          <a:solidFill>
            <a:srgbClr val="008AC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 userDrawn="1"/>
        </p:nvSpPr>
        <p:spPr>
          <a:xfrm rot="19041572" flipV="1">
            <a:off x="6280471" y="3669367"/>
            <a:ext cx="3546762" cy="2138528"/>
          </a:xfrm>
          <a:custGeom>
            <a:avLst/>
            <a:gdLst>
              <a:gd name="connsiteX0" fmla="*/ 0 w 3001466"/>
              <a:gd name="connsiteY0" fmla="*/ 1396370 h 1396370"/>
              <a:gd name="connsiteX1" fmla="*/ 1500733 w 3001466"/>
              <a:gd name="connsiteY1" fmla="*/ 0 h 1396370"/>
              <a:gd name="connsiteX2" fmla="*/ 3001466 w 3001466"/>
              <a:gd name="connsiteY2" fmla="*/ 1396370 h 1396370"/>
              <a:gd name="connsiteX3" fmla="*/ 0 w 3001466"/>
              <a:gd name="connsiteY3" fmla="*/ 1396370 h 1396370"/>
              <a:gd name="connsiteX0" fmla="*/ 0 w 3184561"/>
              <a:gd name="connsiteY0" fmla="*/ 1545552 h 1545552"/>
              <a:gd name="connsiteX1" fmla="*/ 1683828 w 3184561"/>
              <a:gd name="connsiteY1" fmla="*/ 0 h 1545552"/>
              <a:gd name="connsiteX2" fmla="*/ 3184561 w 3184561"/>
              <a:gd name="connsiteY2" fmla="*/ 1396370 h 1545552"/>
              <a:gd name="connsiteX3" fmla="*/ 0 w 3184561"/>
              <a:gd name="connsiteY3" fmla="*/ 1545552 h 1545552"/>
              <a:gd name="connsiteX0" fmla="*/ 0 w 3184561"/>
              <a:gd name="connsiteY0" fmla="*/ 1626746 h 1626746"/>
              <a:gd name="connsiteX1" fmla="*/ 1751392 w 3184561"/>
              <a:gd name="connsiteY1" fmla="*/ 0 h 1626746"/>
              <a:gd name="connsiteX2" fmla="*/ 3184561 w 3184561"/>
              <a:gd name="connsiteY2" fmla="*/ 1477564 h 1626746"/>
              <a:gd name="connsiteX3" fmla="*/ 0 w 3184561"/>
              <a:gd name="connsiteY3" fmla="*/ 1626746 h 1626746"/>
              <a:gd name="connsiteX0" fmla="*/ 0 w 3129705"/>
              <a:gd name="connsiteY0" fmla="*/ 1626746 h 1626746"/>
              <a:gd name="connsiteX1" fmla="*/ 1751392 w 3129705"/>
              <a:gd name="connsiteY1" fmla="*/ 0 h 1626746"/>
              <a:gd name="connsiteX2" fmla="*/ 3129705 w 3129705"/>
              <a:gd name="connsiteY2" fmla="*/ 1490123 h 1626746"/>
              <a:gd name="connsiteX3" fmla="*/ 0 w 3129705"/>
              <a:gd name="connsiteY3" fmla="*/ 1626746 h 1626746"/>
              <a:gd name="connsiteX0" fmla="*/ 0 w 2988954"/>
              <a:gd name="connsiteY0" fmla="*/ 1769049 h 1769049"/>
              <a:gd name="connsiteX1" fmla="*/ 1610641 w 2988954"/>
              <a:gd name="connsiteY1" fmla="*/ 0 h 1769049"/>
              <a:gd name="connsiteX2" fmla="*/ 2988954 w 2988954"/>
              <a:gd name="connsiteY2" fmla="*/ 1490123 h 1769049"/>
              <a:gd name="connsiteX3" fmla="*/ 0 w 2988954"/>
              <a:gd name="connsiteY3" fmla="*/ 1769049 h 1769049"/>
              <a:gd name="connsiteX0" fmla="*/ 0 w 2988954"/>
              <a:gd name="connsiteY0" fmla="*/ 1624870 h 1624870"/>
              <a:gd name="connsiteX1" fmla="*/ 1752896 w 2988954"/>
              <a:gd name="connsiteY1" fmla="*/ 0 h 1624870"/>
              <a:gd name="connsiteX2" fmla="*/ 2988954 w 2988954"/>
              <a:gd name="connsiteY2" fmla="*/ 1345944 h 1624870"/>
              <a:gd name="connsiteX3" fmla="*/ 0 w 2988954"/>
              <a:gd name="connsiteY3" fmla="*/ 1624870 h 1624870"/>
              <a:gd name="connsiteX0" fmla="*/ 0 w 3546762"/>
              <a:gd name="connsiteY0" fmla="*/ 2138528 h 2138528"/>
              <a:gd name="connsiteX1" fmla="*/ 2310704 w 3546762"/>
              <a:gd name="connsiteY1" fmla="*/ 0 h 2138528"/>
              <a:gd name="connsiteX2" fmla="*/ 3546762 w 3546762"/>
              <a:gd name="connsiteY2" fmla="*/ 1345944 h 2138528"/>
              <a:gd name="connsiteX3" fmla="*/ 0 w 3546762"/>
              <a:gd name="connsiteY3" fmla="*/ 2138528 h 2138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6762" h="2138528">
                <a:moveTo>
                  <a:pt x="0" y="2138528"/>
                </a:moveTo>
                <a:lnTo>
                  <a:pt x="2310704" y="0"/>
                </a:lnTo>
                <a:lnTo>
                  <a:pt x="3546762" y="1345944"/>
                </a:lnTo>
                <a:lnTo>
                  <a:pt x="0" y="2138528"/>
                </a:lnTo>
                <a:close/>
              </a:path>
            </a:pathLst>
          </a:custGeom>
          <a:solidFill>
            <a:srgbClr val="8AC2D1">
              <a:alpha val="50196"/>
            </a:srgbClr>
          </a:solidFill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4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9"/>
            <a:ext cx="8234363" cy="7588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17134"/>
            <a:ext cx="8234363" cy="2985558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63750" indent="-2349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57200" y="1125940"/>
            <a:ext cx="8234363" cy="37774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248790C2-FB8D-4AD1-BFB1-8D82BB9A4283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43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316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ohne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9"/>
            <a:ext cx="8234363" cy="7588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23492"/>
            <a:ext cx="8234363" cy="3379199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63750" indent="-2349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232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- 2 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17133"/>
            <a:ext cx="3952240" cy="2977092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57200" y="1139588"/>
            <a:ext cx="8229600" cy="36409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4"/>
          </p:nvPr>
        </p:nvSpPr>
        <p:spPr>
          <a:xfrm>
            <a:off x="4724400" y="1617133"/>
            <a:ext cx="3962400" cy="2977092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E6F2A070-8A77-484A-BFE7-6B1E5C215647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95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063625"/>
            <a:ext cx="82296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SUBHEADLINE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84" r:id="rId2"/>
    <p:sldLayoutId id="2147483885" r:id="rId3"/>
    <p:sldLayoutId id="2147483870" r:id="rId4"/>
    <p:sldLayoutId id="2147483877" r:id="rId5"/>
    <p:sldLayoutId id="2147483879" r:id="rId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Symbol" panose="05050102010706020507" pitchFamily="18" charset="2"/>
        <a:defRPr sz="1200" kern="1200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/>
          <p:cNvCxnSpPr/>
          <p:nvPr/>
        </p:nvCxnSpPr>
        <p:spPr>
          <a:xfrm>
            <a:off x="0" y="155575"/>
            <a:ext cx="457200" cy="0"/>
          </a:xfrm>
          <a:prstGeom prst="line">
            <a:avLst/>
          </a:prstGeom>
          <a:ln w="3175" cmpd="sng">
            <a:solidFill>
              <a:srgbClr val="262A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769366"/>
            <a:ext cx="547323" cy="324000"/>
          </a:xfrm>
          <a:prstGeom prst="rect">
            <a:avLst/>
          </a:prstGeom>
        </p:spPr>
      </p:pic>
      <p:cxnSp>
        <p:nvCxnSpPr>
          <p:cNvPr id="9" name="Gerade Verbindung 10"/>
          <p:cNvCxnSpPr/>
          <p:nvPr/>
        </p:nvCxnSpPr>
        <p:spPr>
          <a:xfrm>
            <a:off x="457200" y="4713670"/>
            <a:ext cx="8229600" cy="0"/>
          </a:xfrm>
          <a:prstGeom prst="line">
            <a:avLst/>
          </a:prstGeom>
          <a:ln w="3175" cmpd="sng">
            <a:solidFill>
              <a:srgbClr val="79B2D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154545" y="4805187"/>
            <a:ext cx="6785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 für Medizinische Informatik, Statistik und Epidemiologie (IMISE)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457200" y="22671"/>
            <a:ext cx="7702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cap="all" dirty="0">
                <a:latin typeface="Arial" panose="020B0604020202020204" pitchFamily="34" charset="0"/>
                <a:cs typeface="Arial" panose="020B0604020202020204" pitchFamily="34" charset="0"/>
              </a:rPr>
              <a:t>Analyse und Bewertung der med. Dokumentation bei Wohnungslosen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| Einleitungsvortrag</a:t>
            </a:r>
          </a:p>
        </p:txBody>
      </p:sp>
    </p:spTree>
    <p:extLst>
      <p:ext uri="{BB962C8B-B14F-4D97-AF65-F5344CB8AC3E}">
        <p14:creationId xmlns:p14="http://schemas.microsoft.com/office/powerpoint/2010/main" val="339280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2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8" r:id="rId8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Symbol" panose="05050102010706020507" pitchFamily="18" charset="2"/>
        <a:defRPr sz="1200" kern="1200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opwohl.de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eantsa.org/public/user/Resources/resources/ethospaper2006.pdf.pdf" TargetMode="External"/><Relationship Id="rId2" Type="http://schemas.openxmlformats.org/officeDocument/2006/relationships/hyperlink" Target="https://www.bagw.de/fileadmin/bagw/media/Doc/PRM/PRM_2021_12_21_BAGW_Schaetzung.pdf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ab-leipzig.de/wp/" TargetMode="External"/><Relationship Id="rId2" Type="http://schemas.openxmlformats.org/officeDocument/2006/relationships/hyperlink" Target="https://www.koopwohl.d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suchtzentrum.de/unsere-angebote/streetwork/safe" TargetMode="External"/><Relationship Id="rId5" Type="http://schemas.openxmlformats.org/officeDocument/2006/relationships/hyperlink" Target="https://www.feantsa.org/en" TargetMode="External"/><Relationship Id="rId4" Type="http://schemas.openxmlformats.org/officeDocument/2006/relationships/hyperlink" Target="https://www.diakonie-leipzig.de/index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www.feantsa.org/en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chtzentrum.de/unsere-angebote/streetwork/safe" TargetMode="External"/><Relationship Id="rId3" Type="http://schemas.openxmlformats.org/officeDocument/2006/relationships/image" Target="../media/image7.jpg"/><Relationship Id="rId7" Type="http://schemas.openxmlformats.org/officeDocument/2006/relationships/image" Target="../media/image9.png"/><Relationship Id="rId2" Type="http://schemas.openxmlformats.org/officeDocument/2006/relationships/hyperlink" Target="https://www.diakonie-leipzig.de/angebote_fuer_menschen_in_not_strassensozialarbeit_streetwork_de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ab-leipzig.de/wp/" TargetMode="External"/><Relationship Id="rId5" Type="http://schemas.openxmlformats.org/officeDocument/2006/relationships/image" Target="../media/image8.jpg"/><Relationship Id="rId4" Type="http://schemas.openxmlformats.org/officeDocument/2006/relationships/hyperlink" Target="https://www.diakonie-leipzig.de/angebote_fuer_menschen_in_not_wohnungslosenhilfe_-_leipziger_oase_de.html" TargetMode="Externa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ctrTitle"/>
          </p:nvPr>
        </p:nvSpPr>
        <p:spPr bwMode="auto">
          <a:xfrm>
            <a:off x="295275" y="2079625"/>
            <a:ext cx="8093075" cy="14859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2800" cap="none" dirty="0">
                <a:latin typeface="Arial" panose="020B0604020202020204" pitchFamily="34" charset="0"/>
                <a:cs typeface="Arial" panose="020B0604020202020204" pitchFamily="34" charset="0"/>
              </a:rPr>
              <a:t>Analyse und Bewertung der medizinischen Dokumentation bei Wohnungslosen am Beispiel von Leipziger Hilfsangeboten</a:t>
            </a:r>
          </a:p>
        </p:txBody>
      </p:sp>
      <p:sp>
        <p:nvSpPr>
          <p:cNvPr id="17411" name="Untertitel 2"/>
          <p:cNvSpPr>
            <a:spLocks noGrp="1"/>
          </p:cNvSpPr>
          <p:nvPr>
            <p:ph type="subTitle" idx="1"/>
          </p:nvPr>
        </p:nvSpPr>
        <p:spPr>
          <a:xfrm>
            <a:off x="295275" y="1606550"/>
            <a:ext cx="6400800" cy="473075"/>
          </a:xfrm>
        </p:spPr>
        <p:txBody>
          <a:bodyPr/>
          <a:lstStyle/>
          <a:p>
            <a:pPr eaLnBrk="1" hangingPunct="1"/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Einleitungsvortrag</a:t>
            </a:r>
          </a:p>
        </p:txBody>
      </p:sp>
      <p:pic>
        <p:nvPicPr>
          <p:cNvPr id="2" name="Bildplatzhalter 1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58" b="29146"/>
          <a:stretch/>
        </p:blipFill>
        <p:spPr>
          <a:xfrm>
            <a:off x="295275" y="4397196"/>
            <a:ext cx="2044700" cy="727075"/>
          </a:xfrm>
        </p:spPr>
      </p:pic>
      <p:sp>
        <p:nvSpPr>
          <p:cNvPr id="17414" name="Inhaltsplatzhalter 3"/>
          <p:cNvSpPr>
            <a:spLocks noGrp="1"/>
          </p:cNvSpPr>
          <p:nvPr>
            <p:ph sz="half" idx="4294967295"/>
          </p:nvPr>
        </p:nvSpPr>
        <p:spPr>
          <a:xfrm>
            <a:off x="295275" y="3600450"/>
            <a:ext cx="3744913" cy="517525"/>
          </a:xfrm>
        </p:spPr>
        <p:txBody>
          <a:bodyPr/>
          <a:lstStyle/>
          <a:p>
            <a:pPr marL="0" indent="0" eaLnBrk="1" hangingPunct="1"/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Leipzig, 14.04.2023</a:t>
            </a:r>
          </a:p>
          <a:p>
            <a:pPr marL="0" indent="0" eaLnBrk="1" hangingPunct="1"/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Robert Künzel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8CDB48-6BBA-EEE8-DBC9-9E0429686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4746"/>
            <a:ext cx="8234363" cy="3817946"/>
          </a:xfrm>
        </p:spPr>
        <p:txBody>
          <a:bodyPr/>
          <a:lstStyle/>
          <a:p>
            <a:r>
              <a:rPr lang="de-DE" b="1" dirty="0"/>
              <a:t>Anonymer Behandlungsschein </a:t>
            </a:r>
            <a:r>
              <a:rPr lang="de-DE" sz="1400" dirty="0"/>
              <a:t>(Zanders und Bein, 2022)</a:t>
            </a:r>
          </a:p>
          <a:p>
            <a:pPr lvl="1"/>
            <a:r>
              <a:rPr lang="de-DE" dirty="0"/>
              <a:t>kurzfristiger Zugang zum Gesundheitssystem bei</a:t>
            </a:r>
          </a:p>
          <a:p>
            <a:pPr lvl="2"/>
            <a:r>
              <a:rPr lang="de-DE" dirty="0"/>
              <a:t>fehlender Krankenversicherung</a:t>
            </a:r>
          </a:p>
          <a:p>
            <a:pPr lvl="2"/>
            <a:r>
              <a:rPr lang="de-DE" dirty="0"/>
              <a:t>Wunsch nach Anonymität</a:t>
            </a:r>
          </a:p>
          <a:p>
            <a:pPr lvl="1"/>
            <a:r>
              <a:rPr lang="de-DE" dirty="0"/>
              <a:t>keine Identitätsfeststellung</a:t>
            </a:r>
          </a:p>
          <a:p>
            <a:pPr lvl="1"/>
            <a:r>
              <a:rPr lang="de-DE" dirty="0"/>
              <a:t>Verwendung von Pseudonymen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2FD754-7A27-42BB-F944-B6F19A04FE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351938"/>
            <a:ext cx="8234363" cy="377740"/>
          </a:xfrm>
        </p:spPr>
        <p:txBody>
          <a:bodyPr/>
          <a:lstStyle/>
          <a:p>
            <a:r>
              <a:rPr lang="de-DE" dirty="0"/>
              <a:t>c.) Bestehende Ansätze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ADD8228-06CC-265B-8DDF-FD3E458F9A63}"/>
              </a:ext>
            </a:extLst>
          </p:cNvPr>
          <p:cNvGrpSpPr/>
          <p:nvPr/>
        </p:nvGrpSpPr>
        <p:grpSpPr>
          <a:xfrm>
            <a:off x="4572000" y="1494499"/>
            <a:ext cx="4268088" cy="3091765"/>
            <a:chOff x="4572000" y="1494499"/>
            <a:chExt cx="4268088" cy="3091765"/>
          </a:xfrm>
        </p:grpSpPr>
        <p:pic>
          <p:nvPicPr>
            <p:cNvPr id="5" name="Grafik 4" descr="Ein Bild, das Diagramm enthält.&#10;&#10;Automatisch generierte Beschreibung">
              <a:extLst>
                <a:ext uri="{FF2B5EF4-FFF2-40B4-BE49-F238E27FC236}">
                  <a16:creationId xmlns:a16="http://schemas.microsoft.com/office/drawing/2014/main" id="{9DFE68AD-A886-DA16-877E-FE2312DB8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0" y="1494499"/>
              <a:ext cx="4268088" cy="2814766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366C8B93-1806-203F-1D0B-8321363D111F}"/>
                </a:ext>
              </a:extLst>
            </p:cNvPr>
            <p:cNvSpPr txBox="1"/>
            <p:nvPr/>
          </p:nvSpPr>
          <p:spPr>
            <a:xfrm>
              <a:off x="4572000" y="4309265"/>
              <a:ext cx="177292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000" i="0" dirty="0">
                  <a:latin typeface="+mn-lt"/>
                  <a:cs typeface="Arial" panose="020B0604020202020204" pitchFamily="34" charset="0"/>
                </a:rPr>
                <a:t>Modell eines kommunalen ABS</a:t>
              </a:r>
            </a:p>
            <a:p>
              <a:r>
                <a:rPr lang="de-DE" sz="800" dirty="0"/>
                <a:t>(Zanders und Bein, 2022)</a:t>
              </a:r>
              <a:r>
                <a:rPr lang="de-DE" sz="800" i="0" dirty="0">
                  <a:latin typeface="+mn-lt"/>
                  <a:cs typeface="Arial" panose="020B0604020202020204" pitchFamily="34" charset="0"/>
                </a:rPr>
                <a:t> </a:t>
              </a:r>
              <a:endParaRPr lang="de-DE" sz="1000" i="0" dirty="0">
                <a:latin typeface="+mn-lt"/>
                <a:cs typeface="Arial" panose="020B0604020202020204" pitchFamily="34" charset="0"/>
              </a:endParaRPr>
            </a:p>
          </p:txBody>
        </p:sp>
      </p:grpSp>
      <p:pic>
        <p:nvPicPr>
          <p:cNvPr id="9" name="Grafik 8" descr="Ein Bild, das Logo enthält.&#10;&#10;Automatisch generierte Beschreibung">
            <a:hlinkClick r:id="rId3"/>
            <a:extLst>
              <a:ext uri="{FF2B5EF4-FFF2-40B4-BE49-F238E27FC236}">
                <a16:creationId xmlns:a16="http://schemas.microsoft.com/office/drawing/2014/main" id="{343893E8-A046-2B88-D7A1-5A9BDE540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154" y="2858637"/>
            <a:ext cx="1911202" cy="145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80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A97EA-E5DD-F362-E8BA-106E934F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799"/>
            <a:ext cx="8234363" cy="758825"/>
          </a:xfrm>
        </p:spPr>
        <p:txBody>
          <a:bodyPr anchor="b">
            <a:normAutofit/>
          </a:bodyPr>
          <a:lstStyle/>
          <a:p>
            <a:r>
              <a:rPr lang="de-DE" dirty="0"/>
              <a:t>4. Ablaufplan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A79F713-2CB4-D19B-539D-861C2C5DB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44037"/>
            <a:ext cx="8234363" cy="2738052"/>
          </a:xfrm>
          <a:noFill/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63EC60-0201-867E-615D-D1A20D3B9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</a:rPr>
              <a:pPr>
                <a:spcAft>
                  <a:spcPts val="600"/>
                </a:spcAft>
                <a:defRPr/>
              </a:pPr>
              <a:t>11</a:t>
            </a:fld>
            <a:endParaRPr lang="de-DE" altLang="de-DE" sz="1000">
              <a:solidFill>
                <a:srgbClr val="D841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56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CF9E-6ABC-5BE1-5A3A-1CCE9914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Literatur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D33015-32C8-C0CB-EEB8-A2E8559AF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3492"/>
            <a:ext cx="8515761" cy="3379199"/>
          </a:xfrm>
        </p:spPr>
        <p:txBody>
          <a:bodyPr/>
          <a:lstStyle/>
          <a:p>
            <a:pPr algn="l"/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BAG W (2021). Steigende </a:t>
            </a:r>
            <a:r>
              <a:rPr lang="de-DE" sz="1100" b="0" i="0" u="none" strike="noStrike" baseline="0" dirty="0" err="1">
                <a:solidFill>
                  <a:srgbClr val="000000"/>
                </a:solidFill>
                <a:latin typeface="+mj-lt"/>
              </a:rPr>
              <a:t>ZahlWohnungsloser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 im Wohnungslosensektor, Wohnungslosigkeit anerkannter Gefluchteter sinkt. [Pressemitteilung]. url: </a:t>
            </a:r>
            <a:r>
              <a:rPr lang="de-DE" sz="1100" dirty="0">
                <a:solidFill>
                  <a:srgbClr val="AE0000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https://www.bagw.de/fileadmin/bagw/media/Doc/PRM/PRM_2021_12_21_BAGW_Schaetzung.pdf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 algn="l"/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Bertram, Franziska u. a. (2022). „Psychische und somatische Gesundheit von wohnungslosen Menschen“. In: </a:t>
            </a:r>
            <a:r>
              <a:rPr lang="de-DE" sz="1100" b="0" i="0" u="none" strike="noStrike" baseline="0" dirty="0" err="1">
                <a:solidFill>
                  <a:srgbClr val="000000"/>
                </a:solidFill>
                <a:latin typeface="+mj-lt"/>
              </a:rPr>
              <a:t>Dtsch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de-DE" sz="1100" b="0" i="0" u="none" strike="noStrike" baseline="0" dirty="0" err="1">
                <a:solidFill>
                  <a:srgbClr val="000000"/>
                </a:solidFill>
                <a:latin typeface="+mj-lt"/>
              </a:rPr>
              <a:t>Arztebl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 International 119.50, S. 861–868. </a:t>
            </a:r>
            <a:r>
              <a:rPr lang="de-DE" sz="1100" b="0" i="0" u="none" strike="noStrike" baseline="0" dirty="0" err="1">
                <a:solidFill>
                  <a:srgbClr val="000000"/>
                </a:solidFill>
                <a:latin typeface="+mj-lt"/>
              </a:rPr>
              <a:t>doi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de-DE" sz="1100" b="0" i="0" u="none" strike="noStrike" baseline="0" dirty="0">
                <a:solidFill>
                  <a:srgbClr val="AE0000"/>
                </a:solidFill>
                <a:latin typeface="+mj-lt"/>
              </a:rPr>
              <a:t>10.3238/arztebl.m2022.0357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.</a:t>
            </a:r>
            <a:endParaRPr lang="en-US" sz="1100" b="0" i="0" u="none" strike="noStrike" baseline="0" dirty="0">
              <a:solidFill>
                <a:srgbClr val="000000"/>
              </a:solidFill>
              <a:latin typeface="+mj-lt"/>
            </a:endParaRPr>
          </a:p>
          <a:p>
            <a:pPr algn="l"/>
            <a:r>
              <a:rPr lang="en-US" sz="1100" b="0" i="0" u="none" strike="noStrike" baseline="0" dirty="0">
                <a:solidFill>
                  <a:srgbClr val="000000"/>
                </a:solidFill>
                <a:latin typeface="+mj-lt"/>
              </a:rPr>
              <a:t>Davies, Andrew und Lisa J. Wood (2018). „Homeless health care: meeting the challenges of providing primary care“. In: The Medical journal </a:t>
            </a:r>
            <a:r>
              <a:rPr lang="de-DE" sz="1100" b="0" i="0" u="none" strike="noStrike" baseline="0" dirty="0" err="1">
                <a:solidFill>
                  <a:srgbClr val="000000"/>
                </a:solidFill>
                <a:latin typeface="+mj-lt"/>
              </a:rPr>
              <a:t>of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 Australia 209.5, S. 230–234. </a:t>
            </a:r>
            <a:r>
              <a:rPr lang="de-DE" sz="1100" b="0" i="0" u="none" strike="noStrike" baseline="0" dirty="0" err="1">
                <a:solidFill>
                  <a:srgbClr val="000000"/>
                </a:solidFill>
                <a:latin typeface="+mj-lt"/>
              </a:rPr>
              <a:t>doi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de-DE" sz="1100" b="0" i="0" u="none" strike="noStrike" baseline="0" dirty="0">
                <a:solidFill>
                  <a:srgbClr val="AE0000"/>
                </a:solidFill>
                <a:latin typeface="+mj-lt"/>
              </a:rPr>
              <a:t>10.5694/mja17.01264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 algn="l"/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FEANTSA (2006). „ETHOS - </a:t>
            </a:r>
            <a:r>
              <a:rPr lang="de-DE" sz="1100" b="0" i="0" u="none" strike="noStrike" baseline="0" dirty="0" err="1">
                <a:solidFill>
                  <a:srgbClr val="000000"/>
                </a:solidFill>
                <a:latin typeface="+mj-lt"/>
              </a:rPr>
              <a:t>Taking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 Stock“. url: </a:t>
            </a:r>
            <a:r>
              <a:rPr lang="de-DE" sz="1100" dirty="0">
                <a:solidFill>
                  <a:srgbClr val="AE0000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https://www.feantsa.org/public/user/Resources/resources/ethospaper2006.pdf.pdf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. </a:t>
            </a:r>
          </a:p>
          <a:p>
            <a:pPr algn="l"/>
            <a:r>
              <a:rPr lang="de-DE" sz="1100" b="0" i="0" u="none" strike="noStrike" baseline="0" dirty="0" err="1">
                <a:solidFill>
                  <a:srgbClr val="000000"/>
                </a:solidFill>
                <a:latin typeface="+mj-lt"/>
              </a:rPr>
              <a:t>Kaduszkiewicz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, Hanna, Benjamin </a:t>
            </a:r>
            <a:r>
              <a:rPr lang="de-DE" sz="1100" b="0" i="0" u="none" strike="noStrike" baseline="0" dirty="0" err="1">
                <a:solidFill>
                  <a:srgbClr val="000000"/>
                </a:solidFill>
                <a:latin typeface="+mj-lt"/>
              </a:rPr>
              <a:t>Bochon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, Hendrik van den Bussche, Julia Hansmann-Wiest und Carolin van der </a:t>
            </a:r>
            <a:r>
              <a:rPr lang="de-DE" sz="1100" b="0" i="0" u="none" strike="noStrike" baseline="0" dirty="0" err="1">
                <a:solidFill>
                  <a:srgbClr val="000000"/>
                </a:solidFill>
                <a:latin typeface="+mj-lt"/>
              </a:rPr>
              <a:t>Leeden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 (2017). „The 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+mj-lt"/>
              </a:rPr>
              <a:t>Medical Treatment of Homeless People“. In: 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+mj-lt"/>
              </a:rPr>
              <a:t>Deutsches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+mj-lt"/>
              </a:rPr>
              <a:t>Ärzteblatt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international 114.40, S. 673–679. </a:t>
            </a:r>
            <a:r>
              <a:rPr lang="de-DE" sz="1100" b="0" i="0" u="none" strike="noStrike" baseline="0" dirty="0" err="1">
                <a:solidFill>
                  <a:srgbClr val="000000"/>
                </a:solidFill>
                <a:latin typeface="+mj-lt"/>
              </a:rPr>
              <a:t>doi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de-DE" sz="1100" b="0" i="0" u="none" strike="noStrike" baseline="0" dirty="0">
                <a:solidFill>
                  <a:srgbClr val="AE0000"/>
                </a:solidFill>
                <a:latin typeface="+mj-lt"/>
              </a:rPr>
              <a:t>10.3238/arztebl.2017.0673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+mj-lt"/>
              </a:rPr>
              <a:t>Srebnik</a:t>
            </a:r>
            <a:r>
              <a:rPr lang="en-US" sz="1100" dirty="0">
                <a:solidFill>
                  <a:srgbClr val="000000"/>
                </a:solidFill>
                <a:latin typeface="+mj-lt"/>
              </a:rPr>
              <a:t>, D., Connor, T., &amp; </a:t>
            </a:r>
            <a:r>
              <a:rPr lang="en-US" sz="1100" dirty="0" err="1">
                <a:solidFill>
                  <a:srgbClr val="000000"/>
                </a:solidFill>
                <a:latin typeface="+mj-lt"/>
              </a:rPr>
              <a:t>Sylla</a:t>
            </a:r>
            <a:r>
              <a:rPr lang="en-US" sz="1100" dirty="0">
                <a:solidFill>
                  <a:srgbClr val="000000"/>
                </a:solidFill>
                <a:latin typeface="+mj-lt"/>
              </a:rPr>
              <a:t>, L. (2013). A pilot study of the impact of housing first-supported housing for intensive users of medical hospitalization and sobering services. American journal of public health, 103(2), 316–321. </a:t>
            </a:r>
            <a:r>
              <a:rPr lang="en-US" sz="1100" dirty="0" err="1">
                <a:solidFill>
                  <a:srgbClr val="000000"/>
                </a:solidFill>
                <a:latin typeface="+mj-lt"/>
              </a:rPr>
              <a:t>doi</a:t>
            </a:r>
            <a:r>
              <a:rPr lang="en-US" sz="110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US" sz="1100" dirty="0">
                <a:solidFill>
                  <a:srgbClr val="AE0000"/>
                </a:solidFill>
                <a:latin typeface="+mj-lt"/>
              </a:rPr>
              <a:t>10.2105/AJPH.2012.300867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+mj-lt"/>
              </a:rPr>
              <a:t>Wright, B. J., </a:t>
            </a:r>
            <a:r>
              <a:rPr lang="en-US" sz="1100" dirty="0" err="1">
                <a:solidFill>
                  <a:srgbClr val="000000"/>
                </a:solidFill>
                <a:latin typeface="+mj-lt"/>
              </a:rPr>
              <a:t>Vartanian</a:t>
            </a:r>
            <a:r>
              <a:rPr lang="en-US" sz="1100" dirty="0">
                <a:solidFill>
                  <a:srgbClr val="000000"/>
                </a:solidFill>
                <a:latin typeface="+mj-lt"/>
              </a:rPr>
              <a:t>, K. B., Li, H. F., Royal, N., &amp; Matson, J. K. (2016). Formerly Homeless People Had Lower Overall Health Care Expenditures After Moving Into Supportive Housing. Health affairs (Project Hope), 35(1), 20–27. </a:t>
            </a:r>
            <a:r>
              <a:rPr lang="en-US" sz="1100" dirty="0" err="1">
                <a:solidFill>
                  <a:srgbClr val="000000"/>
                </a:solidFill>
                <a:latin typeface="+mj-lt"/>
              </a:rPr>
              <a:t>doi</a:t>
            </a:r>
            <a:r>
              <a:rPr lang="en-US" sz="1100" dirty="0">
                <a:solidFill>
                  <a:srgbClr val="000000"/>
                </a:solidFill>
                <a:latin typeface="+mj-lt"/>
              </a:rPr>
              <a:t>:</a:t>
            </a:r>
            <a:r>
              <a:rPr lang="en-US" sz="1100" dirty="0">
                <a:solidFill>
                  <a:srgbClr val="AE0000"/>
                </a:solidFill>
                <a:latin typeface="+mj-lt"/>
              </a:rPr>
              <a:t> 10.1377/hlthaff.2015.0393</a:t>
            </a:r>
            <a:r>
              <a:rPr lang="en-US" sz="1100" dirty="0">
                <a:solidFill>
                  <a:srgbClr val="000000"/>
                </a:solidFill>
                <a:latin typeface="+mj-lt"/>
              </a:rPr>
              <a:t>.</a:t>
            </a:r>
            <a:endParaRPr lang="de-DE" sz="1100" dirty="0">
              <a:solidFill>
                <a:srgbClr val="000000"/>
              </a:solidFill>
              <a:latin typeface="+mj-lt"/>
            </a:endParaRPr>
          </a:p>
          <a:p>
            <a:pPr algn="l"/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Zanders, Theresa und Laura </a:t>
            </a:r>
            <a:r>
              <a:rPr lang="de-DE" sz="1100" b="0" i="0" u="none" strike="noStrike" baseline="0" dirty="0" err="1">
                <a:solidFill>
                  <a:srgbClr val="000000"/>
                </a:solidFill>
                <a:latin typeface="+mj-lt"/>
              </a:rPr>
              <a:t>Eleana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 Bein (2022). Der anonyme Behandlungsschein – von der Idee zur Umsetzung. Ein Handlungsleitfaden. </a:t>
            </a:r>
            <a:r>
              <a:rPr lang="de-DE" sz="1100" b="0" i="0" u="none" strike="noStrike" baseline="0" dirty="0" err="1">
                <a:solidFill>
                  <a:srgbClr val="000000"/>
                </a:solidFill>
                <a:latin typeface="+mj-lt"/>
              </a:rPr>
              <a:t>doi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de-DE" sz="1100" b="0" i="0" u="none" strike="noStrike" baseline="0" dirty="0">
                <a:solidFill>
                  <a:srgbClr val="AE0000"/>
                </a:solidFill>
                <a:latin typeface="+mj-lt"/>
              </a:rPr>
              <a:t>10.25643/BAUHAUS-UNIVERSITAET.4716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.</a:t>
            </a:r>
            <a:endParaRPr lang="de-DE" sz="800" dirty="0">
              <a:latin typeface="+mj-lt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3E97A8-6DF7-B0A6-3AF5-152088BC2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12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178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F59B3-C7A5-3AE2-7611-8B8551E7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Literatur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95B9C5-E978-CFCA-FC84-06FB208F5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Bauhaus-Universität Weimar. Städtische Ko-Produktion von Teilhabe und Gemeinwohl. Aushandlungsprozesse zwischen zivilgesellschaftlichen Akteuren und städtischen Verwaltungen. aufgerufen am 12.04.2023. url: </a:t>
            </a:r>
            <a:r>
              <a:rPr lang="de-DE" sz="1100" dirty="0">
                <a:solidFill>
                  <a:srgbClr val="AE0000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https://www.koopwohl.de/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. </a:t>
            </a:r>
          </a:p>
          <a:p>
            <a:pPr algn="l"/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Clearingstelle und Anonymer Behandlungsschein e.V. (2022). aufgerufen am 12.04.2023. url:</a:t>
            </a:r>
            <a:r>
              <a:rPr lang="de-DE" sz="1100" dirty="0">
                <a:solidFill>
                  <a:srgbClr val="AE0000"/>
                </a:solidFill>
                <a:latin typeface="+mj-lt"/>
              </a:rPr>
              <a:t> </a:t>
            </a:r>
            <a:r>
              <a:rPr lang="de-DE" sz="1100" dirty="0">
                <a:solidFill>
                  <a:srgbClr val="AE0000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https://cab-leipzig.de/wp/</a:t>
            </a:r>
            <a:r>
              <a:rPr lang="de-DE" sz="1100" dirty="0">
                <a:latin typeface="+mj-lt"/>
              </a:rPr>
              <a:t>.</a:t>
            </a:r>
          </a:p>
          <a:p>
            <a:r>
              <a:rPr lang="de-DE" sz="1100" dirty="0">
                <a:latin typeface="+mj-lt"/>
              </a:rPr>
              <a:t>Diakonisches Werk Innere Mission Leipzig e.V. aufgerufen am 12.04.2023. url: </a:t>
            </a:r>
            <a:r>
              <a:rPr lang="de-DE" sz="1100" dirty="0">
                <a:solidFill>
                  <a:srgbClr val="AE0000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https://www.diakonie-leipzig.de/index.html</a:t>
            </a:r>
            <a:r>
              <a:rPr lang="de-DE" sz="1100" dirty="0">
                <a:latin typeface="+mj-lt"/>
              </a:rPr>
              <a:t>. </a:t>
            </a:r>
          </a:p>
          <a:p>
            <a:pPr algn="l"/>
            <a:r>
              <a:rPr lang="de-DE" sz="1100" dirty="0">
                <a:latin typeface="+mj-lt"/>
              </a:rPr>
              <a:t>FEANTSA.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 aufgerufen am 12.04.2023. url:</a:t>
            </a:r>
            <a:r>
              <a:rPr lang="de-DE" sz="1100" dirty="0">
                <a:solidFill>
                  <a:srgbClr val="AE0000"/>
                </a:solidFill>
                <a:latin typeface="+mj-lt"/>
              </a:rPr>
              <a:t> </a:t>
            </a:r>
            <a:r>
              <a:rPr lang="de-DE" sz="1100" dirty="0">
                <a:solidFill>
                  <a:srgbClr val="AE0000"/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https://www.feantsa.org/en</a:t>
            </a:r>
            <a:r>
              <a:rPr lang="de-DE" sz="1100" dirty="0">
                <a:latin typeface="+mj-lt"/>
              </a:rPr>
              <a:t>. </a:t>
            </a:r>
          </a:p>
          <a:p>
            <a:pPr algn="l"/>
            <a:r>
              <a:rPr lang="de-DE" sz="1100" dirty="0">
                <a:latin typeface="+mj-lt"/>
              </a:rPr>
              <a:t>Safe – Straßensozialarbeit für Erwachsene. </a:t>
            </a:r>
            <a:r>
              <a:rPr lang="de-DE" sz="1100" b="0" i="0" u="none" strike="noStrike" baseline="0" dirty="0">
                <a:solidFill>
                  <a:srgbClr val="000000"/>
                </a:solidFill>
                <a:latin typeface="+mj-lt"/>
              </a:rPr>
              <a:t>aufgerufen am 12.04.2023. url:</a:t>
            </a:r>
            <a:r>
              <a:rPr lang="de-DE" sz="1100" dirty="0">
                <a:solidFill>
                  <a:srgbClr val="AE0000"/>
                </a:solidFill>
                <a:latin typeface="+mj-lt"/>
              </a:rPr>
              <a:t> </a:t>
            </a:r>
            <a:r>
              <a:rPr lang="de-DE" sz="1100" dirty="0">
                <a:solidFill>
                  <a:srgbClr val="AE0000"/>
                </a:solidFill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https://www.suchtzentrum.de/unsere-angebote/streetwork/safe</a:t>
            </a:r>
            <a:r>
              <a:rPr lang="de-DE" sz="1100" dirty="0">
                <a:latin typeface="+mj-lt"/>
              </a:rPr>
              <a:t>. 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6CCD39E-6863-A508-2BE0-86ACEDA48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weiterführende Links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638213-0CCE-8B67-EBFF-E2A8FBE37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13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14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5125" y="1584325"/>
            <a:ext cx="7985125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dirty="0">
                <a:ea typeface="+mj-ea"/>
              </a:rPr>
              <a:t>Vielen Dank!</a:t>
            </a:r>
          </a:p>
        </p:txBody>
      </p:sp>
      <p:sp>
        <p:nvSpPr>
          <p:cNvPr id="33795" name="Inhaltsplatzhalter 2"/>
          <p:cNvSpPr>
            <a:spLocks noGrp="1"/>
          </p:cNvSpPr>
          <p:nvPr>
            <p:ph sz="half" idx="2"/>
          </p:nvPr>
        </p:nvSpPr>
        <p:spPr>
          <a:xfrm>
            <a:off x="365125" y="2449513"/>
            <a:ext cx="6924675" cy="2457450"/>
          </a:xfrm>
        </p:spPr>
        <p:txBody>
          <a:bodyPr/>
          <a:lstStyle/>
          <a:p>
            <a:pPr eaLnBrk="1" hangingPunct="1"/>
            <a:r>
              <a:rPr lang="de-DE" alt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Robert Künzel</a:t>
            </a:r>
          </a:p>
          <a:p>
            <a:pPr eaLnBrk="1" hangingPunct="1"/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Institut für Medizinische Informatik, Statistik und Epidemiologie (IMISE)</a:t>
            </a:r>
          </a:p>
          <a:p>
            <a:pPr eaLnBrk="1" hangingPunct="1"/>
            <a:endParaRPr lang="de-DE" alt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de-DE" alt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de-DE" alt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de-DE" alt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robert.kuenzel@studserv.uni-leipzig.de</a:t>
            </a:r>
          </a:p>
          <a:p>
            <a:pPr eaLnBrk="1" hangingPunct="1">
              <a:lnSpc>
                <a:spcPct val="110000"/>
              </a:lnSpc>
            </a:pPr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www.imise.uni-leipzig.de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89EAC8-2120-2706-7541-5F69DCBD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BEF535-E77D-01EA-5801-93029736F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7801"/>
            <a:ext cx="8234363" cy="344489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Gegenstand und Problematik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Aufgabenstellung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Forschungsstand</a:t>
            </a:r>
          </a:p>
          <a:p>
            <a:pPr marL="787400" lvl="1" indent="-342900">
              <a:buFont typeface="+mj-lt"/>
              <a:buAutoNum type="alphaLcPeriod"/>
            </a:pPr>
            <a:r>
              <a:rPr lang="de-DE" dirty="0"/>
              <a:t>Wohnungslosigkeit</a:t>
            </a:r>
          </a:p>
          <a:p>
            <a:pPr marL="787400" lvl="1" indent="-342900">
              <a:buFont typeface="+mj-lt"/>
              <a:buAutoNum type="alphaLcPeriod"/>
            </a:pPr>
            <a:r>
              <a:rPr lang="de-DE" dirty="0"/>
              <a:t>Hilfsangebote</a:t>
            </a:r>
          </a:p>
          <a:p>
            <a:pPr marL="787400" lvl="1" indent="-342900">
              <a:buFont typeface="+mj-lt"/>
              <a:buAutoNum type="alphaLcPeriod"/>
            </a:pPr>
            <a:r>
              <a:rPr lang="de-DE" dirty="0"/>
              <a:t>Bestehende Ansätze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Ablaufplan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Literatur</a:t>
            </a:r>
          </a:p>
        </p:txBody>
      </p:sp>
    </p:spTree>
    <p:extLst>
      <p:ext uri="{BB962C8B-B14F-4D97-AF65-F5344CB8AC3E}">
        <p14:creationId xmlns:p14="http://schemas.microsoft.com/office/powerpoint/2010/main" val="234826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451986-4743-3A5B-1502-4A87ED07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Gegenstand und Problematik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AC1CB3-EE72-72F9-3D38-AB3A940BB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417.000 wohnungslose Menschen in Deutschland </a:t>
            </a:r>
            <a:r>
              <a:rPr lang="de-DE" sz="1400" dirty="0"/>
              <a:t>(BAG W, 2021)</a:t>
            </a:r>
          </a:p>
          <a:p>
            <a:pPr lvl="1"/>
            <a:r>
              <a:rPr lang="de-DE" dirty="0"/>
              <a:t>davon 45.000 obdachlos</a:t>
            </a:r>
          </a:p>
          <a:p>
            <a:r>
              <a:rPr lang="de-DE" dirty="0"/>
              <a:t>starke Prävalenz von </a:t>
            </a:r>
            <a:r>
              <a:rPr lang="de-DE" dirty="0" err="1"/>
              <a:t>somat</a:t>
            </a:r>
            <a:r>
              <a:rPr lang="de-DE" dirty="0"/>
              <a:t>. und psych. Erkrankungen </a:t>
            </a:r>
            <a:r>
              <a:rPr lang="de-DE" sz="1400" dirty="0"/>
              <a:t>(Bertram u.a., 2022)</a:t>
            </a:r>
          </a:p>
          <a:p>
            <a:pPr lvl="1"/>
            <a:r>
              <a:rPr lang="de-DE" dirty="0"/>
              <a:t>besonders häufig kardiovaskuläre, Leber- und Lungenerkrankungen</a:t>
            </a:r>
          </a:p>
          <a:p>
            <a:pPr lvl="1"/>
            <a:r>
              <a:rPr lang="de-DE" dirty="0"/>
              <a:t>ca. 2/3 zeigen Hinweise für mögliche unbekannte psych. Störung</a:t>
            </a:r>
          </a:p>
          <a:p>
            <a:r>
              <a:rPr lang="de-DE" dirty="0"/>
              <a:t>Gründe zur Meidung medizinischer Einrichtungen: </a:t>
            </a:r>
            <a:r>
              <a:rPr lang="de-DE" sz="1400" dirty="0"/>
              <a:t>(</a:t>
            </a:r>
            <a:r>
              <a:rPr lang="de-DE" sz="1400" dirty="0" err="1"/>
              <a:t>Kaduszkiewicz</a:t>
            </a:r>
            <a:r>
              <a:rPr lang="de-DE" sz="1400" dirty="0"/>
              <a:t> u.a., 2017)</a:t>
            </a:r>
          </a:p>
          <a:p>
            <a:pPr lvl="1"/>
            <a:r>
              <a:rPr lang="de-DE" dirty="0"/>
              <a:t>unklarer Versicherungsstatus</a:t>
            </a:r>
          </a:p>
          <a:p>
            <a:pPr lvl="1"/>
            <a:r>
              <a:rPr lang="de-DE" dirty="0"/>
              <a:t>Angst vor Diskriminierung</a:t>
            </a:r>
          </a:p>
          <a:p>
            <a:pPr lvl="1"/>
            <a:r>
              <a:rPr lang="de-DE" dirty="0"/>
              <a:t>Scham</a:t>
            </a:r>
          </a:p>
          <a:p>
            <a:pPr lvl="1"/>
            <a:r>
              <a:rPr lang="de-DE" dirty="0"/>
              <a:t>Priorisierung von z.B. Schlafplatzsuche</a:t>
            </a:r>
          </a:p>
          <a:p>
            <a:pPr lvl="1"/>
            <a:r>
              <a:rPr lang="de-DE" dirty="0"/>
              <a:t>Wunsch nach Anonymität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94CC31-3FF4-E60A-A165-4CC47548A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70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451986-4743-3A5B-1502-4A87ED07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Gegenstand und Problematik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AC1CB3-EE72-72F9-3D38-AB3A940BB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zahlreiche Hilfsangebote zur Beratung und Vermittlung an med. Einrichtungen</a:t>
            </a:r>
          </a:p>
          <a:p>
            <a:pPr lvl="1"/>
            <a:r>
              <a:rPr lang="de-DE" dirty="0"/>
              <a:t>viele auf ehrenamtlicher Basis</a:t>
            </a:r>
          </a:p>
          <a:p>
            <a:pPr lvl="1"/>
            <a:r>
              <a:rPr lang="de-DE" dirty="0"/>
              <a:t>Finanzierung vor allem durch Spenden</a:t>
            </a:r>
          </a:p>
          <a:p>
            <a:r>
              <a:rPr lang="de-DE" dirty="0"/>
              <a:t>Problemstellung: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Unvollständige Informationen über die med. und sozialarbeitsbezogene Dokumentation bei Wohnungslosen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Unklarheit bezüglich etablierter Lösungen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94CC31-3FF4-E60A-A165-4CC47548A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4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93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EE536-8460-4341-1982-8F34313F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08104B-4285-C9AE-9710-E93306FCB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Ziel 1: </a:t>
            </a:r>
            <a:r>
              <a:rPr lang="de-DE" dirty="0"/>
              <a:t>Systemanalyse und –</a:t>
            </a:r>
            <a:r>
              <a:rPr lang="de-DE" dirty="0" err="1"/>
              <a:t>bewertung</a:t>
            </a:r>
            <a:r>
              <a:rPr lang="de-DE" dirty="0"/>
              <a:t> des Leipziger Dokumentationssystems zur medizinischen Dokumentation bei Wohnungslosen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Informationsbeschaffung über das Leipziger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Gegenüberstellung der Stärken und Schwächen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Vorschläge zur Verbesserung</a:t>
            </a:r>
          </a:p>
          <a:p>
            <a:r>
              <a:rPr lang="de-DE" b="1" dirty="0"/>
              <a:t>Ziel 2: </a:t>
            </a:r>
            <a:r>
              <a:rPr lang="de-DE" dirty="0"/>
              <a:t>Gegenüberstellung des Leipziger Systems mit bestehenden Ansätzen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Literaturrecherche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Vergleich mit Leipziger System sowie Diskussion über Praktikabilität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50ED56-727F-CE48-B94D-DCEFECE1A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66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E7266-FB15-2D6D-4F9F-D254F401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Forschungsstand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5FD6D06-CAC3-22CD-DA05-44C511BD6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7134"/>
            <a:ext cx="8234363" cy="2985558"/>
          </a:xfrm>
        </p:spPr>
        <p:txBody>
          <a:bodyPr/>
          <a:lstStyle/>
          <a:p>
            <a:r>
              <a:rPr lang="de-DE" dirty="0"/>
              <a:t>Definitionen nach ETHOS – Typologie </a:t>
            </a:r>
            <a:r>
              <a:rPr lang="de-DE" sz="1400" dirty="0"/>
              <a:t>(FEANTSA, 2006)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obdachlos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wohnungslos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ungesichert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ungenügend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Hauptgründe für Wohnungslosigkeit </a:t>
            </a:r>
            <a:r>
              <a:rPr lang="de-DE" sz="1400" dirty="0"/>
              <a:t>(BAG W, 2022)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Miet- und Energieschulden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Trennung/Scheidung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Ortswechsel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Konflikte im Wohnumfeld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E7A43EA-350B-75B4-A013-46B871871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a.) Wohnungslose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AD321F-EC8A-6FB5-5326-D9C50A720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6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fik 11">
            <a:hlinkClick r:id="rId2"/>
            <a:extLst>
              <a:ext uri="{FF2B5EF4-FFF2-40B4-BE49-F238E27FC236}">
                <a16:creationId xmlns:a16="http://schemas.microsoft.com/office/drawing/2014/main" id="{D536D23A-9059-0E9B-A602-9EA28FFEF6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8" r="41846" b="16663"/>
          <a:stretch/>
        </p:blipFill>
        <p:spPr>
          <a:xfrm>
            <a:off x="6775773" y="1617134"/>
            <a:ext cx="1631445" cy="161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0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nhaltsplatzhalter 20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BF15A3E3-9353-3A26-6E58-36339574D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194" y="784225"/>
            <a:ext cx="7271612" cy="3555763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2FD754-7A27-42BB-F944-B6F19A04FE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351938"/>
            <a:ext cx="8234363" cy="377740"/>
          </a:xfrm>
        </p:spPr>
        <p:txBody>
          <a:bodyPr/>
          <a:lstStyle/>
          <a:p>
            <a:r>
              <a:rPr lang="de-DE" dirty="0"/>
              <a:t>a.) Wohnungslose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B2760CD-A30B-DAA5-0813-024D06F162CB}"/>
              </a:ext>
            </a:extLst>
          </p:cNvPr>
          <p:cNvSpPr txBox="1"/>
          <p:nvPr/>
        </p:nvSpPr>
        <p:spPr>
          <a:xfrm>
            <a:off x="936194" y="4359275"/>
            <a:ext cx="6679257" cy="300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i="0" dirty="0">
                <a:latin typeface="+mn-lt"/>
                <a:cs typeface="Arial" panose="020B0604020202020204" pitchFamily="34" charset="0"/>
              </a:rPr>
              <a:t>Kontakt zu einem Arzt oder einer Ärztin in den letzten 6 Monaten nach Wohnungsnotfall </a:t>
            </a:r>
          </a:p>
          <a:p>
            <a:r>
              <a:rPr lang="de-DE" sz="900" i="0" dirty="0">
                <a:latin typeface="+mn-lt"/>
                <a:cs typeface="Arial" panose="020B0604020202020204" pitchFamily="34" charset="0"/>
              </a:rPr>
              <a:t>(BAG W, 2022) </a:t>
            </a:r>
            <a:endParaRPr lang="de-DE" sz="1050" i="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1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8CDB48-6BBA-EEE8-DBC9-9E0429686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4746"/>
            <a:ext cx="8234363" cy="3817946"/>
          </a:xfrm>
        </p:spPr>
        <p:txBody>
          <a:bodyPr/>
          <a:lstStyle/>
          <a:p>
            <a:r>
              <a:rPr lang="de-DE" dirty="0"/>
              <a:t>Diakonie</a:t>
            </a:r>
          </a:p>
          <a:p>
            <a:pPr lvl="1"/>
            <a:r>
              <a:rPr lang="de-DE" dirty="0"/>
              <a:t>Leipziger OASE</a:t>
            </a:r>
          </a:p>
          <a:p>
            <a:pPr lvl="1"/>
            <a:r>
              <a:rPr lang="de-DE" dirty="0"/>
              <a:t>Streetwork</a:t>
            </a:r>
          </a:p>
          <a:p>
            <a:r>
              <a:rPr lang="de-DE" dirty="0"/>
              <a:t>CABL</a:t>
            </a:r>
          </a:p>
          <a:p>
            <a:r>
              <a:rPr lang="de-DE" dirty="0"/>
              <a:t>Suchtzentrum Leipzig</a:t>
            </a:r>
          </a:p>
          <a:p>
            <a:pPr lvl="1"/>
            <a:r>
              <a:rPr lang="de-DE" dirty="0"/>
              <a:t>Safe</a:t>
            </a:r>
          </a:p>
          <a:p>
            <a:pPr lvl="1"/>
            <a:r>
              <a:rPr lang="de-DE" dirty="0" err="1"/>
              <a:t>Hilfebus</a:t>
            </a:r>
            <a:endParaRPr lang="de-DE" dirty="0"/>
          </a:p>
          <a:p>
            <a:r>
              <a:rPr lang="de-DE" dirty="0"/>
              <a:t>Klinikum St. Georg</a:t>
            </a:r>
          </a:p>
          <a:p>
            <a:pPr lvl="1"/>
            <a:r>
              <a:rPr lang="de-DE" dirty="0"/>
              <a:t>Verbund Gemeindenahe Psychiatrie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2FD754-7A27-42BB-F944-B6F19A04FE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351938"/>
            <a:ext cx="8234363" cy="377740"/>
          </a:xfrm>
        </p:spPr>
        <p:txBody>
          <a:bodyPr/>
          <a:lstStyle/>
          <a:p>
            <a:r>
              <a:rPr lang="de-DE" dirty="0"/>
              <a:t>b.) Hilfsangebote</a:t>
            </a:r>
          </a:p>
        </p:txBody>
      </p:sp>
      <p:pic>
        <p:nvPicPr>
          <p:cNvPr id="5" name="Grafik 4" descr="Ein Bild, das Text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F97469FD-48E5-DB64-9EB4-297E19643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0" y="540808"/>
            <a:ext cx="1905000" cy="676275"/>
          </a:xfrm>
          <a:prstGeom prst="rect">
            <a:avLst/>
          </a:prstGeom>
        </p:spPr>
      </p:pic>
      <p:pic>
        <p:nvPicPr>
          <p:cNvPr id="7" name="Grafik 6">
            <a:hlinkClick r:id="rId4"/>
            <a:extLst>
              <a:ext uri="{FF2B5EF4-FFF2-40B4-BE49-F238E27FC236}">
                <a16:creationId xmlns:a16="http://schemas.microsoft.com/office/drawing/2014/main" id="{32F7275C-64BF-9F69-9947-7E92FF17C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4629" y="540808"/>
            <a:ext cx="960311" cy="1352550"/>
          </a:xfrm>
          <a:prstGeom prst="rect">
            <a:avLst/>
          </a:prstGeom>
        </p:spPr>
      </p:pic>
      <p:pic>
        <p:nvPicPr>
          <p:cNvPr id="9" name="Grafik 8" descr="Ein Bild, das Text, Clipart enthält.&#10;&#10;Automatisch generierte Beschreibung">
            <a:hlinkClick r:id="rId6"/>
            <a:extLst>
              <a:ext uri="{FF2B5EF4-FFF2-40B4-BE49-F238E27FC236}">
                <a16:creationId xmlns:a16="http://schemas.microsoft.com/office/drawing/2014/main" id="{839F997E-9EB5-D325-F07C-E99210F922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3950" y="1653387"/>
            <a:ext cx="2245006" cy="866604"/>
          </a:xfrm>
          <a:prstGeom prst="rect">
            <a:avLst/>
          </a:prstGeom>
          <a:solidFill>
            <a:srgbClr val="006837"/>
          </a:solidFill>
          <a:ln w="63500">
            <a:solidFill>
              <a:srgbClr val="006837"/>
            </a:solidFill>
            <a:bevel/>
          </a:ln>
        </p:spPr>
      </p:pic>
      <p:pic>
        <p:nvPicPr>
          <p:cNvPr id="11" name="Grafik 10" descr="Ein Bild, das Text enthält.&#10;&#10;Automatisch generierte Beschreibung">
            <a:hlinkClick r:id="rId8"/>
            <a:extLst>
              <a:ext uri="{FF2B5EF4-FFF2-40B4-BE49-F238E27FC236}">
                <a16:creationId xmlns:a16="http://schemas.microsoft.com/office/drawing/2014/main" id="{E9FB1D3A-9257-D9D4-3D73-5A948B71F8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8791" y="2898095"/>
            <a:ext cx="2924508" cy="104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21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8CDB48-6BBA-EEE8-DBC9-9E0429686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4746"/>
            <a:ext cx="8234363" cy="3817946"/>
          </a:xfrm>
        </p:spPr>
        <p:txBody>
          <a:bodyPr/>
          <a:lstStyle/>
          <a:p>
            <a:r>
              <a:rPr lang="de-DE" b="1" dirty="0"/>
              <a:t>Housing First </a:t>
            </a:r>
            <a:r>
              <a:rPr lang="de-DE" sz="1400" dirty="0"/>
              <a:t>(Wright u.a., 2016; </a:t>
            </a:r>
            <a:r>
              <a:rPr lang="de-DE" sz="1400" dirty="0" err="1"/>
              <a:t>Srebnik</a:t>
            </a:r>
            <a:r>
              <a:rPr lang="de-DE" sz="1400" dirty="0"/>
              <a:t> u.a., 2013)</a:t>
            </a:r>
          </a:p>
          <a:p>
            <a:pPr lvl="1"/>
            <a:r>
              <a:rPr lang="de-DE" dirty="0"/>
              <a:t>Ansatz aus USA</a:t>
            </a:r>
          </a:p>
          <a:p>
            <a:pPr lvl="1"/>
            <a:r>
              <a:rPr lang="de-DE" dirty="0"/>
              <a:t>stabile Unterkunft als zentrales Kernproblem vor allen anderen Angelegenheiten</a:t>
            </a:r>
          </a:p>
          <a:p>
            <a:pPr lvl="1"/>
            <a:r>
              <a:rPr lang="de-DE" dirty="0"/>
              <a:t>enger Zusammenhang zwischen Behausung und Gesundheit</a:t>
            </a:r>
          </a:p>
          <a:p>
            <a:pPr lvl="1"/>
            <a:r>
              <a:rPr lang="de-DE" dirty="0"/>
              <a:t>Reduzierung der Inanspruchnahme der Akutversorgung</a:t>
            </a:r>
          </a:p>
          <a:p>
            <a:r>
              <a:rPr lang="de-DE" b="1" dirty="0"/>
              <a:t>ALERT</a:t>
            </a:r>
            <a:r>
              <a:rPr lang="de-DE" dirty="0"/>
              <a:t> </a:t>
            </a:r>
            <a:r>
              <a:rPr lang="de-DE" sz="1400" dirty="0"/>
              <a:t>(Davies und Wood, 2018)</a:t>
            </a:r>
          </a:p>
          <a:p>
            <a:pPr lvl="1"/>
            <a:r>
              <a:rPr lang="en-US" dirty="0"/>
              <a:t>Assessment, Liaison and Early Referral Team</a:t>
            </a:r>
          </a:p>
          <a:p>
            <a:pPr lvl="1"/>
            <a:r>
              <a:rPr lang="de-DE" dirty="0"/>
              <a:t>Krankenhaus St </a:t>
            </a:r>
            <a:r>
              <a:rPr lang="de-DE" dirty="0" err="1"/>
              <a:t>Vincent’s</a:t>
            </a:r>
            <a:r>
              <a:rPr lang="de-DE" dirty="0"/>
              <a:t> in Melbourne</a:t>
            </a:r>
          </a:p>
          <a:p>
            <a:pPr lvl="1"/>
            <a:r>
              <a:rPr lang="de-DE" dirty="0"/>
              <a:t>Reduzierung der Notwendigkeit zum Besuch der Notfallaufnahme</a:t>
            </a:r>
          </a:p>
          <a:p>
            <a:pPr lvl="1"/>
            <a:r>
              <a:rPr lang="de-DE" dirty="0"/>
              <a:t>Bereitstellung günstiger Mobiltelefone für Obdachlose</a:t>
            </a:r>
          </a:p>
          <a:p>
            <a:pPr lvl="2"/>
            <a:r>
              <a:rPr lang="de-DE" dirty="0"/>
              <a:t>Erhöhung der Anwesenheit bei Terminen (z.B. Nachuntersuchungen)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2FD754-7A27-42BB-F944-B6F19A04FE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351938"/>
            <a:ext cx="8234363" cy="377740"/>
          </a:xfrm>
        </p:spPr>
        <p:txBody>
          <a:bodyPr/>
          <a:lstStyle/>
          <a:p>
            <a:r>
              <a:rPr lang="de-DE" dirty="0"/>
              <a:t>c.) Bestehende Ansätze</a:t>
            </a:r>
          </a:p>
        </p:txBody>
      </p:sp>
    </p:spTree>
    <p:extLst>
      <p:ext uri="{BB962C8B-B14F-4D97-AF65-F5344CB8AC3E}">
        <p14:creationId xmlns:p14="http://schemas.microsoft.com/office/powerpoint/2010/main" val="3847042875"/>
      </p:ext>
    </p:extLst>
  </p:cSld>
  <p:clrMapOvr>
    <a:masterClrMapping/>
  </p:clrMapOvr>
</p:sld>
</file>

<file path=ppt/theme/theme1.xml><?xml version="1.0" encoding="utf-8"?>
<a:theme xmlns:a="http://schemas.openxmlformats.org/drawingml/2006/main" name="2018-09-13-Vorlage 16 zu 9 - MF">
  <a:themeElements>
    <a:clrScheme name="mf">
      <a:dk1>
        <a:srgbClr val="000000"/>
      </a:dk1>
      <a:lt1>
        <a:srgbClr val="FFFFFF"/>
      </a:lt1>
      <a:dk2>
        <a:srgbClr val="262A31"/>
      </a:dk2>
      <a:lt2>
        <a:srgbClr val="E7E6E6"/>
      </a:lt2>
      <a:accent1>
        <a:srgbClr val="008AC9"/>
      </a:accent1>
      <a:accent2>
        <a:srgbClr val="00A7D6"/>
      </a:accent2>
      <a:accent3>
        <a:srgbClr val="FF5451"/>
      </a:accent3>
      <a:accent4>
        <a:srgbClr val="8AC2D1"/>
      </a:accent4>
      <a:accent5>
        <a:srgbClr val="262A31"/>
      </a:accent5>
      <a:accent6>
        <a:srgbClr val="FFFFFF"/>
      </a:accent6>
      <a:hlink>
        <a:srgbClr val="8AC2D1"/>
      </a:hlink>
      <a:folHlink>
        <a:srgbClr val="B02F2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usterfoliensatz_16zu9 [Schreibgeschützt]" id="{7A42E389-0188-42BC-9D61-E7EC701406CF}" vid="{07EE94A0-D2A2-4F67-BA73-4CB85A4C940B}"/>
    </a:ext>
  </a:extLst>
</a:theme>
</file>

<file path=ppt/theme/theme2.xml><?xml version="1.0" encoding="utf-8"?>
<a:theme xmlns:a="http://schemas.openxmlformats.org/drawingml/2006/main" name="Master2_UniLeipzig_PPT Vorlage">
  <a:themeElements>
    <a:clrScheme name="MF 2018">
      <a:dk1>
        <a:srgbClr val="000000"/>
      </a:dk1>
      <a:lt1>
        <a:sysClr val="window" lastClr="FFFFFF"/>
      </a:lt1>
      <a:dk2>
        <a:srgbClr val="262A31"/>
      </a:dk2>
      <a:lt2>
        <a:srgbClr val="FFFFFF"/>
      </a:lt2>
      <a:accent1>
        <a:srgbClr val="008AC9"/>
      </a:accent1>
      <a:accent2>
        <a:srgbClr val="00A7D6"/>
      </a:accent2>
      <a:accent3>
        <a:srgbClr val="8AC2D1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8AC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i="0" smtClean="0">
            <a:latin typeface="+mn-lt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usterfoliensatz_16zu9 [Schreibgeschützt]" id="{7A42E389-0188-42BC-9D61-E7EC701406CF}" vid="{A8C49219-4754-4BA8-90A5-9D14769AD8D1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Vorlage 16 zu 9 - MF 2018-09</Template>
  <TotalTime>0</TotalTime>
  <Words>953</Words>
  <Application>Microsoft Office PowerPoint</Application>
  <PresentationFormat>Bildschirmpräsentation (16:9)</PresentationFormat>
  <Paragraphs>119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Calibri</vt:lpstr>
      <vt:lpstr>Futura</vt:lpstr>
      <vt:lpstr>Symbol</vt:lpstr>
      <vt:lpstr>Wingdings</vt:lpstr>
      <vt:lpstr>2018-09-13-Vorlage 16 zu 9 - MF</vt:lpstr>
      <vt:lpstr>Master2_UniLeipzig_PPT Vorlage</vt:lpstr>
      <vt:lpstr>Analyse und Bewertung der medizinischen Dokumentation bei Wohnungslosen am Beispiel von Leipziger Hilfsangeboten</vt:lpstr>
      <vt:lpstr>Gliederung</vt:lpstr>
      <vt:lpstr>1. Gegenstand und Problematik</vt:lpstr>
      <vt:lpstr>1. Gegenstand und Problematik</vt:lpstr>
      <vt:lpstr>2. Aufgabenstellung</vt:lpstr>
      <vt:lpstr>3. Forschungsstand</vt:lpstr>
      <vt:lpstr>PowerPoint-Präsentation</vt:lpstr>
      <vt:lpstr>PowerPoint-Präsentation</vt:lpstr>
      <vt:lpstr>PowerPoint-Präsentation</vt:lpstr>
      <vt:lpstr>PowerPoint-Präsentation</vt:lpstr>
      <vt:lpstr>4. Ablaufplan</vt:lpstr>
      <vt:lpstr>5. Literatur</vt:lpstr>
      <vt:lpstr>5. Literatur</vt:lpstr>
      <vt:lpstr>Vielen Dank!</vt:lpstr>
    </vt:vector>
  </TitlesOfParts>
  <Company>IT Verbund IMISE/ZKS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Präsentationstitel in Arial Bold Kann auch dreizeilig sein muss aber nicht</dc:title>
  <dc:creator>Doris Gabel</dc:creator>
  <cp:lastModifiedBy>Künzel, Robert</cp:lastModifiedBy>
  <cp:revision>16</cp:revision>
  <cp:lastPrinted>2017-09-28T12:33:25Z</cp:lastPrinted>
  <dcterms:created xsi:type="dcterms:W3CDTF">2018-09-28T08:09:47Z</dcterms:created>
  <dcterms:modified xsi:type="dcterms:W3CDTF">2023-04-12T22:23:48Z</dcterms:modified>
</cp:coreProperties>
</file>