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3"/>
  </p:notesMasterIdLst>
  <p:handoutMasterIdLst>
    <p:handoutMasterId r:id="rId14"/>
  </p:handoutMasterIdLst>
  <p:sldIdLst>
    <p:sldId id="288" r:id="rId3"/>
    <p:sldId id="307" r:id="rId4"/>
    <p:sldId id="308" r:id="rId5"/>
    <p:sldId id="309" r:id="rId6"/>
    <p:sldId id="310" r:id="rId7"/>
    <p:sldId id="312" r:id="rId8"/>
    <p:sldId id="313" r:id="rId9"/>
    <p:sldId id="314" r:id="rId10"/>
    <p:sldId id="311" r:id="rId11"/>
    <p:sldId id="285" r:id="rId12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37"/>
    <a:srgbClr val="8AC2D1"/>
    <a:srgbClr val="008AC9"/>
    <a:srgbClr val="00A7D6"/>
    <a:srgbClr val="79B2D4"/>
    <a:srgbClr val="FF5451"/>
    <a:srgbClr val="262A31"/>
    <a:srgbClr val="B2B2B2"/>
    <a:srgbClr val="C9C9C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6" autoAdjust="0"/>
    <p:restoredTop sz="98576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72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11.04.2023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11.04.2023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ten/Uni_Leipzig/1_Corporate_Design/17_351_UniLE_MF_Aktualisierung%20CD-Handbuch/Grafik/Produktion/Datenvorlagen/_UniLE_MF_Marke/MF_Marke/180504_Medizinische_Fakultaet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Volumes/Daten/Uni_Leipzig/1_Corporate_Design/17_351_UniLE_MF_Aktualisierung%20CD-Handbuch/Grafik/Produktion/Datenvorlagen/_UniLE_MF_Marke/MF_Marke/180504_Medizinische_Fakultaet.jp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80504_Medizinische_Fakultaet.jpg" descr="/Volumes/Daten/Uni_Leipzig/1_Corporate_Design/17_351_UniLE_MF_Aktualisierung CD-Handbuch/Grafik/Produktion/Datenvorlagen/_UniLE_MF_Marke/MF_Marke/180504_Medizinische_Fakultaet.jpg"/>
          <p:cNvPicPr>
            <a:picLocks noChangeAspect="1"/>
          </p:cNvPicPr>
          <p:nvPr userDrawn="1"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4" y="19059"/>
            <a:ext cx="3401276" cy="1547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Gleichschenkliges Dreieck 10"/>
          <p:cNvSpPr/>
          <p:nvPr userDrawn="1"/>
        </p:nvSpPr>
        <p:spPr>
          <a:xfrm rot="348924">
            <a:off x="8471146" y="-38043"/>
            <a:ext cx="956809" cy="5256635"/>
          </a:xfrm>
          <a:custGeom>
            <a:avLst/>
            <a:gdLst>
              <a:gd name="connsiteX0" fmla="*/ 0 w 581576"/>
              <a:gd name="connsiteY0" fmla="*/ 5163957 h 5163957"/>
              <a:gd name="connsiteX1" fmla="*/ 282722 w 581576"/>
              <a:gd name="connsiteY1" fmla="*/ 0 h 5163957"/>
              <a:gd name="connsiteX2" fmla="*/ 581576 w 581576"/>
              <a:gd name="connsiteY2" fmla="*/ 5163957 h 5163957"/>
              <a:gd name="connsiteX3" fmla="*/ 0 w 581576"/>
              <a:gd name="connsiteY3" fmla="*/ 5163957 h 5163957"/>
              <a:gd name="connsiteX0" fmla="*/ 0 w 798970"/>
              <a:gd name="connsiteY0" fmla="*/ 5163957 h 5163957"/>
              <a:gd name="connsiteX1" fmla="*/ 282722 w 798970"/>
              <a:gd name="connsiteY1" fmla="*/ 0 h 5163957"/>
              <a:gd name="connsiteX2" fmla="*/ 798970 w 798970"/>
              <a:gd name="connsiteY2" fmla="*/ 5162866 h 5163957"/>
              <a:gd name="connsiteX3" fmla="*/ 0 w 798970"/>
              <a:gd name="connsiteY3" fmla="*/ 5163957 h 5163957"/>
              <a:gd name="connsiteX0" fmla="*/ 0 w 727985"/>
              <a:gd name="connsiteY0" fmla="*/ 5240923 h 5240923"/>
              <a:gd name="connsiteX1" fmla="*/ 211737 w 727985"/>
              <a:gd name="connsiteY1" fmla="*/ 0 h 5240923"/>
              <a:gd name="connsiteX2" fmla="*/ 727985 w 727985"/>
              <a:gd name="connsiteY2" fmla="*/ 5162866 h 5240923"/>
              <a:gd name="connsiteX3" fmla="*/ 0 w 727985"/>
              <a:gd name="connsiteY3" fmla="*/ 5240923 h 5240923"/>
              <a:gd name="connsiteX0" fmla="*/ 0 w 727985"/>
              <a:gd name="connsiteY0" fmla="*/ 5245637 h 5245637"/>
              <a:gd name="connsiteX1" fmla="*/ 339503 w 727985"/>
              <a:gd name="connsiteY1" fmla="*/ 0 h 5245637"/>
              <a:gd name="connsiteX2" fmla="*/ 727985 w 727985"/>
              <a:gd name="connsiteY2" fmla="*/ 5167580 h 5245637"/>
              <a:gd name="connsiteX3" fmla="*/ 0 w 727985"/>
              <a:gd name="connsiteY3" fmla="*/ 5245637 h 5245637"/>
              <a:gd name="connsiteX0" fmla="*/ 0 w 781424"/>
              <a:gd name="connsiteY0" fmla="*/ 5245637 h 5245637"/>
              <a:gd name="connsiteX1" fmla="*/ 339503 w 781424"/>
              <a:gd name="connsiteY1" fmla="*/ 0 h 5245637"/>
              <a:gd name="connsiteX2" fmla="*/ 781424 w 781424"/>
              <a:gd name="connsiteY2" fmla="*/ 5149745 h 5245637"/>
              <a:gd name="connsiteX3" fmla="*/ 0 w 781424"/>
              <a:gd name="connsiteY3" fmla="*/ 5245637 h 52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424" h="5245637">
                <a:moveTo>
                  <a:pt x="0" y="5245637"/>
                </a:moveTo>
                <a:lnTo>
                  <a:pt x="339503" y="0"/>
                </a:lnTo>
                <a:lnTo>
                  <a:pt x="781424" y="5149745"/>
                </a:lnTo>
                <a:lnTo>
                  <a:pt x="0" y="5245637"/>
                </a:lnTo>
                <a:close/>
              </a:path>
            </a:pathLst>
          </a:custGeom>
          <a:solidFill>
            <a:srgbClr val="008A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9"/>
          <p:cNvSpPr/>
          <p:nvPr userDrawn="1"/>
        </p:nvSpPr>
        <p:spPr>
          <a:xfrm rot="19041572" flipV="1">
            <a:off x="6280471" y="3669367"/>
            <a:ext cx="3546762" cy="2138528"/>
          </a:xfrm>
          <a:custGeom>
            <a:avLst/>
            <a:gdLst>
              <a:gd name="connsiteX0" fmla="*/ 0 w 3001466"/>
              <a:gd name="connsiteY0" fmla="*/ 1396370 h 1396370"/>
              <a:gd name="connsiteX1" fmla="*/ 1500733 w 3001466"/>
              <a:gd name="connsiteY1" fmla="*/ 0 h 1396370"/>
              <a:gd name="connsiteX2" fmla="*/ 3001466 w 3001466"/>
              <a:gd name="connsiteY2" fmla="*/ 1396370 h 1396370"/>
              <a:gd name="connsiteX3" fmla="*/ 0 w 3001466"/>
              <a:gd name="connsiteY3" fmla="*/ 1396370 h 1396370"/>
              <a:gd name="connsiteX0" fmla="*/ 0 w 3184561"/>
              <a:gd name="connsiteY0" fmla="*/ 1545552 h 1545552"/>
              <a:gd name="connsiteX1" fmla="*/ 1683828 w 3184561"/>
              <a:gd name="connsiteY1" fmla="*/ 0 h 1545552"/>
              <a:gd name="connsiteX2" fmla="*/ 3184561 w 3184561"/>
              <a:gd name="connsiteY2" fmla="*/ 1396370 h 1545552"/>
              <a:gd name="connsiteX3" fmla="*/ 0 w 3184561"/>
              <a:gd name="connsiteY3" fmla="*/ 1545552 h 1545552"/>
              <a:gd name="connsiteX0" fmla="*/ 0 w 3184561"/>
              <a:gd name="connsiteY0" fmla="*/ 1626746 h 1626746"/>
              <a:gd name="connsiteX1" fmla="*/ 1751392 w 3184561"/>
              <a:gd name="connsiteY1" fmla="*/ 0 h 1626746"/>
              <a:gd name="connsiteX2" fmla="*/ 3184561 w 3184561"/>
              <a:gd name="connsiteY2" fmla="*/ 1477564 h 1626746"/>
              <a:gd name="connsiteX3" fmla="*/ 0 w 3184561"/>
              <a:gd name="connsiteY3" fmla="*/ 1626746 h 1626746"/>
              <a:gd name="connsiteX0" fmla="*/ 0 w 3129705"/>
              <a:gd name="connsiteY0" fmla="*/ 1626746 h 1626746"/>
              <a:gd name="connsiteX1" fmla="*/ 1751392 w 3129705"/>
              <a:gd name="connsiteY1" fmla="*/ 0 h 1626746"/>
              <a:gd name="connsiteX2" fmla="*/ 3129705 w 3129705"/>
              <a:gd name="connsiteY2" fmla="*/ 1490123 h 1626746"/>
              <a:gd name="connsiteX3" fmla="*/ 0 w 3129705"/>
              <a:gd name="connsiteY3" fmla="*/ 1626746 h 1626746"/>
              <a:gd name="connsiteX0" fmla="*/ 0 w 2988954"/>
              <a:gd name="connsiteY0" fmla="*/ 1769049 h 1769049"/>
              <a:gd name="connsiteX1" fmla="*/ 1610641 w 2988954"/>
              <a:gd name="connsiteY1" fmla="*/ 0 h 1769049"/>
              <a:gd name="connsiteX2" fmla="*/ 2988954 w 2988954"/>
              <a:gd name="connsiteY2" fmla="*/ 1490123 h 1769049"/>
              <a:gd name="connsiteX3" fmla="*/ 0 w 2988954"/>
              <a:gd name="connsiteY3" fmla="*/ 1769049 h 1769049"/>
              <a:gd name="connsiteX0" fmla="*/ 0 w 2988954"/>
              <a:gd name="connsiteY0" fmla="*/ 1624870 h 1624870"/>
              <a:gd name="connsiteX1" fmla="*/ 1752896 w 2988954"/>
              <a:gd name="connsiteY1" fmla="*/ 0 h 1624870"/>
              <a:gd name="connsiteX2" fmla="*/ 2988954 w 2988954"/>
              <a:gd name="connsiteY2" fmla="*/ 1345944 h 1624870"/>
              <a:gd name="connsiteX3" fmla="*/ 0 w 2988954"/>
              <a:gd name="connsiteY3" fmla="*/ 1624870 h 1624870"/>
              <a:gd name="connsiteX0" fmla="*/ 0 w 3546762"/>
              <a:gd name="connsiteY0" fmla="*/ 2138528 h 2138528"/>
              <a:gd name="connsiteX1" fmla="*/ 2310704 w 3546762"/>
              <a:gd name="connsiteY1" fmla="*/ 0 h 2138528"/>
              <a:gd name="connsiteX2" fmla="*/ 3546762 w 3546762"/>
              <a:gd name="connsiteY2" fmla="*/ 1345944 h 2138528"/>
              <a:gd name="connsiteX3" fmla="*/ 0 w 3546762"/>
              <a:gd name="connsiteY3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2" h="2138528">
                <a:moveTo>
                  <a:pt x="0" y="2138528"/>
                </a:moveTo>
                <a:lnTo>
                  <a:pt x="2310704" y="0"/>
                </a:lnTo>
                <a:lnTo>
                  <a:pt x="3546762" y="1345944"/>
                </a:lnTo>
                <a:lnTo>
                  <a:pt x="0" y="2138528"/>
                </a:lnTo>
                <a:close/>
              </a:path>
            </a:pathLst>
          </a:custGeom>
          <a:solidFill>
            <a:srgbClr val="8AC2D1">
              <a:alpha val="50196"/>
            </a:srgb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5873903" y="7674"/>
            <a:ext cx="3368168" cy="5148188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00858 w 5643017"/>
              <a:gd name="connsiteY3" fmla="*/ 5177448 h 5177448"/>
              <a:gd name="connsiteX4" fmla="*/ 2417147 w 5643017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90068 w 5643017"/>
              <a:gd name="connsiteY3" fmla="*/ 5177448 h 5177448"/>
              <a:gd name="connsiteX4" fmla="*/ 2417147 w 5643017"/>
              <a:gd name="connsiteY4" fmla="*/ 5174079 h 5177448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168" h="5172839">
                <a:moveTo>
                  <a:pt x="2417147" y="5169470"/>
                </a:moveTo>
                <a:lnTo>
                  <a:pt x="0" y="0"/>
                </a:lnTo>
                <a:lnTo>
                  <a:pt x="3368168" y="17801"/>
                </a:lnTo>
                <a:cubicBezTo>
                  <a:pt x="3366121" y="1738457"/>
                  <a:pt x="3292115" y="3452183"/>
                  <a:pt x="3290068" y="5172839"/>
                </a:cubicBezTo>
                <a:lnTo>
                  <a:pt x="2417147" y="5169470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6247991" y="1769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5873903" y="7674"/>
            <a:ext cx="3368168" cy="5148188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00858 w 5643017"/>
              <a:gd name="connsiteY3" fmla="*/ 5177448 h 5177448"/>
              <a:gd name="connsiteX4" fmla="*/ 2417147 w 5643017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90068 w 5643017"/>
              <a:gd name="connsiteY3" fmla="*/ 5177448 h 5177448"/>
              <a:gd name="connsiteX4" fmla="*/ 2417147 w 5643017"/>
              <a:gd name="connsiteY4" fmla="*/ 5174079 h 5177448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168" h="5172839">
                <a:moveTo>
                  <a:pt x="2417147" y="5169470"/>
                </a:moveTo>
                <a:lnTo>
                  <a:pt x="0" y="0"/>
                </a:lnTo>
                <a:lnTo>
                  <a:pt x="3368168" y="17801"/>
                </a:lnTo>
                <a:cubicBezTo>
                  <a:pt x="3366121" y="1738457"/>
                  <a:pt x="3292115" y="3452183"/>
                  <a:pt x="3290068" y="5172839"/>
                </a:cubicBezTo>
                <a:lnTo>
                  <a:pt x="2417147" y="5169470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6247991" y="1769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8" name="180504_Medizinische_Fakultaet.jpg" descr="/Volumes/Daten/Uni_Leipzig/1_Corporate_Design/17_351_UniLE_MF_Aktualisierung CD-Handbuch/Grafik/Produktion/Datenvorlagen/_UniLE_MF_Marke/MF_Marke/180504_Medizinische_Fakultaet.jpg"/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4" y="19059"/>
            <a:ext cx="3401276" cy="1547998"/>
          </a:xfrm>
          <a:prstGeom prst="rect">
            <a:avLst/>
          </a:prstGeom>
        </p:spPr>
      </p:pic>
      <p:sp>
        <p:nvSpPr>
          <p:cNvPr id="9" name="Gleichschenkliges Dreieck 10"/>
          <p:cNvSpPr/>
          <p:nvPr userDrawn="1"/>
        </p:nvSpPr>
        <p:spPr>
          <a:xfrm rot="348924">
            <a:off x="8471146" y="-38043"/>
            <a:ext cx="956809" cy="5256635"/>
          </a:xfrm>
          <a:custGeom>
            <a:avLst/>
            <a:gdLst>
              <a:gd name="connsiteX0" fmla="*/ 0 w 581576"/>
              <a:gd name="connsiteY0" fmla="*/ 5163957 h 5163957"/>
              <a:gd name="connsiteX1" fmla="*/ 282722 w 581576"/>
              <a:gd name="connsiteY1" fmla="*/ 0 h 5163957"/>
              <a:gd name="connsiteX2" fmla="*/ 581576 w 581576"/>
              <a:gd name="connsiteY2" fmla="*/ 5163957 h 5163957"/>
              <a:gd name="connsiteX3" fmla="*/ 0 w 581576"/>
              <a:gd name="connsiteY3" fmla="*/ 5163957 h 5163957"/>
              <a:gd name="connsiteX0" fmla="*/ 0 w 798970"/>
              <a:gd name="connsiteY0" fmla="*/ 5163957 h 5163957"/>
              <a:gd name="connsiteX1" fmla="*/ 282722 w 798970"/>
              <a:gd name="connsiteY1" fmla="*/ 0 h 5163957"/>
              <a:gd name="connsiteX2" fmla="*/ 798970 w 798970"/>
              <a:gd name="connsiteY2" fmla="*/ 5162866 h 5163957"/>
              <a:gd name="connsiteX3" fmla="*/ 0 w 798970"/>
              <a:gd name="connsiteY3" fmla="*/ 5163957 h 5163957"/>
              <a:gd name="connsiteX0" fmla="*/ 0 w 727985"/>
              <a:gd name="connsiteY0" fmla="*/ 5240923 h 5240923"/>
              <a:gd name="connsiteX1" fmla="*/ 211737 w 727985"/>
              <a:gd name="connsiteY1" fmla="*/ 0 h 5240923"/>
              <a:gd name="connsiteX2" fmla="*/ 727985 w 727985"/>
              <a:gd name="connsiteY2" fmla="*/ 5162866 h 5240923"/>
              <a:gd name="connsiteX3" fmla="*/ 0 w 727985"/>
              <a:gd name="connsiteY3" fmla="*/ 5240923 h 5240923"/>
              <a:gd name="connsiteX0" fmla="*/ 0 w 727985"/>
              <a:gd name="connsiteY0" fmla="*/ 5245637 h 5245637"/>
              <a:gd name="connsiteX1" fmla="*/ 339503 w 727985"/>
              <a:gd name="connsiteY1" fmla="*/ 0 h 5245637"/>
              <a:gd name="connsiteX2" fmla="*/ 727985 w 727985"/>
              <a:gd name="connsiteY2" fmla="*/ 5167580 h 5245637"/>
              <a:gd name="connsiteX3" fmla="*/ 0 w 727985"/>
              <a:gd name="connsiteY3" fmla="*/ 5245637 h 5245637"/>
              <a:gd name="connsiteX0" fmla="*/ 0 w 781424"/>
              <a:gd name="connsiteY0" fmla="*/ 5245637 h 5245637"/>
              <a:gd name="connsiteX1" fmla="*/ 339503 w 781424"/>
              <a:gd name="connsiteY1" fmla="*/ 0 h 5245637"/>
              <a:gd name="connsiteX2" fmla="*/ 781424 w 781424"/>
              <a:gd name="connsiteY2" fmla="*/ 5149745 h 5245637"/>
              <a:gd name="connsiteX3" fmla="*/ 0 w 781424"/>
              <a:gd name="connsiteY3" fmla="*/ 5245637 h 52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424" h="5245637">
                <a:moveTo>
                  <a:pt x="0" y="5245637"/>
                </a:moveTo>
                <a:lnTo>
                  <a:pt x="339503" y="0"/>
                </a:lnTo>
                <a:lnTo>
                  <a:pt x="781424" y="5149745"/>
                </a:lnTo>
                <a:lnTo>
                  <a:pt x="0" y="5245637"/>
                </a:lnTo>
                <a:close/>
              </a:path>
            </a:pathLst>
          </a:custGeom>
          <a:solidFill>
            <a:srgbClr val="008A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 userDrawn="1"/>
        </p:nvSpPr>
        <p:spPr>
          <a:xfrm rot="19041572" flipV="1">
            <a:off x="6280471" y="3669367"/>
            <a:ext cx="3546762" cy="2138528"/>
          </a:xfrm>
          <a:custGeom>
            <a:avLst/>
            <a:gdLst>
              <a:gd name="connsiteX0" fmla="*/ 0 w 3001466"/>
              <a:gd name="connsiteY0" fmla="*/ 1396370 h 1396370"/>
              <a:gd name="connsiteX1" fmla="*/ 1500733 w 3001466"/>
              <a:gd name="connsiteY1" fmla="*/ 0 h 1396370"/>
              <a:gd name="connsiteX2" fmla="*/ 3001466 w 3001466"/>
              <a:gd name="connsiteY2" fmla="*/ 1396370 h 1396370"/>
              <a:gd name="connsiteX3" fmla="*/ 0 w 3001466"/>
              <a:gd name="connsiteY3" fmla="*/ 1396370 h 1396370"/>
              <a:gd name="connsiteX0" fmla="*/ 0 w 3184561"/>
              <a:gd name="connsiteY0" fmla="*/ 1545552 h 1545552"/>
              <a:gd name="connsiteX1" fmla="*/ 1683828 w 3184561"/>
              <a:gd name="connsiteY1" fmla="*/ 0 h 1545552"/>
              <a:gd name="connsiteX2" fmla="*/ 3184561 w 3184561"/>
              <a:gd name="connsiteY2" fmla="*/ 1396370 h 1545552"/>
              <a:gd name="connsiteX3" fmla="*/ 0 w 3184561"/>
              <a:gd name="connsiteY3" fmla="*/ 1545552 h 1545552"/>
              <a:gd name="connsiteX0" fmla="*/ 0 w 3184561"/>
              <a:gd name="connsiteY0" fmla="*/ 1626746 h 1626746"/>
              <a:gd name="connsiteX1" fmla="*/ 1751392 w 3184561"/>
              <a:gd name="connsiteY1" fmla="*/ 0 h 1626746"/>
              <a:gd name="connsiteX2" fmla="*/ 3184561 w 3184561"/>
              <a:gd name="connsiteY2" fmla="*/ 1477564 h 1626746"/>
              <a:gd name="connsiteX3" fmla="*/ 0 w 3184561"/>
              <a:gd name="connsiteY3" fmla="*/ 1626746 h 1626746"/>
              <a:gd name="connsiteX0" fmla="*/ 0 w 3129705"/>
              <a:gd name="connsiteY0" fmla="*/ 1626746 h 1626746"/>
              <a:gd name="connsiteX1" fmla="*/ 1751392 w 3129705"/>
              <a:gd name="connsiteY1" fmla="*/ 0 h 1626746"/>
              <a:gd name="connsiteX2" fmla="*/ 3129705 w 3129705"/>
              <a:gd name="connsiteY2" fmla="*/ 1490123 h 1626746"/>
              <a:gd name="connsiteX3" fmla="*/ 0 w 3129705"/>
              <a:gd name="connsiteY3" fmla="*/ 1626746 h 1626746"/>
              <a:gd name="connsiteX0" fmla="*/ 0 w 2988954"/>
              <a:gd name="connsiteY0" fmla="*/ 1769049 h 1769049"/>
              <a:gd name="connsiteX1" fmla="*/ 1610641 w 2988954"/>
              <a:gd name="connsiteY1" fmla="*/ 0 h 1769049"/>
              <a:gd name="connsiteX2" fmla="*/ 2988954 w 2988954"/>
              <a:gd name="connsiteY2" fmla="*/ 1490123 h 1769049"/>
              <a:gd name="connsiteX3" fmla="*/ 0 w 2988954"/>
              <a:gd name="connsiteY3" fmla="*/ 1769049 h 1769049"/>
              <a:gd name="connsiteX0" fmla="*/ 0 w 2988954"/>
              <a:gd name="connsiteY0" fmla="*/ 1624870 h 1624870"/>
              <a:gd name="connsiteX1" fmla="*/ 1752896 w 2988954"/>
              <a:gd name="connsiteY1" fmla="*/ 0 h 1624870"/>
              <a:gd name="connsiteX2" fmla="*/ 2988954 w 2988954"/>
              <a:gd name="connsiteY2" fmla="*/ 1345944 h 1624870"/>
              <a:gd name="connsiteX3" fmla="*/ 0 w 2988954"/>
              <a:gd name="connsiteY3" fmla="*/ 1624870 h 1624870"/>
              <a:gd name="connsiteX0" fmla="*/ 0 w 3546762"/>
              <a:gd name="connsiteY0" fmla="*/ 2138528 h 2138528"/>
              <a:gd name="connsiteX1" fmla="*/ 2310704 w 3546762"/>
              <a:gd name="connsiteY1" fmla="*/ 0 h 2138528"/>
              <a:gd name="connsiteX2" fmla="*/ 3546762 w 3546762"/>
              <a:gd name="connsiteY2" fmla="*/ 1345944 h 2138528"/>
              <a:gd name="connsiteX3" fmla="*/ 0 w 3546762"/>
              <a:gd name="connsiteY3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2" h="2138528">
                <a:moveTo>
                  <a:pt x="0" y="2138528"/>
                </a:moveTo>
                <a:lnTo>
                  <a:pt x="2310704" y="0"/>
                </a:lnTo>
                <a:lnTo>
                  <a:pt x="3546762" y="1345944"/>
                </a:lnTo>
                <a:lnTo>
                  <a:pt x="0" y="2138528"/>
                </a:lnTo>
                <a:close/>
              </a:path>
            </a:pathLst>
          </a:custGeom>
          <a:solidFill>
            <a:srgbClr val="8AC2D1">
              <a:alpha val="50196"/>
            </a:srgb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cxnSp>
        <p:nvCxnSpPr>
          <p:cNvPr id="9" name="Gerade Verbindung 10"/>
          <p:cNvCxnSpPr/>
          <p:nvPr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154545" y="4805187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Informatik, Statistik und Epidemiologie (IMISE)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671"/>
            <a:ext cx="770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Analyse und Bewertung der med. Dokumentation bei Wohnungslosen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| Einleitungsvortrag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Analyse und Bewertung der medizinischen Dokumentation bei Wohnungslosen am Beispiel von Leipziger Hilfsangeboten</a:t>
            </a:r>
          </a:p>
        </p:txBody>
      </p:sp>
      <p:sp>
        <p:nvSpPr>
          <p:cNvPr id="17411" name="Untertitel 2"/>
          <p:cNvSpPr>
            <a:spLocks noGrp="1"/>
          </p:cNvSpPr>
          <p:nvPr>
            <p:ph type="subTitle" idx="1"/>
          </p:nvPr>
        </p:nvSpPr>
        <p:spPr>
          <a:xfrm>
            <a:off x="295275" y="1606550"/>
            <a:ext cx="6400800" cy="473075"/>
          </a:xfrm>
        </p:spPr>
        <p:txBody>
          <a:bodyPr/>
          <a:lstStyle/>
          <a:p>
            <a:pPr eaLnBrk="1" hangingPunct="1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Einleitungsvortrag</a:t>
            </a:r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8" b="29146"/>
          <a:stretch/>
        </p:blipFill>
        <p:spPr>
          <a:xfrm>
            <a:off x="295275" y="4397196"/>
            <a:ext cx="2044700" cy="727075"/>
          </a:xfrm>
        </p:spPr>
      </p:pic>
      <p:sp>
        <p:nvSpPr>
          <p:cNvPr id="17413" name="Bildplatzhalter 1"/>
          <p:cNvSpPr>
            <a:spLocks noGrp="1" noTextEdit="1"/>
          </p:cNvSpPr>
          <p:nvPr>
            <p:ph type="pic" sz="quarter" idx="12"/>
          </p:nvPr>
        </p:nvSpPr>
        <p:spPr>
          <a:xfrm>
            <a:off x="2473325" y="4438650"/>
            <a:ext cx="2044700" cy="517525"/>
          </a:xfrm>
        </p:spPr>
      </p:sp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Leipzig, 14.04.2023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Robert Künzel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Vielen Dank!</a:t>
            </a:r>
          </a:p>
        </p:txBody>
      </p:sp>
      <p:sp>
        <p:nvSpPr>
          <p:cNvPr id="33795" name="Inhaltsplatzhalter 2"/>
          <p:cNvSpPr>
            <a:spLocks noGrp="1"/>
          </p:cNvSpPr>
          <p:nvPr>
            <p:ph sz="half" idx="2"/>
          </p:nvPr>
        </p:nvSpPr>
        <p:spPr>
          <a:xfrm>
            <a:off x="365125" y="2449513"/>
            <a:ext cx="6924675" cy="2457450"/>
          </a:xfrm>
        </p:spPr>
        <p:txBody>
          <a:bodyPr/>
          <a:lstStyle/>
          <a:p>
            <a:pPr eaLnBrk="1" hangingPunct="1"/>
            <a:r>
              <a:rPr lang="de-DE" alt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Robert Künzel</a:t>
            </a:r>
          </a:p>
          <a:p>
            <a:pPr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Informatik, Statistik und Epidemiologie (IMISE)</a:t>
            </a: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robert.kuenzel@studserv.uni-leipzig.de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www.imise.uni-leipzig.de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9EAC8-2120-2706-7541-5F69DCBD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EF535-E77D-01EA-5801-93029736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7801"/>
            <a:ext cx="8234363" cy="344489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Gegenstand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Aufgabenstellung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Forschungsstand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Wohnungslosigkeit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Hilfsangebote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Bestehende Ansätze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Ablaufplan</a:t>
            </a:r>
          </a:p>
        </p:txBody>
      </p:sp>
    </p:spTree>
    <p:extLst>
      <p:ext uri="{BB962C8B-B14F-4D97-AF65-F5344CB8AC3E}">
        <p14:creationId xmlns:p14="http://schemas.microsoft.com/office/powerpoint/2010/main" val="23482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51986-4743-3A5B-1502-4A87ED0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Gegenstand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C1CB3-EE72-72F9-3D38-AB3A940B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417.000 wohnungslose Menschen in Deutschland (2020)</a:t>
            </a:r>
          </a:p>
          <a:p>
            <a:pPr lvl="1"/>
            <a:r>
              <a:rPr lang="de-DE" dirty="0"/>
              <a:t>davon 45.000 obdachlos</a:t>
            </a:r>
          </a:p>
          <a:p>
            <a:r>
              <a:rPr lang="de-DE" dirty="0"/>
              <a:t>starke Prävalenz von somatischen und psychischen Erkrankungen</a:t>
            </a:r>
          </a:p>
          <a:p>
            <a:r>
              <a:rPr lang="de-DE" dirty="0"/>
              <a:t>Meidung von medizinischen Einrichtungen aufgrund</a:t>
            </a:r>
          </a:p>
          <a:p>
            <a:pPr lvl="1"/>
            <a:r>
              <a:rPr lang="de-DE" dirty="0"/>
              <a:t>unklarer Versicherungsstatus</a:t>
            </a:r>
          </a:p>
          <a:p>
            <a:pPr lvl="1"/>
            <a:r>
              <a:rPr lang="de-DE" dirty="0"/>
              <a:t>Angst vor Diskriminierung</a:t>
            </a:r>
          </a:p>
          <a:p>
            <a:pPr lvl="1"/>
            <a:r>
              <a:rPr lang="de-DE" dirty="0"/>
              <a:t>Scham</a:t>
            </a:r>
          </a:p>
          <a:p>
            <a:pPr lvl="1"/>
            <a:r>
              <a:rPr lang="de-DE" dirty="0"/>
              <a:t>Priorisierung von Schlafplatzsuche </a:t>
            </a:r>
            <a:r>
              <a:rPr lang="de-DE" dirty="0" err="1"/>
              <a:t>u.A.</a:t>
            </a:r>
            <a:endParaRPr lang="de-DE" dirty="0"/>
          </a:p>
          <a:p>
            <a:pPr lvl="1"/>
            <a:r>
              <a:rPr lang="de-DE" dirty="0"/>
              <a:t>Wunsch nach Anonymität</a:t>
            </a:r>
          </a:p>
          <a:p>
            <a:r>
              <a:rPr lang="de-DE" dirty="0"/>
              <a:t>Hilfsangebote zur Beratung und Vermittlung an med. Einrichtungen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4CC31-3FF4-E60A-A165-4CC47548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0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104B-4285-C9AE-9710-E93306F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Systemanalyse und –</a:t>
            </a:r>
            <a:r>
              <a:rPr lang="de-DE" dirty="0" err="1"/>
              <a:t>bewertung</a:t>
            </a:r>
            <a:r>
              <a:rPr lang="de-DE" dirty="0"/>
              <a:t> des Leipziger Dokumentationssystems zur medizinischen Dokumentation bei Wohnungslosen</a:t>
            </a:r>
          </a:p>
          <a:p>
            <a:pPr lvl="1"/>
            <a:r>
              <a:rPr lang="de-DE" dirty="0"/>
              <a:t>Informationsbeschaffung über das Leipziger System</a:t>
            </a:r>
          </a:p>
          <a:p>
            <a:pPr lvl="1"/>
            <a:r>
              <a:rPr lang="de-DE" dirty="0"/>
              <a:t>Gegenüberstellung der Stärken und Schwächen</a:t>
            </a:r>
          </a:p>
          <a:p>
            <a:pPr lvl="1"/>
            <a:r>
              <a:rPr lang="de-DE" dirty="0"/>
              <a:t>Vorschläge zur Verbesserung</a:t>
            </a:r>
          </a:p>
          <a:p>
            <a:r>
              <a:rPr lang="de-DE" dirty="0"/>
              <a:t>Gegenüberstellung des Leipziger Systems mit bestehenden Ansätzen</a:t>
            </a:r>
          </a:p>
          <a:p>
            <a:pPr lvl="1"/>
            <a:r>
              <a:rPr lang="de-DE" dirty="0"/>
              <a:t>Literaturrecherche</a:t>
            </a:r>
          </a:p>
          <a:p>
            <a:pPr lvl="1"/>
            <a:r>
              <a:rPr lang="de-DE" dirty="0"/>
              <a:t>Vergleich mit Leipziger System sowie Diskussion über Praktikabilität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6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E7266-FB15-2D6D-4F9F-D254F401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Forschungsstand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FD6D06-CAC3-22CD-DA05-44C511BD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ETHOS – Typologie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obdachlos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wohnungslos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ungesichert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ungenügend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erhöhte Mortalität durch Prävalenz von somatischen und psychischen Krankheiten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7A43EA-350B-75B4-A013-46B871871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a.) Wohnungslose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AD321F-EC8A-6FB5-5326-D9C50A720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36D23A-9059-0E9B-A602-9EA28FFEF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" r="41846" b="16663"/>
          <a:stretch/>
        </p:blipFill>
        <p:spPr>
          <a:xfrm>
            <a:off x="3026072" y="1579499"/>
            <a:ext cx="1545928" cy="15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CDB48-6BBA-EEE8-DBC9-9E042968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4746"/>
            <a:ext cx="8234363" cy="3817946"/>
          </a:xfrm>
        </p:spPr>
        <p:txBody>
          <a:bodyPr/>
          <a:lstStyle/>
          <a:p>
            <a:r>
              <a:rPr lang="de-DE" dirty="0"/>
              <a:t>Diakonie</a:t>
            </a:r>
          </a:p>
          <a:p>
            <a:pPr lvl="1"/>
            <a:r>
              <a:rPr lang="de-DE" dirty="0"/>
              <a:t>Leipziger OASE</a:t>
            </a:r>
          </a:p>
          <a:p>
            <a:pPr lvl="1"/>
            <a:r>
              <a:rPr lang="de-DE" dirty="0"/>
              <a:t>Streetwork</a:t>
            </a:r>
          </a:p>
          <a:p>
            <a:r>
              <a:rPr lang="de-DE" dirty="0"/>
              <a:t>CABL</a:t>
            </a:r>
          </a:p>
          <a:p>
            <a:r>
              <a:rPr lang="de-DE" dirty="0"/>
              <a:t>Safe</a:t>
            </a:r>
          </a:p>
          <a:p>
            <a:r>
              <a:rPr lang="de-DE" dirty="0" err="1"/>
              <a:t>TiMMi</a:t>
            </a:r>
            <a:r>
              <a:rPr lang="de-DE" dirty="0"/>
              <a:t> </a:t>
            </a:r>
            <a:r>
              <a:rPr lang="de-DE" dirty="0" err="1"/>
              <a:t>ToHelp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b.) Hilfsangebote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97469FD-48E5-DB64-9EB4-297E1964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540808"/>
            <a:ext cx="1905000" cy="6762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F7275C-64BF-9F69-9947-7E92FF17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29" y="540808"/>
            <a:ext cx="960311" cy="1352550"/>
          </a:xfrm>
          <a:prstGeom prst="rect">
            <a:avLst/>
          </a:prstGeom>
        </p:spPr>
      </p:pic>
      <p:pic>
        <p:nvPicPr>
          <p:cNvPr id="9" name="Grafik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39F997E-9EB5-D325-F07C-E99210F92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950" y="1653387"/>
            <a:ext cx="2245006" cy="866604"/>
          </a:xfrm>
          <a:prstGeom prst="rect">
            <a:avLst/>
          </a:prstGeom>
          <a:solidFill>
            <a:srgbClr val="006837"/>
          </a:solidFill>
          <a:ln w="63500">
            <a:solidFill>
              <a:srgbClr val="006837"/>
            </a:solidFill>
            <a:bevel/>
          </a:ln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E9FB1D3A-9257-D9D4-3D73-5A948B71F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791" y="2898095"/>
            <a:ext cx="2924508" cy="10486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A75F8FB-518D-78DC-25C1-3137F5C44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0670" y="2956295"/>
            <a:ext cx="1282660" cy="15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2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CDB48-6BBA-EEE8-DBC9-9E042968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4746"/>
            <a:ext cx="8234363" cy="3817946"/>
          </a:xfrm>
        </p:spPr>
        <p:txBody>
          <a:bodyPr/>
          <a:lstStyle/>
          <a:p>
            <a:r>
              <a:rPr lang="de-DE" dirty="0"/>
              <a:t>Housing First</a:t>
            </a:r>
          </a:p>
          <a:p>
            <a:pPr lvl="1"/>
            <a:r>
              <a:rPr lang="de-DE" dirty="0"/>
              <a:t>Ansatz aus USA</a:t>
            </a:r>
          </a:p>
          <a:p>
            <a:pPr lvl="1"/>
            <a:r>
              <a:rPr lang="de-DE" dirty="0"/>
              <a:t>stabile Unterkunft als zentrales Kernproblem vor allen anderen Angelegenheiten</a:t>
            </a:r>
          </a:p>
          <a:p>
            <a:pPr lvl="1"/>
            <a:r>
              <a:rPr lang="de-DE" dirty="0"/>
              <a:t>insbesondere nach med. Behandlungen</a:t>
            </a:r>
          </a:p>
          <a:p>
            <a:pPr lvl="2"/>
            <a:r>
              <a:rPr lang="de-DE" dirty="0"/>
              <a:t>Reduzierung Rückfallquote</a:t>
            </a:r>
          </a:p>
          <a:p>
            <a:r>
              <a:rPr lang="de-DE" dirty="0"/>
              <a:t>ALERT</a:t>
            </a:r>
          </a:p>
          <a:p>
            <a:pPr lvl="1"/>
            <a:r>
              <a:rPr lang="en-US" dirty="0"/>
              <a:t>Assessment, Liaison and Early Referral Team</a:t>
            </a:r>
          </a:p>
          <a:p>
            <a:pPr lvl="1"/>
            <a:r>
              <a:rPr lang="de-DE" dirty="0"/>
              <a:t>Krankenhaus St </a:t>
            </a:r>
            <a:r>
              <a:rPr lang="de-DE" dirty="0" err="1"/>
              <a:t>Vincent’s</a:t>
            </a:r>
            <a:r>
              <a:rPr lang="de-DE" dirty="0"/>
              <a:t> in Melbourne</a:t>
            </a:r>
          </a:p>
          <a:p>
            <a:pPr lvl="1"/>
            <a:r>
              <a:rPr lang="de-DE" dirty="0"/>
              <a:t>Reduzierung der Notwendigkeit zum Besuch der Notfallaufnahme</a:t>
            </a:r>
          </a:p>
          <a:p>
            <a:pPr lvl="1"/>
            <a:r>
              <a:rPr lang="de-DE" dirty="0"/>
              <a:t>Bereitstellung günstiger Mobiltelefone für Obdachlose</a:t>
            </a:r>
          </a:p>
          <a:p>
            <a:pPr lvl="2"/>
            <a:r>
              <a:rPr lang="de-DE" dirty="0"/>
              <a:t>Erhöhung der Anwesenheit bei Terminen (z.B. Nachuntersuchungen)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c.) Bestehende Ansätze</a:t>
            </a:r>
          </a:p>
        </p:txBody>
      </p:sp>
    </p:spTree>
    <p:extLst>
      <p:ext uri="{BB962C8B-B14F-4D97-AF65-F5344CB8AC3E}">
        <p14:creationId xmlns:p14="http://schemas.microsoft.com/office/powerpoint/2010/main" val="384704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CDB48-6BBA-EEE8-DBC9-9E042968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4746"/>
            <a:ext cx="8234363" cy="3817946"/>
          </a:xfrm>
        </p:spPr>
        <p:txBody>
          <a:bodyPr/>
          <a:lstStyle/>
          <a:p>
            <a:r>
              <a:rPr lang="de-DE" dirty="0"/>
              <a:t>Anonymer Behandlungsschein</a:t>
            </a:r>
          </a:p>
          <a:p>
            <a:pPr lvl="1"/>
            <a:r>
              <a:rPr lang="de-DE" dirty="0"/>
              <a:t>kurzfristiger Zugang zum Gesundheitssystem bei</a:t>
            </a:r>
          </a:p>
          <a:p>
            <a:pPr lvl="2"/>
            <a:r>
              <a:rPr lang="de-DE" dirty="0"/>
              <a:t>fehlender Krankenversicherung</a:t>
            </a:r>
          </a:p>
          <a:p>
            <a:pPr lvl="2"/>
            <a:r>
              <a:rPr lang="de-DE" dirty="0"/>
              <a:t>Wunsch nach Anonymität</a:t>
            </a:r>
          </a:p>
          <a:p>
            <a:pPr lvl="1"/>
            <a:r>
              <a:rPr lang="de-DE" dirty="0"/>
              <a:t>keine Identitätsfeststellung</a:t>
            </a:r>
          </a:p>
          <a:p>
            <a:pPr lvl="1"/>
            <a:r>
              <a:rPr lang="de-DE" dirty="0"/>
              <a:t>Verwendung von Pseudonymen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c.) Bestehende Ansätze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ADD8228-06CC-265B-8DDF-FD3E458F9A63}"/>
              </a:ext>
            </a:extLst>
          </p:cNvPr>
          <p:cNvGrpSpPr/>
          <p:nvPr/>
        </p:nvGrpSpPr>
        <p:grpSpPr>
          <a:xfrm>
            <a:off x="4572000" y="1494499"/>
            <a:ext cx="4268088" cy="3153320"/>
            <a:chOff x="4572000" y="1494499"/>
            <a:chExt cx="4268088" cy="3153320"/>
          </a:xfrm>
        </p:grpSpPr>
        <p:pic>
          <p:nvPicPr>
            <p:cNvPr id="5" name="Grafik 4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9DFE68AD-A886-DA16-877E-FE2312DB8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494499"/>
              <a:ext cx="4268088" cy="2814766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66C8B93-1806-203F-1D0B-8321363D111F}"/>
                </a:ext>
              </a:extLst>
            </p:cNvPr>
            <p:cNvSpPr txBox="1"/>
            <p:nvPr/>
          </p:nvSpPr>
          <p:spPr>
            <a:xfrm>
              <a:off x="4572000" y="4309265"/>
              <a:ext cx="254076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000" i="0" dirty="0">
                  <a:latin typeface="+mn-lt"/>
                  <a:cs typeface="Arial" panose="020B0604020202020204" pitchFamily="34" charset="0"/>
                </a:rPr>
                <a:t>Modell eines kommunalen ABS</a:t>
              </a:r>
            </a:p>
            <a:p>
              <a:pPr algn="l"/>
              <a:r>
                <a:rPr lang="de-DE" sz="600" b="0" i="0" u="none" strike="noStrike" baseline="0" dirty="0">
                  <a:latin typeface="URWPalladioL-Roma"/>
                </a:rPr>
                <a:t>Zanders, Theresa und Laura </a:t>
              </a:r>
              <a:r>
                <a:rPr lang="de-DE" sz="600" b="0" i="0" u="none" strike="noStrike" baseline="0" dirty="0" err="1">
                  <a:latin typeface="URWPalladioL-Roma"/>
                </a:rPr>
                <a:t>Eleana</a:t>
              </a:r>
              <a:r>
                <a:rPr lang="de-DE" sz="600" b="0" i="0" u="none" strike="noStrike" baseline="0" dirty="0">
                  <a:latin typeface="URWPalladioL-Roma"/>
                </a:rPr>
                <a:t> Bein (</a:t>
              </a:r>
              <a:r>
                <a:rPr lang="de-DE" sz="600" b="0" i="0" u="none" strike="noStrike" baseline="0" dirty="0">
                  <a:latin typeface="TeXPalladioL-SC"/>
                </a:rPr>
                <a:t>2022</a:t>
              </a:r>
              <a:r>
                <a:rPr lang="de-DE" sz="600" b="0" i="0" u="none" strike="noStrike" baseline="0" dirty="0">
                  <a:latin typeface="URWPalladioL-Roma"/>
                </a:rPr>
                <a:t>). </a:t>
              </a:r>
              <a:r>
                <a:rPr lang="de-DE" sz="600" b="0" i="0" u="none" strike="noStrike" baseline="0" dirty="0">
                  <a:latin typeface="URWPalladioL-Ital"/>
                </a:rPr>
                <a:t>Der anonyme Behandlungsschein</a:t>
              </a:r>
            </a:p>
            <a:p>
              <a:pPr algn="l"/>
              <a:r>
                <a:rPr lang="de-DE" sz="600" b="0" i="0" u="none" strike="noStrike" baseline="0" dirty="0">
                  <a:latin typeface="URWPalladioL-Ital"/>
                </a:rPr>
                <a:t>– von der Idee zur Umsetzung. Ein Handlungsleitfaden</a:t>
              </a:r>
              <a:r>
                <a:rPr lang="de-DE" sz="600" b="0" i="0" u="none" strike="noStrike" baseline="0" dirty="0">
                  <a:latin typeface="URWPalladioL-Roma"/>
                </a:rPr>
                <a:t>.</a:t>
              </a:r>
              <a:endParaRPr lang="de-DE" sz="600" i="0" dirty="0">
                <a:latin typeface="+mn-lt"/>
                <a:cs typeface="Arial" panose="020B0604020202020204" pitchFamily="34" charset="0"/>
              </a:endParaRPr>
            </a:p>
          </p:txBody>
        </p:sp>
      </p:grp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343893E8-A046-2B88-D7A1-5A9BDE54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54" y="2858637"/>
            <a:ext cx="1911202" cy="14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A97EA-E5DD-F362-E8BA-106E934F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/>
              <a:t>4. Ablaufplan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A79F713-2CB4-D19B-539D-861C2C5D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44037"/>
            <a:ext cx="8234363" cy="2738052"/>
          </a:xfr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3EC60-0201-867E-615D-D1A20D3B9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de-DE" altLang="de-DE" sz="1000">
              <a:solidFill>
                <a:srgbClr val="D841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56216"/>
      </p:ext>
    </p:extLst>
  </p:cSld>
  <p:clrMapOvr>
    <a:masterClrMapping/>
  </p:clrMapOvr>
</p:sld>
</file>

<file path=ppt/theme/theme1.xml><?xml version="1.0" encoding="utf-8"?>
<a:theme xmlns:a="http://schemas.openxmlformats.org/drawingml/2006/main" name="2018-09-13-Vorlage 16 zu 9 - MF">
  <a:themeElements>
    <a:clrScheme name="mf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008AC9"/>
      </a:accent1>
      <a:accent2>
        <a:srgbClr val="00A7D6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07EE94A0-D2A2-4F67-BA73-4CB85A4C940B}"/>
    </a:ext>
  </a:extLst>
</a:theme>
</file>

<file path=ppt/theme/theme2.xml><?xml version="1.0" encoding="utf-8"?>
<a:theme xmlns:a="http://schemas.openxmlformats.org/drawingml/2006/main" name="Master2_UniLeipzig_PPT Vorlage">
  <a:themeElements>
    <a:clrScheme name="MF 2018">
      <a:dk1>
        <a:srgbClr val="000000"/>
      </a:dk1>
      <a:lt1>
        <a:sysClr val="window" lastClr="FFFFFF"/>
      </a:lt1>
      <a:dk2>
        <a:srgbClr val="262A31"/>
      </a:dk2>
      <a:lt2>
        <a:srgbClr val="FFFFFF"/>
      </a:lt2>
      <a:accent1>
        <a:srgbClr val="008AC9"/>
      </a:accent1>
      <a:accent2>
        <a:srgbClr val="00A7D6"/>
      </a:accent2>
      <a:accent3>
        <a:srgbClr val="8AC2D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8A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A8C49219-4754-4BA8-90A5-9D14769AD8D1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16 zu 9 - MF 2018-09</Template>
  <TotalTime>0</TotalTime>
  <Words>305</Words>
  <Application>Microsoft Office PowerPoint</Application>
  <PresentationFormat>Bildschirmpräsentation (16:9)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Calibri</vt:lpstr>
      <vt:lpstr>Futura</vt:lpstr>
      <vt:lpstr>Symbol</vt:lpstr>
      <vt:lpstr>TeXPalladioL-SC</vt:lpstr>
      <vt:lpstr>URWPalladioL-Ital</vt:lpstr>
      <vt:lpstr>URWPalladioL-Roma</vt:lpstr>
      <vt:lpstr>Wingdings</vt:lpstr>
      <vt:lpstr>2018-09-13-Vorlage 16 zu 9 - MF</vt:lpstr>
      <vt:lpstr>Master2_UniLeipzig_PPT Vorlage</vt:lpstr>
      <vt:lpstr>Analyse und Bewertung der medizinischen Dokumentation bei Wohnungslosen am Beispiel von Leipziger Hilfsangeboten</vt:lpstr>
      <vt:lpstr>Gliederung</vt:lpstr>
      <vt:lpstr>1. Gegenstand</vt:lpstr>
      <vt:lpstr>2. Aufgabenstellung</vt:lpstr>
      <vt:lpstr>3. Forschungsstand</vt:lpstr>
      <vt:lpstr>PowerPoint-Präsentation</vt:lpstr>
      <vt:lpstr>PowerPoint-Präsentation</vt:lpstr>
      <vt:lpstr>PowerPoint-Präsentation</vt:lpstr>
      <vt:lpstr>4. Ablaufplan</vt:lpstr>
      <vt:lpstr>Vielen Dank!</vt:lpstr>
    </vt:vector>
  </TitlesOfParts>
  <Company>IT Verbund IMISE/ZKS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 in Arial Bold Kann auch dreizeilig sein muss aber nicht</dc:title>
  <dc:creator>Doris Gabel</dc:creator>
  <cp:lastModifiedBy>Künzel, Robert</cp:lastModifiedBy>
  <cp:revision>7</cp:revision>
  <cp:lastPrinted>2017-09-28T12:33:25Z</cp:lastPrinted>
  <dcterms:created xsi:type="dcterms:W3CDTF">2018-09-28T08:09:47Z</dcterms:created>
  <dcterms:modified xsi:type="dcterms:W3CDTF">2023-04-11T21:15:21Z</dcterms:modified>
</cp:coreProperties>
</file>