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881" r:id="rId2"/>
  </p:sldMasterIdLst>
  <p:notesMasterIdLst>
    <p:notesMasterId r:id="rId14"/>
  </p:notesMasterIdLst>
  <p:handoutMasterIdLst>
    <p:handoutMasterId r:id="rId15"/>
  </p:handoutMasterIdLst>
  <p:sldIdLst>
    <p:sldId id="288" r:id="rId3"/>
    <p:sldId id="307" r:id="rId4"/>
    <p:sldId id="309" r:id="rId5"/>
    <p:sldId id="316" r:id="rId6"/>
    <p:sldId id="310" r:id="rId7"/>
    <p:sldId id="315" r:id="rId8"/>
    <p:sldId id="311" r:id="rId9"/>
    <p:sldId id="312" r:id="rId10"/>
    <p:sldId id="313" r:id="rId11"/>
    <p:sldId id="314" r:id="rId12"/>
    <p:sldId id="285" r:id="rId13"/>
  </p:sldIdLst>
  <p:sldSz cx="9144000" cy="5143500" type="screen16x9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37"/>
    <a:srgbClr val="8AC2D1"/>
    <a:srgbClr val="008AC9"/>
    <a:srgbClr val="00A7D6"/>
    <a:srgbClr val="79B2D4"/>
    <a:srgbClr val="FF5451"/>
    <a:srgbClr val="262A31"/>
    <a:srgbClr val="B2B2B2"/>
    <a:srgbClr val="C9C9C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36" autoAdjust="0"/>
    <p:restoredTop sz="98576" autoAdjust="0"/>
  </p:normalViewPr>
  <p:slideViewPr>
    <p:cSldViewPr snapToGrid="0" snapToObjects="1" showGuides="1">
      <p:cViewPr varScale="1">
        <p:scale>
          <a:sx n="145" d="100"/>
          <a:sy n="145" d="100"/>
        </p:scale>
        <p:origin x="14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9A2F3F-7B12-47F0-9CA6-8DB37B445A1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BD1F80-B0C9-4B0E-9016-224F39E12F72}">
      <dgm:prSet/>
      <dgm:spPr/>
      <dgm:t>
        <a:bodyPr/>
        <a:lstStyle/>
        <a:p>
          <a:r>
            <a:rPr lang="de-DE" b="1"/>
            <a:t>Ziel 1: </a:t>
          </a:r>
          <a:r>
            <a:rPr lang="de-DE"/>
            <a:t>Systemanalyse und –bewertung des Leipziger Dokumentationssystems zur medizinischen Dokumentation bei Wohnungslosen</a:t>
          </a:r>
          <a:endParaRPr lang="en-US"/>
        </a:p>
      </dgm:t>
    </dgm:pt>
    <dgm:pt modelId="{806F0D71-8D90-453E-953D-1286A459DA48}" type="parTrans" cxnId="{03C67EE2-BED7-4882-8CC1-CFB11EEFFA57}">
      <dgm:prSet/>
      <dgm:spPr/>
      <dgm:t>
        <a:bodyPr/>
        <a:lstStyle/>
        <a:p>
          <a:endParaRPr lang="en-US"/>
        </a:p>
      </dgm:t>
    </dgm:pt>
    <dgm:pt modelId="{93B96530-8ABB-4C3D-9F7D-608308B06574}" type="sibTrans" cxnId="{03C67EE2-BED7-4882-8CC1-CFB11EEFFA57}">
      <dgm:prSet/>
      <dgm:spPr/>
      <dgm:t>
        <a:bodyPr/>
        <a:lstStyle/>
        <a:p>
          <a:endParaRPr lang="en-US"/>
        </a:p>
      </dgm:t>
    </dgm:pt>
    <dgm:pt modelId="{E109EAEE-E0BC-4DEA-8FFE-B235A3943EC4}">
      <dgm:prSet/>
      <dgm:spPr/>
      <dgm:t>
        <a:bodyPr/>
        <a:lstStyle/>
        <a:p>
          <a:r>
            <a:rPr lang="de-DE"/>
            <a:t>Informationsbeschaffung über das Leipziger System</a:t>
          </a:r>
          <a:endParaRPr lang="en-US"/>
        </a:p>
      </dgm:t>
    </dgm:pt>
    <dgm:pt modelId="{D1F74F50-8E48-4B9E-A89E-38AF053A48CD}" type="parTrans" cxnId="{8B636607-7566-44C3-AF7B-336309CF5289}">
      <dgm:prSet/>
      <dgm:spPr/>
      <dgm:t>
        <a:bodyPr/>
        <a:lstStyle/>
        <a:p>
          <a:endParaRPr lang="en-US"/>
        </a:p>
      </dgm:t>
    </dgm:pt>
    <dgm:pt modelId="{74CE87F6-AA6B-4E52-A221-B9823F9F91F0}" type="sibTrans" cxnId="{8B636607-7566-44C3-AF7B-336309CF5289}">
      <dgm:prSet/>
      <dgm:spPr/>
      <dgm:t>
        <a:bodyPr/>
        <a:lstStyle/>
        <a:p>
          <a:endParaRPr lang="en-US"/>
        </a:p>
      </dgm:t>
    </dgm:pt>
    <dgm:pt modelId="{1F3524D8-D4F6-43DF-99CC-3084A1671B0D}">
      <dgm:prSet/>
      <dgm:spPr/>
      <dgm:t>
        <a:bodyPr/>
        <a:lstStyle/>
        <a:p>
          <a:r>
            <a:rPr lang="de-DE"/>
            <a:t>Gegenüberstellung der Stärken und Schwächen</a:t>
          </a:r>
          <a:endParaRPr lang="en-US"/>
        </a:p>
      </dgm:t>
    </dgm:pt>
    <dgm:pt modelId="{039CECBC-24B0-4D77-939B-AA5511A5A389}" type="parTrans" cxnId="{39B559A5-ED19-4563-BDBC-FDF72C7378A6}">
      <dgm:prSet/>
      <dgm:spPr/>
      <dgm:t>
        <a:bodyPr/>
        <a:lstStyle/>
        <a:p>
          <a:endParaRPr lang="en-US"/>
        </a:p>
      </dgm:t>
    </dgm:pt>
    <dgm:pt modelId="{0E57C168-9E05-4734-819B-EDF70F55FCB1}" type="sibTrans" cxnId="{39B559A5-ED19-4563-BDBC-FDF72C7378A6}">
      <dgm:prSet/>
      <dgm:spPr/>
      <dgm:t>
        <a:bodyPr/>
        <a:lstStyle/>
        <a:p>
          <a:endParaRPr lang="en-US"/>
        </a:p>
      </dgm:t>
    </dgm:pt>
    <dgm:pt modelId="{E3190F01-A309-46F4-8BCD-9F34E5E49220}">
      <dgm:prSet/>
      <dgm:spPr/>
      <dgm:t>
        <a:bodyPr/>
        <a:lstStyle/>
        <a:p>
          <a:r>
            <a:rPr lang="de-DE"/>
            <a:t>Vorschläge zur Verbesserung</a:t>
          </a:r>
          <a:endParaRPr lang="en-US"/>
        </a:p>
      </dgm:t>
    </dgm:pt>
    <dgm:pt modelId="{1567D6A5-C01A-4C7E-A2ED-BCB7D64F0D16}" type="parTrans" cxnId="{6F3303F2-6B58-4CBB-93BE-A1FDECF98F11}">
      <dgm:prSet/>
      <dgm:spPr/>
      <dgm:t>
        <a:bodyPr/>
        <a:lstStyle/>
        <a:p>
          <a:endParaRPr lang="en-US"/>
        </a:p>
      </dgm:t>
    </dgm:pt>
    <dgm:pt modelId="{A0AD71D2-D43A-438F-B92F-0A811442FBA7}" type="sibTrans" cxnId="{6F3303F2-6B58-4CBB-93BE-A1FDECF98F11}">
      <dgm:prSet/>
      <dgm:spPr/>
      <dgm:t>
        <a:bodyPr/>
        <a:lstStyle/>
        <a:p>
          <a:endParaRPr lang="en-US"/>
        </a:p>
      </dgm:t>
    </dgm:pt>
    <dgm:pt modelId="{77525961-B05A-4B38-91CA-E2784E0608EC}">
      <dgm:prSet/>
      <dgm:spPr/>
      <dgm:t>
        <a:bodyPr/>
        <a:lstStyle/>
        <a:p>
          <a:r>
            <a:rPr lang="de-DE" b="1"/>
            <a:t>Ziel 2: </a:t>
          </a:r>
          <a:r>
            <a:rPr lang="de-DE"/>
            <a:t>Gegenüberstellung des Leipziger Systems mit bestehenden Ansätzen</a:t>
          </a:r>
          <a:endParaRPr lang="en-US"/>
        </a:p>
      </dgm:t>
    </dgm:pt>
    <dgm:pt modelId="{AF5AA7EE-B18D-4C66-80A4-5A233C96FE34}" type="parTrans" cxnId="{20A92F8F-DB71-4711-B716-24BE293D61D6}">
      <dgm:prSet/>
      <dgm:spPr/>
      <dgm:t>
        <a:bodyPr/>
        <a:lstStyle/>
        <a:p>
          <a:endParaRPr lang="en-US"/>
        </a:p>
      </dgm:t>
    </dgm:pt>
    <dgm:pt modelId="{F1A05284-1C75-4D6C-BA26-DC4A365D7CC9}" type="sibTrans" cxnId="{20A92F8F-DB71-4711-B716-24BE293D61D6}">
      <dgm:prSet/>
      <dgm:spPr/>
      <dgm:t>
        <a:bodyPr/>
        <a:lstStyle/>
        <a:p>
          <a:endParaRPr lang="en-US"/>
        </a:p>
      </dgm:t>
    </dgm:pt>
    <dgm:pt modelId="{A17DA5D6-5462-4184-80BC-AD05D3A754DB}">
      <dgm:prSet/>
      <dgm:spPr/>
      <dgm:t>
        <a:bodyPr/>
        <a:lstStyle/>
        <a:p>
          <a:r>
            <a:rPr lang="de-DE"/>
            <a:t>Literaturrecherche</a:t>
          </a:r>
          <a:endParaRPr lang="en-US"/>
        </a:p>
      </dgm:t>
    </dgm:pt>
    <dgm:pt modelId="{0ABF045C-C4E1-4CC3-B56D-2234D388F26F}" type="parTrans" cxnId="{84898080-FF4D-4C87-BEB7-071D9834D852}">
      <dgm:prSet/>
      <dgm:spPr/>
      <dgm:t>
        <a:bodyPr/>
        <a:lstStyle/>
        <a:p>
          <a:endParaRPr lang="en-US"/>
        </a:p>
      </dgm:t>
    </dgm:pt>
    <dgm:pt modelId="{53F87D20-8AFE-4391-B062-6F639A647E62}" type="sibTrans" cxnId="{84898080-FF4D-4C87-BEB7-071D9834D852}">
      <dgm:prSet/>
      <dgm:spPr/>
      <dgm:t>
        <a:bodyPr/>
        <a:lstStyle/>
        <a:p>
          <a:endParaRPr lang="en-US"/>
        </a:p>
      </dgm:t>
    </dgm:pt>
    <dgm:pt modelId="{46D9C1F0-3F74-4C0A-A3F6-3DCC62AE30ED}">
      <dgm:prSet/>
      <dgm:spPr/>
      <dgm:t>
        <a:bodyPr/>
        <a:lstStyle/>
        <a:p>
          <a:r>
            <a:rPr lang="de-DE"/>
            <a:t>Vergleich mit Leipziger System sowie Diskussion über Praktikabilität</a:t>
          </a:r>
          <a:endParaRPr lang="en-US"/>
        </a:p>
      </dgm:t>
    </dgm:pt>
    <dgm:pt modelId="{984AE87F-77D0-43C7-8F64-C9714C8DB2D9}" type="parTrans" cxnId="{F2D2599A-B0AC-4CA2-AC3A-86FCA365B1F5}">
      <dgm:prSet/>
      <dgm:spPr/>
      <dgm:t>
        <a:bodyPr/>
        <a:lstStyle/>
        <a:p>
          <a:endParaRPr lang="en-US"/>
        </a:p>
      </dgm:t>
    </dgm:pt>
    <dgm:pt modelId="{F7A69059-F6A7-4E20-B380-2E08AC0BE6EF}" type="sibTrans" cxnId="{F2D2599A-B0AC-4CA2-AC3A-86FCA365B1F5}">
      <dgm:prSet/>
      <dgm:spPr/>
      <dgm:t>
        <a:bodyPr/>
        <a:lstStyle/>
        <a:p>
          <a:endParaRPr lang="en-US"/>
        </a:p>
      </dgm:t>
    </dgm:pt>
    <dgm:pt modelId="{91CCA0A7-FB55-4CBF-BFA0-F13A13A4C3BD}" type="pres">
      <dgm:prSet presAssocID="{C59A2F3F-7B12-47F0-9CA6-8DB37B445A1B}" presName="root" presStyleCnt="0">
        <dgm:presLayoutVars>
          <dgm:dir/>
          <dgm:resizeHandles val="exact"/>
        </dgm:presLayoutVars>
      </dgm:prSet>
      <dgm:spPr/>
    </dgm:pt>
    <dgm:pt modelId="{C5C6AD9E-F69A-4580-AC9F-A69047AD286F}" type="pres">
      <dgm:prSet presAssocID="{5BBD1F80-B0C9-4B0E-9016-224F39E12F72}" presName="compNode" presStyleCnt="0"/>
      <dgm:spPr/>
    </dgm:pt>
    <dgm:pt modelId="{755B72FD-8C9B-4A6D-B204-43D549269EC3}" type="pres">
      <dgm:prSet presAssocID="{5BBD1F80-B0C9-4B0E-9016-224F39E12F72}" presName="bgRect" presStyleLbl="bgShp" presStyleIdx="0" presStyleCnt="2"/>
      <dgm:spPr/>
    </dgm:pt>
    <dgm:pt modelId="{BCE037B6-2201-4057-8A4F-256CEDDBCAEB}" type="pres">
      <dgm:prSet presAssocID="{5BBD1F80-B0C9-4B0E-9016-224F39E12F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6205943-C8F3-4D03-B38F-0338EA3FEA37}" type="pres">
      <dgm:prSet presAssocID="{5BBD1F80-B0C9-4B0E-9016-224F39E12F72}" presName="spaceRect" presStyleCnt="0"/>
      <dgm:spPr/>
    </dgm:pt>
    <dgm:pt modelId="{788A7D42-9DA8-436B-A959-C39D61949E5B}" type="pres">
      <dgm:prSet presAssocID="{5BBD1F80-B0C9-4B0E-9016-224F39E12F72}" presName="parTx" presStyleLbl="revTx" presStyleIdx="0" presStyleCnt="4">
        <dgm:presLayoutVars>
          <dgm:chMax val="0"/>
          <dgm:chPref val="0"/>
        </dgm:presLayoutVars>
      </dgm:prSet>
      <dgm:spPr/>
    </dgm:pt>
    <dgm:pt modelId="{B03170D3-FAB5-422A-9C40-3915C5D3FEDF}" type="pres">
      <dgm:prSet presAssocID="{5BBD1F80-B0C9-4B0E-9016-224F39E12F72}" presName="desTx" presStyleLbl="revTx" presStyleIdx="1" presStyleCnt="4">
        <dgm:presLayoutVars/>
      </dgm:prSet>
      <dgm:spPr/>
    </dgm:pt>
    <dgm:pt modelId="{C838B554-13E6-4A4E-971A-F5DAC004812C}" type="pres">
      <dgm:prSet presAssocID="{93B96530-8ABB-4C3D-9F7D-608308B06574}" presName="sibTrans" presStyleCnt="0"/>
      <dgm:spPr/>
    </dgm:pt>
    <dgm:pt modelId="{1255A833-27D1-454C-9C62-DAEF21753FE4}" type="pres">
      <dgm:prSet presAssocID="{77525961-B05A-4B38-91CA-E2784E0608EC}" presName="compNode" presStyleCnt="0"/>
      <dgm:spPr/>
    </dgm:pt>
    <dgm:pt modelId="{CBB2D2C8-5089-4947-9F96-87E0554E5B32}" type="pres">
      <dgm:prSet presAssocID="{77525961-B05A-4B38-91CA-E2784E0608EC}" presName="bgRect" presStyleLbl="bgShp" presStyleIdx="1" presStyleCnt="2"/>
      <dgm:spPr/>
    </dgm:pt>
    <dgm:pt modelId="{6DB5CF01-909D-42F9-9F73-B3EB381C6A08}" type="pres">
      <dgm:prSet presAssocID="{77525961-B05A-4B38-91CA-E2784E0608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mit einfarbiger Füllung"/>
        </a:ext>
      </dgm:extLst>
    </dgm:pt>
    <dgm:pt modelId="{3B8F2B22-37FA-4312-9F36-64D33A6483C5}" type="pres">
      <dgm:prSet presAssocID="{77525961-B05A-4B38-91CA-E2784E0608EC}" presName="spaceRect" presStyleCnt="0"/>
      <dgm:spPr/>
    </dgm:pt>
    <dgm:pt modelId="{D27446A2-3B66-41D3-9B5A-05E3147FBD9D}" type="pres">
      <dgm:prSet presAssocID="{77525961-B05A-4B38-91CA-E2784E0608EC}" presName="parTx" presStyleLbl="revTx" presStyleIdx="2" presStyleCnt="4">
        <dgm:presLayoutVars>
          <dgm:chMax val="0"/>
          <dgm:chPref val="0"/>
        </dgm:presLayoutVars>
      </dgm:prSet>
      <dgm:spPr/>
    </dgm:pt>
    <dgm:pt modelId="{31983A4A-E1B0-404D-894C-D72E649BC307}" type="pres">
      <dgm:prSet presAssocID="{77525961-B05A-4B38-91CA-E2784E0608EC}" presName="desTx" presStyleLbl="revTx" presStyleIdx="3" presStyleCnt="4">
        <dgm:presLayoutVars/>
      </dgm:prSet>
      <dgm:spPr/>
    </dgm:pt>
  </dgm:ptLst>
  <dgm:cxnLst>
    <dgm:cxn modelId="{8B636607-7566-44C3-AF7B-336309CF5289}" srcId="{5BBD1F80-B0C9-4B0E-9016-224F39E12F72}" destId="{E109EAEE-E0BC-4DEA-8FFE-B235A3943EC4}" srcOrd="0" destOrd="0" parTransId="{D1F74F50-8E48-4B9E-A89E-38AF053A48CD}" sibTransId="{74CE87F6-AA6B-4E52-A221-B9823F9F91F0}"/>
    <dgm:cxn modelId="{A50AE30C-FD7A-4D4C-862A-DF8816D64B78}" type="presOf" srcId="{E3190F01-A309-46F4-8BCD-9F34E5E49220}" destId="{B03170D3-FAB5-422A-9C40-3915C5D3FEDF}" srcOrd="0" destOrd="2" presId="urn:microsoft.com/office/officeart/2018/2/layout/IconVerticalSolidList"/>
    <dgm:cxn modelId="{39250B23-B1E4-4C06-BA6F-3DD1E83CAEF4}" type="presOf" srcId="{A17DA5D6-5462-4184-80BC-AD05D3A754DB}" destId="{31983A4A-E1B0-404D-894C-D72E649BC307}" srcOrd="0" destOrd="0" presId="urn:microsoft.com/office/officeart/2018/2/layout/IconVerticalSolidList"/>
    <dgm:cxn modelId="{08D54C24-296C-47D1-B3F7-D7B208AF6882}" type="presOf" srcId="{46D9C1F0-3F74-4C0A-A3F6-3DCC62AE30ED}" destId="{31983A4A-E1B0-404D-894C-D72E649BC307}" srcOrd="0" destOrd="1" presId="urn:microsoft.com/office/officeart/2018/2/layout/IconVerticalSolidList"/>
    <dgm:cxn modelId="{1AB54826-132F-4CB2-AE94-EA4A47A957B4}" type="presOf" srcId="{5BBD1F80-B0C9-4B0E-9016-224F39E12F72}" destId="{788A7D42-9DA8-436B-A959-C39D61949E5B}" srcOrd="0" destOrd="0" presId="urn:microsoft.com/office/officeart/2018/2/layout/IconVerticalSolidList"/>
    <dgm:cxn modelId="{F68D7B26-C281-4756-BB8C-40ED9F04024D}" type="presOf" srcId="{C59A2F3F-7B12-47F0-9CA6-8DB37B445A1B}" destId="{91CCA0A7-FB55-4CBF-BFA0-F13A13A4C3BD}" srcOrd="0" destOrd="0" presId="urn:microsoft.com/office/officeart/2018/2/layout/IconVerticalSolidList"/>
    <dgm:cxn modelId="{0033B234-2536-48F3-9705-9C6F70E7DB93}" type="presOf" srcId="{E109EAEE-E0BC-4DEA-8FFE-B235A3943EC4}" destId="{B03170D3-FAB5-422A-9C40-3915C5D3FEDF}" srcOrd="0" destOrd="0" presId="urn:microsoft.com/office/officeart/2018/2/layout/IconVerticalSolidList"/>
    <dgm:cxn modelId="{FDB78B44-398D-4C76-A28C-5185A58F97B8}" type="presOf" srcId="{1F3524D8-D4F6-43DF-99CC-3084A1671B0D}" destId="{B03170D3-FAB5-422A-9C40-3915C5D3FEDF}" srcOrd="0" destOrd="1" presId="urn:microsoft.com/office/officeart/2018/2/layout/IconVerticalSolidList"/>
    <dgm:cxn modelId="{84898080-FF4D-4C87-BEB7-071D9834D852}" srcId="{77525961-B05A-4B38-91CA-E2784E0608EC}" destId="{A17DA5D6-5462-4184-80BC-AD05D3A754DB}" srcOrd="0" destOrd="0" parTransId="{0ABF045C-C4E1-4CC3-B56D-2234D388F26F}" sibTransId="{53F87D20-8AFE-4391-B062-6F639A647E62}"/>
    <dgm:cxn modelId="{8A4ACC81-72A4-4B4F-889D-9A250C22F455}" type="presOf" srcId="{77525961-B05A-4B38-91CA-E2784E0608EC}" destId="{D27446A2-3B66-41D3-9B5A-05E3147FBD9D}" srcOrd="0" destOrd="0" presId="urn:microsoft.com/office/officeart/2018/2/layout/IconVerticalSolidList"/>
    <dgm:cxn modelId="{20A92F8F-DB71-4711-B716-24BE293D61D6}" srcId="{C59A2F3F-7B12-47F0-9CA6-8DB37B445A1B}" destId="{77525961-B05A-4B38-91CA-E2784E0608EC}" srcOrd="1" destOrd="0" parTransId="{AF5AA7EE-B18D-4C66-80A4-5A233C96FE34}" sibTransId="{F1A05284-1C75-4D6C-BA26-DC4A365D7CC9}"/>
    <dgm:cxn modelId="{F2D2599A-B0AC-4CA2-AC3A-86FCA365B1F5}" srcId="{77525961-B05A-4B38-91CA-E2784E0608EC}" destId="{46D9C1F0-3F74-4C0A-A3F6-3DCC62AE30ED}" srcOrd="1" destOrd="0" parTransId="{984AE87F-77D0-43C7-8F64-C9714C8DB2D9}" sibTransId="{F7A69059-F6A7-4E20-B380-2E08AC0BE6EF}"/>
    <dgm:cxn modelId="{39B559A5-ED19-4563-BDBC-FDF72C7378A6}" srcId="{5BBD1F80-B0C9-4B0E-9016-224F39E12F72}" destId="{1F3524D8-D4F6-43DF-99CC-3084A1671B0D}" srcOrd="1" destOrd="0" parTransId="{039CECBC-24B0-4D77-939B-AA5511A5A389}" sibTransId="{0E57C168-9E05-4734-819B-EDF70F55FCB1}"/>
    <dgm:cxn modelId="{03C67EE2-BED7-4882-8CC1-CFB11EEFFA57}" srcId="{C59A2F3F-7B12-47F0-9CA6-8DB37B445A1B}" destId="{5BBD1F80-B0C9-4B0E-9016-224F39E12F72}" srcOrd="0" destOrd="0" parTransId="{806F0D71-8D90-453E-953D-1286A459DA48}" sibTransId="{93B96530-8ABB-4C3D-9F7D-608308B06574}"/>
    <dgm:cxn modelId="{6F3303F2-6B58-4CBB-93BE-A1FDECF98F11}" srcId="{5BBD1F80-B0C9-4B0E-9016-224F39E12F72}" destId="{E3190F01-A309-46F4-8BCD-9F34E5E49220}" srcOrd="2" destOrd="0" parTransId="{1567D6A5-C01A-4C7E-A2ED-BCB7D64F0D16}" sibTransId="{A0AD71D2-D43A-438F-B92F-0A811442FBA7}"/>
    <dgm:cxn modelId="{D3709A07-7DC4-45C3-80F6-9FD8FB810157}" type="presParOf" srcId="{91CCA0A7-FB55-4CBF-BFA0-F13A13A4C3BD}" destId="{C5C6AD9E-F69A-4580-AC9F-A69047AD286F}" srcOrd="0" destOrd="0" presId="urn:microsoft.com/office/officeart/2018/2/layout/IconVerticalSolidList"/>
    <dgm:cxn modelId="{AF8F192B-2D09-4B80-885F-D6A3685BA4C9}" type="presParOf" srcId="{C5C6AD9E-F69A-4580-AC9F-A69047AD286F}" destId="{755B72FD-8C9B-4A6D-B204-43D549269EC3}" srcOrd="0" destOrd="0" presId="urn:microsoft.com/office/officeart/2018/2/layout/IconVerticalSolidList"/>
    <dgm:cxn modelId="{72F5F782-33D4-4796-B0D0-EE78D24E075C}" type="presParOf" srcId="{C5C6AD9E-F69A-4580-AC9F-A69047AD286F}" destId="{BCE037B6-2201-4057-8A4F-256CEDDBCAEB}" srcOrd="1" destOrd="0" presId="urn:microsoft.com/office/officeart/2018/2/layout/IconVerticalSolidList"/>
    <dgm:cxn modelId="{C2BE5A2F-C056-4951-9383-0F3792E94963}" type="presParOf" srcId="{C5C6AD9E-F69A-4580-AC9F-A69047AD286F}" destId="{C6205943-C8F3-4D03-B38F-0338EA3FEA37}" srcOrd="2" destOrd="0" presId="urn:microsoft.com/office/officeart/2018/2/layout/IconVerticalSolidList"/>
    <dgm:cxn modelId="{1161EDED-120C-4C86-8A9C-61F54FA6D03E}" type="presParOf" srcId="{C5C6AD9E-F69A-4580-AC9F-A69047AD286F}" destId="{788A7D42-9DA8-436B-A959-C39D61949E5B}" srcOrd="3" destOrd="0" presId="urn:microsoft.com/office/officeart/2018/2/layout/IconVerticalSolidList"/>
    <dgm:cxn modelId="{C8664B5A-6D1C-4E02-9363-3105052A59F3}" type="presParOf" srcId="{C5C6AD9E-F69A-4580-AC9F-A69047AD286F}" destId="{B03170D3-FAB5-422A-9C40-3915C5D3FEDF}" srcOrd="4" destOrd="0" presId="urn:microsoft.com/office/officeart/2018/2/layout/IconVerticalSolidList"/>
    <dgm:cxn modelId="{10143B44-20ED-4670-8503-E69930B9179E}" type="presParOf" srcId="{91CCA0A7-FB55-4CBF-BFA0-F13A13A4C3BD}" destId="{C838B554-13E6-4A4E-971A-F5DAC004812C}" srcOrd="1" destOrd="0" presId="urn:microsoft.com/office/officeart/2018/2/layout/IconVerticalSolidList"/>
    <dgm:cxn modelId="{5891A75C-89EF-4CC1-A023-1F3BCD666D94}" type="presParOf" srcId="{91CCA0A7-FB55-4CBF-BFA0-F13A13A4C3BD}" destId="{1255A833-27D1-454C-9C62-DAEF21753FE4}" srcOrd="2" destOrd="0" presId="urn:microsoft.com/office/officeart/2018/2/layout/IconVerticalSolidList"/>
    <dgm:cxn modelId="{63231259-2D51-42B0-800E-C72058218C2D}" type="presParOf" srcId="{1255A833-27D1-454C-9C62-DAEF21753FE4}" destId="{CBB2D2C8-5089-4947-9F96-87E0554E5B32}" srcOrd="0" destOrd="0" presId="urn:microsoft.com/office/officeart/2018/2/layout/IconVerticalSolidList"/>
    <dgm:cxn modelId="{A7D109D1-1217-4734-BB9E-3ECC9DDB1539}" type="presParOf" srcId="{1255A833-27D1-454C-9C62-DAEF21753FE4}" destId="{6DB5CF01-909D-42F9-9F73-B3EB381C6A08}" srcOrd="1" destOrd="0" presId="urn:microsoft.com/office/officeart/2018/2/layout/IconVerticalSolidList"/>
    <dgm:cxn modelId="{F46C6CE3-C5D2-4822-A962-45CFB3BECFBE}" type="presParOf" srcId="{1255A833-27D1-454C-9C62-DAEF21753FE4}" destId="{3B8F2B22-37FA-4312-9F36-64D33A6483C5}" srcOrd="2" destOrd="0" presId="urn:microsoft.com/office/officeart/2018/2/layout/IconVerticalSolidList"/>
    <dgm:cxn modelId="{5F4B30D3-4EDC-4305-A5B0-F28655EA375E}" type="presParOf" srcId="{1255A833-27D1-454C-9C62-DAEF21753FE4}" destId="{D27446A2-3B66-41D3-9B5A-05E3147FBD9D}" srcOrd="3" destOrd="0" presId="urn:microsoft.com/office/officeart/2018/2/layout/IconVerticalSolidList"/>
    <dgm:cxn modelId="{B7188C10-5B8D-43CC-A9C0-C8288D943858}" type="presParOf" srcId="{1255A833-27D1-454C-9C62-DAEF21753FE4}" destId="{31983A4A-E1B0-404D-894C-D72E649BC30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8915D0-F038-4C53-86B8-58DC1895430F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CB26B75-CB77-40F6-BB6A-63F4EA053DCB}">
      <dgm:prSet/>
      <dgm:spPr>
        <a:solidFill>
          <a:schemeClr val="accent2"/>
        </a:solidFill>
      </dgm:spPr>
      <dgm:t>
        <a:bodyPr/>
        <a:lstStyle/>
        <a:p>
          <a:r>
            <a:rPr lang="de-DE" dirty="0"/>
            <a:t>Ziel 1</a:t>
          </a:r>
          <a:endParaRPr lang="en-US" dirty="0"/>
        </a:p>
      </dgm:t>
    </dgm:pt>
    <dgm:pt modelId="{C6026523-6692-4923-870E-E0F343FB95D7}" type="parTrans" cxnId="{3AA164C5-3B97-4B44-BC40-BD110D0C7316}">
      <dgm:prSet/>
      <dgm:spPr/>
      <dgm:t>
        <a:bodyPr/>
        <a:lstStyle/>
        <a:p>
          <a:endParaRPr lang="en-US"/>
        </a:p>
      </dgm:t>
    </dgm:pt>
    <dgm:pt modelId="{E61F7F30-DA71-4DEB-90D5-95D614431E20}" type="sibTrans" cxnId="{3AA164C5-3B97-4B44-BC40-BD110D0C7316}">
      <dgm:prSet/>
      <dgm:spPr/>
      <dgm:t>
        <a:bodyPr/>
        <a:lstStyle/>
        <a:p>
          <a:endParaRPr lang="en-US"/>
        </a:p>
      </dgm:t>
    </dgm:pt>
    <dgm:pt modelId="{1A9B0C63-BAD0-4AFA-9CEC-3A5C40295601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de-DE" dirty="0"/>
            <a:t>Interviews mit Personen aus dem Umfeld der med. Versorgung von Wohnungslosen</a:t>
          </a:r>
          <a:endParaRPr lang="en-US" dirty="0"/>
        </a:p>
      </dgm:t>
    </dgm:pt>
    <dgm:pt modelId="{167E3175-7C96-4D0B-BF09-33ACB1468FA5}" type="parTrans" cxnId="{1C41EB21-5EC7-4790-98D3-F2B90CC1211B}">
      <dgm:prSet/>
      <dgm:spPr/>
      <dgm:t>
        <a:bodyPr/>
        <a:lstStyle/>
        <a:p>
          <a:endParaRPr lang="en-US"/>
        </a:p>
      </dgm:t>
    </dgm:pt>
    <dgm:pt modelId="{706F1BFC-E93F-4F80-8B90-4B67C4194A91}" type="sibTrans" cxnId="{1C41EB21-5EC7-4790-98D3-F2B90CC1211B}">
      <dgm:prSet/>
      <dgm:spPr/>
      <dgm:t>
        <a:bodyPr/>
        <a:lstStyle/>
        <a:p>
          <a:endParaRPr lang="en-US"/>
        </a:p>
      </dgm:t>
    </dgm:pt>
    <dgm:pt modelId="{BB064118-20ED-493F-B7A6-CB4B7C46DF07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de-DE"/>
            <a:t>Modellierung der erfassten Informationen</a:t>
          </a:r>
          <a:endParaRPr lang="en-US"/>
        </a:p>
      </dgm:t>
    </dgm:pt>
    <dgm:pt modelId="{54C47D4E-7CB2-4EBE-89A3-5A26CE561D56}" type="parTrans" cxnId="{25EA6D4B-CE47-4276-B257-CC88377CB44D}">
      <dgm:prSet/>
      <dgm:spPr/>
      <dgm:t>
        <a:bodyPr/>
        <a:lstStyle/>
        <a:p>
          <a:endParaRPr lang="en-US"/>
        </a:p>
      </dgm:t>
    </dgm:pt>
    <dgm:pt modelId="{E76EE8DE-4435-4D48-9302-9C91EA1483C2}" type="sibTrans" cxnId="{25EA6D4B-CE47-4276-B257-CC88377CB44D}">
      <dgm:prSet/>
      <dgm:spPr/>
      <dgm:t>
        <a:bodyPr/>
        <a:lstStyle/>
        <a:p>
          <a:endParaRPr lang="en-US"/>
        </a:p>
      </dgm:t>
    </dgm:pt>
    <dgm:pt modelId="{5FD043D9-97B5-437A-A038-41B720C6BC5F}">
      <dgm:prSet/>
      <dgm:spPr>
        <a:solidFill>
          <a:schemeClr val="accent2"/>
        </a:solidFill>
      </dgm:spPr>
      <dgm:t>
        <a:bodyPr/>
        <a:lstStyle/>
        <a:p>
          <a:r>
            <a:rPr lang="de-DE" dirty="0"/>
            <a:t>Ziel 2</a:t>
          </a:r>
          <a:endParaRPr lang="en-US" dirty="0"/>
        </a:p>
      </dgm:t>
    </dgm:pt>
    <dgm:pt modelId="{96662BC1-63DC-452F-AE26-CA1C83382940}" type="parTrans" cxnId="{C147FDF6-5676-4368-AED1-FCE433D59201}">
      <dgm:prSet/>
      <dgm:spPr/>
      <dgm:t>
        <a:bodyPr/>
        <a:lstStyle/>
        <a:p>
          <a:endParaRPr lang="en-US"/>
        </a:p>
      </dgm:t>
    </dgm:pt>
    <dgm:pt modelId="{5A5D6ADA-73E0-4C7A-842E-FC49558B0CF2}" type="sibTrans" cxnId="{C147FDF6-5676-4368-AED1-FCE433D59201}">
      <dgm:prSet/>
      <dgm:spPr/>
      <dgm:t>
        <a:bodyPr/>
        <a:lstStyle/>
        <a:p>
          <a:endParaRPr lang="en-US"/>
        </a:p>
      </dgm:t>
    </dgm:pt>
    <dgm:pt modelId="{4EF6F153-8E51-44D4-9EB1-C096C35D9496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de-DE"/>
            <a:t>Literaturrecherche nach bestehenden Ansätzen</a:t>
          </a:r>
          <a:endParaRPr lang="en-US"/>
        </a:p>
      </dgm:t>
    </dgm:pt>
    <dgm:pt modelId="{6A347D3F-244E-423B-A563-2D3D110FDD7E}" type="parTrans" cxnId="{A86872B0-3E25-430B-A956-B044961607DE}">
      <dgm:prSet/>
      <dgm:spPr/>
      <dgm:t>
        <a:bodyPr/>
        <a:lstStyle/>
        <a:p>
          <a:endParaRPr lang="en-US"/>
        </a:p>
      </dgm:t>
    </dgm:pt>
    <dgm:pt modelId="{600E9813-6B1F-4617-8A6E-E882E173A923}" type="sibTrans" cxnId="{A86872B0-3E25-430B-A956-B044961607DE}">
      <dgm:prSet/>
      <dgm:spPr/>
      <dgm:t>
        <a:bodyPr/>
        <a:lstStyle/>
        <a:p>
          <a:endParaRPr lang="en-US"/>
        </a:p>
      </dgm:t>
    </dgm:pt>
    <dgm:pt modelId="{DA1B9F41-CAAB-46A9-AD8B-7EEE005E947B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de-DE"/>
            <a:t>Definition von Vergleichskriterien</a:t>
          </a:r>
          <a:endParaRPr lang="en-US"/>
        </a:p>
      </dgm:t>
    </dgm:pt>
    <dgm:pt modelId="{1406A010-BD76-49E5-806F-37F61B1FA0F0}" type="parTrans" cxnId="{36D98F5F-5B6A-428A-B462-3B83DC6EDB5A}">
      <dgm:prSet/>
      <dgm:spPr/>
      <dgm:t>
        <a:bodyPr/>
        <a:lstStyle/>
        <a:p>
          <a:endParaRPr lang="en-US"/>
        </a:p>
      </dgm:t>
    </dgm:pt>
    <dgm:pt modelId="{0EC40BFC-2B20-4317-8400-ADD69AB2385D}" type="sibTrans" cxnId="{36D98F5F-5B6A-428A-B462-3B83DC6EDB5A}">
      <dgm:prSet/>
      <dgm:spPr/>
      <dgm:t>
        <a:bodyPr/>
        <a:lstStyle/>
        <a:p>
          <a:endParaRPr lang="en-US"/>
        </a:p>
      </dgm:t>
    </dgm:pt>
    <dgm:pt modelId="{49A84714-775A-4D74-855A-C0F63FF02BC6}" type="pres">
      <dgm:prSet presAssocID="{918915D0-F038-4C53-86B8-58DC1895430F}" presName="linear" presStyleCnt="0">
        <dgm:presLayoutVars>
          <dgm:dir/>
          <dgm:animLvl val="lvl"/>
          <dgm:resizeHandles val="exact"/>
        </dgm:presLayoutVars>
      </dgm:prSet>
      <dgm:spPr/>
    </dgm:pt>
    <dgm:pt modelId="{61DE78DF-BC68-48A6-BB08-6944B25D2659}" type="pres">
      <dgm:prSet presAssocID="{CCB26B75-CB77-40F6-BB6A-63F4EA053DCB}" presName="parentLin" presStyleCnt="0"/>
      <dgm:spPr/>
    </dgm:pt>
    <dgm:pt modelId="{F8A3C4FC-E20E-4182-AC1A-4386369DA589}" type="pres">
      <dgm:prSet presAssocID="{CCB26B75-CB77-40F6-BB6A-63F4EA053DCB}" presName="parentLeftMargin" presStyleLbl="node1" presStyleIdx="0" presStyleCnt="2"/>
      <dgm:spPr/>
    </dgm:pt>
    <dgm:pt modelId="{9CBF5304-0D3D-4995-BA7A-E8647A0A37A4}" type="pres">
      <dgm:prSet presAssocID="{CCB26B75-CB77-40F6-BB6A-63F4EA053DC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FEB0845-1716-43B6-88AC-4E9B656BE36E}" type="pres">
      <dgm:prSet presAssocID="{CCB26B75-CB77-40F6-BB6A-63F4EA053DCB}" presName="negativeSpace" presStyleCnt="0"/>
      <dgm:spPr/>
    </dgm:pt>
    <dgm:pt modelId="{CC8F2BE2-1581-4521-9403-5F9752D851A7}" type="pres">
      <dgm:prSet presAssocID="{CCB26B75-CB77-40F6-BB6A-63F4EA053DCB}" presName="childText" presStyleLbl="conFgAcc1" presStyleIdx="0" presStyleCnt="2">
        <dgm:presLayoutVars>
          <dgm:bulletEnabled val="1"/>
        </dgm:presLayoutVars>
      </dgm:prSet>
      <dgm:spPr/>
    </dgm:pt>
    <dgm:pt modelId="{A8898932-77EF-4C97-96C5-75428902B4C0}" type="pres">
      <dgm:prSet presAssocID="{E61F7F30-DA71-4DEB-90D5-95D614431E20}" presName="spaceBetweenRectangles" presStyleCnt="0"/>
      <dgm:spPr/>
    </dgm:pt>
    <dgm:pt modelId="{6FF6BA00-C9C1-4CE5-BD9E-A9C4AB12EC87}" type="pres">
      <dgm:prSet presAssocID="{5FD043D9-97B5-437A-A038-41B720C6BC5F}" presName="parentLin" presStyleCnt="0"/>
      <dgm:spPr/>
    </dgm:pt>
    <dgm:pt modelId="{48BAC075-11AD-407E-A961-B46B9CBFC36E}" type="pres">
      <dgm:prSet presAssocID="{5FD043D9-97B5-437A-A038-41B720C6BC5F}" presName="parentLeftMargin" presStyleLbl="node1" presStyleIdx="0" presStyleCnt="2"/>
      <dgm:spPr/>
    </dgm:pt>
    <dgm:pt modelId="{DDA11F6F-7E20-41CC-8850-668235B2CBB9}" type="pres">
      <dgm:prSet presAssocID="{5FD043D9-97B5-437A-A038-41B720C6BC5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78DB1DB-4763-4E0E-9214-DC2DC14CA587}" type="pres">
      <dgm:prSet presAssocID="{5FD043D9-97B5-437A-A038-41B720C6BC5F}" presName="negativeSpace" presStyleCnt="0"/>
      <dgm:spPr/>
    </dgm:pt>
    <dgm:pt modelId="{C745F97C-6088-427A-8200-6A03926D3C94}" type="pres">
      <dgm:prSet presAssocID="{5FD043D9-97B5-437A-A038-41B720C6BC5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48EBD0E-F59B-4F23-983E-8073EDE6334D}" type="presOf" srcId="{CCB26B75-CB77-40F6-BB6A-63F4EA053DCB}" destId="{9CBF5304-0D3D-4995-BA7A-E8647A0A37A4}" srcOrd="1" destOrd="0" presId="urn:microsoft.com/office/officeart/2005/8/layout/list1"/>
    <dgm:cxn modelId="{1C41EB21-5EC7-4790-98D3-F2B90CC1211B}" srcId="{CCB26B75-CB77-40F6-BB6A-63F4EA053DCB}" destId="{1A9B0C63-BAD0-4AFA-9CEC-3A5C40295601}" srcOrd="0" destOrd="0" parTransId="{167E3175-7C96-4D0B-BF09-33ACB1468FA5}" sibTransId="{706F1BFC-E93F-4F80-8B90-4B67C4194A91}"/>
    <dgm:cxn modelId="{C6895E3E-BF0F-496B-BDC9-3444750CC64A}" type="presOf" srcId="{BB064118-20ED-493F-B7A6-CB4B7C46DF07}" destId="{CC8F2BE2-1581-4521-9403-5F9752D851A7}" srcOrd="0" destOrd="1" presId="urn:microsoft.com/office/officeart/2005/8/layout/list1"/>
    <dgm:cxn modelId="{E0AFDC5E-EBCC-4200-8ECC-9148755F6BE7}" type="presOf" srcId="{918915D0-F038-4C53-86B8-58DC1895430F}" destId="{49A84714-775A-4D74-855A-C0F63FF02BC6}" srcOrd="0" destOrd="0" presId="urn:microsoft.com/office/officeart/2005/8/layout/list1"/>
    <dgm:cxn modelId="{36D98F5F-5B6A-428A-B462-3B83DC6EDB5A}" srcId="{5FD043D9-97B5-437A-A038-41B720C6BC5F}" destId="{DA1B9F41-CAAB-46A9-AD8B-7EEE005E947B}" srcOrd="1" destOrd="0" parTransId="{1406A010-BD76-49E5-806F-37F61B1FA0F0}" sibTransId="{0EC40BFC-2B20-4317-8400-ADD69AB2385D}"/>
    <dgm:cxn modelId="{4B649544-7CC4-466B-929C-6BDA1642CDAA}" type="presOf" srcId="{5FD043D9-97B5-437A-A038-41B720C6BC5F}" destId="{DDA11F6F-7E20-41CC-8850-668235B2CBB9}" srcOrd="1" destOrd="0" presId="urn:microsoft.com/office/officeart/2005/8/layout/list1"/>
    <dgm:cxn modelId="{25EA6D4B-CE47-4276-B257-CC88377CB44D}" srcId="{CCB26B75-CB77-40F6-BB6A-63F4EA053DCB}" destId="{BB064118-20ED-493F-B7A6-CB4B7C46DF07}" srcOrd="1" destOrd="0" parTransId="{54C47D4E-7CB2-4EBE-89A3-5A26CE561D56}" sibTransId="{E76EE8DE-4435-4D48-9302-9C91EA1483C2}"/>
    <dgm:cxn modelId="{2DF85A92-3F9E-46AA-8837-8E693A1A45DD}" type="presOf" srcId="{5FD043D9-97B5-437A-A038-41B720C6BC5F}" destId="{48BAC075-11AD-407E-A961-B46B9CBFC36E}" srcOrd="0" destOrd="0" presId="urn:microsoft.com/office/officeart/2005/8/layout/list1"/>
    <dgm:cxn modelId="{A7D450AB-CC50-4330-A989-00D73A755EFB}" type="presOf" srcId="{DA1B9F41-CAAB-46A9-AD8B-7EEE005E947B}" destId="{C745F97C-6088-427A-8200-6A03926D3C94}" srcOrd="0" destOrd="1" presId="urn:microsoft.com/office/officeart/2005/8/layout/list1"/>
    <dgm:cxn modelId="{3FD00BAE-9411-41B7-ADD8-6A33645527B6}" type="presOf" srcId="{CCB26B75-CB77-40F6-BB6A-63F4EA053DCB}" destId="{F8A3C4FC-E20E-4182-AC1A-4386369DA589}" srcOrd="0" destOrd="0" presId="urn:microsoft.com/office/officeart/2005/8/layout/list1"/>
    <dgm:cxn modelId="{A86872B0-3E25-430B-A956-B044961607DE}" srcId="{5FD043D9-97B5-437A-A038-41B720C6BC5F}" destId="{4EF6F153-8E51-44D4-9EB1-C096C35D9496}" srcOrd="0" destOrd="0" parTransId="{6A347D3F-244E-423B-A563-2D3D110FDD7E}" sibTransId="{600E9813-6B1F-4617-8A6E-E882E173A923}"/>
    <dgm:cxn modelId="{3AA164C5-3B97-4B44-BC40-BD110D0C7316}" srcId="{918915D0-F038-4C53-86B8-58DC1895430F}" destId="{CCB26B75-CB77-40F6-BB6A-63F4EA053DCB}" srcOrd="0" destOrd="0" parTransId="{C6026523-6692-4923-870E-E0F343FB95D7}" sibTransId="{E61F7F30-DA71-4DEB-90D5-95D614431E20}"/>
    <dgm:cxn modelId="{738337D9-889D-43A4-BC8F-D2B3AD307CE3}" type="presOf" srcId="{4EF6F153-8E51-44D4-9EB1-C096C35D9496}" destId="{C745F97C-6088-427A-8200-6A03926D3C94}" srcOrd="0" destOrd="0" presId="urn:microsoft.com/office/officeart/2005/8/layout/list1"/>
    <dgm:cxn modelId="{C147FDF6-5676-4368-AED1-FCE433D59201}" srcId="{918915D0-F038-4C53-86B8-58DC1895430F}" destId="{5FD043D9-97B5-437A-A038-41B720C6BC5F}" srcOrd="1" destOrd="0" parTransId="{96662BC1-63DC-452F-AE26-CA1C83382940}" sibTransId="{5A5D6ADA-73E0-4C7A-842E-FC49558B0CF2}"/>
    <dgm:cxn modelId="{8C64C5FB-3368-4DC4-BADE-339C671AA004}" type="presOf" srcId="{1A9B0C63-BAD0-4AFA-9CEC-3A5C40295601}" destId="{CC8F2BE2-1581-4521-9403-5F9752D851A7}" srcOrd="0" destOrd="0" presId="urn:microsoft.com/office/officeart/2005/8/layout/list1"/>
    <dgm:cxn modelId="{F2E602CC-14C3-4644-A0E9-FD6585851ACA}" type="presParOf" srcId="{49A84714-775A-4D74-855A-C0F63FF02BC6}" destId="{61DE78DF-BC68-48A6-BB08-6944B25D2659}" srcOrd="0" destOrd="0" presId="urn:microsoft.com/office/officeart/2005/8/layout/list1"/>
    <dgm:cxn modelId="{44EEAD97-0D28-40F8-98C5-29BACA5E7C8D}" type="presParOf" srcId="{61DE78DF-BC68-48A6-BB08-6944B25D2659}" destId="{F8A3C4FC-E20E-4182-AC1A-4386369DA589}" srcOrd="0" destOrd="0" presId="urn:microsoft.com/office/officeart/2005/8/layout/list1"/>
    <dgm:cxn modelId="{CEEA13CD-5468-47A6-9095-F1EAE708984F}" type="presParOf" srcId="{61DE78DF-BC68-48A6-BB08-6944B25D2659}" destId="{9CBF5304-0D3D-4995-BA7A-E8647A0A37A4}" srcOrd="1" destOrd="0" presId="urn:microsoft.com/office/officeart/2005/8/layout/list1"/>
    <dgm:cxn modelId="{A464981B-2ADD-4DD8-8818-4AA5174CD98F}" type="presParOf" srcId="{49A84714-775A-4D74-855A-C0F63FF02BC6}" destId="{8FEB0845-1716-43B6-88AC-4E9B656BE36E}" srcOrd="1" destOrd="0" presId="urn:microsoft.com/office/officeart/2005/8/layout/list1"/>
    <dgm:cxn modelId="{42C750EE-8CCE-4B74-87F1-A1CECDED766C}" type="presParOf" srcId="{49A84714-775A-4D74-855A-C0F63FF02BC6}" destId="{CC8F2BE2-1581-4521-9403-5F9752D851A7}" srcOrd="2" destOrd="0" presId="urn:microsoft.com/office/officeart/2005/8/layout/list1"/>
    <dgm:cxn modelId="{356D7146-DD38-471B-871B-18D8215B2099}" type="presParOf" srcId="{49A84714-775A-4D74-855A-C0F63FF02BC6}" destId="{A8898932-77EF-4C97-96C5-75428902B4C0}" srcOrd="3" destOrd="0" presId="urn:microsoft.com/office/officeart/2005/8/layout/list1"/>
    <dgm:cxn modelId="{35E63F7B-7579-49AA-B651-D59CB0371ECF}" type="presParOf" srcId="{49A84714-775A-4D74-855A-C0F63FF02BC6}" destId="{6FF6BA00-C9C1-4CE5-BD9E-A9C4AB12EC87}" srcOrd="4" destOrd="0" presId="urn:microsoft.com/office/officeart/2005/8/layout/list1"/>
    <dgm:cxn modelId="{3223C7FA-F451-4480-9D37-2E5025F42F80}" type="presParOf" srcId="{6FF6BA00-C9C1-4CE5-BD9E-A9C4AB12EC87}" destId="{48BAC075-11AD-407E-A961-B46B9CBFC36E}" srcOrd="0" destOrd="0" presId="urn:microsoft.com/office/officeart/2005/8/layout/list1"/>
    <dgm:cxn modelId="{5805C3B5-400D-4232-9EA6-B281C9AD47A2}" type="presParOf" srcId="{6FF6BA00-C9C1-4CE5-BD9E-A9C4AB12EC87}" destId="{DDA11F6F-7E20-41CC-8850-668235B2CBB9}" srcOrd="1" destOrd="0" presId="urn:microsoft.com/office/officeart/2005/8/layout/list1"/>
    <dgm:cxn modelId="{ED5AAA71-9FC2-4BEF-AEC7-0AF347B7538B}" type="presParOf" srcId="{49A84714-775A-4D74-855A-C0F63FF02BC6}" destId="{678DB1DB-4763-4E0E-9214-DC2DC14CA587}" srcOrd="5" destOrd="0" presId="urn:microsoft.com/office/officeart/2005/8/layout/list1"/>
    <dgm:cxn modelId="{A0882129-F018-4808-81A6-16066D297E8E}" type="presParOf" srcId="{49A84714-775A-4D74-855A-C0F63FF02BC6}" destId="{C745F97C-6088-427A-8200-6A03926D3C9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F1C8B2-A303-4D47-A524-CF24CE099B2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C271E97C-B905-4B9F-889E-71BB273B6C4A}">
      <dgm:prSet/>
      <dgm:spPr/>
      <dgm:t>
        <a:bodyPr/>
        <a:lstStyle/>
        <a:p>
          <a:r>
            <a:rPr lang="de-DE" dirty="0"/>
            <a:t>Funktionalität</a:t>
          </a:r>
          <a:endParaRPr lang="en-US" dirty="0"/>
        </a:p>
      </dgm:t>
    </dgm:pt>
    <dgm:pt modelId="{970FBD58-984B-40D5-943F-2FEA4CB04D82}" type="parTrans" cxnId="{7F2608A3-C024-46FA-B492-B36F70DE00C3}">
      <dgm:prSet/>
      <dgm:spPr/>
      <dgm:t>
        <a:bodyPr/>
        <a:lstStyle/>
        <a:p>
          <a:endParaRPr lang="en-US"/>
        </a:p>
      </dgm:t>
    </dgm:pt>
    <dgm:pt modelId="{682321D4-105C-4E4A-B107-DA5E397A1742}" type="sibTrans" cxnId="{7F2608A3-C024-46FA-B492-B36F70DE00C3}">
      <dgm:prSet/>
      <dgm:spPr/>
      <dgm:t>
        <a:bodyPr/>
        <a:lstStyle/>
        <a:p>
          <a:endParaRPr lang="en-US"/>
        </a:p>
      </dgm:t>
    </dgm:pt>
    <dgm:pt modelId="{19F77DFF-D7F6-4868-902E-AD65D9A5EBB0}">
      <dgm:prSet/>
      <dgm:spPr/>
      <dgm:t>
        <a:bodyPr/>
        <a:lstStyle/>
        <a:p>
          <a:r>
            <a:rPr lang="de-DE"/>
            <a:t>Benutzerfreundlichkeit</a:t>
          </a:r>
          <a:endParaRPr lang="en-US"/>
        </a:p>
      </dgm:t>
    </dgm:pt>
    <dgm:pt modelId="{9DF1040D-14BB-486C-8C5C-BF78AF99229E}" type="parTrans" cxnId="{218E3673-AC9C-45E9-9CBD-04EA809184DE}">
      <dgm:prSet/>
      <dgm:spPr/>
      <dgm:t>
        <a:bodyPr/>
        <a:lstStyle/>
        <a:p>
          <a:endParaRPr lang="en-US"/>
        </a:p>
      </dgm:t>
    </dgm:pt>
    <dgm:pt modelId="{5DD4D3AE-7306-4E82-A69D-BCAB4177B2A2}" type="sibTrans" cxnId="{218E3673-AC9C-45E9-9CBD-04EA809184DE}">
      <dgm:prSet/>
      <dgm:spPr/>
      <dgm:t>
        <a:bodyPr/>
        <a:lstStyle/>
        <a:p>
          <a:endParaRPr lang="en-US"/>
        </a:p>
      </dgm:t>
    </dgm:pt>
    <dgm:pt modelId="{6F53F387-4436-4B24-BAF8-7E6884E02DFB}">
      <dgm:prSet/>
      <dgm:spPr/>
      <dgm:t>
        <a:bodyPr/>
        <a:lstStyle/>
        <a:p>
          <a:r>
            <a:rPr lang="de-DE"/>
            <a:t>Interoperabilität</a:t>
          </a:r>
          <a:endParaRPr lang="en-US"/>
        </a:p>
      </dgm:t>
    </dgm:pt>
    <dgm:pt modelId="{F5198552-DDDD-43C2-B7E2-047D0EFAB047}" type="parTrans" cxnId="{EA16960F-F132-4D87-8DB9-F7CB2FC9BBA2}">
      <dgm:prSet/>
      <dgm:spPr/>
      <dgm:t>
        <a:bodyPr/>
        <a:lstStyle/>
        <a:p>
          <a:endParaRPr lang="en-US"/>
        </a:p>
      </dgm:t>
    </dgm:pt>
    <dgm:pt modelId="{03406237-07E9-4C4D-AB32-48E8A2311A6E}" type="sibTrans" cxnId="{EA16960F-F132-4D87-8DB9-F7CB2FC9BBA2}">
      <dgm:prSet/>
      <dgm:spPr/>
      <dgm:t>
        <a:bodyPr/>
        <a:lstStyle/>
        <a:p>
          <a:endParaRPr lang="en-US"/>
        </a:p>
      </dgm:t>
    </dgm:pt>
    <dgm:pt modelId="{A430802F-8A65-4185-B43A-3E166C946DAF}">
      <dgm:prSet/>
      <dgm:spPr/>
      <dgm:t>
        <a:bodyPr/>
        <a:lstStyle/>
        <a:p>
          <a:r>
            <a:rPr lang="de-DE"/>
            <a:t>Zeit- und Ressourcenaufwand</a:t>
          </a:r>
          <a:endParaRPr lang="en-US"/>
        </a:p>
      </dgm:t>
    </dgm:pt>
    <dgm:pt modelId="{34858042-2ACC-46A5-92A8-C6FC06A46269}" type="parTrans" cxnId="{E5031E0C-FFFD-45BE-8C19-53FF74A045A6}">
      <dgm:prSet/>
      <dgm:spPr/>
      <dgm:t>
        <a:bodyPr/>
        <a:lstStyle/>
        <a:p>
          <a:endParaRPr lang="en-US"/>
        </a:p>
      </dgm:t>
    </dgm:pt>
    <dgm:pt modelId="{5FD0D189-195E-438D-AB79-AC32D9F3D82C}" type="sibTrans" cxnId="{E5031E0C-FFFD-45BE-8C19-53FF74A045A6}">
      <dgm:prSet/>
      <dgm:spPr/>
      <dgm:t>
        <a:bodyPr/>
        <a:lstStyle/>
        <a:p>
          <a:endParaRPr lang="en-US"/>
        </a:p>
      </dgm:t>
    </dgm:pt>
    <dgm:pt modelId="{9FF0E229-AE31-4877-8EFF-5249AAD41845}">
      <dgm:prSet/>
      <dgm:spPr/>
      <dgm:t>
        <a:bodyPr/>
        <a:lstStyle/>
        <a:p>
          <a:r>
            <a:rPr lang="de-DE"/>
            <a:t>Anpassbarkeit</a:t>
          </a:r>
          <a:endParaRPr lang="en-US"/>
        </a:p>
      </dgm:t>
    </dgm:pt>
    <dgm:pt modelId="{4750DF8C-4851-49F5-A4E1-1143F62B0395}" type="parTrans" cxnId="{3D340B7F-8CB6-43F8-B56E-DCA672ECE1FA}">
      <dgm:prSet/>
      <dgm:spPr/>
      <dgm:t>
        <a:bodyPr/>
        <a:lstStyle/>
        <a:p>
          <a:endParaRPr lang="en-US"/>
        </a:p>
      </dgm:t>
    </dgm:pt>
    <dgm:pt modelId="{8EBAE52F-B250-41FF-8360-C57FADC309D9}" type="sibTrans" cxnId="{3D340B7F-8CB6-43F8-B56E-DCA672ECE1FA}">
      <dgm:prSet/>
      <dgm:spPr/>
      <dgm:t>
        <a:bodyPr/>
        <a:lstStyle/>
        <a:p>
          <a:endParaRPr lang="en-US"/>
        </a:p>
      </dgm:t>
    </dgm:pt>
    <dgm:pt modelId="{CD3059CC-4589-4DC4-BDDF-03B1CE644861}">
      <dgm:prSet/>
      <dgm:spPr/>
      <dgm:t>
        <a:bodyPr/>
        <a:lstStyle/>
        <a:p>
          <a:r>
            <a:rPr lang="de-DE"/>
            <a:t>Datenschutz und –sicherheit</a:t>
          </a:r>
          <a:endParaRPr lang="en-US"/>
        </a:p>
      </dgm:t>
    </dgm:pt>
    <dgm:pt modelId="{4A27BFF2-6D73-4B0F-B36C-8EE798F32D54}" type="parTrans" cxnId="{DCF6B411-47E1-4123-B469-D848D221CB7B}">
      <dgm:prSet/>
      <dgm:spPr/>
      <dgm:t>
        <a:bodyPr/>
        <a:lstStyle/>
        <a:p>
          <a:endParaRPr lang="en-US"/>
        </a:p>
      </dgm:t>
    </dgm:pt>
    <dgm:pt modelId="{F2F034DF-771B-426E-9810-AA7C675DE836}" type="sibTrans" cxnId="{DCF6B411-47E1-4123-B469-D848D221CB7B}">
      <dgm:prSet/>
      <dgm:spPr/>
      <dgm:t>
        <a:bodyPr/>
        <a:lstStyle/>
        <a:p>
          <a:endParaRPr lang="en-US"/>
        </a:p>
      </dgm:t>
    </dgm:pt>
    <dgm:pt modelId="{EAE3BBCC-0960-46B0-92A7-8C1BD7732F11}">
      <dgm:prSet/>
      <dgm:spPr/>
      <dgm:t>
        <a:bodyPr/>
        <a:lstStyle/>
        <a:p>
          <a:r>
            <a:rPr lang="de-DE"/>
            <a:t>Digitalisierungsgrad</a:t>
          </a:r>
          <a:endParaRPr lang="en-US"/>
        </a:p>
      </dgm:t>
    </dgm:pt>
    <dgm:pt modelId="{D4E9557D-3D97-416C-A70E-0F6903E3E22E}" type="parTrans" cxnId="{C9C362AA-A4DB-4C5B-AEE0-3E409CB7A6E0}">
      <dgm:prSet/>
      <dgm:spPr/>
      <dgm:t>
        <a:bodyPr/>
        <a:lstStyle/>
        <a:p>
          <a:endParaRPr lang="en-US"/>
        </a:p>
      </dgm:t>
    </dgm:pt>
    <dgm:pt modelId="{EAB83A6A-B9F8-48C3-8D02-4CB5C3C888EC}" type="sibTrans" cxnId="{C9C362AA-A4DB-4C5B-AEE0-3E409CB7A6E0}">
      <dgm:prSet/>
      <dgm:spPr/>
      <dgm:t>
        <a:bodyPr/>
        <a:lstStyle/>
        <a:p>
          <a:endParaRPr lang="en-US"/>
        </a:p>
      </dgm:t>
    </dgm:pt>
    <dgm:pt modelId="{5CFC0EDA-2EFB-435C-9453-FC294AE3FAB7}" type="pres">
      <dgm:prSet presAssocID="{1FF1C8B2-A303-4D47-A524-CF24CE099B29}" presName="Name0" presStyleCnt="0">
        <dgm:presLayoutVars>
          <dgm:chMax val="7"/>
          <dgm:chPref val="7"/>
          <dgm:dir/>
        </dgm:presLayoutVars>
      </dgm:prSet>
      <dgm:spPr/>
    </dgm:pt>
    <dgm:pt modelId="{AD651D18-2BA2-4CE5-855E-034DF95515D0}" type="pres">
      <dgm:prSet presAssocID="{1FF1C8B2-A303-4D47-A524-CF24CE099B29}" presName="Name1" presStyleCnt="0"/>
      <dgm:spPr/>
    </dgm:pt>
    <dgm:pt modelId="{B7CE96F0-FA42-4A51-B0B3-5943B2E1AD14}" type="pres">
      <dgm:prSet presAssocID="{1FF1C8B2-A303-4D47-A524-CF24CE099B29}" presName="cycle" presStyleCnt="0"/>
      <dgm:spPr/>
    </dgm:pt>
    <dgm:pt modelId="{2B82C654-8FEE-4861-B021-115A10A7D911}" type="pres">
      <dgm:prSet presAssocID="{1FF1C8B2-A303-4D47-A524-CF24CE099B29}" presName="srcNode" presStyleLbl="node1" presStyleIdx="0" presStyleCnt="7"/>
      <dgm:spPr/>
    </dgm:pt>
    <dgm:pt modelId="{5957F552-47DC-4F6C-985B-4D953DC9BDDA}" type="pres">
      <dgm:prSet presAssocID="{1FF1C8B2-A303-4D47-A524-CF24CE099B29}" presName="conn" presStyleLbl="parChTrans1D2" presStyleIdx="0" presStyleCnt="1"/>
      <dgm:spPr/>
    </dgm:pt>
    <dgm:pt modelId="{81FE9BC8-BE10-49FC-B582-DBB35D5FCB86}" type="pres">
      <dgm:prSet presAssocID="{1FF1C8B2-A303-4D47-A524-CF24CE099B29}" presName="extraNode" presStyleLbl="node1" presStyleIdx="0" presStyleCnt="7"/>
      <dgm:spPr/>
    </dgm:pt>
    <dgm:pt modelId="{8840D241-17C6-47C5-BB89-5F3CEB47942F}" type="pres">
      <dgm:prSet presAssocID="{1FF1C8B2-A303-4D47-A524-CF24CE099B29}" presName="dstNode" presStyleLbl="node1" presStyleIdx="0" presStyleCnt="7"/>
      <dgm:spPr/>
    </dgm:pt>
    <dgm:pt modelId="{E70A8CC2-D338-432D-876D-4EADD78B264A}" type="pres">
      <dgm:prSet presAssocID="{C271E97C-B905-4B9F-889E-71BB273B6C4A}" presName="text_1" presStyleLbl="node1" presStyleIdx="0" presStyleCnt="7">
        <dgm:presLayoutVars>
          <dgm:bulletEnabled val="1"/>
        </dgm:presLayoutVars>
      </dgm:prSet>
      <dgm:spPr/>
    </dgm:pt>
    <dgm:pt modelId="{B38A9EE2-0218-4D7A-A009-613B0AC25A31}" type="pres">
      <dgm:prSet presAssocID="{C271E97C-B905-4B9F-889E-71BB273B6C4A}" presName="accent_1" presStyleCnt="0"/>
      <dgm:spPr/>
    </dgm:pt>
    <dgm:pt modelId="{13FE572E-37DD-49B0-B39B-086E20E25B0D}" type="pres">
      <dgm:prSet presAssocID="{C271E97C-B905-4B9F-889E-71BB273B6C4A}" presName="accentRepeatNode" presStyleLbl="solidFgAcc1" presStyleIdx="0" presStyleCnt="7"/>
      <dgm:spPr/>
    </dgm:pt>
    <dgm:pt modelId="{D97C1A86-AE7E-45AB-85B4-30396B560C20}" type="pres">
      <dgm:prSet presAssocID="{19F77DFF-D7F6-4868-902E-AD65D9A5EBB0}" presName="text_2" presStyleLbl="node1" presStyleIdx="1" presStyleCnt="7">
        <dgm:presLayoutVars>
          <dgm:bulletEnabled val="1"/>
        </dgm:presLayoutVars>
      </dgm:prSet>
      <dgm:spPr/>
    </dgm:pt>
    <dgm:pt modelId="{36753C3E-65A8-40F5-9345-834713919B33}" type="pres">
      <dgm:prSet presAssocID="{19F77DFF-D7F6-4868-902E-AD65D9A5EBB0}" presName="accent_2" presStyleCnt="0"/>
      <dgm:spPr/>
    </dgm:pt>
    <dgm:pt modelId="{C911E2D5-DB8A-455A-AD9D-B6837DDDCF50}" type="pres">
      <dgm:prSet presAssocID="{19F77DFF-D7F6-4868-902E-AD65D9A5EBB0}" presName="accentRepeatNode" presStyleLbl="solidFgAcc1" presStyleIdx="1" presStyleCnt="7"/>
      <dgm:spPr/>
    </dgm:pt>
    <dgm:pt modelId="{8966A054-9074-4E4E-956A-EDA628B0DDAA}" type="pres">
      <dgm:prSet presAssocID="{6F53F387-4436-4B24-BAF8-7E6884E02DFB}" presName="text_3" presStyleLbl="node1" presStyleIdx="2" presStyleCnt="7">
        <dgm:presLayoutVars>
          <dgm:bulletEnabled val="1"/>
        </dgm:presLayoutVars>
      </dgm:prSet>
      <dgm:spPr/>
    </dgm:pt>
    <dgm:pt modelId="{46B0D372-D4CB-4F4B-9527-B2E025413CF5}" type="pres">
      <dgm:prSet presAssocID="{6F53F387-4436-4B24-BAF8-7E6884E02DFB}" presName="accent_3" presStyleCnt="0"/>
      <dgm:spPr/>
    </dgm:pt>
    <dgm:pt modelId="{5A262FEA-4DF3-43B2-A31E-F560166D7A5A}" type="pres">
      <dgm:prSet presAssocID="{6F53F387-4436-4B24-BAF8-7E6884E02DFB}" presName="accentRepeatNode" presStyleLbl="solidFgAcc1" presStyleIdx="2" presStyleCnt="7"/>
      <dgm:spPr/>
    </dgm:pt>
    <dgm:pt modelId="{CE495B48-36C3-471F-A510-572BAE3A792E}" type="pres">
      <dgm:prSet presAssocID="{A430802F-8A65-4185-B43A-3E166C946DAF}" presName="text_4" presStyleLbl="node1" presStyleIdx="3" presStyleCnt="7">
        <dgm:presLayoutVars>
          <dgm:bulletEnabled val="1"/>
        </dgm:presLayoutVars>
      </dgm:prSet>
      <dgm:spPr/>
    </dgm:pt>
    <dgm:pt modelId="{BD93EEA3-B97C-4E34-ADA3-0203624FA53A}" type="pres">
      <dgm:prSet presAssocID="{A430802F-8A65-4185-B43A-3E166C946DAF}" presName="accent_4" presStyleCnt="0"/>
      <dgm:spPr/>
    </dgm:pt>
    <dgm:pt modelId="{405D6EE6-DFFC-4F79-862C-EB9E0297A894}" type="pres">
      <dgm:prSet presAssocID="{A430802F-8A65-4185-B43A-3E166C946DAF}" presName="accentRepeatNode" presStyleLbl="solidFgAcc1" presStyleIdx="3" presStyleCnt="7"/>
      <dgm:spPr/>
    </dgm:pt>
    <dgm:pt modelId="{B97EE534-1C83-4103-9829-1E80CB5421A7}" type="pres">
      <dgm:prSet presAssocID="{9FF0E229-AE31-4877-8EFF-5249AAD41845}" presName="text_5" presStyleLbl="node1" presStyleIdx="4" presStyleCnt="7">
        <dgm:presLayoutVars>
          <dgm:bulletEnabled val="1"/>
        </dgm:presLayoutVars>
      </dgm:prSet>
      <dgm:spPr/>
    </dgm:pt>
    <dgm:pt modelId="{C368EC9D-7ABD-4335-AF3B-1780C2140030}" type="pres">
      <dgm:prSet presAssocID="{9FF0E229-AE31-4877-8EFF-5249AAD41845}" presName="accent_5" presStyleCnt="0"/>
      <dgm:spPr/>
    </dgm:pt>
    <dgm:pt modelId="{BCAF1506-9BA2-4770-9475-0C1CFF23BF11}" type="pres">
      <dgm:prSet presAssocID="{9FF0E229-AE31-4877-8EFF-5249AAD41845}" presName="accentRepeatNode" presStyleLbl="solidFgAcc1" presStyleIdx="4" presStyleCnt="7"/>
      <dgm:spPr/>
    </dgm:pt>
    <dgm:pt modelId="{41D1C76A-CEC2-42FC-A68B-2E9DF3D57C42}" type="pres">
      <dgm:prSet presAssocID="{CD3059CC-4589-4DC4-BDDF-03B1CE644861}" presName="text_6" presStyleLbl="node1" presStyleIdx="5" presStyleCnt="7">
        <dgm:presLayoutVars>
          <dgm:bulletEnabled val="1"/>
        </dgm:presLayoutVars>
      </dgm:prSet>
      <dgm:spPr/>
    </dgm:pt>
    <dgm:pt modelId="{21E9F4F0-2656-44C0-8365-C2C4FD2968B7}" type="pres">
      <dgm:prSet presAssocID="{CD3059CC-4589-4DC4-BDDF-03B1CE644861}" presName="accent_6" presStyleCnt="0"/>
      <dgm:spPr/>
    </dgm:pt>
    <dgm:pt modelId="{CA0228BF-8882-4A0F-A1C1-4038E49211D3}" type="pres">
      <dgm:prSet presAssocID="{CD3059CC-4589-4DC4-BDDF-03B1CE644861}" presName="accentRepeatNode" presStyleLbl="solidFgAcc1" presStyleIdx="5" presStyleCnt="7"/>
      <dgm:spPr/>
    </dgm:pt>
    <dgm:pt modelId="{CE082581-FA3C-4A50-AB67-358F84C9A1EA}" type="pres">
      <dgm:prSet presAssocID="{EAE3BBCC-0960-46B0-92A7-8C1BD7732F11}" presName="text_7" presStyleLbl="node1" presStyleIdx="6" presStyleCnt="7">
        <dgm:presLayoutVars>
          <dgm:bulletEnabled val="1"/>
        </dgm:presLayoutVars>
      </dgm:prSet>
      <dgm:spPr/>
    </dgm:pt>
    <dgm:pt modelId="{D19A606A-6A9D-42C8-AA34-711ABA04EB50}" type="pres">
      <dgm:prSet presAssocID="{EAE3BBCC-0960-46B0-92A7-8C1BD7732F11}" presName="accent_7" presStyleCnt="0"/>
      <dgm:spPr/>
    </dgm:pt>
    <dgm:pt modelId="{6311E6FE-5E40-4D41-B97C-7D7A508DF45F}" type="pres">
      <dgm:prSet presAssocID="{EAE3BBCC-0960-46B0-92A7-8C1BD7732F11}" presName="accentRepeatNode" presStyleLbl="solidFgAcc1" presStyleIdx="6" presStyleCnt="7"/>
      <dgm:spPr/>
    </dgm:pt>
  </dgm:ptLst>
  <dgm:cxnLst>
    <dgm:cxn modelId="{E5031E0C-FFFD-45BE-8C19-53FF74A045A6}" srcId="{1FF1C8B2-A303-4D47-A524-CF24CE099B29}" destId="{A430802F-8A65-4185-B43A-3E166C946DAF}" srcOrd="3" destOrd="0" parTransId="{34858042-2ACC-46A5-92A8-C6FC06A46269}" sibTransId="{5FD0D189-195E-438D-AB79-AC32D9F3D82C}"/>
    <dgm:cxn modelId="{EA16960F-F132-4D87-8DB9-F7CB2FC9BBA2}" srcId="{1FF1C8B2-A303-4D47-A524-CF24CE099B29}" destId="{6F53F387-4436-4B24-BAF8-7E6884E02DFB}" srcOrd="2" destOrd="0" parTransId="{F5198552-DDDD-43C2-B7E2-047D0EFAB047}" sibTransId="{03406237-07E9-4C4D-AB32-48E8A2311A6E}"/>
    <dgm:cxn modelId="{DCF6B411-47E1-4123-B469-D848D221CB7B}" srcId="{1FF1C8B2-A303-4D47-A524-CF24CE099B29}" destId="{CD3059CC-4589-4DC4-BDDF-03B1CE644861}" srcOrd="5" destOrd="0" parTransId="{4A27BFF2-6D73-4B0F-B36C-8EE798F32D54}" sibTransId="{F2F034DF-771B-426E-9810-AA7C675DE836}"/>
    <dgm:cxn modelId="{056AA271-B427-43B8-BBB6-7C449C2E8BD7}" type="presOf" srcId="{9FF0E229-AE31-4877-8EFF-5249AAD41845}" destId="{B97EE534-1C83-4103-9829-1E80CB5421A7}" srcOrd="0" destOrd="0" presId="urn:microsoft.com/office/officeart/2008/layout/VerticalCurvedList"/>
    <dgm:cxn modelId="{218E3673-AC9C-45E9-9CBD-04EA809184DE}" srcId="{1FF1C8B2-A303-4D47-A524-CF24CE099B29}" destId="{19F77DFF-D7F6-4868-902E-AD65D9A5EBB0}" srcOrd="1" destOrd="0" parTransId="{9DF1040D-14BB-486C-8C5C-BF78AF99229E}" sibTransId="{5DD4D3AE-7306-4E82-A69D-BCAB4177B2A2}"/>
    <dgm:cxn modelId="{3D340B7F-8CB6-43F8-B56E-DCA672ECE1FA}" srcId="{1FF1C8B2-A303-4D47-A524-CF24CE099B29}" destId="{9FF0E229-AE31-4877-8EFF-5249AAD41845}" srcOrd="4" destOrd="0" parTransId="{4750DF8C-4851-49F5-A4E1-1143F62B0395}" sibTransId="{8EBAE52F-B250-41FF-8360-C57FADC309D9}"/>
    <dgm:cxn modelId="{61AA759A-9167-4A4C-ABE1-DF479BFDDFFB}" type="presOf" srcId="{A430802F-8A65-4185-B43A-3E166C946DAF}" destId="{CE495B48-36C3-471F-A510-572BAE3A792E}" srcOrd="0" destOrd="0" presId="urn:microsoft.com/office/officeart/2008/layout/VerticalCurvedList"/>
    <dgm:cxn modelId="{C02E49A1-4D33-4C75-9193-7B457D5DE6DC}" type="presOf" srcId="{C271E97C-B905-4B9F-889E-71BB273B6C4A}" destId="{E70A8CC2-D338-432D-876D-4EADD78B264A}" srcOrd="0" destOrd="0" presId="urn:microsoft.com/office/officeart/2008/layout/VerticalCurvedList"/>
    <dgm:cxn modelId="{7F2608A3-C024-46FA-B492-B36F70DE00C3}" srcId="{1FF1C8B2-A303-4D47-A524-CF24CE099B29}" destId="{C271E97C-B905-4B9F-889E-71BB273B6C4A}" srcOrd="0" destOrd="0" parTransId="{970FBD58-984B-40D5-943F-2FEA4CB04D82}" sibTransId="{682321D4-105C-4E4A-B107-DA5E397A1742}"/>
    <dgm:cxn modelId="{5BAD0BA3-2184-4073-A905-F4669C481F49}" type="presOf" srcId="{EAE3BBCC-0960-46B0-92A7-8C1BD7732F11}" destId="{CE082581-FA3C-4A50-AB67-358F84C9A1EA}" srcOrd="0" destOrd="0" presId="urn:microsoft.com/office/officeart/2008/layout/VerticalCurvedList"/>
    <dgm:cxn modelId="{C9C362AA-A4DB-4C5B-AEE0-3E409CB7A6E0}" srcId="{1FF1C8B2-A303-4D47-A524-CF24CE099B29}" destId="{EAE3BBCC-0960-46B0-92A7-8C1BD7732F11}" srcOrd="6" destOrd="0" parTransId="{D4E9557D-3D97-416C-A70E-0F6903E3E22E}" sibTransId="{EAB83A6A-B9F8-48C3-8D02-4CB5C3C888EC}"/>
    <dgm:cxn modelId="{900960AB-F317-4B8F-BC52-29529099F101}" type="presOf" srcId="{6F53F387-4436-4B24-BAF8-7E6884E02DFB}" destId="{8966A054-9074-4E4E-956A-EDA628B0DDAA}" srcOrd="0" destOrd="0" presId="urn:microsoft.com/office/officeart/2008/layout/VerticalCurvedList"/>
    <dgm:cxn modelId="{857735AD-D4EF-40FA-983E-F087D617120D}" type="presOf" srcId="{CD3059CC-4589-4DC4-BDDF-03B1CE644861}" destId="{41D1C76A-CEC2-42FC-A68B-2E9DF3D57C42}" srcOrd="0" destOrd="0" presId="urn:microsoft.com/office/officeart/2008/layout/VerticalCurvedList"/>
    <dgm:cxn modelId="{8DAF97B7-CFEE-4497-B535-DCEDB198C128}" type="presOf" srcId="{1FF1C8B2-A303-4D47-A524-CF24CE099B29}" destId="{5CFC0EDA-2EFB-435C-9453-FC294AE3FAB7}" srcOrd="0" destOrd="0" presId="urn:microsoft.com/office/officeart/2008/layout/VerticalCurvedList"/>
    <dgm:cxn modelId="{A08FFCC7-5E37-4930-83F6-4B55AF4C4D57}" type="presOf" srcId="{682321D4-105C-4E4A-B107-DA5E397A1742}" destId="{5957F552-47DC-4F6C-985B-4D953DC9BDDA}" srcOrd="0" destOrd="0" presId="urn:microsoft.com/office/officeart/2008/layout/VerticalCurvedList"/>
    <dgm:cxn modelId="{4F0D55D5-9871-479A-B8AD-3FFA6F1EA8CA}" type="presOf" srcId="{19F77DFF-D7F6-4868-902E-AD65D9A5EBB0}" destId="{D97C1A86-AE7E-45AB-85B4-30396B560C20}" srcOrd="0" destOrd="0" presId="urn:microsoft.com/office/officeart/2008/layout/VerticalCurvedList"/>
    <dgm:cxn modelId="{9346D47C-17A3-481F-ABB9-B610312C1450}" type="presParOf" srcId="{5CFC0EDA-2EFB-435C-9453-FC294AE3FAB7}" destId="{AD651D18-2BA2-4CE5-855E-034DF95515D0}" srcOrd="0" destOrd="0" presId="urn:microsoft.com/office/officeart/2008/layout/VerticalCurvedList"/>
    <dgm:cxn modelId="{CE7F4A1D-BDC1-4B61-A1A6-D992675E20D0}" type="presParOf" srcId="{AD651D18-2BA2-4CE5-855E-034DF95515D0}" destId="{B7CE96F0-FA42-4A51-B0B3-5943B2E1AD14}" srcOrd="0" destOrd="0" presId="urn:microsoft.com/office/officeart/2008/layout/VerticalCurvedList"/>
    <dgm:cxn modelId="{6CD266F9-5FE9-44E9-AB1A-A888C1D2DE3D}" type="presParOf" srcId="{B7CE96F0-FA42-4A51-B0B3-5943B2E1AD14}" destId="{2B82C654-8FEE-4861-B021-115A10A7D911}" srcOrd="0" destOrd="0" presId="urn:microsoft.com/office/officeart/2008/layout/VerticalCurvedList"/>
    <dgm:cxn modelId="{11106AC4-3D66-4F86-B2AB-E595783DE781}" type="presParOf" srcId="{B7CE96F0-FA42-4A51-B0B3-5943B2E1AD14}" destId="{5957F552-47DC-4F6C-985B-4D953DC9BDDA}" srcOrd="1" destOrd="0" presId="urn:microsoft.com/office/officeart/2008/layout/VerticalCurvedList"/>
    <dgm:cxn modelId="{2EECC5BF-98CB-4597-9D85-5BC161606867}" type="presParOf" srcId="{B7CE96F0-FA42-4A51-B0B3-5943B2E1AD14}" destId="{81FE9BC8-BE10-49FC-B582-DBB35D5FCB86}" srcOrd="2" destOrd="0" presId="urn:microsoft.com/office/officeart/2008/layout/VerticalCurvedList"/>
    <dgm:cxn modelId="{19EA188E-A769-4215-969C-E7E910AC8888}" type="presParOf" srcId="{B7CE96F0-FA42-4A51-B0B3-5943B2E1AD14}" destId="{8840D241-17C6-47C5-BB89-5F3CEB47942F}" srcOrd="3" destOrd="0" presId="urn:microsoft.com/office/officeart/2008/layout/VerticalCurvedList"/>
    <dgm:cxn modelId="{31F27050-3409-4E67-9E0B-F1BC2F73A4B3}" type="presParOf" srcId="{AD651D18-2BA2-4CE5-855E-034DF95515D0}" destId="{E70A8CC2-D338-432D-876D-4EADD78B264A}" srcOrd="1" destOrd="0" presId="urn:microsoft.com/office/officeart/2008/layout/VerticalCurvedList"/>
    <dgm:cxn modelId="{97498371-E9E6-4295-8346-26FAD0D48A2A}" type="presParOf" srcId="{AD651D18-2BA2-4CE5-855E-034DF95515D0}" destId="{B38A9EE2-0218-4D7A-A009-613B0AC25A31}" srcOrd="2" destOrd="0" presId="urn:microsoft.com/office/officeart/2008/layout/VerticalCurvedList"/>
    <dgm:cxn modelId="{B6EAA495-6633-4582-9463-6C2E9552C14B}" type="presParOf" srcId="{B38A9EE2-0218-4D7A-A009-613B0AC25A31}" destId="{13FE572E-37DD-49B0-B39B-086E20E25B0D}" srcOrd="0" destOrd="0" presId="urn:microsoft.com/office/officeart/2008/layout/VerticalCurvedList"/>
    <dgm:cxn modelId="{C304F449-64BC-4AC5-B8AB-07E6385E6FF6}" type="presParOf" srcId="{AD651D18-2BA2-4CE5-855E-034DF95515D0}" destId="{D97C1A86-AE7E-45AB-85B4-30396B560C20}" srcOrd="3" destOrd="0" presId="urn:microsoft.com/office/officeart/2008/layout/VerticalCurvedList"/>
    <dgm:cxn modelId="{903D1CF5-455D-4F78-8994-3A35BAFAFC27}" type="presParOf" srcId="{AD651D18-2BA2-4CE5-855E-034DF95515D0}" destId="{36753C3E-65A8-40F5-9345-834713919B33}" srcOrd="4" destOrd="0" presId="urn:microsoft.com/office/officeart/2008/layout/VerticalCurvedList"/>
    <dgm:cxn modelId="{7488A386-A367-4DF5-ADE6-5873BA7FB1F0}" type="presParOf" srcId="{36753C3E-65A8-40F5-9345-834713919B33}" destId="{C911E2D5-DB8A-455A-AD9D-B6837DDDCF50}" srcOrd="0" destOrd="0" presId="urn:microsoft.com/office/officeart/2008/layout/VerticalCurvedList"/>
    <dgm:cxn modelId="{C2747440-5380-4DD2-971C-C4ED320476A2}" type="presParOf" srcId="{AD651D18-2BA2-4CE5-855E-034DF95515D0}" destId="{8966A054-9074-4E4E-956A-EDA628B0DDAA}" srcOrd="5" destOrd="0" presId="urn:microsoft.com/office/officeart/2008/layout/VerticalCurvedList"/>
    <dgm:cxn modelId="{F643E7E0-4865-440C-9ACF-C06C6A099BFC}" type="presParOf" srcId="{AD651D18-2BA2-4CE5-855E-034DF95515D0}" destId="{46B0D372-D4CB-4F4B-9527-B2E025413CF5}" srcOrd="6" destOrd="0" presId="urn:microsoft.com/office/officeart/2008/layout/VerticalCurvedList"/>
    <dgm:cxn modelId="{3D6AB379-D70C-4045-AEC3-31A05CD75C0D}" type="presParOf" srcId="{46B0D372-D4CB-4F4B-9527-B2E025413CF5}" destId="{5A262FEA-4DF3-43B2-A31E-F560166D7A5A}" srcOrd="0" destOrd="0" presId="urn:microsoft.com/office/officeart/2008/layout/VerticalCurvedList"/>
    <dgm:cxn modelId="{FEBBDE35-0F59-4F79-A961-C3CCCE4ECF3D}" type="presParOf" srcId="{AD651D18-2BA2-4CE5-855E-034DF95515D0}" destId="{CE495B48-36C3-471F-A510-572BAE3A792E}" srcOrd="7" destOrd="0" presId="urn:microsoft.com/office/officeart/2008/layout/VerticalCurvedList"/>
    <dgm:cxn modelId="{87024FE9-9227-4D15-991F-03AAEDD7584A}" type="presParOf" srcId="{AD651D18-2BA2-4CE5-855E-034DF95515D0}" destId="{BD93EEA3-B97C-4E34-ADA3-0203624FA53A}" srcOrd="8" destOrd="0" presId="urn:microsoft.com/office/officeart/2008/layout/VerticalCurvedList"/>
    <dgm:cxn modelId="{8FFD938B-4184-46E7-98DA-3053351FFC57}" type="presParOf" srcId="{BD93EEA3-B97C-4E34-ADA3-0203624FA53A}" destId="{405D6EE6-DFFC-4F79-862C-EB9E0297A894}" srcOrd="0" destOrd="0" presId="urn:microsoft.com/office/officeart/2008/layout/VerticalCurvedList"/>
    <dgm:cxn modelId="{D686A65C-E4A3-434D-9566-B76EBA75138B}" type="presParOf" srcId="{AD651D18-2BA2-4CE5-855E-034DF95515D0}" destId="{B97EE534-1C83-4103-9829-1E80CB5421A7}" srcOrd="9" destOrd="0" presId="urn:microsoft.com/office/officeart/2008/layout/VerticalCurvedList"/>
    <dgm:cxn modelId="{9EEEE4AC-F99B-457F-8671-3F432B553FAB}" type="presParOf" srcId="{AD651D18-2BA2-4CE5-855E-034DF95515D0}" destId="{C368EC9D-7ABD-4335-AF3B-1780C2140030}" srcOrd="10" destOrd="0" presId="urn:microsoft.com/office/officeart/2008/layout/VerticalCurvedList"/>
    <dgm:cxn modelId="{6F950AA8-E287-4B67-A2CB-3569DBF54A8F}" type="presParOf" srcId="{C368EC9D-7ABD-4335-AF3B-1780C2140030}" destId="{BCAF1506-9BA2-4770-9475-0C1CFF23BF11}" srcOrd="0" destOrd="0" presId="urn:microsoft.com/office/officeart/2008/layout/VerticalCurvedList"/>
    <dgm:cxn modelId="{29C3A77A-CF3C-4B63-A3D9-2A45B6A9CB0E}" type="presParOf" srcId="{AD651D18-2BA2-4CE5-855E-034DF95515D0}" destId="{41D1C76A-CEC2-42FC-A68B-2E9DF3D57C42}" srcOrd="11" destOrd="0" presId="urn:microsoft.com/office/officeart/2008/layout/VerticalCurvedList"/>
    <dgm:cxn modelId="{4776B3D9-A727-444E-8DE0-420B265F8C5F}" type="presParOf" srcId="{AD651D18-2BA2-4CE5-855E-034DF95515D0}" destId="{21E9F4F0-2656-44C0-8365-C2C4FD2968B7}" srcOrd="12" destOrd="0" presId="urn:microsoft.com/office/officeart/2008/layout/VerticalCurvedList"/>
    <dgm:cxn modelId="{F9F6051B-67F1-44CE-8548-CDFA47FA34DB}" type="presParOf" srcId="{21E9F4F0-2656-44C0-8365-C2C4FD2968B7}" destId="{CA0228BF-8882-4A0F-A1C1-4038E49211D3}" srcOrd="0" destOrd="0" presId="urn:microsoft.com/office/officeart/2008/layout/VerticalCurvedList"/>
    <dgm:cxn modelId="{5F50311B-E55F-43A8-B9AE-DC8CDBAD6C58}" type="presParOf" srcId="{AD651D18-2BA2-4CE5-855E-034DF95515D0}" destId="{CE082581-FA3C-4A50-AB67-358F84C9A1EA}" srcOrd="13" destOrd="0" presId="urn:microsoft.com/office/officeart/2008/layout/VerticalCurvedList"/>
    <dgm:cxn modelId="{8B9E0C66-2E10-4F5E-807F-6389003E9A82}" type="presParOf" srcId="{AD651D18-2BA2-4CE5-855E-034DF95515D0}" destId="{D19A606A-6A9D-42C8-AA34-711ABA04EB50}" srcOrd="14" destOrd="0" presId="urn:microsoft.com/office/officeart/2008/layout/VerticalCurvedList"/>
    <dgm:cxn modelId="{83FA75F9-2C40-45EC-9ADD-37965A586358}" type="presParOf" srcId="{D19A606A-6A9D-42C8-AA34-711ABA04EB50}" destId="{6311E6FE-5E40-4D41-B97C-7D7A508DF45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B72FD-8C9B-4A6D-B204-43D549269EC3}">
      <dsp:nvSpPr>
        <dsp:cNvPr id="0" name=""/>
        <dsp:cNvSpPr/>
      </dsp:nvSpPr>
      <dsp:spPr>
        <a:xfrm>
          <a:off x="0" y="468750"/>
          <a:ext cx="8229600" cy="9470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037B6-2201-4057-8A4F-256CEDDBCAEB}">
      <dsp:nvSpPr>
        <dsp:cNvPr id="0" name=""/>
        <dsp:cNvSpPr/>
      </dsp:nvSpPr>
      <dsp:spPr>
        <a:xfrm>
          <a:off x="286487" y="681840"/>
          <a:ext cx="520887" cy="520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A7D42-9DA8-436B-A959-C39D61949E5B}">
      <dsp:nvSpPr>
        <dsp:cNvPr id="0" name=""/>
        <dsp:cNvSpPr/>
      </dsp:nvSpPr>
      <dsp:spPr>
        <a:xfrm>
          <a:off x="1093862" y="468750"/>
          <a:ext cx="3703320" cy="947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1" tIns="100231" rIns="100231" bIns="10023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/>
            <a:t>Ziel 1: </a:t>
          </a:r>
          <a:r>
            <a:rPr lang="de-DE" sz="1400" kern="1200"/>
            <a:t>Systemanalyse und –bewertung des Leipziger Dokumentationssystems zur medizinischen Dokumentation bei Wohnungslosen</a:t>
          </a:r>
          <a:endParaRPr lang="en-US" sz="1400" kern="1200"/>
        </a:p>
      </dsp:txBody>
      <dsp:txXfrm>
        <a:off x="1093862" y="468750"/>
        <a:ext cx="3703320" cy="947067"/>
      </dsp:txXfrm>
    </dsp:sp>
    <dsp:sp modelId="{B03170D3-FAB5-422A-9C40-3915C5D3FEDF}">
      <dsp:nvSpPr>
        <dsp:cNvPr id="0" name=""/>
        <dsp:cNvSpPr/>
      </dsp:nvSpPr>
      <dsp:spPr>
        <a:xfrm>
          <a:off x="4797182" y="468750"/>
          <a:ext cx="3432417" cy="947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1" tIns="100231" rIns="100231" bIns="10023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Informationsbeschaffung über das Leipziger System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Gegenüberstellung der Stärken und Schwächen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Vorschläge zur Verbesserung</a:t>
          </a:r>
          <a:endParaRPr lang="en-US" sz="1100" kern="1200"/>
        </a:p>
      </dsp:txBody>
      <dsp:txXfrm>
        <a:off x="4797182" y="468750"/>
        <a:ext cx="3432417" cy="947067"/>
      </dsp:txXfrm>
    </dsp:sp>
    <dsp:sp modelId="{CBB2D2C8-5089-4947-9F96-87E0554E5B32}">
      <dsp:nvSpPr>
        <dsp:cNvPr id="0" name=""/>
        <dsp:cNvSpPr/>
      </dsp:nvSpPr>
      <dsp:spPr>
        <a:xfrm>
          <a:off x="0" y="1645410"/>
          <a:ext cx="8229600" cy="9470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5CF01-909D-42F9-9F73-B3EB381C6A08}">
      <dsp:nvSpPr>
        <dsp:cNvPr id="0" name=""/>
        <dsp:cNvSpPr/>
      </dsp:nvSpPr>
      <dsp:spPr>
        <a:xfrm>
          <a:off x="286487" y="1858500"/>
          <a:ext cx="520887" cy="520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446A2-3B66-41D3-9B5A-05E3147FBD9D}">
      <dsp:nvSpPr>
        <dsp:cNvPr id="0" name=""/>
        <dsp:cNvSpPr/>
      </dsp:nvSpPr>
      <dsp:spPr>
        <a:xfrm>
          <a:off x="1093862" y="1645410"/>
          <a:ext cx="3703320" cy="947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1" tIns="100231" rIns="100231" bIns="10023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/>
            <a:t>Ziel 2: </a:t>
          </a:r>
          <a:r>
            <a:rPr lang="de-DE" sz="1400" kern="1200"/>
            <a:t>Gegenüberstellung des Leipziger Systems mit bestehenden Ansätzen</a:t>
          </a:r>
          <a:endParaRPr lang="en-US" sz="1400" kern="1200"/>
        </a:p>
      </dsp:txBody>
      <dsp:txXfrm>
        <a:off x="1093862" y="1645410"/>
        <a:ext cx="3703320" cy="947067"/>
      </dsp:txXfrm>
    </dsp:sp>
    <dsp:sp modelId="{31983A4A-E1B0-404D-894C-D72E649BC307}">
      <dsp:nvSpPr>
        <dsp:cNvPr id="0" name=""/>
        <dsp:cNvSpPr/>
      </dsp:nvSpPr>
      <dsp:spPr>
        <a:xfrm>
          <a:off x="4797182" y="1645410"/>
          <a:ext cx="3432417" cy="947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1" tIns="100231" rIns="100231" bIns="10023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Literaturrecherche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Vergleich mit Leipziger System sowie Diskussion über Praktikabilität</a:t>
          </a:r>
          <a:endParaRPr lang="en-US" sz="1100" kern="1200"/>
        </a:p>
      </dsp:txBody>
      <dsp:txXfrm>
        <a:off x="4797182" y="1645410"/>
        <a:ext cx="3432417" cy="947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F2BE2-1581-4521-9403-5F9752D851A7}">
      <dsp:nvSpPr>
        <dsp:cNvPr id="0" name=""/>
        <dsp:cNvSpPr/>
      </dsp:nvSpPr>
      <dsp:spPr>
        <a:xfrm>
          <a:off x="0" y="359849"/>
          <a:ext cx="8234363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078" tIns="416560" rIns="63907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Interviews mit Personen aus dem Umfeld der med. Versorgung von Wohnungslosen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Modellierung der erfassten Informationen</a:t>
          </a:r>
          <a:endParaRPr lang="en-US" sz="2000" kern="1200"/>
        </a:p>
      </dsp:txBody>
      <dsp:txXfrm>
        <a:off x="0" y="359849"/>
        <a:ext cx="8234363" cy="1417500"/>
      </dsp:txXfrm>
    </dsp:sp>
    <dsp:sp modelId="{9CBF5304-0D3D-4995-BA7A-E8647A0A37A4}">
      <dsp:nvSpPr>
        <dsp:cNvPr id="0" name=""/>
        <dsp:cNvSpPr/>
      </dsp:nvSpPr>
      <dsp:spPr>
        <a:xfrm>
          <a:off x="411718" y="64649"/>
          <a:ext cx="5764054" cy="590400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868" tIns="0" rIns="217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 1</a:t>
          </a:r>
          <a:endParaRPr lang="en-US" sz="2000" kern="1200" dirty="0"/>
        </a:p>
      </dsp:txBody>
      <dsp:txXfrm>
        <a:off x="440539" y="93470"/>
        <a:ext cx="5706412" cy="532758"/>
      </dsp:txXfrm>
    </dsp:sp>
    <dsp:sp modelId="{C745F97C-6088-427A-8200-6A03926D3C94}">
      <dsp:nvSpPr>
        <dsp:cNvPr id="0" name=""/>
        <dsp:cNvSpPr/>
      </dsp:nvSpPr>
      <dsp:spPr>
        <a:xfrm>
          <a:off x="0" y="2180549"/>
          <a:ext cx="823436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078" tIns="416560" rIns="63907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Literaturrecherche nach bestehenden Ansätzen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Definition von Vergleichskriterien</a:t>
          </a:r>
          <a:endParaRPr lang="en-US" sz="2000" kern="1200"/>
        </a:p>
      </dsp:txBody>
      <dsp:txXfrm>
        <a:off x="0" y="2180549"/>
        <a:ext cx="8234363" cy="1134000"/>
      </dsp:txXfrm>
    </dsp:sp>
    <dsp:sp modelId="{DDA11F6F-7E20-41CC-8850-668235B2CBB9}">
      <dsp:nvSpPr>
        <dsp:cNvPr id="0" name=""/>
        <dsp:cNvSpPr/>
      </dsp:nvSpPr>
      <dsp:spPr>
        <a:xfrm>
          <a:off x="411718" y="1885349"/>
          <a:ext cx="5764054" cy="590400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868" tIns="0" rIns="217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 2</a:t>
          </a:r>
          <a:endParaRPr lang="en-US" sz="2000" kern="1200" dirty="0"/>
        </a:p>
      </dsp:txBody>
      <dsp:txXfrm>
        <a:off x="440539" y="1914170"/>
        <a:ext cx="5706412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7F552-47DC-4F6C-985B-4D953DC9BDDA}">
      <dsp:nvSpPr>
        <dsp:cNvPr id="0" name=""/>
        <dsp:cNvSpPr/>
      </dsp:nvSpPr>
      <dsp:spPr>
        <a:xfrm>
          <a:off x="-3819564" y="-586622"/>
          <a:ext cx="4552443" cy="4552443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A8CC2-D338-432D-876D-4EADD78B264A}">
      <dsp:nvSpPr>
        <dsp:cNvPr id="0" name=""/>
        <dsp:cNvSpPr/>
      </dsp:nvSpPr>
      <dsp:spPr>
        <a:xfrm>
          <a:off x="237792" y="153618"/>
          <a:ext cx="7952199" cy="30710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76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Funktionalität</a:t>
          </a:r>
          <a:endParaRPr lang="en-US" sz="1600" kern="1200" dirty="0"/>
        </a:p>
      </dsp:txBody>
      <dsp:txXfrm>
        <a:off x="237792" y="153618"/>
        <a:ext cx="7952199" cy="307101"/>
      </dsp:txXfrm>
    </dsp:sp>
    <dsp:sp modelId="{13FE572E-37DD-49B0-B39B-086E20E25B0D}">
      <dsp:nvSpPr>
        <dsp:cNvPr id="0" name=""/>
        <dsp:cNvSpPr/>
      </dsp:nvSpPr>
      <dsp:spPr>
        <a:xfrm>
          <a:off x="45853" y="115230"/>
          <a:ext cx="383877" cy="3838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C1A86-AE7E-45AB-85B4-30396B560C20}">
      <dsp:nvSpPr>
        <dsp:cNvPr id="0" name=""/>
        <dsp:cNvSpPr/>
      </dsp:nvSpPr>
      <dsp:spPr>
        <a:xfrm>
          <a:off x="515900" y="614541"/>
          <a:ext cx="7674091" cy="30710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76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Benutzerfreundlichkeit</a:t>
          </a:r>
          <a:endParaRPr lang="en-US" sz="1600" kern="1200"/>
        </a:p>
      </dsp:txBody>
      <dsp:txXfrm>
        <a:off x="515900" y="614541"/>
        <a:ext cx="7674091" cy="307101"/>
      </dsp:txXfrm>
    </dsp:sp>
    <dsp:sp modelId="{C911E2D5-DB8A-455A-AD9D-B6837DDDCF50}">
      <dsp:nvSpPr>
        <dsp:cNvPr id="0" name=""/>
        <dsp:cNvSpPr/>
      </dsp:nvSpPr>
      <dsp:spPr>
        <a:xfrm>
          <a:off x="323961" y="576153"/>
          <a:ext cx="383877" cy="3838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6A054-9074-4E4E-956A-EDA628B0DDAA}">
      <dsp:nvSpPr>
        <dsp:cNvPr id="0" name=""/>
        <dsp:cNvSpPr/>
      </dsp:nvSpPr>
      <dsp:spPr>
        <a:xfrm>
          <a:off x="668302" y="1075125"/>
          <a:ext cx="7521689" cy="30710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76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Interoperabilität</a:t>
          </a:r>
          <a:endParaRPr lang="en-US" sz="1600" kern="1200"/>
        </a:p>
      </dsp:txBody>
      <dsp:txXfrm>
        <a:off x="668302" y="1075125"/>
        <a:ext cx="7521689" cy="307101"/>
      </dsp:txXfrm>
    </dsp:sp>
    <dsp:sp modelId="{5A262FEA-4DF3-43B2-A31E-F560166D7A5A}">
      <dsp:nvSpPr>
        <dsp:cNvPr id="0" name=""/>
        <dsp:cNvSpPr/>
      </dsp:nvSpPr>
      <dsp:spPr>
        <a:xfrm>
          <a:off x="476363" y="1036738"/>
          <a:ext cx="383877" cy="3838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95B48-36C3-471F-A510-572BAE3A792E}">
      <dsp:nvSpPr>
        <dsp:cNvPr id="0" name=""/>
        <dsp:cNvSpPr/>
      </dsp:nvSpPr>
      <dsp:spPr>
        <a:xfrm>
          <a:off x="716962" y="1536048"/>
          <a:ext cx="7473029" cy="30710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76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Zeit- und Ressourcenaufwand</a:t>
          </a:r>
          <a:endParaRPr lang="en-US" sz="1600" kern="1200"/>
        </a:p>
      </dsp:txBody>
      <dsp:txXfrm>
        <a:off x="716962" y="1536048"/>
        <a:ext cx="7473029" cy="307101"/>
      </dsp:txXfrm>
    </dsp:sp>
    <dsp:sp modelId="{405D6EE6-DFFC-4F79-862C-EB9E0297A894}">
      <dsp:nvSpPr>
        <dsp:cNvPr id="0" name=""/>
        <dsp:cNvSpPr/>
      </dsp:nvSpPr>
      <dsp:spPr>
        <a:xfrm>
          <a:off x="525024" y="1497660"/>
          <a:ext cx="383877" cy="3838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EE534-1C83-4103-9829-1E80CB5421A7}">
      <dsp:nvSpPr>
        <dsp:cNvPr id="0" name=""/>
        <dsp:cNvSpPr/>
      </dsp:nvSpPr>
      <dsp:spPr>
        <a:xfrm>
          <a:off x="668302" y="1996971"/>
          <a:ext cx="7521689" cy="30710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76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Anpassbarkeit</a:t>
          </a:r>
          <a:endParaRPr lang="en-US" sz="1600" kern="1200"/>
        </a:p>
      </dsp:txBody>
      <dsp:txXfrm>
        <a:off x="668302" y="1996971"/>
        <a:ext cx="7521689" cy="307101"/>
      </dsp:txXfrm>
    </dsp:sp>
    <dsp:sp modelId="{BCAF1506-9BA2-4770-9475-0C1CFF23BF11}">
      <dsp:nvSpPr>
        <dsp:cNvPr id="0" name=""/>
        <dsp:cNvSpPr/>
      </dsp:nvSpPr>
      <dsp:spPr>
        <a:xfrm>
          <a:off x="476363" y="1958583"/>
          <a:ext cx="383877" cy="3838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1C76A-CEC2-42FC-A68B-2E9DF3D57C42}">
      <dsp:nvSpPr>
        <dsp:cNvPr id="0" name=""/>
        <dsp:cNvSpPr/>
      </dsp:nvSpPr>
      <dsp:spPr>
        <a:xfrm>
          <a:off x="515900" y="2457556"/>
          <a:ext cx="7674091" cy="30710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76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Datenschutz und –sicherheit</a:t>
          </a:r>
          <a:endParaRPr lang="en-US" sz="1600" kern="1200"/>
        </a:p>
      </dsp:txBody>
      <dsp:txXfrm>
        <a:off x="515900" y="2457556"/>
        <a:ext cx="7674091" cy="307101"/>
      </dsp:txXfrm>
    </dsp:sp>
    <dsp:sp modelId="{CA0228BF-8882-4A0F-A1C1-4038E49211D3}">
      <dsp:nvSpPr>
        <dsp:cNvPr id="0" name=""/>
        <dsp:cNvSpPr/>
      </dsp:nvSpPr>
      <dsp:spPr>
        <a:xfrm>
          <a:off x="323961" y="2419168"/>
          <a:ext cx="383877" cy="3838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3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82581-FA3C-4A50-AB67-358F84C9A1EA}">
      <dsp:nvSpPr>
        <dsp:cNvPr id="0" name=""/>
        <dsp:cNvSpPr/>
      </dsp:nvSpPr>
      <dsp:spPr>
        <a:xfrm>
          <a:off x="237792" y="2918479"/>
          <a:ext cx="7952199" cy="30710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76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Digitalisierungsgrad</a:t>
          </a:r>
          <a:endParaRPr lang="en-US" sz="1600" kern="1200"/>
        </a:p>
      </dsp:txBody>
      <dsp:txXfrm>
        <a:off x="237792" y="2918479"/>
        <a:ext cx="7952199" cy="307101"/>
      </dsp:txXfrm>
    </dsp:sp>
    <dsp:sp modelId="{6311E6FE-5E40-4D41-B97C-7D7A508DF45F}">
      <dsp:nvSpPr>
        <dsp:cNvPr id="0" name=""/>
        <dsp:cNvSpPr/>
      </dsp:nvSpPr>
      <dsp:spPr>
        <a:xfrm>
          <a:off x="45853" y="2880091"/>
          <a:ext cx="383877" cy="3838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D1D50A-91A0-4313-AF41-8FA8C1A6F672}" type="datetimeFigureOut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09.06.2023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35DF71-E1E2-47C3-B9FA-47C07B346B8B}" type="slidenum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0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E3895C-9893-433E-BD86-ABF19E357674}" type="datetimeFigureOut">
              <a:rPr lang="de-DE" altLang="de-DE" smtClean="0"/>
              <a:pPr>
                <a:defRPr/>
              </a:pPr>
              <a:t>09.06.2023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Mastertextformat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541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ten/Uni_Leipzig/1_Corporate_Design/17_351_UniLE_MF_Aktualisierung%20CD-Handbuch/Grafik/Produktion/Datenvorlagen/_UniLE_MF_Marke/MF_Marke/180504_Medizinische_Fakultaet.jpg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Volumes/Daten/Uni_Leipzig/1_Corporate_Design/17_351_UniLE_MF_Aktualisierung%20CD-Handbuch/Grafik/Produktion/Datenvorlagen/_UniLE_MF_Marke/MF_Marke/180504_Medizinische_Fakultaet.jpg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80504_Medizinische_Fakultaet.jpg" descr="/Volumes/Daten/Uni_Leipzig/1_Corporate_Design/17_351_UniLE_MF_Aktualisierung CD-Handbuch/Grafik/Produktion/Datenvorlagen/_UniLE_MF_Marke/MF_Marke/180504_Medizinische_Fakultaet.jpg"/>
          <p:cNvPicPr>
            <a:picLocks noChangeAspect="1"/>
          </p:cNvPicPr>
          <p:nvPr userDrawn="1"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094" y="19059"/>
            <a:ext cx="3401276" cy="15479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687" y="2078847"/>
            <a:ext cx="8092705" cy="1487313"/>
          </a:xfrm>
        </p:spPr>
        <p:txBody>
          <a:bodyPr anchor="t"/>
          <a:lstStyle>
            <a:lvl1pPr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687" y="1606876"/>
            <a:ext cx="6400800" cy="471971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95687" y="4439286"/>
            <a:ext cx="2098597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2453698" y="4444369"/>
            <a:ext cx="2184476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0" name="Gleichschenkliges Dreieck 10"/>
          <p:cNvSpPr/>
          <p:nvPr userDrawn="1"/>
        </p:nvSpPr>
        <p:spPr>
          <a:xfrm rot="348924">
            <a:off x="8471146" y="-38043"/>
            <a:ext cx="956809" cy="5256635"/>
          </a:xfrm>
          <a:custGeom>
            <a:avLst/>
            <a:gdLst>
              <a:gd name="connsiteX0" fmla="*/ 0 w 581576"/>
              <a:gd name="connsiteY0" fmla="*/ 5163957 h 5163957"/>
              <a:gd name="connsiteX1" fmla="*/ 282722 w 581576"/>
              <a:gd name="connsiteY1" fmla="*/ 0 h 5163957"/>
              <a:gd name="connsiteX2" fmla="*/ 581576 w 581576"/>
              <a:gd name="connsiteY2" fmla="*/ 5163957 h 5163957"/>
              <a:gd name="connsiteX3" fmla="*/ 0 w 581576"/>
              <a:gd name="connsiteY3" fmla="*/ 5163957 h 5163957"/>
              <a:gd name="connsiteX0" fmla="*/ 0 w 798970"/>
              <a:gd name="connsiteY0" fmla="*/ 5163957 h 5163957"/>
              <a:gd name="connsiteX1" fmla="*/ 282722 w 798970"/>
              <a:gd name="connsiteY1" fmla="*/ 0 h 5163957"/>
              <a:gd name="connsiteX2" fmla="*/ 798970 w 798970"/>
              <a:gd name="connsiteY2" fmla="*/ 5162866 h 5163957"/>
              <a:gd name="connsiteX3" fmla="*/ 0 w 798970"/>
              <a:gd name="connsiteY3" fmla="*/ 5163957 h 5163957"/>
              <a:gd name="connsiteX0" fmla="*/ 0 w 727985"/>
              <a:gd name="connsiteY0" fmla="*/ 5240923 h 5240923"/>
              <a:gd name="connsiteX1" fmla="*/ 211737 w 727985"/>
              <a:gd name="connsiteY1" fmla="*/ 0 h 5240923"/>
              <a:gd name="connsiteX2" fmla="*/ 727985 w 727985"/>
              <a:gd name="connsiteY2" fmla="*/ 5162866 h 5240923"/>
              <a:gd name="connsiteX3" fmla="*/ 0 w 727985"/>
              <a:gd name="connsiteY3" fmla="*/ 5240923 h 5240923"/>
              <a:gd name="connsiteX0" fmla="*/ 0 w 727985"/>
              <a:gd name="connsiteY0" fmla="*/ 5245637 h 5245637"/>
              <a:gd name="connsiteX1" fmla="*/ 339503 w 727985"/>
              <a:gd name="connsiteY1" fmla="*/ 0 h 5245637"/>
              <a:gd name="connsiteX2" fmla="*/ 727985 w 727985"/>
              <a:gd name="connsiteY2" fmla="*/ 5167580 h 5245637"/>
              <a:gd name="connsiteX3" fmla="*/ 0 w 727985"/>
              <a:gd name="connsiteY3" fmla="*/ 5245637 h 5245637"/>
              <a:gd name="connsiteX0" fmla="*/ 0 w 781424"/>
              <a:gd name="connsiteY0" fmla="*/ 5245637 h 5245637"/>
              <a:gd name="connsiteX1" fmla="*/ 339503 w 781424"/>
              <a:gd name="connsiteY1" fmla="*/ 0 h 5245637"/>
              <a:gd name="connsiteX2" fmla="*/ 781424 w 781424"/>
              <a:gd name="connsiteY2" fmla="*/ 5149745 h 5245637"/>
              <a:gd name="connsiteX3" fmla="*/ 0 w 781424"/>
              <a:gd name="connsiteY3" fmla="*/ 5245637 h 524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424" h="5245637">
                <a:moveTo>
                  <a:pt x="0" y="5245637"/>
                </a:moveTo>
                <a:lnTo>
                  <a:pt x="339503" y="0"/>
                </a:lnTo>
                <a:lnTo>
                  <a:pt x="781424" y="5149745"/>
                </a:lnTo>
                <a:lnTo>
                  <a:pt x="0" y="5245637"/>
                </a:lnTo>
                <a:close/>
              </a:path>
            </a:pathLst>
          </a:custGeom>
          <a:solidFill>
            <a:srgbClr val="008A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Gleichschenkliges Dreieck 9"/>
          <p:cNvSpPr/>
          <p:nvPr userDrawn="1"/>
        </p:nvSpPr>
        <p:spPr>
          <a:xfrm rot="19041572" flipV="1">
            <a:off x="6280471" y="3669367"/>
            <a:ext cx="3546762" cy="2138528"/>
          </a:xfrm>
          <a:custGeom>
            <a:avLst/>
            <a:gdLst>
              <a:gd name="connsiteX0" fmla="*/ 0 w 3001466"/>
              <a:gd name="connsiteY0" fmla="*/ 1396370 h 1396370"/>
              <a:gd name="connsiteX1" fmla="*/ 1500733 w 3001466"/>
              <a:gd name="connsiteY1" fmla="*/ 0 h 1396370"/>
              <a:gd name="connsiteX2" fmla="*/ 3001466 w 3001466"/>
              <a:gd name="connsiteY2" fmla="*/ 1396370 h 1396370"/>
              <a:gd name="connsiteX3" fmla="*/ 0 w 3001466"/>
              <a:gd name="connsiteY3" fmla="*/ 1396370 h 1396370"/>
              <a:gd name="connsiteX0" fmla="*/ 0 w 3184561"/>
              <a:gd name="connsiteY0" fmla="*/ 1545552 h 1545552"/>
              <a:gd name="connsiteX1" fmla="*/ 1683828 w 3184561"/>
              <a:gd name="connsiteY1" fmla="*/ 0 h 1545552"/>
              <a:gd name="connsiteX2" fmla="*/ 3184561 w 3184561"/>
              <a:gd name="connsiteY2" fmla="*/ 1396370 h 1545552"/>
              <a:gd name="connsiteX3" fmla="*/ 0 w 3184561"/>
              <a:gd name="connsiteY3" fmla="*/ 1545552 h 1545552"/>
              <a:gd name="connsiteX0" fmla="*/ 0 w 3184561"/>
              <a:gd name="connsiteY0" fmla="*/ 1626746 h 1626746"/>
              <a:gd name="connsiteX1" fmla="*/ 1751392 w 3184561"/>
              <a:gd name="connsiteY1" fmla="*/ 0 h 1626746"/>
              <a:gd name="connsiteX2" fmla="*/ 3184561 w 3184561"/>
              <a:gd name="connsiteY2" fmla="*/ 1477564 h 1626746"/>
              <a:gd name="connsiteX3" fmla="*/ 0 w 3184561"/>
              <a:gd name="connsiteY3" fmla="*/ 1626746 h 1626746"/>
              <a:gd name="connsiteX0" fmla="*/ 0 w 3129705"/>
              <a:gd name="connsiteY0" fmla="*/ 1626746 h 1626746"/>
              <a:gd name="connsiteX1" fmla="*/ 1751392 w 3129705"/>
              <a:gd name="connsiteY1" fmla="*/ 0 h 1626746"/>
              <a:gd name="connsiteX2" fmla="*/ 3129705 w 3129705"/>
              <a:gd name="connsiteY2" fmla="*/ 1490123 h 1626746"/>
              <a:gd name="connsiteX3" fmla="*/ 0 w 3129705"/>
              <a:gd name="connsiteY3" fmla="*/ 1626746 h 1626746"/>
              <a:gd name="connsiteX0" fmla="*/ 0 w 2988954"/>
              <a:gd name="connsiteY0" fmla="*/ 1769049 h 1769049"/>
              <a:gd name="connsiteX1" fmla="*/ 1610641 w 2988954"/>
              <a:gd name="connsiteY1" fmla="*/ 0 h 1769049"/>
              <a:gd name="connsiteX2" fmla="*/ 2988954 w 2988954"/>
              <a:gd name="connsiteY2" fmla="*/ 1490123 h 1769049"/>
              <a:gd name="connsiteX3" fmla="*/ 0 w 2988954"/>
              <a:gd name="connsiteY3" fmla="*/ 1769049 h 1769049"/>
              <a:gd name="connsiteX0" fmla="*/ 0 w 2988954"/>
              <a:gd name="connsiteY0" fmla="*/ 1624870 h 1624870"/>
              <a:gd name="connsiteX1" fmla="*/ 1752896 w 2988954"/>
              <a:gd name="connsiteY1" fmla="*/ 0 h 1624870"/>
              <a:gd name="connsiteX2" fmla="*/ 2988954 w 2988954"/>
              <a:gd name="connsiteY2" fmla="*/ 1345944 h 1624870"/>
              <a:gd name="connsiteX3" fmla="*/ 0 w 2988954"/>
              <a:gd name="connsiteY3" fmla="*/ 1624870 h 1624870"/>
              <a:gd name="connsiteX0" fmla="*/ 0 w 3546762"/>
              <a:gd name="connsiteY0" fmla="*/ 2138528 h 2138528"/>
              <a:gd name="connsiteX1" fmla="*/ 2310704 w 3546762"/>
              <a:gd name="connsiteY1" fmla="*/ 0 h 2138528"/>
              <a:gd name="connsiteX2" fmla="*/ 3546762 w 3546762"/>
              <a:gd name="connsiteY2" fmla="*/ 1345944 h 2138528"/>
              <a:gd name="connsiteX3" fmla="*/ 0 w 3546762"/>
              <a:gd name="connsiteY3" fmla="*/ 2138528 h 213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6762" h="2138528">
                <a:moveTo>
                  <a:pt x="0" y="2138528"/>
                </a:moveTo>
                <a:lnTo>
                  <a:pt x="2310704" y="0"/>
                </a:lnTo>
                <a:lnTo>
                  <a:pt x="3546762" y="1345944"/>
                </a:lnTo>
                <a:lnTo>
                  <a:pt x="0" y="2138528"/>
                </a:lnTo>
                <a:close/>
              </a:path>
            </a:pathLst>
          </a:custGeom>
          <a:solidFill>
            <a:srgbClr val="8AC2D1">
              <a:alpha val="50196"/>
            </a:srgbClr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1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6"/>
          </p:nvPr>
        </p:nvSpPr>
        <p:spPr>
          <a:xfrm>
            <a:off x="457200" y="1243691"/>
            <a:ext cx="8229600" cy="305737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solidFill>
                  <a:srgbClr val="262A31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43582BE0-97CE-412F-80F1-16DC6BED178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abellenplatzhalter 10"/>
          <p:cNvSpPr>
            <a:spLocks noGrp="1"/>
          </p:cNvSpPr>
          <p:nvPr>
            <p:ph type="tbl" sz="quarter" idx="16"/>
          </p:nvPr>
        </p:nvSpPr>
        <p:spPr>
          <a:xfrm>
            <a:off x="457200" y="1597677"/>
            <a:ext cx="8234363" cy="269293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noProof="0" dirty="0"/>
              <a:t>Tabelle durch Klicken auf Symbol hinzufügen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41828"/>
            <a:ext cx="8229600" cy="36185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0321171-B06E-4659-9CF5-7D6E520FDC1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229028"/>
            <a:ext cx="8229600" cy="306122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 dirty="0"/>
              <a:t>Diagramm durch Klicken auf Symbol hinzufügen</a:t>
            </a:r>
          </a:p>
        </p:txBody>
      </p:sp>
      <p:cxnSp>
        <p:nvCxnSpPr>
          <p:cNvPr id="16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79B2D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D98C2DD5-50CB-445D-B765-8AD2D4C5531F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0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 dirty="0"/>
              <a:t>Diagramm durch Klicken auf Symbol hinzufügen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20"/>
          </p:nvPr>
        </p:nvSpPr>
        <p:spPr>
          <a:xfrm>
            <a:off x="4714875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Diagrammplatzhalter 7"/>
          <p:cNvSpPr>
            <a:spLocks noGrp="1"/>
          </p:cNvSpPr>
          <p:nvPr>
            <p:ph type="chart" sz="quarter" idx="21"/>
          </p:nvPr>
        </p:nvSpPr>
        <p:spPr>
          <a:xfrm>
            <a:off x="4714875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noProof="0" dirty="0"/>
              <a:t>Diagramm durch Klicken auf Symbol hinzufügen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64035955-D4DF-4360-912A-517416A0AD74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372533"/>
            <a:ext cx="2692400" cy="999067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503680"/>
            <a:ext cx="2692400" cy="319532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6"/>
          </p:nvPr>
        </p:nvSpPr>
        <p:spPr>
          <a:xfrm>
            <a:off x="3352800" y="762000"/>
            <a:ext cx="5791200" cy="348934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9"/>
          </p:nvPr>
        </p:nvSpPr>
        <p:spPr>
          <a:xfrm>
            <a:off x="3352800" y="4368811"/>
            <a:ext cx="5334000" cy="330196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01A9B2D6-5EFE-4937-AE57-083B7F8CA155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8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3501688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442971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8AC2D1">
              <a:alpha val="49804"/>
            </a:srgbClr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3728" y="1066801"/>
            <a:ext cx="3562911" cy="350998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-1" y="0"/>
            <a:ext cx="61150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3728" y="1447164"/>
            <a:ext cx="3562911" cy="2201545"/>
          </a:xfrm>
        </p:spPr>
        <p:txBody>
          <a:bodyPr anchor="t"/>
          <a:lstStyle>
            <a:lvl1pPr algn="r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 flipH="1">
            <a:off x="-14439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rgbClr val="008AC9"/>
          </a:solidFill>
          <a:ln>
            <a:noFill/>
          </a:ln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 flipH="1">
            <a:off x="-1443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8AC2D1">
              <a:alpha val="49804"/>
            </a:srgbClr>
          </a:solidFill>
          <a:ln>
            <a:noFill/>
          </a:ln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878" y="1066801"/>
            <a:ext cx="3562911" cy="350998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0"/>
            <a:ext cx="64325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878" y="1447164"/>
            <a:ext cx="3562911" cy="2201545"/>
          </a:xfrm>
        </p:spPr>
        <p:txBody>
          <a:bodyPr anchor="t"/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7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7588" y="2078847"/>
            <a:ext cx="6400800" cy="14873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262A3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7587" y="1740092"/>
            <a:ext cx="6400800" cy="338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262A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5731459" cy="0"/>
          </a:xfrm>
          <a:prstGeom prst="line">
            <a:avLst/>
          </a:prstGeom>
          <a:ln w="3175" cmpd="sng">
            <a:solidFill>
              <a:srgbClr val="79B2D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sp>
        <p:nvSpPr>
          <p:cNvPr id="10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5873903" y="7674"/>
            <a:ext cx="3368168" cy="5148188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  <a:gd name="connsiteX0" fmla="*/ 2417147 w 5643017"/>
              <a:gd name="connsiteY0" fmla="*/ 5174079 h 5177448"/>
              <a:gd name="connsiteX1" fmla="*/ 0 w 5643017"/>
              <a:gd name="connsiteY1" fmla="*/ 4609 h 5177448"/>
              <a:gd name="connsiteX2" fmla="*/ 5643017 w 5643017"/>
              <a:gd name="connsiteY2" fmla="*/ 0 h 5177448"/>
              <a:gd name="connsiteX3" fmla="*/ 3200858 w 5643017"/>
              <a:gd name="connsiteY3" fmla="*/ 5177448 h 5177448"/>
              <a:gd name="connsiteX4" fmla="*/ 2417147 w 5643017"/>
              <a:gd name="connsiteY4" fmla="*/ 5174079 h 5177448"/>
              <a:gd name="connsiteX0" fmla="*/ 2417147 w 5643017"/>
              <a:gd name="connsiteY0" fmla="*/ 5174079 h 5177448"/>
              <a:gd name="connsiteX1" fmla="*/ 0 w 5643017"/>
              <a:gd name="connsiteY1" fmla="*/ 4609 h 5177448"/>
              <a:gd name="connsiteX2" fmla="*/ 5643017 w 5643017"/>
              <a:gd name="connsiteY2" fmla="*/ 0 h 5177448"/>
              <a:gd name="connsiteX3" fmla="*/ 3290068 w 5643017"/>
              <a:gd name="connsiteY3" fmla="*/ 5177448 h 5177448"/>
              <a:gd name="connsiteX4" fmla="*/ 2417147 w 5643017"/>
              <a:gd name="connsiteY4" fmla="*/ 5174079 h 5177448"/>
              <a:gd name="connsiteX0" fmla="*/ 2417147 w 3368168"/>
              <a:gd name="connsiteY0" fmla="*/ 5169470 h 5172839"/>
              <a:gd name="connsiteX1" fmla="*/ 0 w 3368168"/>
              <a:gd name="connsiteY1" fmla="*/ 0 h 5172839"/>
              <a:gd name="connsiteX2" fmla="*/ 3368168 w 3368168"/>
              <a:gd name="connsiteY2" fmla="*/ 17801 h 5172839"/>
              <a:gd name="connsiteX3" fmla="*/ 3290068 w 3368168"/>
              <a:gd name="connsiteY3" fmla="*/ 5172839 h 5172839"/>
              <a:gd name="connsiteX4" fmla="*/ 2417147 w 3368168"/>
              <a:gd name="connsiteY4" fmla="*/ 5169470 h 5172839"/>
              <a:gd name="connsiteX0" fmla="*/ 2417147 w 3368168"/>
              <a:gd name="connsiteY0" fmla="*/ 5169470 h 5172839"/>
              <a:gd name="connsiteX1" fmla="*/ 0 w 3368168"/>
              <a:gd name="connsiteY1" fmla="*/ 0 h 5172839"/>
              <a:gd name="connsiteX2" fmla="*/ 3368168 w 3368168"/>
              <a:gd name="connsiteY2" fmla="*/ 17801 h 5172839"/>
              <a:gd name="connsiteX3" fmla="*/ 3290068 w 3368168"/>
              <a:gd name="connsiteY3" fmla="*/ 5172839 h 5172839"/>
              <a:gd name="connsiteX4" fmla="*/ 2417147 w 3368168"/>
              <a:gd name="connsiteY4" fmla="*/ 5169470 h 51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168" h="5172839">
                <a:moveTo>
                  <a:pt x="2417147" y="5169470"/>
                </a:moveTo>
                <a:lnTo>
                  <a:pt x="0" y="0"/>
                </a:lnTo>
                <a:lnTo>
                  <a:pt x="3368168" y="17801"/>
                </a:lnTo>
                <a:cubicBezTo>
                  <a:pt x="3366121" y="1738457"/>
                  <a:pt x="3292115" y="3452183"/>
                  <a:pt x="3290068" y="5172839"/>
                </a:cubicBezTo>
                <a:lnTo>
                  <a:pt x="2417147" y="5169470"/>
                </a:lnTo>
                <a:close/>
              </a:path>
            </a:pathLst>
          </a:custGeom>
          <a:solidFill>
            <a:srgbClr val="008AC9"/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6247991" y="1769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8AC2D1">
              <a:alpha val="49804"/>
            </a:srgbClr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13910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5"/>
          </p:nvPr>
        </p:nvSpPr>
        <p:spPr>
          <a:xfrm>
            <a:off x="8468" y="8468"/>
            <a:ext cx="9135532" cy="5135032"/>
          </a:xfrm>
        </p:spPr>
        <p:txBody>
          <a:bodyPr rtlCol="0">
            <a:normAutofit/>
          </a:bodyPr>
          <a:lstStyle/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3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5873903" y="7674"/>
            <a:ext cx="3368168" cy="5148188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  <a:gd name="connsiteX0" fmla="*/ 2417147 w 5643017"/>
              <a:gd name="connsiteY0" fmla="*/ 5174079 h 5177448"/>
              <a:gd name="connsiteX1" fmla="*/ 0 w 5643017"/>
              <a:gd name="connsiteY1" fmla="*/ 4609 h 5177448"/>
              <a:gd name="connsiteX2" fmla="*/ 5643017 w 5643017"/>
              <a:gd name="connsiteY2" fmla="*/ 0 h 5177448"/>
              <a:gd name="connsiteX3" fmla="*/ 3200858 w 5643017"/>
              <a:gd name="connsiteY3" fmla="*/ 5177448 h 5177448"/>
              <a:gd name="connsiteX4" fmla="*/ 2417147 w 5643017"/>
              <a:gd name="connsiteY4" fmla="*/ 5174079 h 5177448"/>
              <a:gd name="connsiteX0" fmla="*/ 2417147 w 5643017"/>
              <a:gd name="connsiteY0" fmla="*/ 5174079 h 5177448"/>
              <a:gd name="connsiteX1" fmla="*/ 0 w 5643017"/>
              <a:gd name="connsiteY1" fmla="*/ 4609 h 5177448"/>
              <a:gd name="connsiteX2" fmla="*/ 5643017 w 5643017"/>
              <a:gd name="connsiteY2" fmla="*/ 0 h 5177448"/>
              <a:gd name="connsiteX3" fmla="*/ 3290068 w 5643017"/>
              <a:gd name="connsiteY3" fmla="*/ 5177448 h 5177448"/>
              <a:gd name="connsiteX4" fmla="*/ 2417147 w 5643017"/>
              <a:gd name="connsiteY4" fmla="*/ 5174079 h 5177448"/>
              <a:gd name="connsiteX0" fmla="*/ 2417147 w 3368168"/>
              <a:gd name="connsiteY0" fmla="*/ 5169470 h 5172839"/>
              <a:gd name="connsiteX1" fmla="*/ 0 w 3368168"/>
              <a:gd name="connsiteY1" fmla="*/ 0 h 5172839"/>
              <a:gd name="connsiteX2" fmla="*/ 3368168 w 3368168"/>
              <a:gd name="connsiteY2" fmla="*/ 17801 h 5172839"/>
              <a:gd name="connsiteX3" fmla="*/ 3290068 w 3368168"/>
              <a:gd name="connsiteY3" fmla="*/ 5172839 h 5172839"/>
              <a:gd name="connsiteX4" fmla="*/ 2417147 w 3368168"/>
              <a:gd name="connsiteY4" fmla="*/ 5169470 h 5172839"/>
              <a:gd name="connsiteX0" fmla="*/ 2417147 w 3368168"/>
              <a:gd name="connsiteY0" fmla="*/ 5169470 h 5172839"/>
              <a:gd name="connsiteX1" fmla="*/ 0 w 3368168"/>
              <a:gd name="connsiteY1" fmla="*/ 0 h 5172839"/>
              <a:gd name="connsiteX2" fmla="*/ 3368168 w 3368168"/>
              <a:gd name="connsiteY2" fmla="*/ 17801 h 5172839"/>
              <a:gd name="connsiteX3" fmla="*/ 3290068 w 3368168"/>
              <a:gd name="connsiteY3" fmla="*/ 5172839 h 5172839"/>
              <a:gd name="connsiteX4" fmla="*/ 2417147 w 3368168"/>
              <a:gd name="connsiteY4" fmla="*/ 5169470 h 51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168" h="5172839">
                <a:moveTo>
                  <a:pt x="2417147" y="5169470"/>
                </a:moveTo>
                <a:lnTo>
                  <a:pt x="0" y="0"/>
                </a:lnTo>
                <a:lnTo>
                  <a:pt x="3368168" y="17801"/>
                </a:lnTo>
                <a:cubicBezTo>
                  <a:pt x="3366121" y="1738457"/>
                  <a:pt x="3292115" y="3452183"/>
                  <a:pt x="3290068" y="5172839"/>
                </a:cubicBezTo>
                <a:lnTo>
                  <a:pt x="2417147" y="5169470"/>
                </a:lnTo>
                <a:close/>
              </a:path>
            </a:pathLst>
          </a:custGeom>
          <a:solidFill>
            <a:srgbClr val="008AC9"/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6247991" y="1769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8AC2D1">
              <a:alpha val="49804"/>
            </a:srgbClr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410379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5093"/>
            <a:ext cx="3429000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495" y="2078847"/>
            <a:ext cx="7984797" cy="562753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365495" y="2834640"/>
            <a:ext cx="4672172" cy="1847427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pic>
        <p:nvPicPr>
          <p:cNvPr id="8" name="180504_Medizinische_Fakultaet.jpg" descr="/Volumes/Daten/Uni_Leipzig/1_Corporate_Design/17_351_UniLE_MF_Aktualisierung CD-Handbuch/Grafik/Produktion/Datenvorlagen/_UniLE_MF_Marke/MF_Marke/180504_Medizinische_Fakultaet.jpg"/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094" y="19059"/>
            <a:ext cx="3401276" cy="1547998"/>
          </a:xfrm>
          <a:prstGeom prst="rect">
            <a:avLst/>
          </a:prstGeom>
        </p:spPr>
      </p:pic>
      <p:sp>
        <p:nvSpPr>
          <p:cNvPr id="9" name="Gleichschenkliges Dreieck 10"/>
          <p:cNvSpPr/>
          <p:nvPr userDrawn="1"/>
        </p:nvSpPr>
        <p:spPr>
          <a:xfrm rot="348924">
            <a:off x="8471146" y="-38043"/>
            <a:ext cx="956809" cy="5256635"/>
          </a:xfrm>
          <a:custGeom>
            <a:avLst/>
            <a:gdLst>
              <a:gd name="connsiteX0" fmla="*/ 0 w 581576"/>
              <a:gd name="connsiteY0" fmla="*/ 5163957 h 5163957"/>
              <a:gd name="connsiteX1" fmla="*/ 282722 w 581576"/>
              <a:gd name="connsiteY1" fmla="*/ 0 h 5163957"/>
              <a:gd name="connsiteX2" fmla="*/ 581576 w 581576"/>
              <a:gd name="connsiteY2" fmla="*/ 5163957 h 5163957"/>
              <a:gd name="connsiteX3" fmla="*/ 0 w 581576"/>
              <a:gd name="connsiteY3" fmla="*/ 5163957 h 5163957"/>
              <a:gd name="connsiteX0" fmla="*/ 0 w 798970"/>
              <a:gd name="connsiteY0" fmla="*/ 5163957 h 5163957"/>
              <a:gd name="connsiteX1" fmla="*/ 282722 w 798970"/>
              <a:gd name="connsiteY1" fmla="*/ 0 h 5163957"/>
              <a:gd name="connsiteX2" fmla="*/ 798970 w 798970"/>
              <a:gd name="connsiteY2" fmla="*/ 5162866 h 5163957"/>
              <a:gd name="connsiteX3" fmla="*/ 0 w 798970"/>
              <a:gd name="connsiteY3" fmla="*/ 5163957 h 5163957"/>
              <a:gd name="connsiteX0" fmla="*/ 0 w 727985"/>
              <a:gd name="connsiteY0" fmla="*/ 5240923 h 5240923"/>
              <a:gd name="connsiteX1" fmla="*/ 211737 w 727985"/>
              <a:gd name="connsiteY1" fmla="*/ 0 h 5240923"/>
              <a:gd name="connsiteX2" fmla="*/ 727985 w 727985"/>
              <a:gd name="connsiteY2" fmla="*/ 5162866 h 5240923"/>
              <a:gd name="connsiteX3" fmla="*/ 0 w 727985"/>
              <a:gd name="connsiteY3" fmla="*/ 5240923 h 5240923"/>
              <a:gd name="connsiteX0" fmla="*/ 0 w 727985"/>
              <a:gd name="connsiteY0" fmla="*/ 5245637 h 5245637"/>
              <a:gd name="connsiteX1" fmla="*/ 339503 w 727985"/>
              <a:gd name="connsiteY1" fmla="*/ 0 h 5245637"/>
              <a:gd name="connsiteX2" fmla="*/ 727985 w 727985"/>
              <a:gd name="connsiteY2" fmla="*/ 5167580 h 5245637"/>
              <a:gd name="connsiteX3" fmla="*/ 0 w 727985"/>
              <a:gd name="connsiteY3" fmla="*/ 5245637 h 5245637"/>
              <a:gd name="connsiteX0" fmla="*/ 0 w 781424"/>
              <a:gd name="connsiteY0" fmla="*/ 5245637 h 5245637"/>
              <a:gd name="connsiteX1" fmla="*/ 339503 w 781424"/>
              <a:gd name="connsiteY1" fmla="*/ 0 h 5245637"/>
              <a:gd name="connsiteX2" fmla="*/ 781424 w 781424"/>
              <a:gd name="connsiteY2" fmla="*/ 5149745 h 5245637"/>
              <a:gd name="connsiteX3" fmla="*/ 0 w 781424"/>
              <a:gd name="connsiteY3" fmla="*/ 5245637 h 524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424" h="5245637">
                <a:moveTo>
                  <a:pt x="0" y="5245637"/>
                </a:moveTo>
                <a:lnTo>
                  <a:pt x="339503" y="0"/>
                </a:lnTo>
                <a:lnTo>
                  <a:pt x="781424" y="5149745"/>
                </a:lnTo>
                <a:lnTo>
                  <a:pt x="0" y="5245637"/>
                </a:lnTo>
                <a:close/>
              </a:path>
            </a:pathLst>
          </a:custGeom>
          <a:solidFill>
            <a:srgbClr val="008A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Gleichschenkliges Dreieck 9"/>
          <p:cNvSpPr/>
          <p:nvPr userDrawn="1"/>
        </p:nvSpPr>
        <p:spPr>
          <a:xfrm rot="19041572" flipV="1">
            <a:off x="6280471" y="3669367"/>
            <a:ext cx="3546762" cy="2138528"/>
          </a:xfrm>
          <a:custGeom>
            <a:avLst/>
            <a:gdLst>
              <a:gd name="connsiteX0" fmla="*/ 0 w 3001466"/>
              <a:gd name="connsiteY0" fmla="*/ 1396370 h 1396370"/>
              <a:gd name="connsiteX1" fmla="*/ 1500733 w 3001466"/>
              <a:gd name="connsiteY1" fmla="*/ 0 h 1396370"/>
              <a:gd name="connsiteX2" fmla="*/ 3001466 w 3001466"/>
              <a:gd name="connsiteY2" fmla="*/ 1396370 h 1396370"/>
              <a:gd name="connsiteX3" fmla="*/ 0 w 3001466"/>
              <a:gd name="connsiteY3" fmla="*/ 1396370 h 1396370"/>
              <a:gd name="connsiteX0" fmla="*/ 0 w 3184561"/>
              <a:gd name="connsiteY0" fmla="*/ 1545552 h 1545552"/>
              <a:gd name="connsiteX1" fmla="*/ 1683828 w 3184561"/>
              <a:gd name="connsiteY1" fmla="*/ 0 h 1545552"/>
              <a:gd name="connsiteX2" fmla="*/ 3184561 w 3184561"/>
              <a:gd name="connsiteY2" fmla="*/ 1396370 h 1545552"/>
              <a:gd name="connsiteX3" fmla="*/ 0 w 3184561"/>
              <a:gd name="connsiteY3" fmla="*/ 1545552 h 1545552"/>
              <a:gd name="connsiteX0" fmla="*/ 0 w 3184561"/>
              <a:gd name="connsiteY0" fmla="*/ 1626746 h 1626746"/>
              <a:gd name="connsiteX1" fmla="*/ 1751392 w 3184561"/>
              <a:gd name="connsiteY1" fmla="*/ 0 h 1626746"/>
              <a:gd name="connsiteX2" fmla="*/ 3184561 w 3184561"/>
              <a:gd name="connsiteY2" fmla="*/ 1477564 h 1626746"/>
              <a:gd name="connsiteX3" fmla="*/ 0 w 3184561"/>
              <a:gd name="connsiteY3" fmla="*/ 1626746 h 1626746"/>
              <a:gd name="connsiteX0" fmla="*/ 0 w 3129705"/>
              <a:gd name="connsiteY0" fmla="*/ 1626746 h 1626746"/>
              <a:gd name="connsiteX1" fmla="*/ 1751392 w 3129705"/>
              <a:gd name="connsiteY1" fmla="*/ 0 h 1626746"/>
              <a:gd name="connsiteX2" fmla="*/ 3129705 w 3129705"/>
              <a:gd name="connsiteY2" fmla="*/ 1490123 h 1626746"/>
              <a:gd name="connsiteX3" fmla="*/ 0 w 3129705"/>
              <a:gd name="connsiteY3" fmla="*/ 1626746 h 1626746"/>
              <a:gd name="connsiteX0" fmla="*/ 0 w 2988954"/>
              <a:gd name="connsiteY0" fmla="*/ 1769049 h 1769049"/>
              <a:gd name="connsiteX1" fmla="*/ 1610641 w 2988954"/>
              <a:gd name="connsiteY1" fmla="*/ 0 h 1769049"/>
              <a:gd name="connsiteX2" fmla="*/ 2988954 w 2988954"/>
              <a:gd name="connsiteY2" fmla="*/ 1490123 h 1769049"/>
              <a:gd name="connsiteX3" fmla="*/ 0 w 2988954"/>
              <a:gd name="connsiteY3" fmla="*/ 1769049 h 1769049"/>
              <a:gd name="connsiteX0" fmla="*/ 0 w 2988954"/>
              <a:gd name="connsiteY0" fmla="*/ 1624870 h 1624870"/>
              <a:gd name="connsiteX1" fmla="*/ 1752896 w 2988954"/>
              <a:gd name="connsiteY1" fmla="*/ 0 h 1624870"/>
              <a:gd name="connsiteX2" fmla="*/ 2988954 w 2988954"/>
              <a:gd name="connsiteY2" fmla="*/ 1345944 h 1624870"/>
              <a:gd name="connsiteX3" fmla="*/ 0 w 2988954"/>
              <a:gd name="connsiteY3" fmla="*/ 1624870 h 1624870"/>
              <a:gd name="connsiteX0" fmla="*/ 0 w 3546762"/>
              <a:gd name="connsiteY0" fmla="*/ 2138528 h 2138528"/>
              <a:gd name="connsiteX1" fmla="*/ 2310704 w 3546762"/>
              <a:gd name="connsiteY1" fmla="*/ 0 h 2138528"/>
              <a:gd name="connsiteX2" fmla="*/ 3546762 w 3546762"/>
              <a:gd name="connsiteY2" fmla="*/ 1345944 h 2138528"/>
              <a:gd name="connsiteX3" fmla="*/ 0 w 3546762"/>
              <a:gd name="connsiteY3" fmla="*/ 2138528 h 213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6762" h="2138528">
                <a:moveTo>
                  <a:pt x="0" y="2138528"/>
                </a:moveTo>
                <a:lnTo>
                  <a:pt x="2310704" y="0"/>
                </a:lnTo>
                <a:lnTo>
                  <a:pt x="3546762" y="1345944"/>
                </a:lnTo>
                <a:lnTo>
                  <a:pt x="0" y="2138528"/>
                </a:lnTo>
                <a:close/>
              </a:path>
            </a:pathLst>
          </a:custGeom>
          <a:solidFill>
            <a:srgbClr val="8AC2D1">
              <a:alpha val="50196"/>
            </a:srgbClr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464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4"/>
            <a:ext cx="8234363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25940"/>
            <a:ext cx="8234363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4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316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23492"/>
            <a:ext cx="8234363" cy="3379199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3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2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3"/>
            <a:ext cx="395224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39588"/>
            <a:ext cx="8229600" cy="36409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4724400" y="1617133"/>
            <a:ext cx="396240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E6F2A070-8A77-484A-BFE7-6B1E5C215647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SUBHEADLINE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84" r:id="rId2"/>
    <p:sldLayoutId id="2147483885" r:id="rId3"/>
    <p:sldLayoutId id="2147483870" r:id="rId4"/>
    <p:sldLayoutId id="2147483877" r:id="rId5"/>
    <p:sldLayoutId id="2147483879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/>
        </p:nvCxnSpPr>
        <p:spPr>
          <a:xfrm>
            <a:off x="0" y="155575"/>
            <a:ext cx="457200" cy="0"/>
          </a:xfrm>
          <a:prstGeom prst="line">
            <a:avLst/>
          </a:prstGeom>
          <a:ln w="3175" cmpd="sng">
            <a:solidFill>
              <a:srgbClr val="262A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cxnSp>
        <p:nvCxnSpPr>
          <p:cNvPr id="9" name="Gerade Verbindung 10"/>
          <p:cNvCxnSpPr/>
          <p:nvPr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79B2D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154545" y="4805187"/>
            <a:ext cx="6785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Informatik, Statistik und Epidemiologie (IMISE)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457200" y="22671"/>
            <a:ext cx="770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cap="all" dirty="0">
                <a:latin typeface="Arial" panose="020B0604020202020204" pitchFamily="34" charset="0"/>
                <a:cs typeface="Arial" panose="020B0604020202020204" pitchFamily="34" charset="0"/>
              </a:rPr>
              <a:t>Analyse und Bewertung der med. Dokumentation bei Wohnungslosen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| Zwischenvortrag</a:t>
            </a:r>
          </a:p>
        </p:txBody>
      </p:sp>
    </p:spTree>
    <p:extLst>
      <p:ext uri="{BB962C8B-B14F-4D97-AF65-F5344CB8AC3E}">
        <p14:creationId xmlns:p14="http://schemas.microsoft.com/office/powerpoint/2010/main" val="33928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2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8" r:id="rId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l-diagrams.org/" TargetMode="External"/><Relationship Id="rId2" Type="http://schemas.openxmlformats.org/officeDocument/2006/relationships/hyperlink" Target="https://cab-leipzig.de/wp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i.org/10.3414/ME17-05-0002" TargetMode="External"/><Relationship Id="rId5" Type="http://schemas.openxmlformats.org/officeDocument/2006/relationships/hyperlink" Target="https://www.suchtzentrum.de/unsere-angebote/streetwork/safe" TargetMode="External"/><Relationship Id="rId4" Type="http://schemas.openxmlformats.org/officeDocument/2006/relationships/hyperlink" Target="https://doi.org/10.1111/j.1365-2753.2012.01839.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https://cab-leipzig.de/wp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ctrTitle"/>
          </p:nvPr>
        </p:nvSpPr>
        <p:spPr bwMode="auto">
          <a:xfrm>
            <a:off x="295275" y="2079625"/>
            <a:ext cx="8093075" cy="14859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Analyse und Bewertung der medizinischen Dokumentation bei Wohnungslosen am Beispiel von Leipziger Hilfsangeboten</a:t>
            </a:r>
          </a:p>
        </p:txBody>
      </p:sp>
      <p:sp>
        <p:nvSpPr>
          <p:cNvPr id="17411" name="Untertitel 2"/>
          <p:cNvSpPr>
            <a:spLocks noGrp="1"/>
          </p:cNvSpPr>
          <p:nvPr>
            <p:ph type="subTitle" idx="1"/>
          </p:nvPr>
        </p:nvSpPr>
        <p:spPr>
          <a:xfrm>
            <a:off x="295275" y="1606550"/>
            <a:ext cx="6400800" cy="473075"/>
          </a:xfrm>
        </p:spPr>
        <p:txBody>
          <a:bodyPr/>
          <a:lstStyle/>
          <a:p>
            <a:pPr eaLnBrk="1" hangingPunct="1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Zwischenvortrag</a:t>
            </a:r>
          </a:p>
        </p:txBody>
      </p:sp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8" b="29146"/>
          <a:stretch/>
        </p:blipFill>
        <p:spPr>
          <a:xfrm>
            <a:off x="295275" y="4397196"/>
            <a:ext cx="2044700" cy="727075"/>
          </a:xfrm>
        </p:spPr>
      </p:pic>
      <p:sp>
        <p:nvSpPr>
          <p:cNvPr id="17414" name="Inhaltsplatzhalter 3"/>
          <p:cNvSpPr>
            <a:spLocks noGrp="1"/>
          </p:cNvSpPr>
          <p:nvPr>
            <p:ph sz="half" idx="4294967295"/>
          </p:nvPr>
        </p:nvSpPr>
        <p:spPr>
          <a:xfrm>
            <a:off x="295275" y="3600450"/>
            <a:ext cx="3744913" cy="517525"/>
          </a:xfrm>
        </p:spPr>
        <p:txBody>
          <a:bodyPr/>
          <a:lstStyle/>
          <a:p>
            <a:pPr marL="0" indent="0"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Leipzig, 09.06.2023</a:t>
            </a:r>
          </a:p>
          <a:p>
            <a:pPr marL="0" indent="0"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Robert Künzel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EE536-8460-4341-1982-8F34313F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Literatur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08104B-4285-C9AE-9710-E93306FC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Clearingstelle und Anonymer Behandlungsschein e.V. (2022). aufgerufen am 06.06.2023. url:</a:t>
            </a:r>
            <a:r>
              <a:rPr lang="de-DE" sz="1100" dirty="0">
                <a:solidFill>
                  <a:srgbClr val="AE0000"/>
                </a:solidFill>
                <a:latin typeface="+mj-lt"/>
              </a:rPr>
              <a:t> </a:t>
            </a:r>
            <a:r>
              <a:rPr lang="de-DE" sz="1100" dirty="0">
                <a:solidFill>
                  <a:srgbClr val="AE0000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https://cab-leipzig.de/wp/</a:t>
            </a:r>
            <a:r>
              <a:rPr lang="de-DE" sz="1100" dirty="0">
                <a:latin typeface="+mj-lt"/>
              </a:rPr>
              <a:t>.</a:t>
            </a:r>
            <a:endParaRPr lang="de-DE" sz="11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de-DE" sz="1100" b="0" i="0" u="none" strike="noStrike" baseline="0" dirty="0" err="1">
                <a:solidFill>
                  <a:srgbClr val="000000"/>
                </a:solidFill>
                <a:latin typeface="+mj-lt"/>
              </a:rPr>
              <a:t>Doring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, Nicola und </a:t>
            </a:r>
            <a:r>
              <a:rPr lang="de-DE" sz="1100" b="0" i="0" u="none" strike="noStrike" baseline="0" dirty="0" err="1">
                <a:solidFill>
                  <a:srgbClr val="000000"/>
                </a:solidFill>
                <a:latin typeface="+mj-lt"/>
              </a:rPr>
              <a:t>Jurgen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 Bortz (2015). Forschungsmethoden und Evaluation in den Sozial- und Humanwissenschaften. 5. 	Aufl. Springer Berlin, Heidelberg. </a:t>
            </a:r>
            <a:r>
              <a:rPr lang="de-DE" sz="1100" b="0" i="0" u="none" strike="noStrike" baseline="0" dirty="0" err="1">
                <a:solidFill>
                  <a:srgbClr val="000000"/>
                </a:solidFill>
                <a:latin typeface="+mj-lt"/>
              </a:rPr>
              <a:t>doi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de-DE" sz="1100" b="0" i="0" u="none" strike="noStrike" baseline="0" dirty="0">
                <a:solidFill>
                  <a:srgbClr val="AE0000"/>
                </a:solidFill>
                <a:latin typeface="+mj-lt"/>
              </a:rPr>
              <a:t>10.1007/978-3-642-41089-5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algn="l"/>
            <a:r>
              <a:rPr lang="de-DE" sz="1100" dirty="0">
                <a:latin typeface="+mj-lt"/>
              </a:rPr>
              <a:t>Kirill </a:t>
            </a:r>
            <a:r>
              <a:rPr lang="de-DE" sz="1100" dirty="0" err="1">
                <a:latin typeface="+mj-lt"/>
              </a:rPr>
              <a:t>Fakhroutdinov</a:t>
            </a:r>
            <a:r>
              <a:rPr lang="de-DE" sz="1100" dirty="0">
                <a:latin typeface="+mj-lt"/>
              </a:rPr>
              <a:t>. The Unified Modeling Language. 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aufgerufen am 06.06.2023. </a:t>
            </a:r>
            <a:r>
              <a:rPr lang="de-DE" sz="1100" dirty="0">
                <a:latin typeface="+mj-lt"/>
              </a:rPr>
              <a:t>url: </a:t>
            </a:r>
            <a:r>
              <a:rPr lang="de-DE" sz="1100" dirty="0">
                <a:solidFill>
                  <a:srgbClr val="AE000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https://www.uml-diagrams.org/</a:t>
            </a:r>
            <a:r>
              <a:rPr lang="de-DE" sz="1100" dirty="0">
                <a:solidFill>
                  <a:srgbClr val="AE0000"/>
                </a:solidFill>
                <a:latin typeface="+mj-lt"/>
              </a:rPr>
              <a:t> </a:t>
            </a:r>
          </a:p>
          <a:p>
            <a:r>
              <a:rPr lang="de-DE" sz="1100" dirty="0">
                <a:latin typeface="+mj-lt"/>
              </a:rPr>
              <a:t>Leiner, F., W. Gaus, R. Haux, P. Knaup-Gregori, K.P. Pfeiffer und J. Wagner (2012). </a:t>
            </a:r>
            <a:r>
              <a:rPr lang="de-DE" sz="1100" i="1" dirty="0">
                <a:latin typeface="+mj-lt"/>
              </a:rPr>
              <a:t>Medizinische Dokumentation: 	Grundlagen einer qualitätsgesicherten integrierten Krankenversorgung Lehrbuch und Leitfaden</a:t>
            </a:r>
            <a:r>
              <a:rPr lang="de-DE" sz="1100" dirty="0">
                <a:latin typeface="+mj-lt"/>
              </a:rPr>
              <a:t>. 6. Aufl. Stuttgart: 	Schattauer. </a:t>
            </a:r>
            <a:r>
              <a:rPr lang="de-DE" sz="1100" dirty="0" err="1">
                <a:latin typeface="+mj-lt"/>
              </a:rPr>
              <a:t>isbn</a:t>
            </a:r>
            <a:r>
              <a:rPr lang="de-DE" sz="1100" dirty="0">
                <a:latin typeface="+mj-lt"/>
              </a:rPr>
              <a:t>: 9783794567089.</a:t>
            </a:r>
          </a:p>
          <a:p>
            <a:r>
              <a:rPr lang="de-DE" sz="1100" dirty="0">
                <a:latin typeface="+mj-lt"/>
              </a:rPr>
              <a:t>Mohammed, S.A. and </a:t>
            </a:r>
            <a:r>
              <a:rPr lang="de-DE" sz="1100" dirty="0" err="1">
                <a:latin typeface="+mj-lt"/>
              </a:rPr>
              <a:t>Yusof</a:t>
            </a:r>
            <a:r>
              <a:rPr lang="de-DE" sz="1100" dirty="0">
                <a:latin typeface="+mj-lt"/>
              </a:rPr>
              <a:t>, M.M. (2013), </a:t>
            </a:r>
            <a:r>
              <a:rPr lang="de-DE" sz="1100" i="1" dirty="0" err="1">
                <a:latin typeface="+mj-lt"/>
              </a:rPr>
              <a:t>Towards</a:t>
            </a:r>
            <a:r>
              <a:rPr lang="de-DE" sz="1100" i="1" dirty="0">
                <a:latin typeface="+mj-lt"/>
              </a:rPr>
              <a:t> an </a:t>
            </a:r>
            <a:r>
              <a:rPr lang="de-DE" sz="1100" i="1" dirty="0" err="1">
                <a:latin typeface="+mj-lt"/>
              </a:rPr>
              <a:t>evaluation</a:t>
            </a:r>
            <a:r>
              <a:rPr lang="de-DE" sz="1100" i="1" dirty="0">
                <a:latin typeface="+mj-lt"/>
              </a:rPr>
              <a:t> </a:t>
            </a:r>
            <a:r>
              <a:rPr lang="de-DE" sz="1100" i="1" dirty="0" err="1">
                <a:latin typeface="+mj-lt"/>
              </a:rPr>
              <a:t>framework</a:t>
            </a:r>
            <a:r>
              <a:rPr lang="de-DE" sz="1100" i="1" dirty="0">
                <a:latin typeface="+mj-lt"/>
              </a:rPr>
              <a:t> </a:t>
            </a:r>
            <a:r>
              <a:rPr lang="de-DE" sz="1100" i="1" dirty="0" err="1">
                <a:latin typeface="+mj-lt"/>
              </a:rPr>
              <a:t>for</a:t>
            </a:r>
            <a:r>
              <a:rPr lang="de-DE" sz="1100" i="1" dirty="0">
                <a:latin typeface="+mj-lt"/>
              </a:rPr>
              <a:t> </a:t>
            </a:r>
            <a:r>
              <a:rPr lang="de-DE" sz="1100" i="1" dirty="0" err="1">
                <a:latin typeface="+mj-lt"/>
              </a:rPr>
              <a:t>information</a:t>
            </a:r>
            <a:r>
              <a:rPr lang="de-DE" sz="1100" i="1" dirty="0">
                <a:latin typeface="+mj-lt"/>
              </a:rPr>
              <a:t> </a:t>
            </a:r>
            <a:r>
              <a:rPr lang="de-DE" sz="1100" i="1" dirty="0" err="1">
                <a:latin typeface="+mj-lt"/>
              </a:rPr>
              <a:t>quality</a:t>
            </a:r>
            <a:r>
              <a:rPr lang="de-DE" sz="1100" i="1" dirty="0">
                <a:latin typeface="+mj-lt"/>
              </a:rPr>
              <a:t> </a:t>
            </a:r>
            <a:r>
              <a:rPr lang="de-DE" sz="1100" i="1" dirty="0" err="1">
                <a:latin typeface="+mj-lt"/>
              </a:rPr>
              <a:t>management</a:t>
            </a:r>
            <a:r>
              <a:rPr lang="de-DE" sz="1100" i="1" dirty="0">
                <a:latin typeface="+mj-lt"/>
              </a:rPr>
              <a:t> (IQM) 	</a:t>
            </a:r>
            <a:r>
              <a:rPr lang="de-DE" sz="1100" i="1" dirty="0" err="1">
                <a:latin typeface="+mj-lt"/>
              </a:rPr>
              <a:t>practices</a:t>
            </a:r>
            <a:r>
              <a:rPr lang="de-DE" sz="1100" i="1" dirty="0">
                <a:latin typeface="+mj-lt"/>
              </a:rPr>
              <a:t> </a:t>
            </a:r>
            <a:r>
              <a:rPr lang="de-DE" sz="1100" i="1" dirty="0" err="1">
                <a:latin typeface="+mj-lt"/>
              </a:rPr>
              <a:t>for</a:t>
            </a:r>
            <a:r>
              <a:rPr lang="de-DE" sz="1100" i="1" dirty="0">
                <a:latin typeface="+mj-lt"/>
              </a:rPr>
              <a:t> </a:t>
            </a:r>
            <a:r>
              <a:rPr lang="de-DE" sz="1100" i="1" dirty="0" err="1">
                <a:latin typeface="+mj-lt"/>
              </a:rPr>
              <a:t>health</a:t>
            </a:r>
            <a:r>
              <a:rPr lang="de-DE" sz="1100" i="1" dirty="0">
                <a:latin typeface="+mj-lt"/>
              </a:rPr>
              <a:t> </a:t>
            </a:r>
            <a:r>
              <a:rPr lang="de-DE" sz="1100" i="1" dirty="0" err="1">
                <a:latin typeface="+mj-lt"/>
              </a:rPr>
              <a:t>information</a:t>
            </a:r>
            <a:r>
              <a:rPr lang="de-DE" sz="1100" i="1" dirty="0">
                <a:latin typeface="+mj-lt"/>
              </a:rPr>
              <a:t> </a:t>
            </a:r>
            <a:r>
              <a:rPr lang="de-DE" sz="1100" i="1" dirty="0" err="1">
                <a:latin typeface="+mj-lt"/>
              </a:rPr>
              <a:t>systems</a:t>
            </a:r>
            <a:r>
              <a:rPr lang="de-DE" sz="1100" i="1" dirty="0">
                <a:latin typeface="+mj-lt"/>
              </a:rPr>
              <a:t> – </a:t>
            </a:r>
            <a:r>
              <a:rPr lang="de-DE" sz="1100" i="1" dirty="0" err="1">
                <a:latin typeface="+mj-lt"/>
              </a:rPr>
              <a:t>evaluation</a:t>
            </a:r>
            <a:r>
              <a:rPr lang="de-DE" sz="1100" i="1" dirty="0">
                <a:latin typeface="+mj-lt"/>
              </a:rPr>
              <a:t> </a:t>
            </a:r>
            <a:r>
              <a:rPr lang="de-DE" sz="1100" i="1" dirty="0" err="1">
                <a:latin typeface="+mj-lt"/>
              </a:rPr>
              <a:t>criteria</a:t>
            </a:r>
            <a:r>
              <a:rPr lang="de-DE" sz="1100" i="1" dirty="0">
                <a:latin typeface="+mj-lt"/>
              </a:rPr>
              <a:t> </a:t>
            </a:r>
            <a:r>
              <a:rPr lang="de-DE" sz="1100" i="1" dirty="0" err="1">
                <a:latin typeface="+mj-lt"/>
              </a:rPr>
              <a:t>for</a:t>
            </a:r>
            <a:r>
              <a:rPr lang="de-DE" sz="1100" i="1" dirty="0">
                <a:latin typeface="+mj-lt"/>
              </a:rPr>
              <a:t> </a:t>
            </a:r>
            <a:r>
              <a:rPr lang="de-DE" sz="1100" i="1" dirty="0" err="1">
                <a:latin typeface="+mj-lt"/>
              </a:rPr>
              <a:t>effective</a:t>
            </a:r>
            <a:r>
              <a:rPr lang="de-DE" sz="1100" i="1" dirty="0">
                <a:latin typeface="+mj-lt"/>
              </a:rPr>
              <a:t> IQM </a:t>
            </a:r>
            <a:r>
              <a:rPr lang="de-DE" sz="1100" i="1" dirty="0" err="1">
                <a:latin typeface="+mj-lt"/>
              </a:rPr>
              <a:t>practices</a:t>
            </a:r>
            <a:r>
              <a:rPr lang="de-DE" sz="1100" dirty="0">
                <a:latin typeface="+mj-lt"/>
              </a:rPr>
              <a:t>. Journal </a:t>
            </a:r>
            <a:r>
              <a:rPr lang="de-DE" sz="1100" dirty="0" err="1">
                <a:latin typeface="+mj-lt"/>
              </a:rPr>
              <a:t>of</a:t>
            </a:r>
            <a:r>
              <a:rPr lang="de-DE" sz="1100" dirty="0">
                <a:latin typeface="+mj-lt"/>
              </a:rPr>
              <a:t> Evaluation in Clinical 	Practice, 19: 379-387.</a:t>
            </a:r>
            <a:r>
              <a:rPr lang="de-DE" sz="1100" dirty="0">
                <a:solidFill>
                  <a:srgbClr val="AE0000"/>
                </a:solidFill>
                <a:latin typeface="+mj-lt"/>
              </a:rPr>
              <a:t> </a:t>
            </a:r>
            <a:r>
              <a:rPr lang="de-DE" sz="1100" dirty="0">
                <a:solidFill>
                  <a:srgbClr val="AE0000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https://doi.org/10.1111/j.1365-2753.2012.01839.x</a:t>
            </a:r>
            <a:endParaRPr lang="de-DE" sz="1100" dirty="0">
              <a:solidFill>
                <a:srgbClr val="AE0000"/>
              </a:solidFill>
              <a:latin typeface="+mj-lt"/>
            </a:endParaRPr>
          </a:p>
          <a:p>
            <a:r>
              <a:rPr lang="de-DE" sz="1100" dirty="0">
                <a:latin typeface="+mj-lt"/>
              </a:rPr>
              <a:t>Safe – Straßensozialarbeit für Erwachsene. 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aufgerufen am 06.06.2023. url:</a:t>
            </a:r>
            <a:r>
              <a:rPr lang="de-DE" sz="1100" dirty="0">
                <a:solidFill>
                  <a:srgbClr val="AE0000"/>
                </a:solidFill>
                <a:latin typeface="+mj-lt"/>
              </a:rPr>
              <a:t> </a:t>
            </a:r>
            <a:r>
              <a:rPr lang="de-DE" sz="1100" dirty="0">
                <a:solidFill>
                  <a:srgbClr val="AE0000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https://www.suchtzentrum.de/unsere-angebote/streetwork/safe</a:t>
            </a:r>
            <a:r>
              <a:rPr lang="de-DE" sz="1100" dirty="0">
                <a:latin typeface="+mj-lt"/>
              </a:rPr>
              <a:t>.</a:t>
            </a:r>
            <a:endParaRPr lang="en-US" sz="1100" dirty="0">
              <a:latin typeface="+mj-lt"/>
            </a:endParaRPr>
          </a:p>
          <a:p>
            <a:r>
              <a:rPr lang="de-DE" sz="1100" dirty="0">
                <a:latin typeface="+mj-lt"/>
              </a:rPr>
              <a:t>Winter, A., </a:t>
            </a:r>
            <a:r>
              <a:rPr lang="de-DE" sz="1100" dirty="0" err="1">
                <a:latin typeface="+mj-lt"/>
              </a:rPr>
              <a:t>Takabayashi</a:t>
            </a:r>
            <a:r>
              <a:rPr lang="de-DE" sz="1100" dirty="0">
                <a:latin typeface="+mj-lt"/>
              </a:rPr>
              <a:t>, K., Jahn, F., Kimura, E., Engelbrecht, R., Haux, R., Honda, M., Hübner, U. H., Inoue, S., Kohl, C. D., 	Matsumoto, T., </a:t>
            </a:r>
            <a:r>
              <a:rPr lang="de-DE" sz="1100" dirty="0" err="1">
                <a:latin typeface="+mj-lt"/>
              </a:rPr>
              <a:t>Matsumura</a:t>
            </a:r>
            <a:r>
              <a:rPr lang="de-DE" sz="1100" dirty="0">
                <a:latin typeface="+mj-lt"/>
              </a:rPr>
              <a:t>, Y., </a:t>
            </a:r>
            <a:r>
              <a:rPr lang="de-DE" sz="1100" dirty="0" err="1">
                <a:latin typeface="+mj-lt"/>
              </a:rPr>
              <a:t>Miyo</a:t>
            </a:r>
            <a:r>
              <a:rPr lang="de-DE" sz="1100" dirty="0">
                <a:latin typeface="+mj-lt"/>
              </a:rPr>
              <a:t>, K., </a:t>
            </a:r>
            <a:r>
              <a:rPr lang="de-DE" sz="1100" dirty="0" err="1">
                <a:latin typeface="+mj-lt"/>
              </a:rPr>
              <a:t>Nakashima</a:t>
            </a:r>
            <a:r>
              <a:rPr lang="de-DE" sz="1100" dirty="0">
                <a:latin typeface="+mj-lt"/>
              </a:rPr>
              <a:t>, N., </a:t>
            </a:r>
            <a:r>
              <a:rPr lang="de-DE" sz="1100" dirty="0" err="1">
                <a:latin typeface="+mj-lt"/>
              </a:rPr>
              <a:t>Prokosch</a:t>
            </a:r>
            <a:r>
              <a:rPr lang="de-DE" sz="1100" dirty="0">
                <a:latin typeface="+mj-lt"/>
              </a:rPr>
              <a:t>, H. U., &amp; Staemmler, M. (2017). Quality </a:t>
            </a:r>
            <a:r>
              <a:rPr lang="de-DE" sz="1100" dirty="0" err="1">
                <a:latin typeface="+mj-lt"/>
              </a:rPr>
              <a:t>Requirements</a:t>
            </a:r>
            <a:r>
              <a:rPr lang="de-DE" sz="1100" dirty="0">
                <a:latin typeface="+mj-lt"/>
              </a:rPr>
              <a:t> 	</a:t>
            </a:r>
            <a:r>
              <a:rPr lang="de-DE" sz="1100" dirty="0" err="1">
                <a:latin typeface="+mj-lt"/>
              </a:rPr>
              <a:t>for</a:t>
            </a:r>
            <a:r>
              <a:rPr lang="de-DE" sz="1100" dirty="0">
                <a:latin typeface="+mj-lt"/>
              </a:rPr>
              <a:t> Electronic Health </a:t>
            </a:r>
            <a:r>
              <a:rPr lang="de-DE" sz="1100" dirty="0" err="1">
                <a:latin typeface="+mj-lt"/>
              </a:rPr>
              <a:t>Record</a:t>
            </a:r>
            <a:r>
              <a:rPr lang="de-DE" sz="1100" dirty="0">
                <a:latin typeface="+mj-lt"/>
              </a:rPr>
              <a:t> Systems*. A </a:t>
            </a:r>
            <a:r>
              <a:rPr lang="de-DE" sz="1100" dirty="0" err="1">
                <a:latin typeface="+mj-lt"/>
              </a:rPr>
              <a:t>Japanese</a:t>
            </a:r>
            <a:r>
              <a:rPr lang="de-DE" sz="1100" dirty="0">
                <a:latin typeface="+mj-lt"/>
              </a:rPr>
              <a:t>-German Information Management </a:t>
            </a:r>
            <a:r>
              <a:rPr lang="de-DE" sz="1100" dirty="0" err="1">
                <a:latin typeface="+mj-lt"/>
              </a:rPr>
              <a:t>Perspective</a:t>
            </a:r>
            <a:r>
              <a:rPr lang="de-DE" sz="1100" dirty="0">
                <a:latin typeface="+mj-lt"/>
              </a:rPr>
              <a:t>. Methods </a:t>
            </a:r>
            <a:r>
              <a:rPr lang="de-DE" sz="1100" dirty="0" err="1">
                <a:latin typeface="+mj-lt"/>
              </a:rPr>
              <a:t>of</a:t>
            </a:r>
            <a:r>
              <a:rPr lang="de-DE" sz="1100" dirty="0">
                <a:latin typeface="+mj-lt"/>
              </a:rPr>
              <a:t> </a:t>
            </a:r>
            <a:r>
              <a:rPr lang="de-DE" sz="1100" dirty="0" err="1">
                <a:latin typeface="+mj-lt"/>
              </a:rPr>
              <a:t>information</a:t>
            </a:r>
            <a:r>
              <a:rPr lang="de-DE" sz="1100" dirty="0">
                <a:latin typeface="+mj-lt"/>
              </a:rPr>
              <a:t> 	in </a:t>
            </a:r>
            <a:r>
              <a:rPr lang="de-DE" sz="1100" dirty="0" err="1">
                <a:latin typeface="+mj-lt"/>
              </a:rPr>
              <a:t>medicine</a:t>
            </a:r>
            <a:r>
              <a:rPr lang="de-DE" sz="1100" dirty="0">
                <a:latin typeface="+mj-lt"/>
              </a:rPr>
              <a:t>, 56(7), e92–e104. </a:t>
            </a:r>
            <a:r>
              <a:rPr lang="de-DE" sz="1100" dirty="0">
                <a:solidFill>
                  <a:srgbClr val="AE0000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https://doi.org/10.3414/ME17-05-0002</a:t>
            </a:r>
            <a:endParaRPr lang="de-DE" sz="1100" dirty="0">
              <a:solidFill>
                <a:srgbClr val="AE0000"/>
              </a:solidFill>
              <a:latin typeface="+mj-lt"/>
            </a:endParaRPr>
          </a:p>
          <a:p>
            <a:endParaRPr lang="de-DE" sz="1100" dirty="0">
              <a:latin typeface="+mj-lt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50ED56-727F-CE48-B94D-DCEFECE1A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07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125" y="1584325"/>
            <a:ext cx="7985125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>
                <a:ea typeface="+mj-ea"/>
              </a:rPr>
              <a:t>Vielen Dank!</a:t>
            </a:r>
          </a:p>
        </p:txBody>
      </p:sp>
      <p:sp>
        <p:nvSpPr>
          <p:cNvPr id="33795" name="Inhaltsplatzhalter 2"/>
          <p:cNvSpPr>
            <a:spLocks noGrp="1"/>
          </p:cNvSpPr>
          <p:nvPr>
            <p:ph sz="half" idx="2"/>
          </p:nvPr>
        </p:nvSpPr>
        <p:spPr>
          <a:xfrm>
            <a:off x="365125" y="2449513"/>
            <a:ext cx="6924675" cy="2457450"/>
          </a:xfrm>
        </p:spPr>
        <p:txBody>
          <a:bodyPr/>
          <a:lstStyle/>
          <a:p>
            <a:pPr eaLnBrk="1" hangingPunct="1"/>
            <a:r>
              <a:rPr lang="de-DE" alt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Robert Künzel</a:t>
            </a:r>
          </a:p>
          <a:p>
            <a:pPr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Institut für Medizinische Informatik, Statistik und Epidemiologie (IMISE)</a:t>
            </a:r>
          </a:p>
          <a:p>
            <a:pPr eaLnBrk="1" hangingPunct="1"/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robert.kuenzel@studserv.uni-leipzig.de</a:t>
            </a:r>
          </a:p>
          <a:p>
            <a:pPr eaLnBrk="1" hangingPunct="1">
              <a:lnSpc>
                <a:spcPct val="110000"/>
              </a:lnSpc>
            </a:pP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www.imise.uni-leipzig.de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89EAC8-2120-2706-7541-5F69DCBD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BEF535-E77D-01EA-5801-93029736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7801"/>
            <a:ext cx="8234363" cy="344489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Wiederholung der Ziele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Literaturrecherche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Interviews</a:t>
            </a:r>
          </a:p>
          <a:p>
            <a:pPr marL="787400" lvl="1" indent="-342900">
              <a:buFont typeface="+mj-lt"/>
              <a:buAutoNum type="alphaLcPeriod"/>
            </a:pPr>
            <a:r>
              <a:rPr lang="de-DE" dirty="0"/>
              <a:t>Struktur</a:t>
            </a:r>
          </a:p>
          <a:p>
            <a:pPr marL="787400" lvl="1" indent="-342900">
              <a:buFont typeface="+mj-lt"/>
              <a:buAutoNum type="alphaLcPeriod"/>
            </a:pPr>
            <a:r>
              <a:rPr lang="de-DE" dirty="0"/>
              <a:t>Kontaktpersonen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Modelle und Diagramme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Vergleichskriterien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Literatur</a:t>
            </a:r>
          </a:p>
        </p:txBody>
      </p:sp>
    </p:spTree>
    <p:extLst>
      <p:ext uri="{BB962C8B-B14F-4D97-AF65-F5344CB8AC3E}">
        <p14:creationId xmlns:p14="http://schemas.microsoft.com/office/powerpoint/2010/main" val="234826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EE536-8460-4341-1982-8F34313F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</p:spPr>
        <p:txBody>
          <a:bodyPr anchor="b">
            <a:normAutofit/>
          </a:bodyPr>
          <a:lstStyle/>
          <a:p>
            <a:r>
              <a:rPr lang="de-DE" dirty="0"/>
              <a:t>1. Wiederholung der Ziele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50ED56-727F-CE48-B94D-DCEFECE1A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</a:rPr>
              <a:pPr>
                <a:spcAft>
                  <a:spcPts val="600"/>
                </a:spcAft>
                <a:defRPr/>
              </a:pPr>
              <a:t>3</a:t>
            </a:fld>
            <a:endParaRPr lang="de-DE" altLang="de-DE" sz="1000">
              <a:solidFill>
                <a:srgbClr val="D8413E"/>
              </a:solidFill>
            </a:endParaRP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8CF91840-BAD8-B361-061A-F5DBF5901F63}"/>
              </a:ext>
            </a:extLst>
          </p:cNvPr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1608482337"/>
              </p:ext>
            </p:extLst>
          </p:nvPr>
        </p:nvGraphicFramePr>
        <p:xfrm>
          <a:off x="457200" y="1229028"/>
          <a:ext cx="8229600" cy="3061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366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5A2082-121F-121B-C72C-FCA48D83A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</a:rPr>
              <a:pPr>
                <a:spcAft>
                  <a:spcPts val="600"/>
                </a:spcAft>
                <a:defRPr/>
              </a:pPr>
              <a:t>4</a:t>
            </a:fld>
            <a:endParaRPr lang="de-DE" altLang="de-DE" sz="1000">
              <a:solidFill>
                <a:srgbClr val="D8413E"/>
              </a:solidFill>
            </a:endParaRPr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3CE2BAA0-DFB3-758F-5D16-E677EA666B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416316"/>
              </p:ext>
            </p:extLst>
          </p:nvPr>
        </p:nvGraphicFramePr>
        <p:xfrm>
          <a:off x="457200" y="882150"/>
          <a:ext cx="8234363" cy="3379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560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EE536-8460-4341-1982-8F34313F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Literaturrecherche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08104B-4285-C9AE-9710-E93306FC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3492"/>
            <a:ext cx="8324987" cy="3379199"/>
          </a:xfrm>
        </p:spPr>
        <p:txBody>
          <a:bodyPr/>
          <a:lstStyle/>
          <a:p>
            <a:r>
              <a:rPr lang="de-DE" dirty="0"/>
              <a:t>Nutzung von Websuchmaschinen und Literaturdatenbanken</a:t>
            </a:r>
          </a:p>
          <a:p>
            <a:pPr lvl="1"/>
            <a:r>
              <a:rPr lang="de-DE" dirty="0"/>
              <a:t>Google bzw. Google Scholar, </a:t>
            </a:r>
            <a:r>
              <a:rPr lang="de-DE" dirty="0" err="1"/>
              <a:t>PubMed</a:t>
            </a:r>
            <a:r>
              <a:rPr lang="de-DE" dirty="0"/>
              <a:t>, Universitätsbibliothek</a:t>
            </a:r>
          </a:p>
          <a:p>
            <a:pPr lvl="1"/>
            <a:r>
              <a:rPr lang="de-DE" dirty="0"/>
              <a:t>Schlagwörter:</a:t>
            </a:r>
          </a:p>
          <a:p>
            <a:pPr lvl="2"/>
            <a:r>
              <a:rPr lang="de-DE" dirty="0"/>
              <a:t>Wohnungs-, Obdachlose (engl. </a:t>
            </a:r>
            <a:r>
              <a:rPr lang="de-DE" dirty="0" err="1"/>
              <a:t>homelessness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medizinische Dokumentation (engl. </a:t>
            </a:r>
            <a:r>
              <a:rPr lang="de-DE" dirty="0" err="1"/>
              <a:t>medical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elektr. Patienten- / Gesundheitsakte (engl. electronic </a:t>
            </a:r>
            <a:r>
              <a:rPr lang="de-DE" dirty="0" err="1"/>
              <a:t>medical</a:t>
            </a:r>
            <a:r>
              <a:rPr lang="de-DE" dirty="0"/>
              <a:t>/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Hilfsangebote, Wohnungslosenhilfe in Leipzig</a:t>
            </a:r>
          </a:p>
          <a:p>
            <a:pPr lvl="2"/>
            <a:r>
              <a:rPr lang="de-DE" dirty="0"/>
              <a:t>Umgang mit vulnerablen Gruppen</a:t>
            </a:r>
          </a:p>
          <a:p>
            <a:pPr lvl="2"/>
            <a:r>
              <a:rPr lang="de-DE" dirty="0"/>
              <a:t>Ansätze, Strategien, Interventionen</a:t>
            </a:r>
          </a:p>
          <a:p>
            <a:r>
              <a:rPr lang="de-DE" dirty="0"/>
              <a:t>per Schneeballverfahren</a:t>
            </a:r>
          </a:p>
          <a:p>
            <a:r>
              <a:rPr lang="de-DE" dirty="0"/>
              <a:t>über Webseiten der Hilfsorganisationen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50ED56-727F-CE48-B94D-DCEFECE1A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54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76406A5-901C-0B45-1E1D-46134A2C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Einzelinterviews in halbstrukturierter Form (Leitfadeninterviews)</a:t>
            </a:r>
          </a:p>
          <a:p>
            <a:r>
              <a:rPr lang="de-DE" dirty="0"/>
              <a:t>wenn möglich Befragung vor Ort</a:t>
            </a:r>
          </a:p>
          <a:p>
            <a:r>
              <a:rPr lang="de-DE" dirty="0"/>
              <a:t>sofern keine Einwände erfolgt Audioaufzeichnung des Gesprächs</a:t>
            </a:r>
          </a:p>
          <a:p>
            <a:r>
              <a:rPr lang="de-DE" dirty="0"/>
              <a:t>Fragebögen werden vorab zugesandt</a:t>
            </a:r>
          </a:p>
          <a:p>
            <a:r>
              <a:rPr lang="de-DE" dirty="0"/>
              <a:t>Erstellung von 4 Interviewleitfäden:</a:t>
            </a:r>
          </a:p>
          <a:p>
            <a:pPr lvl="1"/>
            <a:r>
              <a:rPr lang="de-DE" dirty="0"/>
              <a:t>für Mitarbeiter von CABL</a:t>
            </a:r>
          </a:p>
          <a:p>
            <a:pPr lvl="1"/>
            <a:r>
              <a:rPr lang="de-DE" dirty="0"/>
              <a:t>für ehrenamtlich arbeitende </a:t>
            </a:r>
            <a:r>
              <a:rPr lang="de-DE" dirty="0" err="1"/>
              <a:t>Ärzt:innen</a:t>
            </a:r>
            <a:endParaRPr lang="de-DE" dirty="0"/>
          </a:p>
          <a:p>
            <a:pPr lvl="1"/>
            <a:r>
              <a:rPr lang="de-DE" dirty="0"/>
              <a:t>für stationäre/ambulante Krankenhausversorgung</a:t>
            </a:r>
          </a:p>
          <a:p>
            <a:pPr lvl="1"/>
            <a:r>
              <a:rPr lang="de-DE" dirty="0"/>
              <a:t>für </a:t>
            </a:r>
            <a:r>
              <a:rPr lang="de-DE" dirty="0" err="1"/>
              <a:t>Sozialarbeiter:innen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9E5FF9A-1352-4C44-AEC0-6A00C3486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a) Struktur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50ED56-727F-CE48-B94D-DCEFECE1A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4896D384-1180-136C-82B2-C92DF45D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34363" cy="758825"/>
          </a:xfrm>
        </p:spPr>
        <p:txBody>
          <a:bodyPr/>
          <a:lstStyle/>
          <a:p>
            <a:r>
              <a:rPr lang="de-DE" dirty="0"/>
              <a:t>3. Interviews</a:t>
            </a:r>
          </a:p>
        </p:txBody>
      </p:sp>
    </p:spTree>
    <p:extLst>
      <p:ext uri="{BB962C8B-B14F-4D97-AF65-F5344CB8AC3E}">
        <p14:creationId xmlns:p14="http://schemas.microsoft.com/office/powerpoint/2010/main" val="39634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76406A5-901C-0B45-1E1D-46134A2C0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4872"/>
            <a:ext cx="8584442" cy="3667820"/>
          </a:xfrm>
        </p:spPr>
        <p:txBody>
          <a:bodyPr/>
          <a:lstStyle/>
          <a:p>
            <a:r>
              <a:rPr lang="de-DE" dirty="0"/>
              <a:t>Stephan Bialas			</a:t>
            </a:r>
            <a:r>
              <a:rPr lang="de-DE" dirty="0">
                <a:sym typeface="Wingdings" panose="05000000000000000000" pitchFamily="2" charset="2"/>
              </a:rPr>
              <a:t> Facharzt für Psychiatrie und Psychotherapie</a:t>
            </a:r>
            <a:endParaRPr lang="de-DE" dirty="0"/>
          </a:p>
          <a:p>
            <a:r>
              <a:rPr lang="de-DE" dirty="0"/>
              <a:t>Gerda Matzel			</a:t>
            </a:r>
            <a:r>
              <a:rPr lang="de-DE" dirty="0">
                <a:sym typeface="Wingdings" panose="05000000000000000000" pitchFamily="2" charset="2"/>
              </a:rPr>
              <a:t> Fachärztin für Innere Medizin u.a.</a:t>
            </a:r>
            <a:endParaRPr lang="de-DE" dirty="0"/>
          </a:p>
          <a:p>
            <a:r>
              <a:rPr lang="de-DE" dirty="0"/>
              <a:t>Malika </a:t>
            </a:r>
            <a:r>
              <a:rPr lang="de-DE" dirty="0" err="1"/>
              <a:t>Autorkhanova</a:t>
            </a: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CABL, Projektkoordinatorin UVO</a:t>
            </a:r>
            <a:endParaRPr lang="de-DE" dirty="0"/>
          </a:p>
          <a:p>
            <a:r>
              <a:rPr lang="de-DE" dirty="0"/>
              <a:t>PD Dr. Sven </a:t>
            </a:r>
            <a:r>
              <a:rPr lang="de-DE" dirty="0" err="1"/>
              <a:t>Speerforck</a:t>
            </a: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Oberarzt in Klinik für Psychiatrie und Psychotherapie</a:t>
            </a:r>
            <a:endParaRPr lang="de-DE" dirty="0"/>
          </a:p>
          <a:p>
            <a:r>
              <a:rPr lang="de-DE" dirty="0"/>
              <a:t>Tino Neufert			</a:t>
            </a:r>
            <a:r>
              <a:rPr lang="de-DE" dirty="0">
                <a:sym typeface="Wingdings" panose="05000000000000000000" pitchFamily="2" charset="2"/>
              </a:rPr>
              <a:t> Projektleiter von SAFE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9E5FF9A-1352-4C44-AEC0-6A00C3486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862" y="492994"/>
            <a:ext cx="8234363" cy="377740"/>
          </a:xfrm>
        </p:spPr>
        <p:txBody>
          <a:bodyPr/>
          <a:lstStyle/>
          <a:p>
            <a:r>
              <a:rPr lang="de-DE" dirty="0"/>
              <a:t>b) Kontaktpersonen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50ED56-727F-CE48-B94D-DCEFECE1A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7AAF6DE6-36E1-47DB-9676-02049C79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14" y="3153713"/>
            <a:ext cx="3018012" cy="667921"/>
          </a:xfrm>
          <a:prstGeom prst="rect">
            <a:avLst/>
          </a:prstGeom>
        </p:spPr>
      </p:pic>
      <p:pic>
        <p:nvPicPr>
          <p:cNvPr id="9" name="Grafik 8" descr="Ein Bild, das Schrift, Grafiken, Logo, Text enthält.&#10;&#10;Automatisch generierte Beschreibung">
            <a:extLst>
              <a:ext uri="{FF2B5EF4-FFF2-40B4-BE49-F238E27FC236}">
                <a16:creationId xmlns:a16="http://schemas.microsoft.com/office/drawing/2014/main" id="{84E3BF7C-36A9-01DF-C53A-3EC99F2F7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379" y="3030566"/>
            <a:ext cx="2549497" cy="914214"/>
          </a:xfrm>
          <a:prstGeom prst="rect">
            <a:avLst/>
          </a:prstGeom>
        </p:spPr>
      </p:pic>
      <p:pic>
        <p:nvPicPr>
          <p:cNvPr id="10" name="Grafik 9" descr="Ein Bild, das Text, Clipart enthält.&#10;&#10;Automatisch generierte Beschreibung">
            <a:hlinkClick r:id="rId4"/>
            <a:extLst>
              <a:ext uri="{FF2B5EF4-FFF2-40B4-BE49-F238E27FC236}">
                <a16:creationId xmlns:a16="http://schemas.microsoft.com/office/drawing/2014/main" id="{AB612839-9FA0-C5ED-B413-27D6914F1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24" y="3122902"/>
            <a:ext cx="1889938" cy="729543"/>
          </a:xfrm>
          <a:prstGeom prst="rect">
            <a:avLst/>
          </a:prstGeom>
          <a:solidFill>
            <a:srgbClr val="006837"/>
          </a:solidFill>
          <a:ln w="63500">
            <a:solidFill>
              <a:srgbClr val="006837"/>
            </a:solidFill>
            <a:bevel/>
          </a:ln>
        </p:spPr>
      </p:pic>
    </p:spTree>
    <p:extLst>
      <p:ext uri="{BB962C8B-B14F-4D97-AF65-F5344CB8AC3E}">
        <p14:creationId xmlns:p14="http://schemas.microsoft.com/office/powerpoint/2010/main" val="155911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EE536-8460-4341-1982-8F34313F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Modelle und Diagramme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08104B-4285-C9AE-9710-E93306FC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Stakeholder-Analyse</a:t>
            </a:r>
          </a:p>
          <a:p>
            <a:r>
              <a:rPr lang="de-DE" dirty="0"/>
              <a:t>Kommunikationsdiagramm</a:t>
            </a:r>
          </a:p>
          <a:p>
            <a:r>
              <a:rPr lang="de-DE" dirty="0"/>
              <a:t>3LGM²</a:t>
            </a:r>
          </a:p>
          <a:p>
            <a:r>
              <a:rPr lang="de-DE" dirty="0"/>
              <a:t>in Betracht gezogen:</a:t>
            </a:r>
          </a:p>
          <a:p>
            <a:pPr lvl="1"/>
            <a:r>
              <a:rPr lang="de-DE" dirty="0"/>
              <a:t>andere UML-Verhaltensdiagramme</a:t>
            </a:r>
          </a:p>
          <a:p>
            <a:pPr lvl="2"/>
            <a:r>
              <a:rPr lang="de-DE" dirty="0" err="1"/>
              <a:t>Sequenzendiagramm</a:t>
            </a:r>
            <a:endParaRPr lang="de-DE" dirty="0"/>
          </a:p>
          <a:p>
            <a:pPr lvl="2"/>
            <a:r>
              <a:rPr lang="de-DE" dirty="0"/>
              <a:t>Informationsflussdiagramm</a:t>
            </a:r>
          </a:p>
          <a:p>
            <a:pPr lvl="1"/>
            <a:r>
              <a:rPr lang="de-DE" dirty="0"/>
              <a:t>BPMN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50ED56-727F-CE48-B94D-DCEFECE1A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D3140E7-0713-1CDB-94F8-CD245B76976D}"/>
              </a:ext>
            </a:extLst>
          </p:cNvPr>
          <p:cNvGrpSpPr/>
          <p:nvPr/>
        </p:nvGrpSpPr>
        <p:grpSpPr>
          <a:xfrm>
            <a:off x="4732348" y="959273"/>
            <a:ext cx="3472253" cy="3224953"/>
            <a:chOff x="487433" y="893150"/>
            <a:chExt cx="3472253" cy="3224953"/>
          </a:xfrm>
        </p:grpSpPr>
        <p:pic>
          <p:nvPicPr>
            <p:cNvPr id="10" name="Grafik 9" descr="Ein Bild, das Text, Diagramm, Schrift, Reihe enthält.&#10;&#10;Automatisch generierte Beschreibung">
              <a:extLst>
                <a:ext uri="{FF2B5EF4-FFF2-40B4-BE49-F238E27FC236}">
                  <a16:creationId xmlns:a16="http://schemas.microsoft.com/office/drawing/2014/main" id="{A79C3B46-82CD-119F-A31E-CE947EF07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433" y="893150"/>
              <a:ext cx="3472253" cy="2832058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6CF49C2-9FAE-25ED-D411-D99261EC5EB5}"/>
                </a:ext>
              </a:extLst>
            </p:cNvPr>
            <p:cNvSpPr txBox="1"/>
            <p:nvPr/>
          </p:nvSpPr>
          <p:spPr>
            <a:xfrm>
              <a:off x="645287" y="3841104"/>
              <a:ext cx="245898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00" i="0" dirty="0">
                  <a:latin typeface="+mn-lt"/>
                  <a:cs typeface="Arial" panose="020B0604020202020204" pitchFamily="34" charset="0"/>
                </a:rPr>
                <a:t>Beispiel eines Kommunikationsdiagramms</a:t>
              </a:r>
            </a:p>
            <a:p>
              <a:r>
                <a:rPr lang="de-DE" sz="800" i="0" dirty="0">
                  <a:latin typeface="+mn-lt"/>
                  <a:cs typeface="Arial" panose="020B0604020202020204" pitchFamily="34" charset="0"/>
                </a:rPr>
                <a:t>(Quelle: https://www.uml-diagrams.org/)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32623F1-80EC-6F9B-A5A3-5CFB30C74C39}"/>
              </a:ext>
            </a:extLst>
          </p:cNvPr>
          <p:cNvGrpSpPr/>
          <p:nvPr/>
        </p:nvGrpSpPr>
        <p:grpSpPr>
          <a:xfrm>
            <a:off x="4827677" y="927785"/>
            <a:ext cx="3281593" cy="3287930"/>
            <a:chOff x="985356" y="1063624"/>
            <a:chExt cx="3281593" cy="3287930"/>
          </a:xfrm>
        </p:grpSpPr>
        <p:pic>
          <p:nvPicPr>
            <p:cNvPr id="6" name="Grafik 5" descr="Ein Bild, das Text, Diagramm, Plan, Reihe enthält.&#10;&#10;Automatisch generierte Beschreibung">
              <a:extLst>
                <a:ext uri="{FF2B5EF4-FFF2-40B4-BE49-F238E27FC236}">
                  <a16:creationId xmlns:a16="http://schemas.microsoft.com/office/drawing/2014/main" id="{2DE884DC-7E64-792B-4E2E-063196C66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5356" y="1063624"/>
              <a:ext cx="3281593" cy="2961638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587AA03C-5501-EACF-8D50-C276B9427A7E}"/>
                </a:ext>
              </a:extLst>
            </p:cNvPr>
            <p:cNvSpPr txBox="1"/>
            <p:nvPr/>
          </p:nvSpPr>
          <p:spPr>
            <a:xfrm>
              <a:off x="1063061" y="4074555"/>
              <a:ext cx="245898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00" i="0" dirty="0">
                  <a:latin typeface="+mn-lt"/>
                  <a:cs typeface="Arial" panose="020B0604020202020204" pitchFamily="34" charset="0"/>
                </a:rPr>
                <a:t>Beispiel eines BPMN-Modells</a:t>
              </a:r>
            </a:p>
            <a:p>
              <a:r>
                <a:rPr lang="de-DE" sz="800" i="0" dirty="0">
                  <a:latin typeface="+mn-lt"/>
                  <a:cs typeface="Arial" panose="020B0604020202020204" pitchFamily="34" charset="0"/>
                </a:rPr>
                <a:t>(Quelle: https://www.3lgm2.de/index.jsp)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8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EE536-8460-4341-1982-8F34313F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</p:spPr>
        <p:txBody>
          <a:bodyPr anchor="b">
            <a:normAutofit/>
          </a:bodyPr>
          <a:lstStyle/>
          <a:p>
            <a:r>
              <a:rPr lang="de-DE" dirty="0"/>
              <a:t>5. Vergleichskriterien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50ED56-727F-CE48-B94D-DCEFECE1A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</a:rPr>
              <a:pPr>
                <a:spcAft>
                  <a:spcPts val="600"/>
                </a:spcAft>
                <a:defRPr/>
              </a:pPr>
              <a:t>9</a:t>
            </a:fld>
            <a:endParaRPr lang="de-DE" altLang="de-DE" sz="1000">
              <a:solidFill>
                <a:srgbClr val="D8413E"/>
              </a:solidFill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824C06D2-1AD4-719E-6068-40FA72081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40305"/>
              </p:ext>
            </p:extLst>
          </p:nvPr>
        </p:nvGraphicFramePr>
        <p:xfrm>
          <a:off x="457200" y="1223492"/>
          <a:ext cx="8234363" cy="3379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5A439509-D425-F021-DC4E-259ED7ACC7B5}"/>
              </a:ext>
            </a:extLst>
          </p:cNvPr>
          <p:cNvSpPr txBox="1"/>
          <p:nvPr/>
        </p:nvSpPr>
        <p:spPr>
          <a:xfrm>
            <a:off x="621621" y="1394624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i="0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8AE80A-2EA6-6742-489E-835E9AEBFB09}"/>
              </a:ext>
            </a:extLst>
          </p:cNvPr>
          <p:cNvSpPr txBox="1"/>
          <p:nvPr/>
        </p:nvSpPr>
        <p:spPr>
          <a:xfrm>
            <a:off x="902261" y="1839019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2</a:t>
            </a:r>
            <a:endParaRPr lang="de-DE" i="0" dirty="0">
              <a:solidFill>
                <a:schemeClr val="accent1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A65EBC7-C7C2-6FD6-89C2-36613ABA69A0}"/>
              </a:ext>
            </a:extLst>
          </p:cNvPr>
          <p:cNvSpPr txBox="1"/>
          <p:nvPr/>
        </p:nvSpPr>
        <p:spPr>
          <a:xfrm>
            <a:off x="1058479" y="2317001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3</a:t>
            </a:r>
            <a:endParaRPr lang="de-DE" i="0" dirty="0">
              <a:solidFill>
                <a:schemeClr val="accent1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980CF1F-5597-8BF9-F259-589EFC764869}"/>
              </a:ext>
            </a:extLst>
          </p:cNvPr>
          <p:cNvSpPr txBox="1"/>
          <p:nvPr/>
        </p:nvSpPr>
        <p:spPr>
          <a:xfrm>
            <a:off x="1107132" y="2774591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4</a:t>
            </a:r>
            <a:endParaRPr lang="de-DE" i="0" dirty="0">
              <a:solidFill>
                <a:schemeClr val="accent1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9C792D3-57CB-20AE-F9AA-1718FD677272}"/>
              </a:ext>
            </a:extLst>
          </p:cNvPr>
          <p:cNvSpPr txBox="1"/>
          <p:nvPr/>
        </p:nvSpPr>
        <p:spPr>
          <a:xfrm>
            <a:off x="1058479" y="3227257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5</a:t>
            </a:r>
            <a:endParaRPr lang="de-DE" i="0" dirty="0">
              <a:solidFill>
                <a:schemeClr val="accent1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BA35791-0C29-3957-DE6B-52D75875FB08}"/>
              </a:ext>
            </a:extLst>
          </p:cNvPr>
          <p:cNvSpPr txBox="1"/>
          <p:nvPr/>
        </p:nvSpPr>
        <p:spPr>
          <a:xfrm>
            <a:off x="906529" y="3695974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i="0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539E079-221A-0BD0-1B88-F45B843ADC03}"/>
              </a:ext>
            </a:extLst>
          </p:cNvPr>
          <p:cNvSpPr txBox="1"/>
          <p:nvPr/>
        </p:nvSpPr>
        <p:spPr>
          <a:xfrm>
            <a:off x="621621" y="4150981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i="0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1315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18-09-13-Vorlage 16 zu 9 - MF">
  <a:themeElements>
    <a:clrScheme name="mf">
      <a:dk1>
        <a:srgbClr val="000000"/>
      </a:dk1>
      <a:lt1>
        <a:srgbClr val="FFFFFF"/>
      </a:lt1>
      <a:dk2>
        <a:srgbClr val="262A31"/>
      </a:dk2>
      <a:lt2>
        <a:srgbClr val="E7E6E6"/>
      </a:lt2>
      <a:accent1>
        <a:srgbClr val="008AC9"/>
      </a:accent1>
      <a:accent2>
        <a:srgbClr val="00A7D6"/>
      </a:accent2>
      <a:accent3>
        <a:srgbClr val="FF5451"/>
      </a:accent3>
      <a:accent4>
        <a:srgbClr val="8AC2D1"/>
      </a:accent4>
      <a:accent5>
        <a:srgbClr val="262A31"/>
      </a:accent5>
      <a:accent6>
        <a:srgbClr val="FFFFFF"/>
      </a:accent6>
      <a:hlink>
        <a:srgbClr val="8AC2D1"/>
      </a:hlink>
      <a:folHlink>
        <a:srgbClr val="B02F2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usterfoliensatz_16zu9 [Schreibgeschützt]" id="{7A42E389-0188-42BC-9D61-E7EC701406CF}" vid="{07EE94A0-D2A2-4F67-BA73-4CB85A4C940B}"/>
    </a:ext>
  </a:extLst>
</a:theme>
</file>

<file path=ppt/theme/theme2.xml><?xml version="1.0" encoding="utf-8"?>
<a:theme xmlns:a="http://schemas.openxmlformats.org/drawingml/2006/main" name="Master2_UniLeipzig_PPT Vorlage">
  <a:themeElements>
    <a:clrScheme name="MF 2018">
      <a:dk1>
        <a:srgbClr val="000000"/>
      </a:dk1>
      <a:lt1>
        <a:sysClr val="window" lastClr="FFFFFF"/>
      </a:lt1>
      <a:dk2>
        <a:srgbClr val="262A31"/>
      </a:dk2>
      <a:lt2>
        <a:srgbClr val="FFFFFF"/>
      </a:lt2>
      <a:accent1>
        <a:srgbClr val="008AC9"/>
      </a:accent1>
      <a:accent2>
        <a:srgbClr val="00A7D6"/>
      </a:accent2>
      <a:accent3>
        <a:srgbClr val="8AC2D1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8A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i="0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usterfoliensatz_16zu9 [Schreibgeschützt]" id="{7A42E389-0188-42BC-9D61-E7EC701406CF}" vid="{A8C49219-4754-4BA8-90A5-9D14769AD8D1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Vorlage 16 zu 9 - MF 2018-09</Template>
  <TotalTime>0</TotalTime>
  <Words>743</Words>
  <Application>Microsoft Office PowerPoint</Application>
  <PresentationFormat>Bildschirmpräsentation (16:9)</PresentationFormat>
  <Paragraphs>109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Futura</vt:lpstr>
      <vt:lpstr>Symbol</vt:lpstr>
      <vt:lpstr>2018-09-13-Vorlage 16 zu 9 - MF</vt:lpstr>
      <vt:lpstr>Master2_UniLeipzig_PPT Vorlage</vt:lpstr>
      <vt:lpstr>Analyse und Bewertung der medizinischen Dokumentation bei Wohnungslosen am Beispiel von Leipziger Hilfsangeboten</vt:lpstr>
      <vt:lpstr>Gliederung</vt:lpstr>
      <vt:lpstr>1. Wiederholung der Ziele</vt:lpstr>
      <vt:lpstr>PowerPoint-Präsentation</vt:lpstr>
      <vt:lpstr>2. Literaturrecherche</vt:lpstr>
      <vt:lpstr>3. Interviews</vt:lpstr>
      <vt:lpstr>PowerPoint-Präsentation</vt:lpstr>
      <vt:lpstr>4. Modelle und Diagramme</vt:lpstr>
      <vt:lpstr>5. Vergleichskriterien</vt:lpstr>
      <vt:lpstr>6. Literatur</vt:lpstr>
      <vt:lpstr>Vielen Dank!</vt:lpstr>
    </vt:vector>
  </TitlesOfParts>
  <Company>IT Verbund IMISE/ZKS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Präsentationstitel in Arial Bold Kann auch dreizeilig sein muss aber nicht</dc:title>
  <dc:creator>Doris Gabel</dc:creator>
  <cp:lastModifiedBy>Künzel, Robert</cp:lastModifiedBy>
  <cp:revision>32</cp:revision>
  <cp:lastPrinted>2017-09-28T12:33:25Z</cp:lastPrinted>
  <dcterms:created xsi:type="dcterms:W3CDTF">2018-09-28T08:09:47Z</dcterms:created>
  <dcterms:modified xsi:type="dcterms:W3CDTF">2023-06-09T10:52:58Z</dcterms:modified>
</cp:coreProperties>
</file>