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xml" ContentType="application/inkml+xml"/>
  <Override PartName="/ppt/ink/ink2.xml" ContentType="application/inkml+xml"/>
  <Override PartName="/ppt/notesSlides/notesSlide28.xml" ContentType="application/vnd.openxmlformats-officedocument.presentationml.notesSlide+xml"/>
  <Override PartName="/ppt/ink/ink3.xml" ContentType="application/inkml+xml"/>
  <Override PartName="/ppt/ink/ink4.xml" ContentType="application/inkml+xml"/>
  <Override PartName="/ppt/notesSlides/notesSlide29.xml" ContentType="application/vnd.openxmlformats-officedocument.presentationml.notesSlide+xml"/>
  <Override PartName="/ppt/ink/ink5.xml" ContentType="application/inkml+xml"/>
  <Override PartName="/ppt/ink/ink6.xml" ContentType="application/inkml+xml"/>
  <Override PartName="/ppt/notesSlides/notesSlide30.xml" ContentType="application/vnd.openxmlformats-officedocument.presentationml.notesSlide+xml"/>
  <Override PartName="/ppt/ink/ink7.xml" ContentType="application/inkml+xml"/>
  <Override PartName="/ppt/ink/ink8.xml" ContentType="application/inkml+xml"/>
  <Override PartName="/ppt/notesSlides/notesSlide31.xml" ContentType="application/vnd.openxmlformats-officedocument.presentationml.notesSlide+xml"/>
  <Override PartName="/ppt/ink/ink9.xml" ContentType="application/inkml+xml"/>
  <Override PartName="/ppt/ink/ink10.xml" ContentType="application/inkml+xml"/>
  <Override PartName="/ppt/notesSlides/notesSlide32.xml" ContentType="application/vnd.openxmlformats-officedocument.presentationml.notesSlide+xml"/>
  <Override PartName="/ppt/ink/ink11.xml" ContentType="application/inkml+xml"/>
  <Override PartName="/ppt/ink/ink12.xml" ContentType="application/inkml+xml"/>
  <Override PartName="/ppt/notesSlides/notesSlide33.xml" ContentType="application/vnd.openxmlformats-officedocument.presentationml.notesSlide+xml"/>
  <Override PartName="/ppt/ink/ink13.xml" ContentType="application/inkml+xml"/>
  <Override PartName="/ppt/ink/ink14.xml" ContentType="application/inkml+xml"/>
  <Override PartName="/ppt/notesSlides/notesSlide34.xml" ContentType="application/vnd.openxmlformats-officedocument.presentationml.notesSlide+xml"/>
  <Override PartName="/ppt/ink/ink15.xml" ContentType="application/inkml+xml"/>
  <Override PartName="/ppt/ink/ink16.xml" ContentType="application/inkml+xml"/>
  <Override PartName="/ppt/notesSlides/notesSlide35.xml" ContentType="application/vnd.openxmlformats-officedocument.presentationml.notesSlide+xml"/>
  <Override PartName="/ppt/ink/ink17.xml" ContentType="application/inkml+xml"/>
  <Override PartName="/ppt/ink/ink18.xml" ContentType="application/inkml+xml"/>
  <Override PartName="/ppt/notesSlides/notesSlide36.xml" ContentType="application/vnd.openxmlformats-officedocument.presentationml.notesSlide+xml"/>
  <Override PartName="/ppt/ink/ink19.xml" ContentType="application/inkml+xml"/>
  <Override PartName="/ppt/ink/ink20.xml" ContentType="application/inkml+xml"/>
  <Override PartName="/ppt/notesSlides/notesSlide37.xml" ContentType="application/vnd.openxmlformats-officedocument.presentationml.notesSlide+xml"/>
  <Override PartName="/ppt/ink/ink21.xml" ContentType="application/inkml+xml"/>
  <Override PartName="/ppt/ink/ink22.xml" ContentType="application/inkml+xml"/>
  <Override PartName="/ppt/notesSlides/notesSlide38.xml" ContentType="application/vnd.openxmlformats-officedocument.presentationml.notesSlide+xml"/>
  <Override PartName="/ppt/ink/ink23.xml" ContentType="application/inkml+xml"/>
  <Override PartName="/ppt/ink/ink24.xml" ContentType="application/inkml+xml"/>
  <Override PartName="/ppt/notesSlides/notesSlide39.xml" ContentType="application/vnd.openxmlformats-officedocument.presentationml.notesSlide+xml"/>
  <Override PartName="/ppt/ink/ink25.xml" ContentType="application/inkml+xml"/>
  <Override PartName="/ppt/ink/ink26.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47"/>
  </p:notesMasterIdLst>
  <p:handoutMasterIdLst>
    <p:handoutMasterId r:id="rId48"/>
  </p:handoutMasterIdLst>
  <p:sldIdLst>
    <p:sldId id="615" r:id="rId2"/>
    <p:sldId id="570" r:id="rId3"/>
    <p:sldId id="571" r:id="rId4"/>
    <p:sldId id="572" r:id="rId5"/>
    <p:sldId id="573" r:id="rId6"/>
    <p:sldId id="574" r:id="rId7"/>
    <p:sldId id="301" r:id="rId8"/>
    <p:sldId id="575" r:id="rId9"/>
    <p:sldId id="576" r:id="rId10"/>
    <p:sldId id="578" r:id="rId11"/>
    <p:sldId id="265" r:id="rId12"/>
    <p:sldId id="268" r:id="rId13"/>
    <p:sldId id="300" r:id="rId14"/>
    <p:sldId id="616" r:id="rId15"/>
    <p:sldId id="579" r:id="rId16"/>
    <p:sldId id="307" r:id="rId17"/>
    <p:sldId id="308" r:id="rId18"/>
    <p:sldId id="617" r:id="rId19"/>
    <p:sldId id="309" r:id="rId20"/>
    <p:sldId id="310" r:id="rId21"/>
    <p:sldId id="581" r:id="rId22"/>
    <p:sldId id="582" r:id="rId23"/>
    <p:sldId id="587" r:id="rId24"/>
    <p:sldId id="278" r:id="rId25"/>
    <p:sldId id="618" r:id="rId26"/>
    <p:sldId id="590" r:id="rId27"/>
    <p:sldId id="280" r:id="rId28"/>
    <p:sldId id="594" r:id="rId29"/>
    <p:sldId id="619" r:id="rId30"/>
    <p:sldId id="592" r:id="rId31"/>
    <p:sldId id="591" r:id="rId32"/>
    <p:sldId id="596" r:id="rId33"/>
    <p:sldId id="597" r:id="rId34"/>
    <p:sldId id="598" r:id="rId35"/>
    <p:sldId id="599" r:id="rId36"/>
    <p:sldId id="600" r:id="rId37"/>
    <p:sldId id="601" r:id="rId38"/>
    <p:sldId id="602" r:id="rId39"/>
    <p:sldId id="603" r:id="rId40"/>
    <p:sldId id="608" r:id="rId41"/>
    <p:sldId id="609" r:id="rId42"/>
    <p:sldId id="610" r:id="rId43"/>
    <p:sldId id="620" r:id="rId44"/>
    <p:sldId id="627" r:id="rId45"/>
    <p:sldId id="392" r:id="rId46"/>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CD7D"/>
    <a:srgbClr val="FFFF99"/>
    <a:srgbClr val="DDDDDD"/>
    <a:srgbClr val="BCE07C"/>
    <a:srgbClr val="E6A676"/>
    <a:srgbClr val="94CE68"/>
    <a:srgbClr val="D7742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741FB-976F-4BFB-B3E8-6CF720B084AA}" v="13" dt="2024-11-12T04:38:2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3679" autoAdjust="0"/>
  </p:normalViewPr>
  <p:slideViewPr>
    <p:cSldViewPr>
      <p:cViewPr varScale="1">
        <p:scale>
          <a:sx n="77" d="100"/>
          <a:sy n="77" d="100"/>
        </p:scale>
        <p:origin x="1618" y="4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7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AMAJHI CHHETRI Manoj" userId="f80b5332-6c25-4512-9423-a64df8e9b5fd" providerId="ADAL" clId="{827741FB-976F-4BFB-B3E8-6CF720B084AA}"/>
    <pc:docChg chg="modSld">
      <pc:chgData name="RAYAMAJHI CHHETRI Manoj" userId="f80b5332-6c25-4512-9423-a64df8e9b5fd" providerId="ADAL" clId="{827741FB-976F-4BFB-B3E8-6CF720B084AA}" dt="2024-11-12T04:38:26.867" v="38"/>
      <pc:docMkLst>
        <pc:docMk/>
      </pc:docMkLst>
      <pc:sldChg chg="addSp modSp mod">
        <pc:chgData name="RAYAMAJHI CHHETRI Manoj" userId="f80b5332-6c25-4512-9423-a64df8e9b5fd" providerId="ADAL" clId="{827741FB-976F-4BFB-B3E8-6CF720B084AA}" dt="2024-11-12T04:38:23.423" v="35"/>
        <pc:sldMkLst>
          <pc:docMk/>
          <pc:sldMk cId="0" sldId="591"/>
        </pc:sldMkLst>
        <pc:grpChg chg="mod">
          <ac:chgData name="RAYAMAJHI CHHETRI Manoj" userId="f80b5332-6c25-4512-9423-a64df8e9b5fd" providerId="ADAL" clId="{827741FB-976F-4BFB-B3E8-6CF720B084AA}" dt="2024-11-12T04:38:23.423" v="35"/>
          <ac:grpSpMkLst>
            <pc:docMk/>
            <pc:sldMk cId="0" sldId="591"/>
            <ac:grpSpMk id="4" creationId="{64C0B796-B56F-27DA-D7BA-3919201F586B}"/>
          </ac:grpSpMkLst>
        </pc:grpChg>
        <pc:inkChg chg="add mod">
          <ac:chgData name="RAYAMAJHI CHHETRI Manoj" userId="f80b5332-6c25-4512-9423-a64df8e9b5fd" providerId="ADAL" clId="{827741FB-976F-4BFB-B3E8-6CF720B084AA}" dt="2024-11-12T04:38:23.423" v="35"/>
          <ac:inkMkLst>
            <pc:docMk/>
            <pc:sldMk cId="0" sldId="591"/>
            <ac:inkMk id="2" creationId="{5721F921-B718-3683-D3A3-76C94E86CF5D}"/>
          </ac:inkMkLst>
        </pc:inkChg>
        <pc:inkChg chg="add mod">
          <ac:chgData name="RAYAMAJHI CHHETRI Manoj" userId="f80b5332-6c25-4512-9423-a64df8e9b5fd" providerId="ADAL" clId="{827741FB-976F-4BFB-B3E8-6CF720B084AA}" dt="2024-11-12T04:38:23.423" v="35"/>
          <ac:inkMkLst>
            <pc:docMk/>
            <pc:sldMk cId="0" sldId="591"/>
            <ac:inkMk id="3" creationId="{86FD68A9-52E5-F4EE-D103-1E4A591E7649}"/>
          </ac:inkMkLst>
        </pc:inkChg>
      </pc:sldChg>
      <pc:sldChg chg="addSp modSp mod">
        <pc:chgData name="RAYAMAJHI CHHETRI Manoj" userId="f80b5332-6c25-4512-9423-a64df8e9b5fd" providerId="ADAL" clId="{827741FB-976F-4BFB-B3E8-6CF720B084AA}" dt="2024-11-12T04:38:26.867" v="38"/>
        <pc:sldMkLst>
          <pc:docMk/>
          <pc:sldMk cId="0" sldId="592"/>
        </pc:sldMkLst>
        <pc:grpChg chg="mod">
          <ac:chgData name="RAYAMAJHI CHHETRI Manoj" userId="f80b5332-6c25-4512-9423-a64df8e9b5fd" providerId="ADAL" clId="{827741FB-976F-4BFB-B3E8-6CF720B084AA}" dt="2024-11-12T04:38:26.867" v="38"/>
          <ac:grpSpMkLst>
            <pc:docMk/>
            <pc:sldMk cId="0" sldId="592"/>
            <ac:grpSpMk id="4" creationId="{B909D459-1880-5A24-404D-977FCA95E6B2}"/>
          </ac:grpSpMkLst>
        </pc:grpChg>
        <pc:inkChg chg="add mod">
          <ac:chgData name="RAYAMAJHI CHHETRI Manoj" userId="f80b5332-6c25-4512-9423-a64df8e9b5fd" providerId="ADAL" clId="{827741FB-976F-4BFB-B3E8-6CF720B084AA}" dt="2024-11-12T04:38:26.867" v="38"/>
          <ac:inkMkLst>
            <pc:docMk/>
            <pc:sldMk cId="0" sldId="592"/>
            <ac:inkMk id="2" creationId="{EE27E044-195C-BA93-7A68-CF09B829B464}"/>
          </ac:inkMkLst>
        </pc:inkChg>
        <pc:inkChg chg="add mod">
          <ac:chgData name="RAYAMAJHI CHHETRI Manoj" userId="f80b5332-6c25-4512-9423-a64df8e9b5fd" providerId="ADAL" clId="{827741FB-976F-4BFB-B3E8-6CF720B084AA}" dt="2024-11-12T04:38:26.867" v="38"/>
          <ac:inkMkLst>
            <pc:docMk/>
            <pc:sldMk cId="0" sldId="592"/>
            <ac:inkMk id="3" creationId="{E3EA0D91-ACD7-8391-A693-824441A2C511}"/>
          </ac:inkMkLst>
        </pc:inkChg>
      </pc:sldChg>
      <pc:sldChg chg="addSp modSp mod">
        <pc:chgData name="RAYAMAJHI CHHETRI Manoj" userId="f80b5332-6c25-4512-9423-a64df8e9b5fd" providerId="ADAL" clId="{827741FB-976F-4BFB-B3E8-6CF720B084AA}" dt="2024-11-12T04:38:20.474" v="32"/>
        <pc:sldMkLst>
          <pc:docMk/>
          <pc:sldMk cId="0" sldId="596"/>
        </pc:sldMkLst>
        <pc:grpChg chg="mod">
          <ac:chgData name="RAYAMAJHI CHHETRI Manoj" userId="f80b5332-6c25-4512-9423-a64df8e9b5fd" providerId="ADAL" clId="{827741FB-976F-4BFB-B3E8-6CF720B084AA}" dt="2024-11-12T04:38:20.474" v="32"/>
          <ac:grpSpMkLst>
            <pc:docMk/>
            <pc:sldMk cId="0" sldId="596"/>
            <ac:grpSpMk id="4" creationId="{A708A1FE-F64D-3A8B-57C7-C12B81C9C77F}"/>
          </ac:grpSpMkLst>
        </pc:grpChg>
        <pc:inkChg chg="add mod">
          <ac:chgData name="RAYAMAJHI CHHETRI Manoj" userId="f80b5332-6c25-4512-9423-a64df8e9b5fd" providerId="ADAL" clId="{827741FB-976F-4BFB-B3E8-6CF720B084AA}" dt="2024-11-12T04:38:20.474" v="32"/>
          <ac:inkMkLst>
            <pc:docMk/>
            <pc:sldMk cId="0" sldId="596"/>
            <ac:inkMk id="2" creationId="{F7B808A8-2BCD-99EF-C461-680603E835AB}"/>
          </ac:inkMkLst>
        </pc:inkChg>
        <pc:inkChg chg="add mod">
          <ac:chgData name="RAYAMAJHI CHHETRI Manoj" userId="f80b5332-6c25-4512-9423-a64df8e9b5fd" providerId="ADAL" clId="{827741FB-976F-4BFB-B3E8-6CF720B084AA}" dt="2024-11-12T04:38:20.474" v="32"/>
          <ac:inkMkLst>
            <pc:docMk/>
            <pc:sldMk cId="0" sldId="596"/>
            <ac:inkMk id="3" creationId="{2C46DBA1-5F47-B969-4F61-C3A83510EFFD}"/>
          </ac:inkMkLst>
        </pc:inkChg>
      </pc:sldChg>
      <pc:sldChg chg="addSp modSp mod">
        <pc:chgData name="RAYAMAJHI CHHETRI Manoj" userId="f80b5332-6c25-4512-9423-a64df8e9b5fd" providerId="ADAL" clId="{827741FB-976F-4BFB-B3E8-6CF720B084AA}" dt="2024-11-12T04:38:17.741" v="29"/>
        <pc:sldMkLst>
          <pc:docMk/>
          <pc:sldMk cId="0" sldId="597"/>
        </pc:sldMkLst>
        <pc:grpChg chg="mod">
          <ac:chgData name="RAYAMAJHI CHHETRI Manoj" userId="f80b5332-6c25-4512-9423-a64df8e9b5fd" providerId="ADAL" clId="{827741FB-976F-4BFB-B3E8-6CF720B084AA}" dt="2024-11-12T04:38:17.741" v="29"/>
          <ac:grpSpMkLst>
            <pc:docMk/>
            <pc:sldMk cId="0" sldId="597"/>
            <ac:grpSpMk id="4" creationId="{CDE39C1A-4D3A-25B0-A341-57BABA61FABF}"/>
          </ac:grpSpMkLst>
        </pc:grpChg>
        <pc:inkChg chg="add mod">
          <ac:chgData name="RAYAMAJHI CHHETRI Manoj" userId="f80b5332-6c25-4512-9423-a64df8e9b5fd" providerId="ADAL" clId="{827741FB-976F-4BFB-B3E8-6CF720B084AA}" dt="2024-11-12T04:38:17.741" v="29"/>
          <ac:inkMkLst>
            <pc:docMk/>
            <pc:sldMk cId="0" sldId="597"/>
            <ac:inkMk id="2" creationId="{37590C9D-8FFD-E907-C9BC-2636B41E83B6}"/>
          </ac:inkMkLst>
        </pc:inkChg>
        <pc:inkChg chg="add mod">
          <ac:chgData name="RAYAMAJHI CHHETRI Manoj" userId="f80b5332-6c25-4512-9423-a64df8e9b5fd" providerId="ADAL" clId="{827741FB-976F-4BFB-B3E8-6CF720B084AA}" dt="2024-11-12T04:38:17.741" v="29"/>
          <ac:inkMkLst>
            <pc:docMk/>
            <pc:sldMk cId="0" sldId="597"/>
            <ac:inkMk id="3" creationId="{2F432C13-2E82-8A5B-87BF-F3EB2A4AC31F}"/>
          </ac:inkMkLst>
        </pc:inkChg>
      </pc:sldChg>
      <pc:sldChg chg="addSp modSp mod">
        <pc:chgData name="RAYAMAJHI CHHETRI Manoj" userId="f80b5332-6c25-4512-9423-a64df8e9b5fd" providerId="ADAL" clId="{827741FB-976F-4BFB-B3E8-6CF720B084AA}" dt="2024-11-12T04:38:14.982" v="26"/>
        <pc:sldMkLst>
          <pc:docMk/>
          <pc:sldMk cId="0" sldId="598"/>
        </pc:sldMkLst>
        <pc:grpChg chg="mod">
          <ac:chgData name="RAYAMAJHI CHHETRI Manoj" userId="f80b5332-6c25-4512-9423-a64df8e9b5fd" providerId="ADAL" clId="{827741FB-976F-4BFB-B3E8-6CF720B084AA}" dt="2024-11-12T04:38:14.982" v="26"/>
          <ac:grpSpMkLst>
            <pc:docMk/>
            <pc:sldMk cId="0" sldId="598"/>
            <ac:grpSpMk id="5" creationId="{298A6760-578A-1A41-2D18-5CA270EF731B}"/>
          </ac:grpSpMkLst>
        </pc:grpChg>
        <pc:inkChg chg="add mod">
          <ac:chgData name="RAYAMAJHI CHHETRI Manoj" userId="f80b5332-6c25-4512-9423-a64df8e9b5fd" providerId="ADAL" clId="{827741FB-976F-4BFB-B3E8-6CF720B084AA}" dt="2024-11-12T04:38:14.982" v="26"/>
          <ac:inkMkLst>
            <pc:docMk/>
            <pc:sldMk cId="0" sldId="598"/>
            <ac:inkMk id="3" creationId="{D659DEAA-456A-7D3C-4656-B8D154BED3AB}"/>
          </ac:inkMkLst>
        </pc:inkChg>
        <pc:inkChg chg="add mod">
          <ac:chgData name="RAYAMAJHI CHHETRI Manoj" userId="f80b5332-6c25-4512-9423-a64df8e9b5fd" providerId="ADAL" clId="{827741FB-976F-4BFB-B3E8-6CF720B084AA}" dt="2024-11-12T04:38:14.982" v="26"/>
          <ac:inkMkLst>
            <pc:docMk/>
            <pc:sldMk cId="0" sldId="598"/>
            <ac:inkMk id="4" creationId="{FC864886-51D2-ABE2-0B75-41E6DB851145}"/>
          </ac:inkMkLst>
        </pc:inkChg>
      </pc:sldChg>
      <pc:sldChg chg="addSp modSp mod">
        <pc:chgData name="RAYAMAJHI CHHETRI Manoj" userId="f80b5332-6c25-4512-9423-a64df8e9b5fd" providerId="ADAL" clId="{827741FB-976F-4BFB-B3E8-6CF720B084AA}" dt="2024-11-12T04:38:11.918" v="23"/>
        <pc:sldMkLst>
          <pc:docMk/>
          <pc:sldMk cId="0" sldId="599"/>
        </pc:sldMkLst>
        <pc:grpChg chg="mod">
          <ac:chgData name="RAYAMAJHI CHHETRI Manoj" userId="f80b5332-6c25-4512-9423-a64df8e9b5fd" providerId="ADAL" clId="{827741FB-976F-4BFB-B3E8-6CF720B084AA}" dt="2024-11-12T04:38:11.918" v="23"/>
          <ac:grpSpMkLst>
            <pc:docMk/>
            <pc:sldMk cId="0" sldId="599"/>
            <ac:grpSpMk id="4" creationId="{B3F97BEA-8F2A-D701-9D8D-1D0E5C7BC355}"/>
          </ac:grpSpMkLst>
        </pc:grpChg>
        <pc:inkChg chg="add mod">
          <ac:chgData name="RAYAMAJHI CHHETRI Manoj" userId="f80b5332-6c25-4512-9423-a64df8e9b5fd" providerId="ADAL" clId="{827741FB-976F-4BFB-B3E8-6CF720B084AA}" dt="2024-11-12T04:38:11.918" v="23"/>
          <ac:inkMkLst>
            <pc:docMk/>
            <pc:sldMk cId="0" sldId="599"/>
            <ac:inkMk id="2" creationId="{70F5D5BA-9400-FFEE-747E-8D2B298A5C2A}"/>
          </ac:inkMkLst>
        </pc:inkChg>
        <pc:inkChg chg="add mod">
          <ac:chgData name="RAYAMAJHI CHHETRI Manoj" userId="f80b5332-6c25-4512-9423-a64df8e9b5fd" providerId="ADAL" clId="{827741FB-976F-4BFB-B3E8-6CF720B084AA}" dt="2024-11-12T04:38:11.918" v="23"/>
          <ac:inkMkLst>
            <pc:docMk/>
            <pc:sldMk cId="0" sldId="599"/>
            <ac:inkMk id="3" creationId="{8733B006-B2A1-2597-977B-10A7E1AD3C20}"/>
          </ac:inkMkLst>
        </pc:inkChg>
      </pc:sldChg>
      <pc:sldChg chg="addSp modSp mod">
        <pc:chgData name="RAYAMAJHI CHHETRI Manoj" userId="f80b5332-6c25-4512-9423-a64df8e9b5fd" providerId="ADAL" clId="{827741FB-976F-4BFB-B3E8-6CF720B084AA}" dt="2024-11-12T04:38:04.252" v="17"/>
        <pc:sldMkLst>
          <pc:docMk/>
          <pc:sldMk cId="0" sldId="600"/>
        </pc:sldMkLst>
        <pc:grpChg chg="mod">
          <ac:chgData name="RAYAMAJHI CHHETRI Manoj" userId="f80b5332-6c25-4512-9423-a64df8e9b5fd" providerId="ADAL" clId="{827741FB-976F-4BFB-B3E8-6CF720B084AA}" dt="2024-11-12T04:38:04.252" v="17"/>
          <ac:grpSpMkLst>
            <pc:docMk/>
            <pc:sldMk cId="0" sldId="600"/>
            <ac:grpSpMk id="4" creationId="{CF11D7F4-74C2-0C78-4C99-7DE2EF70685E}"/>
          </ac:grpSpMkLst>
        </pc:grpChg>
        <pc:inkChg chg="add mod">
          <ac:chgData name="RAYAMAJHI CHHETRI Manoj" userId="f80b5332-6c25-4512-9423-a64df8e9b5fd" providerId="ADAL" clId="{827741FB-976F-4BFB-B3E8-6CF720B084AA}" dt="2024-11-12T04:38:04.252" v="17"/>
          <ac:inkMkLst>
            <pc:docMk/>
            <pc:sldMk cId="0" sldId="600"/>
            <ac:inkMk id="2" creationId="{B3DE5F9B-DC81-206F-ED8E-8442E1969898}"/>
          </ac:inkMkLst>
        </pc:inkChg>
        <pc:inkChg chg="add mod">
          <ac:chgData name="RAYAMAJHI CHHETRI Manoj" userId="f80b5332-6c25-4512-9423-a64df8e9b5fd" providerId="ADAL" clId="{827741FB-976F-4BFB-B3E8-6CF720B084AA}" dt="2024-11-12T04:38:04.252" v="17"/>
          <ac:inkMkLst>
            <pc:docMk/>
            <pc:sldMk cId="0" sldId="600"/>
            <ac:inkMk id="3" creationId="{223069F8-42FE-8B9B-F7ED-435C3FAD388D}"/>
          </ac:inkMkLst>
        </pc:inkChg>
      </pc:sldChg>
      <pc:sldChg chg="addSp modSp mod">
        <pc:chgData name="RAYAMAJHI CHHETRI Manoj" userId="f80b5332-6c25-4512-9423-a64df8e9b5fd" providerId="ADAL" clId="{827741FB-976F-4BFB-B3E8-6CF720B084AA}" dt="2024-11-12T04:38:07.006" v="20"/>
        <pc:sldMkLst>
          <pc:docMk/>
          <pc:sldMk cId="0" sldId="601"/>
        </pc:sldMkLst>
        <pc:grpChg chg="mod">
          <ac:chgData name="RAYAMAJHI CHHETRI Manoj" userId="f80b5332-6c25-4512-9423-a64df8e9b5fd" providerId="ADAL" clId="{827741FB-976F-4BFB-B3E8-6CF720B084AA}" dt="2024-11-12T04:38:07.006" v="20"/>
          <ac:grpSpMkLst>
            <pc:docMk/>
            <pc:sldMk cId="0" sldId="601"/>
            <ac:grpSpMk id="4" creationId="{F8CD8281-5DA2-2691-FD21-3BFB6AACD4F7}"/>
          </ac:grpSpMkLst>
        </pc:grpChg>
        <pc:inkChg chg="add mod">
          <ac:chgData name="RAYAMAJHI CHHETRI Manoj" userId="f80b5332-6c25-4512-9423-a64df8e9b5fd" providerId="ADAL" clId="{827741FB-976F-4BFB-B3E8-6CF720B084AA}" dt="2024-11-12T04:38:07.006" v="20"/>
          <ac:inkMkLst>
            <pc:docMk/>
            <pc:sldMk cId="0" sldId="601"/>
            <ac:inkMk id="2" creationId="{24C516DC-B918-A0F0-2B3B-F9A1D3A881DF}"/>
          </ac:inkMkLst>
        </pc:inkChg>
        <pc:inkChg chg="add mod">
          <ac:chgData name="RAYAMAJHI CHHETRI Manoj" userId="f80b5332-6c25-4512-9423-a64df8e9b5fd" providerId="ADAL" clId="{827741FB-976F-4BFB-B3E8-6CF720B084AA}" dt="2024-11-12T04:38:07.006" v="20"/>
          <ac:inkMkLst>
            <pc:docMk/>
            <pc:sldMk cId="0" sldId="601"/>
            <ac:inkMk id="3" creationId="{6D86CCD6-FCC1-A48D-C03F-0F67C023FB2B}"/>
          </ac:inkMkLst>
        </pc:inkChg>
      </pc:sldChg>
      <pc:sldChg chg="addSp modSp mod">
        <pc:chgData name="RAYAMAJHI CHHETRI Manoj" userId="f80b5332-6c25-4512-9423-a64df8e9b5fd" providerId="ADAL" clId="{827741FB-976F-4BFB-B3E8-6CF720B084AA}" dt="2024-11-12T04:38:01.545" v="14"/>
        <pc:sldMkLst>
          <pc:docMk/>
          <pc:sldMk cId="0" sldId="602"/>
        </pc:sldMkLst>
        <pc:grpChg chg="mod">
          <ac:chgData name="RAYAMAJHI CHHETRI Manoj" userId="f80b5332-6c25-4512-9423-a64df8e9b5fd" providerId="ADAL" clId="{827741FB-976F-4BFB-B3E8-6CF720B084AA}" dt="2024-11-12T04:38:01.545" v="14"/>
          <ac:grpSpMkLst>
            <pc:docMk/>
            <pc:sldMk cId="0" sldId="602"/>
            <ac:grpSpMk id="4" creationId="{2670EB27-F0D6-92F2-E7C7-71DDCC9BCE83}"/>
          </ac:grpSpMkLst>
        </pc:grpChg>
        <pc:inkChg chg="add mod">
          <ac:chgData name="RAYAMAJHI CHHETRI Manoj" userId="f80b5332-6c25-4512-9423-a64df8e9b5fd" providerId="ADAL" clId="{827741FB-976F-4BFB-B3E8-6CF720B084AA}" dt="2024-11-12T04:38:01.545" v="14"/>
          <ac:inkMkLst>
            <pc:docMk/>
            <pc:sldMk cId="0" sldId="602"/>
            <ac:inkMk id="2" creationId="{64BD6402-D7F9-2DC3-AC03-1678D7AD03D3}"/>
          </ac:inkMkLst>
        </pc:inkChg>
        <pc:inkChg chg="add mod">
          <ac:chgData name="RAYAMAJHI CHHETRI Manoj" userId="f80b5332-6c25-4512-9423-a64df8e9b5fd" providerId="ADAL" clId="{827741FB-976F-4BFB-B3E8-6CF720B084AA}" dt="2024-11-12T04:38:01.545" v="14"/>
          <ac:inkMkLst>
            <pc:docMk/>
            <pc:sldMk cId="0" sldId="602"/>
            <ac:inkMk id="3" creationId="{6D52875F-A7F6-1E7C-25FA-317319887A4A}"/>
          </ac:inkMkLst>
        </pc:inkChg>
      </pc:sldChg>
      <pc:sldChg chg="addSp modSp mod">
        <pc:chgData name="RAYAMAJHI CHHETRI Manoj" userId="f80b5332-6c25-4512-9423-a64df8e9b5fd" providerId="ADAL" clId="{827741FB-976F-4BFB-B3E8-6CF720B084AA}" dt="2024-11-12T04:37:58.968" v="11"/>
        <pc:sldMkLst>
          <pc:docMk/>
          <pc:sldMk cId="0" sldId="603"/>
        </pc:sldMkLst>
        <pc:grpChg chg="mod">
          <ac:chgData name="RAYAMAJHI CHHETRI Manoj" userId="f80b5332-6c25-4512-9423-a64df8e9b5fd" providerId="ADAL" clId="{827741FB-976F-4BFB-B3E8-6CF720B084AA}" dt="2024-11-12T04:37:58.968" v="11"/>
          <ac:grpSpMkLst>
            <pc:docMk/>
            <pc:sldMk cId="0" sldId="603"/>
            <ac:grpSpMk id="4" creationId="{85876D73-1130-4807-89F8-02B7DCA13484}"/>
          </ac:grpSpMkLst>
        </pc:grpChg>
        <pc:inkChg chg="add mod">
          <ac:chgData name="RAYAMAJHI CHHETRI Manoj" userId="f80b5332-6c25-4512-9423-a64df8e9b5fd" providerId="ADAL" clId="{827741FB-976F-4BFB-B3E8-6CF720B084AA}" dt="2024-11-12T04:37:58.968" v="11"/>
          <ac:inkMkLst>
            <pc:docMk/>
            <pc:sldMk cId="0" sldId="603"/>
            <ac:inkMk id="2" creationId="{D3E60FBB-1220-CA03-64CF-8C1516BF9265}"/>
          </ac:inkMkLst>
        </pc:inkChg>
        <pc:inkChg chg="add mod">
          <ac:chgData name="RAYAMAJHI CHHETRI Manoj" userId="f80b5332-6c25-4512-9423-a64df8e9b5fd" providerId="ADAL" clId="{827741FB-976F-4BFB-B3E8-6CF720B084AA}" dt="2024-11-12T04:37:58.968" v="11"/>
          <ac:inkMkLst>
            <pc:docMk/>
            <pc:sldMk cId="0" sldId="603"/>
            <ac:inkMk id="3" creationId="{2C74296A-9D29-6EE9-EC7F-7C690F02CD5B}"/>
          </ac:inkMkLst>
        </pc:inkChg>
      </pc:sldChg>
      <pc:sldChg chg="addSp modSp mod">
        <pc:chgData name="RAYAMAJHI CHHETRI Manoj" userId="f80b5332-6c25-4512-9423-a64df8e9b5fd" providerId="ADAL" clId="{827741FB-976F-4BFB-B3E8-6CF720B084AA}" dt="2024-11-12T04:37:56.193" v="8"/>
        <pc:sldMkLst>
          <pc:docMk/>
          <pc:sldMk cId="0" sldId="608"/>
        </pc:sldMkLst>
        <pc:grpChg chg="mod">
          <ac:chgData name="RAYAMAJHI CHHETRI Manoj" userId="f80b5332-6c25-4512-9423-a64df8e9b5fd" providerId="ADAL" clId="{827741FB-976F-4BFB-B3E8-6CF720B084AA}" dt="2024-11-12T04:37:56.193" v="8"/>
          <ac:grpSpMkLst>
            <pc:docMk/>
            <pc:sldMk cId="0" sldId="608"/>
            <ac:grpSpMk id="4" creationId="{E209FED6-F252-5A1F-2F3E-695D1741937A}"/>
          </ac:grpSpMkLst>
        </pc:grpChg>
        <pc:inkChg chg="add mod">
          <ac:chgData name="RAYAMAJHI CHHETRI Manoj" userId="f80b5332-6c25-4512-9423-a64df8e9b5fd" providerId="ADAL" clId="{827741FB-976F-4BFB-B3E8-6CF720B084AA}" dt="2024-11-12T04:37:56.193" v="8"/>
          <ac:inkMkLst>
            <pc:docMk/>
            <pc:sldMk cId="0" sldId="608"/>
            <ac:inkMk id="2" creationId="{D10AA2FF-EC13-B570-76DF-1B3A947FCA4E}"/>
          </ac:inkMkLst>
        </pc:inkChg>
        <pc:inkChg chg="add mod">
          <ac:chgData name="RAYAMAJHI CHHETRI Manoj" userId="f80b5332-6c25-4512-9423-a64df8e9b5fd" providerId="ADAL" clId="{827741FB-976F-4BFB-B3E8-6CF720B084AA}" dt="2024-11-12T04:37:56.193" v="8"/>
          <ac:inkMkLst>
            <pc:docMk/>
            <pc:sldMk cId="0" sldId="608"/>
            <ac:inkMk id="3" creationId="{9968E80A-732D-839E-DBC5-5F72DC59804E}"/>
          </ac:inkMkLst>
        </pc:inkChg>
      </pc:sldChg>
      <pc:sldChg chg="addSp modSp mod">
        <pc:chgData name="RAYAMAJHI CHHETRI Manoj" userId="f80b5332-6c25-4512-9423-a64df8e9b5fd" providerId="ADAL" clId="{827741FB-976F-4BFB-B3E8-6CF720B084AA}" dt="2024-11-12T04:37:53.428" v="5"/>
        <pc:sldMkLst>
          <pc:docMk/>
          <pc:sldMk cId="0" sldId="609"/>
        </pc:sldMkLst>
        <pc:grpChg chg="mod">
          <ac:chgData name="RAYAMAJHI CHHETRI Manoj" userId="f80b5332-6c25-4512-9423-a64df8e9b5fd" providerId="ADAL" clId="{827741FB-976F-4BFB-B3E8-6CF720B084AA}" dt="2024-11-12T04:37:53.428" v="5"/>
          <ac:grpSpMkLst>
            <pc:docMk/>
            <pc:sldMk cId="0" sldId="609"/>
            <ac:grpSpMk id="4" creationId="{B0AC09B0-5CB0-75BE-2AEF-0357830B35F6}"/>
          </ac:grpSpMkLst>
        </pc:grpChg>
        <pc:inkChg chg="add mod">
          <ac:chgData name="RAYAMAJHI CHHETRI Manoj" userId="f80b5332-6c25-4512-9423-a64df8e9b5fd" providerId="ADAL" clId="{827741FB-976F-4BFB-B3E8-6CF720B084AA}" dt="2024-11-12T04:37:53.428" v="5"/>
          <ac:inkMkLst>
            <pc:docMk/>
            <pc:sldMk cId="0" sldId="609"/>
            <ac:inkMk id="2" creationId="{258F9AB3-ADE5-9DE2-E9F5-870D5F252E4D}"/>
          </ac:inkMkLst>
        </pc:inkChg>
        <pc:inkChg chg="add mod">
          <ac:chgData name="RAYAMAJHI CHHETRI Manoj" userId="f80b5332-6c25-4512-9423-a64df8e9b5fd" providerId="ADAL" clId="{827741FB-976F-4BFB-B3E8-6CF720B084AA}" dt="2024-11-12T04:37:53.428" v="5"/>
          <ac:inkMkLst>
            <pc:docMk/>
            <pc:sldMk cId="0" sldId="609"/>
            <ac:inkMk id="3" creationId="{A41F9014-B5B6-4FC9-AAFA-4E9BCC2822A3}"/>
          </ac:inkMkLst>
        </pc:inkChg>
      </pc:sldChg>
      <pc:sldChg chg="addSp modSp mod">
        <pc:chgData name="RAYAMAJHI CHHETRI Manoj" userId="f80b5332-6c25-4512-9423-a64df8e9b5fd" providerId="ADAL" clId="{827741FB-976F-4BFB-B3E8-6CF720B084AA}" dt="2024-11-12T04:37:49.007" v="2"/>
        <pc:sldMkLst>
          <pc:docMk/>
          <pc:sldMk cId="0" sldId="610"/>
        </pc:sldMkLst>
        <pc:grpChg chg="mod">
          <ac:chgData name="RAYAMAJHI CHHETRI Manoj" userId="f80b5332-6c25-4512-9423-a64df8e9b5fd" providerId="ADAL" clId="{827741FB-976F-4BFB-B3E8-6CF720B084AA}" dt="2024-11-12T04:37:49.007" v="2"/>
          <ac:grpSpMkLst>
            <pc:docMk/>
            <pc:sldMk cId="0" sldId="610"/>
            <ac:grpSpMk id="4" creationId="{0CC544E0-8D2B-B24D-B9B8-A365F6179656}"/>
          </ac:grpSpMkLst>
        </pc:grpChg>
        <pc:inkChg chg="add mod">
          <ac:chgData name="RAYAMAJHI CHHETRI Manoj" userId="f80b5332-6c25-4512-9423-a64df8e9b5fd" providerId="ADAL" clId="{827741FB-976F-4BFB-B3E8-6CF720B084AA}" dt="2024-11-12T04:37:49.007" v="2"/>
          <ac:inkMkLst>
            <pc:docMk/>
            <pc:sldMk cId="0" sldId="610"/>
            <ac:inkMk id="2" creationId="{33744A41-DB35-1E7D-31DF-DDD8846C480E}"/>
          </ac:inkMkLst>
        </pc:inkChg>
        <pc:inkChg chg="add mod">
          <ac:chgData name="RAYAMAJHI CHHETRI Manoj" userId="f80b5332-6c25-4512-9423-a64df8e9b5fd" providerId="ADAL" clId="{827741FB-976F-4BFB-B3E8-6CF720B084AA}" dt="2024-11-12T04:37:49.007" v="2"/>
          <ac:inkMkLst>
            <pc:docMk/>
            <pc:sldMk cId="0" sldId="610"/>
            <ac:inkMk id="3" creationId="{46B4A7D7-B3C6-7317-014D-2796B2F8E507}"/>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hdr" sz="quarter"/>
          </p:nvPr>
        </p:nvSpPr>
        <p:spPr bwMode="auto">
          <a:xfrm>
            <a:off x="0" y="0"/>
            <a:ext cx="2950529" cy="497524"/>
          </a:xfrm>
          <a:prstGeom prst="rect">
            <a:avLst/>
          </a:prstGeom>
          <a:noFill/>
          <a:ln w="9525">
            <a:noFill/>
            <a:miter lim="800000"/>
            <a:headEnd/>
            <a:tailEnd/>
          </a:ln>
          <a:effectLst/>
        </p:spPr>
        <p:txBody>
          <a:bodyPr vert="horz" wrap="square" lIns="91824" tIns="45913" rIns="91824" bIns="45913" numCol="1" anchor="t" anchorCtr="0" compatLnSpc="1">
            <a:prstTxWarp prst="textNoShape">
              <a:avLst/>
            </a:prstTxWarp>
          </a:bodyPr>
          <a:lstStyle>
            <a:lvl1pPr algn="l" defTabSz="918768">
              <a:defRPr kumimoji="0" sz="1200">
                <a:latin typeface="Arial" charset="0"/>
              </a:defRPr>
            </a:lvl1pPr>
          </a:lstStyle>
          <a:p>
            <a:endParaRPr lang="en-US" altLang="zh-TW" dirty="0"/>
          </a:p>
        </p:txBody>
      </p:sp>
      <p:sp>
        <p:nvSpPr>
          <p:cNvPr id="357379" name="Rectangle 3"/>
          <p:cNvSpPr>
            <a:spLocks noGrp="1" noChangeArrowheads="1"/>
          </p:cNvSpPr>
          <p:nvPr>
            <p:ph type="dt" sz="quarter" idx="1"/>
          </p:nvPr>
        </p:nvSpPr>
        <p:spPr bwMode="auto">
          <a:xfrm>
            <a:off x="3855082" y="0"/>
            <a:ext cx="2950529" cy="497524"/>
          </a:xfrm>
          <a:prstGeom prst="rect">
            <a:avLst/>
          </a:prstGeom>
          <a:noFill/>
          <a:ln w="9525">
            <a:noFill/>
            <a:miter lim="800000"/>
            <a:headEnd/>
            <a:tailEnd/>
          </a:ln>
          <a:effectLst/>
        </p:spPr>
        <p:txBody>
          <a:bodyPr vert="horz" wrap="square" lIns="91824" tIns="45913" rIns="91824" bIns="45913" numCol="1" anchor="t" anchorCtr="0" compatLnSpc="1">
            <a:prstTxWarp prst="textNoShape">
              <a:avLst/>
            </a:prstTxWarp>
          </a:bodyPr>
          <a:lstStyle>
            <a:lvl1pPr algn="r" defTabSz="918768">
              <a:defRPr kumimoji="0" sz="1200">
                <a:latin typeface="Arial" charset="0"/>
              </a:defRPr>
            </a:lvl1pPr>
          </a:lstStyle>
          <a:p>
            <a:endParaRPr lang="en-US" altLang="zh-TW" dirty="0"/>
          </a:p>
        </p:txBody>
      </p:sp>
      <p:sp>
        <p:nvSpPr>
          <p:cNvPr id="357380" name="Rectangle 4"/>
          <p:cNvSpPr>
            <a:spLocks noGrp="1" noChangeArrowheads="1"/>
          </p:cNvSpPr>
          <p:nvPr>
            <p:ph type="ftr" sz="quarter" idx="2"/>
          </p:nvPr>
        </p:nvSpPr>
        <p:spPr bwMode="auto">
          <a:xfrm>
            <a:off x="0" y="9440226"/>
            <a:ext cx="2950529" cy="497523"/>
          </a:xfrm>
          <a:prstGeom prst="rect">
            <a:avLst/>
          </a:prstGeom>
          <a:noFill/>
          <a:ln w="9525">
            <a:noFill/>
            <a:miter lim="800000"/>
            <a:headEnd/>
            <a:tailEnd/>
          </a:ln>
          <a:effectLst/>
        </p:spPr>
        <p:txBody>
          <a:bodyPr vert="horz" wrap="square" lIns="91824" tIns="45913" rIns="91824" bIns="45913" numCol="1" anchor="b" anchorCtr="0" compatLnSpc="1">
            <a:prstTxWarp prst="textNoShape">
              <a:avLst/>
            </a:prstTxWarp>
          </a:bodyPr>
          <a:lstStyle>
            <a:lvl1pPr algn="l" defTabSz="918768">
              <a:defRPr kumimoji="0" sz="1200">
                <a:latin typeface="Arial" charset="0"/>
              </a:defRPr>
            </a:lvl1pPr>
          </a:lstStyle>
          <a:p>
            <a:endParaRPr lang="en-US" altLang="zh-TW" dirty="0"/>
          </a:p>
        </p:txBody>
      </p:sp>
      <p:sp>
        <p:nvSpPr>
          <p:cNvPr id="357381" name="Rectangle 5"/>
          <p:cNvSpPr>
            <a:spLocks noGrp="1" noChangeArrowheads="1"/>
          </p:cNvSpPr>
          <p:nvPr>
            <p:ph type="sldNum" sz="quarter" idx="3"/>
          </p:nvPr>
        </p:nvSpPr>
        <p:spPr bwMode="auto">
          <a:xfrm>
            <a:off x="3855082" y="9440226"/>
            <a:ext cx="2950529" cy="497523"/>
          </a:xfrm>
          <a:prstGeom prst="rect">
            <a:avLst/>
          </a:prstGeom>
          <a:noFill/>
          <a:ln w="9525">
            <a:noFill/>
            <a:miter lim="800000"/>
            <a:headEnd/>
            <a:tailEnd/>
          </a:ln>
          <a:effectLst/>
        </p:spPr>
        <p:txBody>
          <a:bodyPr vert="horz" wrap="square" lIns="91824" tIns="45913" rIns="91824" bIns="45913" numCol="1" anchor="b" anchorCtr="0" compatLnSpc="1">
            <a:prstTxWarp prst="textNoShape">
              <a:avLst/>
            </a:prstTxWarp>
          </a:bodyPr>
          <a:lstStyle>
            <a:lvl1pPr algn="r" defTabSz="918768">
              <a:defRPr kumimoji="0" sz="1200">
                <a:latin typeface="Arial" charset="0"/>
              </a:defRPr>
            </a:lvl1pPr>
          </a:lstStyle>
          <a:p>
            <a:fld id="{5A0540F9-016B-441B-BF81-5CD5A902F4B0}" type="slidenum">
              <a:rPr lang="zh-TW" altLang="en-US"/>
              <a:pPr/>
              <a:t>‹#›</a:t>
            </a:fld>
            <a:endParaRPr lang="en-US" altLang="zh-TW" dirty="0"/>
          </a:p>
        </p:txBody>
      </p:sp>
    </p:spTree>
    <p:extLst>
      <p:ext uri="{BB962C8B-B14F-4D97-AF65-F5344CB8AC3E}">
        <p14:creationId xmlns:p14="http://schemas.microsoft.com/office/powerpoint/2010/main" val="11912285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25.913"/>
    </inkml:context>
    <inkml:brush xml:id="br0">
      <inkml:brushProperty name="width" value="0.1" units="cm"/>
      <inkml:brushProperty name="height" value="0.1" units="cm"/>
      <inkml:brushProperty name="color" value="#E71224"/>
    </inkml:brush>
  </inkml:definitions>
  <inkml:trace contextRef="#ctx0" brushRef="#br0">40 1 17983 0 0,'0'2'2'0'0,"0"2"6"0"0,0-2 6 0 0,-1 1 20 0 0,-1-1-3 0 0,-6-1 159 0 0,4-2-109 0 0,-17-7 279 0 0,21 8-350 0 0,0 0-1 0 0,0 0 0 0 0,0 0 0 0 0,-1 0 0 0 0,1 0 1 0 0,0 0-1 0 0,0 0 0 0 0,0 0 0 0 0,0 1 0 0 0,0-1 1 0 0,-1 0-1 0 0,1 0 0 0 0,0 0 0 0 0,0 0 1 0 0,0 0-1 0 0,0 0 0 0 0,0 0 0 0 0,0 0 0 0 0,0 0 1 0 0,-1 0-1 0 0,1 0 0 0 0,0 1 0 0 0,0-1 0 0 0,0 0 1 0 0,0 0-1 0 0,0 0 0 0 0,0 0 0 0 0,0 0 0 0 0,0 0 1 0 0,0 1-1 0 0,0-1 0 0 0,0 0 0 0 0,0 0 0 0 0,0 0 1 0 0,0 0-1 0 0,0 0 0 0 0,0 1 0 0 0,0-1 0 0 0,0 0 1 0 0,0 0-1 0 0,0 0 0 0 0,0 0 0 0 0,0 0 0 0 0,0 1 1 0 0,0-1-1 0 0,0 0 0 0 0,0 0 0 0 0,0 0 0 0 0,0 0 1 0 0,0 0-1 0 0,0 0 0 0 0,0 1 0 0 0,0-1 0 0 0,0 0 1 0 0,0 0-1 0 0,1 0 0 0 0,-1 0 0 0 0,0 0 1 0 0,0 0-1 0 0,0 0 0 0 0,0 0 0 0 0,0 1 0 0 0,6 10 171 0 0,19 19 277 0 0,2 0-1 0 0,1-2 0 0 0,1 0 0 0 0,40 27 0 0 0,9 11 141 0 0,-20-11-258 0 0,-2 3 1 0 0,89 120-1 0 0,74 149-142 0 0,-126-182-96 0 0,-49-77-83 0 0,-15-19 1 0 0,3-1 1 0 0,2-1-1 0 0,71 74 1 0 0,-99-116-19 0 0,0 0 1 0 0,0 0-1 0 0,0 0 1 0 0,1 0-1 0 0,-1-1 1 0 0,1 0 0 0 0,0-1-1 0 0,13 5 1 0 0,-18-7-3 0 0,0-1 0 0 0,0 0 1 0 0,0 1-1 0 0,0-1 0 0 0,0 0 1 0 0,0 0-1 0 0,0 0 0 0 0,0 0 1 0 0,0-1-1 0 0,1 1 0 0 0,-1-1 1 0 0,0 1-1 0 0,0-1 0 0 0,0 0 1 0 0,0 1-1 0 0,0-1 0 0 0,-1 0 1 0 0,1 0-1 0 0,0 0 0 0 0,0-1 1 0 0,-1 1-1 0 0,1 0 0 0 0,0-1 1 0 0,-1 1-1 0 0,0-1 0 0 0,1 1 1 0 0,-1-1-1 0 0,0 0 0 0 0,0 0 1 0 0,0 0-1 0 0,0 1 0 0 0,0-1 1 0 0,0 0-1 0 0,0 0 0 0 0,-1 0 1 0 0,2-4-1 0 0,8-31-22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4.397"/>
    </inkml:context>
    <inkml:brush xml:id="br0">
      <inkml:brushProperty name="width" value="0.1" units="cm"/>
      <inkml:brushProperty name="height" value="0.1" units="cm"/>
      <inkml:brushProperty name="color" value="#E71224"/>
    </inkml:brush>
  </inkml:definitions>
  <inkml:trace contextRef="#ctx0" brushRef="#br0">737 0 11448 0 0,'-22'56'0'0'0,"-8"-11"0"0"0,2-19 0 0 0,-2-17 112 0 0,-1-9 0 0 0,-5 17 8 0 0,1 18 0 0 0,0 21 96 0 0,-1 15 8 0 0,-5 3-8 0 0,-5 2 8 0 0,-6-3-40 0 0,0 1 16 0 0,0-1-16 0 0,-2-3 16 0 0,2-3-88 0 0,0 2-8 0 0,0-6 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0.848"/>
    </inkml:context>
    <inkml:brush xml:id="br0">
      <inkml:brushProperty name="width" value="0.1" units="cm"/>
      <inkml:brushProperty name="height" value="0.1" units="cm"/>
      <inkml:brushProperty name="color" value="#E71224"/>
    </inkml:brush>
  </inkml:definitions>
  <inkml:trace contextRef="#ctx0" brushRef="#br0">29 29 9040 0 0,'3'2'0'0'0,"-3"-3"0"0"0,-7-6 37 0 0,-5-5 145 0 0,-1 1 250 0 0,34 41 165 0 0,14 18-273 0 0,-1 1 0 0 0,-3 2 0 0 0,32 69 0 0 0,219 452 517 0 0,-188-389-669 0 0,74 205 0 0 0,-132-299-149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1.198"/>
    </inkml:context>
    <inkml:brush xml:id="br0">
      <inkml:brushProperty name="width" value="0.1" units="cm"/>
      <inkml:brushProperty name="height" value="0.1" units="cm"/>
      <inkml:brushProperty name="color" value="#E71224"/>
    </inkml:brush>
  </inkml:definitions>
  <inkml:trace contextRef="#ctx0" brushRef="#br0">478 1 12160 0 0,'-7'44'0'0'0,"-8"-3"0"0"0,-4-11 0 0 0,-3-15 64 0 0,-2-10 8 0 0,1 25 0 0 0,3 26 0 0 0,1 33 88 0 0,3 26 0 0 0,-9 3 0 0 0,-1-7 8 0 0,-1 1 104 0 0,-9-1 16 0 0,1 7 0 0 0,-1 2 0 0 0,-4 11-96 0 0,-3 3-8 0 0,-2-10 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03.309"/>
    </inkml:context>
    <inkml:brush xml:id="br0">
      <inkml:brushProperty name="width" value="0.1" units="cm"/>
      <inkml:brushProperty name="height" value="0.1" units="cm"/>
      <inkml:brushProperty name="color" value="#E71224"/>
    </inkml:brush>
  </inkml:definitions>
  <inkml:trace contextRef="#ctx0" brushRef="#br0">1 1 15376 0 0,'11'15'-1'0'0,"-4"-6"1"0"0,2 4-1 0 0,6 9 1 0 0,5 9 8 0 0,-18-19 56 0 0,-2-7-46 0 0,2-1-12 0 0,0-1 1 0 0,0 1 0 0 0,0-1 0 0 0,0 0 0 0 0,1 0 0 0 0,-1 0 0 0 0,1 0 0 0 0,0 0 0 0 0,0-1 0 0 0,4 4 0 0 0,7 6 21 0 0,303 308 595 0 0,-258-251-540 0 0,-3 2 0 0 0,-3 3-1 0 0,44 82 1 0 0,162 391 46 0 0,-101-198-94 0 0,-150-331-34 0 0,-3-5 0 0 0,0-1 0 0 0,1 0 0 0 0,1-1 0 0 0,0 0-1 0 0,0 0 1 0 0,1 0 0 0 0,0-1 0 0 0,1 0 0 0 0,19 18-1 0 0,-27-27 0 0 0,0-1 0 0 0,1 1 0 0 0,-1 0 0 0 0,0 0 0 0 0,0-1 0 0 0,1 1 0 0 0,-1-1 0 0 0,0 1 0 0 0,1-1 0 0 0,-1 0 0 0 0,0 1 0 0 0,1-1 0 0 0,-1 0 0 0 0,1 0 0 0 0,-1 0 0 0 0,2 0 0 0 0,-1-1 0 0 0,0 0 0 0 0,0 0 0 0 0,0 0 0 0 0,0 0 0 0 0,0 0 0 0 0,0 0 0 0 0,0-1 0 0 0,-1 1 0 0 0,3-3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03.675"/>
    </inkml:context>
    <inkml:brush xml:id="br0">
      <inkml:brushProperty name="width" value="0.1" units="cm"/>
      <inkml:brushProperty name="height" value="0.1" units="cm"/>
      <inkml:brushProperty name="color" value="#E71224"/>
    </inkml:brush>
  </inkml:definitions>
  <inkml:trace contextRef="#ctx0" brushRef="#br0">665 0 12360 0 0,'-21'86'0'0'0,"-5"-3"0"0"0,4-18 0 0 0,3-20 120 0 0,2-19 8 0 0,-7 21 0 0 0,-2 18 0 0 0,-11 22 168 0 0,-4 25 0 0 0,-4 9 0 0 0,-1-1 0 0 0,-1-2-128 0 0,-1 4 0 0 0,-2-1 8 0 0,0-11 0 0 0,1-13-120 0 0,-1-6 0 0 0,4-13-8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06.002"/>
    </inkml:context>
    <inkml:brush xml:id="br0">
      <inkml:brushProperty name="width" value="0.1" units="cm"/>
      <inkml:brushProperty name="height" value="0.1" units="cm"/>
      <inkml:brushProperty name="color" value="#E71224"/>
    </inkml:brush>
  </inkml:definitions>
  <inkml:trace contextRef="#ctx0" brushRef="#br0">11 22 12760 0 0,'1'1'0'0'0,"1"-1"2"0"0,-1 0 2 0 0,0 0 6 0 0,-3-4 15 0 0,-1-1-2 0 0,-7-8 48 0 0,23 21 29 0 0,33 32 55 0 0,103 111 319 0 0,236 312-1 0 0,-256-276-396 0 0,116 229 0 0 0,-187-313-48 0 0,-36-62-11 0 0,2-1 0 0 0,2-1 0 0 0,32 37 0 0 0,-33-51-2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06.362"/>
    </inkml:context>
    <inkml:brush xml:id="br0">
      <inkml:brushProperty name="width" value="0.1" units="cm"/>
      <inkml:brushProperty name="height" value="0.1" units="cm"/>
      <inkml:brushProperty name="color" value="#E71224"/>
    </inkml:brush>
  </inkml:definitions>
  <inkml:trace contextRef="#ctx0" brushRef="#br0">670 1 11152 0 0,'-17'52'0'0'0,"-3"4"0"0"0,-1-2 0 0 0,4-17 208 0 0,-1-7 8 0 0,-3 22-8 0 0,-5 24 8 0 0,-9 36 192 0 0,-6 21 16 0 0,-5 5 0 0 0,-1 0 0 0 0,-3-6-136 0 0,-4 4 0 0 0,0-8-8 0 0,2-5 16 0 0,0-14-184 0 0,0-3-8 0 0,5-9 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00.604"/>
    </inkml:context>
    <inkml:brush xml:id="br0">
      <inkml:brushProperty name="width" value="0.1" units="cm"/>
      <inkml:brushProperty name="height" value="0.1" units="cm"/>
      <inkml:brushProperty name="color" value="#E71224"/>
    </inkml:brush>
  </inkml:definitions>
  <inkml:trace contextRef="#ctx0" brushRef="#br0">1 0 13968 0 0,'43'46'40'0'0,"23"22"139"0"0,80 85 378 0 0,-111-112-457 0 0,63 87 542 0 0,-6 4 1 0 0,-5 4-1 0 0,89 189 1 0 0,-73-110-165 0 0,62 123 4 0 0,-138-287-433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00.981"/>
    </inkml:context>
    <inkml:brush xml:id="br0">
      <inkml:brushProperty name="width" value="0.1" units="cm"/>
      <inkml:brushProperty name="height" value="0.1" units="cm"/>
      <inkml:brushProperty name="color" value="#E71224"/>
    </inkml:brush>
  </inkml:definitions>
  <inkml:trace contextRef="#ctx0" brushRef="#br0">746 0 13360 0 0,'-20'56'0'0'0,"-6"5"0"0"0,4-10 0 0 0,3-16 192 0 0,11-9 8 0 0,-10 20-16 0 0,-12 23 16 0 0,-7 28 224 0 0,-6 26-8 0 0,-7 1 8 0 0,-6-7 8 0 0,-2-9-136 0 0,-3-2 7 0 0,-4 2-7 0 0,4-2 8 0 0,3-5-208 0 0,0-1 0 0 0,3-7-8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58.019"/>
    </inkml:context>
    <inkml:brush xml:id="br0">
      <inkml:brushProperty name="width" value="0.1" units="cm"/>
      <inkml:brushProperty name="height" value="0.1" units="cm"/>
      <inkml:brushProperty name="color" value="#E71224"/>
    </inkml:brush>
  </inkml:definitions>
  <inkml:trace contextRef="#ctx0" brushRef="#br0">0 1 13168 0 0,'3'8'1'0'0,"0"-1"8"0"0,-2-2 6 0 0,-2 0 23 0 0,-1 4 31 0 0,2 4-8 0 0,4 16 177 0 0,0-1 0 0 0,2-1 0 0 0,1 1 0 0 0,2-1 0 0 0,0 0 1 0 0,2-1-1 0 0,0 0 0 0 0,26 40 0 0 0,17 16 808 0 0,77 90 0 0 0,-5-7-459 0 0,-9-4-427 0 0,54 79-6 0 0,-150-207-144 0 0,2-1-1 0 0,1 0 1 0 0,2-2 0 0 0,1-1 0 0 0,1-1 0 0 0,1-1 0 0 0,34 22-1 0 0,-59-46-9 0 0,0 0 0 0 0,0-1 0 0 0,0 1 0 0 0,0-1 0 0 0,1 0 0 0 0,-1-1 0 0 0,1 1-1 0 0,-1-1 1 0 0,1 1 0 0 0,0-1 0 0 0,0-1 0 0 0,-1 1 0 0 0,1-1 0 0 0,0 0 0 0 0,6 0-1 0 0,-7-1 1 0 0,1-1-1 0 0,-1 1 0 0 0,1-1 0 0 0,-1 0 0 0 0,0 0 0 0 0,0 0 0 0 0,0-1 0 0 0,0 1 1 0 0,0-1-1 0 0,0 0 0 0 0,-1 0 0 0 0,0 0 0 0 0,1-1 0 0 0,-1 1 0 0 0,4-7 0 0 0,-1 2-11 0 0,-1-1-1 0 0,1-1 1 0 0,-1 1-1 0 0,-1-1 1 0 0,0 0-1 0 0,3-10 0 0 0,8-31-35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26.275"/>
    </inkml:context>
    <inkml:brush xml:id="br0">
      <inkml:brushProperty name="width" value="0.1" units="cm"/>
      <inkml:brushProperty name="height" value="0.1" units="cm"/>
      <inkml:brushProperty name="color" value="#E71224"/>
    </inkml:brush>
  </inkml:definitions>
  <inkml:trace contextRef="#ctx0" brushRef="#br0">568 1 15176 0 0,'-13'59'0'0'0,"-4"-8"0"0"0,-3-16 0 0 0,-4-15 168 0 0,-2-12 16 0 0,0 31-8 0 0,3 22 8 0 0,-3 42 0 0 0,-2 29 8 0 0,1 3-9 0 0,-5-3 17 0 0,-9 4-120 0 0,-4 2 8 0 0,3-10 8 0 0,-3-3-8 0 0,0-14-40 0 0,3-8 0 0 0,-3-9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58.399"/>
    </inkml:context>
    <inkml:brush xml:id="br0">
      <inkml:brushProperty name="width" value="0.1" units="cm"/>
      <inkml:brushProperty name="height" value="0.1" units="cm"/>
      <inkml:brushProperty name="color" value="#E71224"/>
    </inkml:brush>
  </inkml:definitions>
  <inkml:trace contextRef="#ctx0" brushRef="#br0">1083 0 12552 0 0,'-47'50'0'0'0,"-14"8"0"0"0,3-8 0 0 0,6-18 112 0 0,2-8-8 0 0,-2 21 8 0 0,-8 16-8 0 0,-3 32 192 0 0,-9 22 0 0 0,1-9 0 0 0,4-3 0 0 0,0-9-16 0 0,0-6 8 0 0,2-6 0 0 0,4-6 0 0 0,3 0-168 0 0,0 0 0 0 0,4-7 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55.247"/>
    </inkml:context>
    <inkml:brush xml:id="br0">
      <inkml:brushProperty name="width" value="0.1" units="cm"/>
      <inkml:brushProperty name="height" value="0.1" units="cm"/>
      <inkml:brushProperty name="color" value="#E71224"/>
    </inkml:brush>
  </inkml:definitions>
  <inkml:trace contextRef="#ctx0" brushRef="#br0">1 0 12960 0 0,'8'12'8'0'0,"5"5"31"0"0,-1 1 28 0 0,5 8 74 0 0,5 10 96 0 0,9 22 137 0 0,-17-32-242 0 0,34 56 560 0 0,61 79 0 0 0,-52-80-460 0 0,444 642 1595 0 0,-486-700-1799 0 0,0-2 1 0 0,36 38-1 0 0,-33-42-3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55.619"/>
    </inkml:context>
    <inkml:brush xml:id="br0">
      <inkml:brushProperty name="width" value="0.1" units="cm"/>
      <inkml:brushProperty name="height" value="0.1" units="cm"/>
      <inkml:brushProperty name="color" value="#E71224"/>
    </inkml:brush>
  </inkml:definitions>
  <inkml:trace contextRef="#ctx0" brushRef="#br0">927 1 8640 0 0,'-6'8'1'0'0,"-3"5"3"0"0,-1-1 4 0 0,-5 4 12 0 0,1-3 3 0 0,8-9-7 0 0,0 1 0 0 0,0-1 1 0 0,0-1-1 0 0,-1 1 0 0 0,1-1 0 0 0,-9 3 1 0 0,-1-1 21 0 0,6-2 16 0 0,0 0-1 0 0,0 1 1 0 0,0 0 0 0 0,0 1 0 0 0,0 0 0 0 0,1 0-1 0 0,0 1 1 0 0,0 0 0 0 0,1 1 0 0 0,-1 0 0 0 0,1 0 0 0 0,1 1-1 0 0,0 0 1 0 0,0 0 0 0 0,0 1 0 0 0,1 0 0 0 0,0 0 0 0 0,-7 16-1 0 0,-346 635 2133 0 0,123-263-2002 0 0,192-334-176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52.485"/>
    </inkml:context>
    <inkml:brush xml:id="br0">
      <inkml:brushProperty name="width" value="0.1" units="cm"/>
      <inkml:brushProperty name="height" value="0.1" units="cm"/>
      <inkml:brushProperty name="color" value="#E71224"/>
    </inkml:brush>
  </inkml:definitions>
  <inkml:trace contextRef="#ctx0" brushRef="#br0">0 1 14672 0 0,'5'7'2'0'0,"2"5"8"0"0,-1-1 9 0 0,1 5 21 0 0,-3-5-7 0 0,0 6 24 0 0,6 27 99 0 0,-3-11-65 0 0,7 12 120 0 0,1 0 0 0 0,3-1 1 0 0,24 44-1 0 0,-13-27-10 0 0,196 499 1139 0 0,-165-378-1026 0 0,50 137 131 0 0,-80-244-352 0 0,3-1 0 0 0,49 78 1 0 0,-79-148-90 0 0,4 8 11 0 0,1 0 0 0 0,0-1 0 0 0,11 12 0 0 0,-17-20-12 0 0,1 0-1 0 0,0-1 1 0 0,0 0 0 0 0,-1 1 0 0 0,2-1-1 0 0,-1 0 1 0 0,0 0 0 0 0,0-1 0 0 0,0 1-1 0 0,1-1 1 0 0,-1 0 0 0 0,1 1 0 0 0,-1-2-1 0 0,1 1 1 0 0,0 0 0 0 0,6 0-1 0 0,21-6 22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52.832"/>
    </inkml:context>
    <inkml:brush xml:id="br0">
      <inkml:brushProperty name="width" value="0.1" units="cm"/>
      <inkml:brushProperty name="height" value="0.1" units="cm"/>
      <inkml:brushProperty name="color" value="#E71224"/>
    </inkml:brush>
  </inkml:definitions>
  <inkml:trace contextRef="#ctx0" brushRef="#br0">1073 0 9848 0 0,'-9'15'3'0'0,"-5"5"16"0"0,-2-3 11 0 0,-9 5 34 0 0,3-8 42 0 0,-39 21 0 0 0,42-25-69 0 0,4 0 25 0 0,-1 0 0 0 0,2 0 0 0 0,0 2 0 0 0,0-1 0 0 0,1 2 0 0 0,0 0-1 0 0,-13 18 1 0 0,-70 113 450 0 0,42-60-219 0 0,-466 662 530 0 0,439-630-863 0 0,50-69 24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48.010"/>
    </inkml:context>
    <inkml:brush xml:id="br0">
      <inkml:brushProperty name="width" value="0.1" units="cm"/>
      <inkml:brushProperty name="height" value="0.1" units="cm"/>
      <inkml:brushProperty name="color" value="#E71224"/>
    </inkml:brush>
  </inkml:definitions>
  <inkml:trace contextRef="#ctx0" brushRef="#br0">2 1 11760 0 0,'5'7'1'0'0,"1"2"3"0"0,-2-3 3 0 0,-3 0 9 0 0,-4-5 6 0 0,-5-2 14 0 0,2-1-6 0 0,5 4-16 0 0,28 53 217 0 0,48 73-1 0 0,-7-12 25 0 0,181 366 809 0 0,-68-133-855 0 0,-95-178-130 0 0,-51-105-33 0 0,3-2 1 0 0,70 90-1 0 0,-79-118-22 0 0,2-1 0 0 0,2-2 0 0 0,0-1 0 0 0,3-2 0 0 0,46 32 0 0 0,-38-36 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7:48.389"/>
    </inkml:context>
    <inkml:brush xml:id="br0">
      <inkml:brushProperty name="width" value="0.1" units="cm"/>
      <inkml:brushProperty name="height" value="0.1" units="cm"/>
      <inkml:brushProperty name="color" value="#E71224"/>
    </inkml:brush>
  </inkml:definitions>
  <inkml:trace contextRef="#ctx0" brushRef="#br0">984 1 11448 0 0,'-2'7'5'0'0,"-2"3"-3"0"0,0 0-6 0 0,-4 5-3 0 0,1-4 5 0 0,4-7 19 0 0,-1 0-1 0 0,1 0 1 0 0,-1-1 0 0 0,0 1 0 0 0,0-1 0 0 0,0 0-1 0 0,0 0 1 0 0,-9 4 0 0 0,6-2 18 0 0,0-1 1 0 0,0 1-1 0 0,1 0 1 0 0,-1 0-1 0 0,1 1 0 0 0,0-1 1 0 0,1 2-1 0 0,-1-1 0 0 0,1 0 1 0 0,0 1-1 0 0,1 0 1 0 0,0 0-1 0 0,-5 12 0 0 0,-3 10 122 0 0,1 1 0 0 0,-8 39 0 0 0,4-15 66 0 0,-113 286 891 0 0,-28-12-326 0 0,89-188-554 0 0,-290 530 465 0 0,290-556-588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22.455"/>
    </inkml:context>
    <inkml:brush xml:id="br0">
      <inkml:brushProperty name="width" value="0.1" units="cm"/>
      <inkml:brushProperty name="height" value="0.1" units="cm"/>
      <inkml:brushProperty name="color" value="#E71224"/>
    </inkml:brush>
  </inkml:definitions>
  <inkml:trace contextRef="#ctx0" brushRef="#br0">1 1 14464 0 0,'78'93'0'0'0,"-2"2"0"0"0,-18-25 0 0 0,-19-27 0 0 0,-13-19 16 0 0,9 6-16 0 0,12 11 8 0 0,10 15 16 0 0,14 9 0 0 0,-10 2 8 0 0,-14-6 0 0 0,-10-5-56 0 0,-11-2 8 0 0,-6-11-16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22.837"/>
    </inkml:context>
    <inkml:brush xml:id="br0">
      <inkml:brushProperty name="width" value="0.1" units="cm"/>
      <inkml:brushProperty name="height" value="0.1" units="cm"/>
      <inkml:brushProperty name="color" value="#E71224"/>
    </inkml:brush>
  </inkml:definitions>
  <inkml:trace contextRef="#ctx0" brushRef="#br0">919 1 5824 0 0,'-43'93'39'0'0,"-16"48"146"0"0,3 0 112 0 0,-25 73 265 0 0,-55 137 308 0 0,35-119-605 0 0,-280 488 379 0 0,319-622-538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9.529"/>
    </inkml:context>
    <inkml:brush xml:id="br0">
      <inkml:brushProperty name="width" value="0.1" units="cm"/>
      <inkml:brushProperty name="height" value="0.1" units="cm"/>
      <inkml:brushProperty name="color" value="#E71224"/>
    </inkml:brush>
  </inkml:definitions>
  <inkml:trace contextRef="#ctx0" brushRef="#br0">0 1 15272 0 0,'52'26'91'0'0,"281"154"2039"0"0,-267-139-1716 0 0,-2 3 0 0 0,-2 3 1 0 0,-3 3-1 0 0,85 89 0 0 0,187 254 219 0 0,-253-295-501 0 0,-78-98-132 0 0,393 499 420 0 0,-342-428-386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9.875"/>
    </inkml:context>
    <inkml:brush xml:id="br0">
      <inkml:brushProperty name="width" value="0.1" units="cm"/>
      <inkml:brushProperty name="height" value="0.1" units="cm"/>
      <inkml:brushProperty name="color" value="#E71224"/>
    </inkml:brush>
  </inkml:definitions>
  <inkml:trace contextRef="#ctx0" brushRef="#br0">728 1 14168 0 0,'-24'106'0'0'0,"-8"2"0"0"0,0-23 0 0 0,1-33 240 0 0,-5-18-8 0 0,-5 23 0 0 0,-3 34 0 0 0,1 45 136 0 0,-3 32 0 0 0,-1-5 0 0 0,1 5 7 0 0,-8-3-199 0 0,0-12 0 0 0,3-16 8 0 0,7-16-8 0 0,7-19-144 0 0,1-7 16 0 0,7-13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6.782"/>
    </inkml:context>
    <inkml:brush xml:id="br0">
      <inkml:brushProperty name="width" value="0.1" units="cm"/>
      <inkml:brushProperty name="height" value="0.1" units="cm"/>
      <inkml:brushProperty name="color" value="#E71224"/>
    </inkml:brush>
  </inkml:definitions>
  <inkml:trace contextRef="#ctx0" brushRef="#br0">0 0 12864 0 0,'10'11'7'0'0,"-2"1"25"0"0,-4-4 21 0 0,-2 1 47 0 0,1 5 24 0 0,5 3-66 0 0,18 20 241 0 0,2 0 0 0 0,32 33 0 0 0,22 27 311 0 0,2 19 289 0 0,130 237-1 0 0,-4 28-361 0 0,-160-291-441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7.217"/>
    </inkml:context>
    <inkml:brush xml:id="br0">
      <inkml:brushProperty name="width" value="0.1" units="cm"/>
      <inkml:brushProperty name="height" value="0.1" units="cm"/>
      <inkml:brushProperty name="color" value="#E71224"/>
    </inkml:brush>
  </inkml:definitions>
  <inkml:trace contextRef="#ctx0" brushRef="#br0">555 0 13768 0 0,'-26'97'0'0'0,"-11"5"0"0"0,-1-20 0 0 0,-1-32 192 0 0,2-20-8 0 0,-4 15 8 0 0,0 16 0 0 0,0 32 216 0 0,0 22 0 0 0,-3-5 8 0 0,1-8 0 0 0,-2-10-176 0 0,4-11-1 0 0,1-8 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04:38:14.024"/>
    </inkml:context>
    <inkml:brush xml:id="br0">
      <inkml:brushProperty name="width" value="0.1" units="cm"/>
      <inkml:brushProperty name="height" value="0.1" units="cm"/>
      <inkml:brushProperty name="color" value="#E71224"/>
    </inkml:brush>
  </inkml:definitions>
  <inkml:trace contextRef="#ctx0" brushRef="#br0">1 0 12664 0 0,'5'5'11'0'0,"2"1"43"0"0,-2-2 34 0 0,2 1 83 0 0,7 6 109 0 0,2 2-147 0 0,56 54 317 0 0,-3 4 1 0 0,-4 2-1 0 0,-2 4 0 0 0,58 92 1 0 0,-18-1 138 0 0,94 203 0 0 0,-156-283-546 0 0,77 150 163 0 0,-91-192-164 0 0,1-1 1 0 0,66 80-1 0 0,-68-98-42 0 0,1-10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50529" cy="497524"/>
          </a:xfrm>
          <a:prstGeom prst="rect">
            <a:avLst/>
          </a:prstGeom>
          <a:noFill/>
          <a:ln w="9525">
            <a:noFill/>
            <a:miter lim="800000"/>
            <a:headEnd/>
            <a:tailEnd/>
          </a:ln>
          <a:effectLst/>
        </p:spPr>
        <p:txBody>
          <a:bodyPr vert="horz" wrap="square" lIns="91824" tIns="45913" rIns="91824" bIns="45913" numCol="1" anchor="t" anchorCtr="0" compatLnSpc="1">
            <a:prstTxWarp prst="textNoShape">
              <a:avLst/>
            </a:prstTxWarp>
          </a:bodyPr>
          <a:lstStyle>
            <a:lvl1pPr algn="l" defTabSz="918768">
              <a:defRPr kumimoji="0" sz="1200">
                <a:latin typeface="Arial" charset="0"/>
              </a:defRPr>
            </a:lvl1pPr>
          </a:lstStyle>
          <a:p>
            <a:endParaRPr lang="en-US" altLang="zh-TW" dirty="0"/>
          </a:p>
        </p:txBody>
      </p:sp>
      <p:sp>
        <p:nvSpPr>
          <p:cNvPr id="14339" name="Rectangle 3"/>
          <p:cNvSpPr>
            <a:spLocks noGrp="1" noChangeArrowheads="1"/>
          </p:cNvSpPr>
          <p:nvPr>
            <p:ph type="dt" idx="1"/>
          </p:nvPr>
        </p:nvSpPr>
        <p:spPr bwMode="auto">
          <a:xfrm>
            <a:off x="3855082" y="0"/>
            <a:ext cx="2950529" cy="497524"/>
          </a:xfrm>
          <a:prstGeom prst="rect">
            <a:avLst/>
          </a:prstGeom>
          <a:noFill/>
          <a:ln w="9525">
            <a:noFill/>
            <a:miter lim="800000"/>
            <a:headEnd/>
            <a:tailEnd/>
          </a:ln>
          <a:effectLst/>
        </p:spPr>
        <p:txBody>
          <a:bodyPr vert="horz" wrap="square" lIns="91824" tIns="45913" rIns="91824" bIns="45913" numCol="1" anchor="t" anchorCtr="0" compatLnSpc="1">
            <a:prstTxWarp prst="textNoShape">
              <a:avLst/>
            </a:prstTxWarp>
          </a:bodyPr>
          <a:lstStyle>
            <a:lvl1pPr algn="r" defTabSz="918768">
              <a:defRPr kumimoji="0" sz="1200">
                <a:latin typeface="Arial" charset="0"/>
              </a:defRPr>
            </a:lvl1pPr>
          </a:lstStyle>
          <a:p>
            <a:endParaRPr lang="en-US" altLang="zh-TW" dirty="0"/>
          </a:p>
        </p:txBody>
      </p:sp>
      <p:sp>
        <p:nvSpPr>
          <p:cNvPr id="14340"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0403" y="4720908"/>
            <a:ext cx="5446396" cy="4472940"/>
          </a:xfrm>
          <a:prstGeom prst="rect">
            <a:avLst/>
          </a:prstGeom>
          <a:noFill/>
          <a:ln w="9525">
            <a:noFill/>
            <a:miter lim="800000"/>
            <a:headEnd/>
            <a:tailEnd/>
          </a:ln>
          <a:effectLst/>
        </p:spPr>
        <p:txBody>
          <a:bodyPr vert="horz" wrap="square" lIns="91824" tIns="45913" rIns="91824" bIns="45913"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4342" name="Rectangle 6"/>
          <p:cNvSpPr>
            <a:spLocks noGrp="1" noChangeArrowheads="1"/>
          </p:cNvSpPr>
          <p:nvPr>
            <p:ph type="ftr" sz="quarter" idx="4"/>
          </p:nvPr>
        </p:nvSpPr>
        <p:spPr bwMode="auto">
          <a:xfrm>
            <a:off x="0" y="9440226"/>
            <a:ext cx="2950529" cy="497523"/>
          </a:xfrm>
          <a:prstGeom prst="rect">
            <a:avLst/>
          </a:prstGeom>
          <a:noFill/>
          <a:ln w="9525">
            <a:noFill/>
            <a:miter lim="800000"/>
            <a:headEnd/>
            <a:tailEnd/>
          </a:ln>
          <a:effectLst/>
        </p:spPr>
        <p:txBody>
          <a:bodyPr vert="horz" wrap="square" lIns="91824" tIns="45913" rIns="91824" bIns="45913" numCol="1" anchor="b" anchorCtr="0" compatLnSpc="1">
            <a:prstTxWarp prst="textNoShape">
              <a:avLst/>
            </a:prstTxWarp>
          </a:bodyPr>
          <a:lstStyle>
            <a:lvl1pPr algn="l" defTabSz="918768">
              <a:defRPr kumimoji="0" sz="1200">
                <a:latin typeface="Arial" charset="0"/>
              </a:defRPr>
            </a:lvl1pPr>
          </a:lstStyle>
          <a:p>
            <a:endParaRPr lang="en-US" altLang="zh-TW" dirty="0"/>
          </a:p>
        </p:txBody>
      </p:sp>
      <p:sp>
        <p:nvSpPr>
          <p:cNvPr id="14343" name="Rectangle 7"/>
          <p:cNvSpPr>
            <a:spLocks noGrp="1" noChangeArrowheads="1"/>
          </p:cNvSpPr>
          <p:nvPr>
            <p:ph type="sldNum" sz="quarter" idx="5"/>
          </p:nvPr>
        </p:nvSpPr>
        <p:spPr bwMode="auto">
          <a:xfrm>
            <a:off x="3855082" y="9440226"/>
            <a:ext cx="2950529" cy="497523"/>
          </a:xfrm>
          <a:prstGeom prst="rect">
            <a:avLst/>
          </a:prstGeom>
          <a:noFill/>
          <a:ln w="9525">
            <a:noFill/>
            <a:miter lim="800000"/>
            <a:headEnd/>
            <a:tailEnd/>
          </a:ln>
          <a:effectLst/>
        </p:spPr>
        <p:txBody>
          <a:bodyPr vert="horz" wrap="square" lIns="91824" tIns="45913" rIns="91824" bIns="45913" numCol="1" anchor="b" anchorCtr="0" compatLnSpc="1">
            <a:prstTxWarp prst="textNoShape">
              <a:avLst/>
            </a:prstTxWarp>
          </a:bodyPr>
          <a:lstStyle>
            <a:lvl1pPr algn="r" defTabSz="918768">
              <a:defRPr kumimoji="0" sz="1200">
                <a:latin typeface="Arial" charset="0"/>
              </a:defRPr>
            </a:lvl1pPr>
          </a:lstStyle>
          <a:p>
            <a:fld id="{C0DB7851-900E-40C9-8784-CD079CD20D02}" type="slidenum">
              <a:rPr lang="zh-TW" altLang="en-US"/>
              <a:pPr/>
              <a:t>‹#›</a:t>
            </a:fld>
            <a:endParaRPr lang="en-US" altLang="zh-TW" dirty="0"/>
          </a:p>
        </p:txBody>
      </p:sp>
    </p:spTree>
    <p:extLst>
      <p:ext uri="{BB962C8B-B14F-4D97-AF65-F5344CB8AC3E}">
        <p14:creationId xmlns:p14="http://schemas.microsoft.com/office/powerpoint/2010/main" val="34330913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894A32F-5AF4-4456-AF85-47753DEF1E40}"/>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360EBD3F-4A86-4EAB-9871-31C22F7008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0484" name="Slide Number Placeholder 3">
            <a:extLst>
              <a:ext uri="{FF2B5EF4-FFF2-40B4-BE49-F238E27FC236}">
                <a16:creationId xmlns:a16="http://schemas.microsoft.com/office/drawing/2014/main" id="{BDFE4461-BB8A-4C5B-8E82-8EB8C72558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fontAlgn="base">
              <a:spcBef>
                <a:spcPct val="0"/>
              </a:spcBef>
              <a:spcAft>
                <a:spcPct val="0"/>
              </a:spcAft>
            </a:pPr>
            <a:fld id="{0696670C-AFEA-48F4-94BF-972A8D5CB210}" type="slidenum">
              <a:rPr kumimoji="0" lang="zh-TW" altLang="en-US" smtClean="0"/>
              <a:pPr fontAlgn="base">
                <a:spcBef>
                  <a:spcPct val="0"/>
                </a:spcBef>
                <a:spcAft>
                  <a:spcPct val="0"/>
                </a:spcAft>
              </a:pPr>
              <a:t>1</a:t>
            </a:fld>
            <a:endParaRPr kumimoji="0" lang="en-US" altLang="zh-TW" dirty="0"/>
          </a:p>
        </p:txBody>
      </p:sp>
    </p:spTree>
    <p:extLst>
      <p:ext uri="{BB962C8B-B14F-4D97-AF65-F5344CB8AC3E}">
        <p14:creationId xmlns:p14="http://schemas.microsoft.com/office/powerpoint/2010/main" val="3450864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FDA35-287C-45C4-A621-6BAF80258155}" type="slidenum">
              <a:rPr lang="zh-TW" altLang="en-US"/>
              <a:pPr/>
              <a:t>10</a:t>
            </a:fld>
            <a:endParaRPr lang="en-US" altLang="zh-TW" dirty="0"/>
          </a:p>
        </p:txBody>
      </p:sp>
      <p:sp>
        <p:nvSpPr>
          <p:cNvPr id="906242" name="Rectangle 2"/>
          <p:cNvSpPr>
            <a:spLocks noGrp="1" noRot="1" noChangeAspect="1" noChangeArrowheads="1" noTextEdit="1"/>
          </p:cNvSpPr>
          <p:nvPr>
            <p:ph type="sldImg"/>
          </p:nvPr>
        </p:nvSpPr>
        <p:spPr>
          <a:xfrm>
            <a:off x="919163" y="746125"/>
            <a:ext cx="4970462" cy="3727450"/>
          </a:xfrm>
          <a:ln/>
        </p:spPr>
      </p:sp>
      <p:sp>
        <p:nvSpPr>
          <p:cNvPr id="906243"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FA571-4699-47C3-889A-08C9581896C4}" type="slidenum">
              <a:rPr lang="zh-TW" altLang="en-US"/>
              <a:pPr/>
              <a:t>14</a:t>
            </a:fld>
            <a:endParaRPr lang="en-US" altLang="zh-TW" dirty="0"/>
          </a:p>
        </p:txBody>
      </p:sp>
      <p:sp>
        <p:nvSpPr>
          <p:cNvPr id="904194" name="Rectangle 2"/>
          <p:cNvSpPr>
            <a:spLocks noGrp="1" noRot="1" noChangeAspect="1" noChangeArrowheads="1" noTextEdit="1"/>
          </p:cNvSpPr>
          <p:nvPr>
            <p:ph type="sldImg"/>
          </p:nvPr>
        </p:nvSpPr>
        <p:spPr>
          <a:xfrm>
            <a:off x="919163" y="746125"/>
            <a:ext cx="4970462" cy="3727450"/>
          </a:xfrm>
          <a:ln/>
        </p:spPr>
      </p:sp>
      <p:sp>
        <p:nvSpPr>
          <p:cNvPr id="904195" name="Rectangle 3"/>
          <p:cNvSpPr>
            <a:spLocks noGrp="1" noChangeArrowheads="1"/>
          </p:cNvSpPr>
          <p:nvPr>
            <p:ph type="body" idx="1"/>
          </p:nvPr>
        </p:nvSpPr>
        <p:spPr>
          <a:xfrm>
            <a:off x="907733" y="4722498"/>
            <a:ext cx="4991735" cy="4471350"/>
          </a:xfrm>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The answer to all of these questions is yes</a:t>
            </a:r>
          </a:p>
          <a:p>
            <a:endParaRPr lang="en-US" altLang="zh-TW"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533B08-A3C2-43B3-AE0F-B71F1540187A}" type="slidenum">
              <a:rPr lang="zh-TW" altLang="en-US"/>
              <a:pPr/>
              <a:t>15</a:t>
            </a:fld>
            <a:endParaRPr lang="en-US" altLang="zh-TW" dirty="0"/>
          </a:p>
        </p:txBody>
      </p:sp>
      <p:sp>
        <p:nvSpPr>
          <p:cNvPr id="908290" name="Rectangle 2"/>
          <p:cNvSpPr>
            <a:spLocks noGrp="1" noRot="1" noChangeAspect="1" noChangeArrowheads="1" noTextEdit="1"/>
          </p:cNvSpPr>
          <p:nvPr>
            <p:ph type="sldImg"/>
          </p:nvPr>
        </p:nvSpPr>
        <p:spPr>
          <a:xfrm>
            <a:off x="919163" y="746125"/>
            <a:ext cx="4970462" cy="3727450"/>
          </a:xfrm>
          <a:ln/>
        </p:spPr>
      </p:sp>
      <p:sp>
        <p:nvSpPr>
          <p:cNvPr id="908291" name="Rectangle 3"/>
          <p:cNvSpPr>
            <a:spLocks noGrp="1" noChangeArrowheads="1"/>
          </p:cNvSpPr>
          <p:nvPr>
            <p:ph type="body" idx="1"/>
          </p:nvPr>
        </p:nvSpPr>
        <p:spPr>
          <a:xfrm>
            <a:off x="907733" y="4722498"/>
            <a:ext cx="4991735" cy="4471350"/>
          </a:xfrm>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a:t>32</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mn-ea"/>
                <a:cs typeface="+mn-cs"/>
              </a:rPr>
              <a:t>Payback period is the time in which the initial cash outflow of an investment is expected to be recovered from the cash inflows generated by the investment. It is one of the simplest investment appraisal techniques.</a:t>
            </a:r>
          </a:p>
          <a:p>
            <a:r>
              <a:rPr lang="en-US" dirty="0"/>
              <a:t>The formula to calculate payback period of a project depends on whether the cash flow per period from the project is even or uneven. </a:t>
            </a:r>
            <a:r>
              <a:rPr lang="en-US" b="1" dirty="0"/>
              <a:t>In case they are even, the formula to calculate payback period is:</a:t>
            </a:r>
            <a:endParaRPr lang="en-US" dirty="0"/>
          </a:p>
          <a:p>
            <a:r>
              <a:rPr lang="en-US" b="1" dirty="0"/>
              <a:t>Payback Period = Initial Investment/ Cash Inflow per Period</a:t>
            </a:r>
          </a:p>
          <a:p>
            <a:r>
              <a:rPr lang="en-US" dirty="0"/>
              <a:t>When cash inflows are uneven, we need to calculate the cumulative net cash flow for each period and then use the following formula for payback period:</a:t>
            </a:r>
          </a:p>
          <a:p>
            <a:r>
              <a:rPr lang="en-US" b="1" dirty="0"/>
              <a:t>Payback Period = A +B/C </a:t>
            </a:r>
          </a:p>
          <a:p>
            <a:r>
              <a:rPr lang="en-US" dirty="0"/>
              <a:t>In the above formula,</a:t>
            </a:r>
            <a:br>
              <a:rPr lang="en-US" dirty="0"/>
            </a:br>
            <a:r>
              <a:rPr lang="en-US" b="1" dirty="0"/>
              <a:t>A</a:t>
            </a:r>
            <a:r>
              <a:rPr lang="en-US" dirty="0"/>
              <a:t> is the last period with a negative cumulative cash flow;</a:t>
            </a:r>
            <a:br>
              <a:rPr lang="en-US" dirty="0"/>
            </a:br>
            <a:r>
              <a:rPr lang="en-US" b="1" dirty="0"/>
              <a:t>B</a:t>
            </a:r>
            <a:r>
              <a:rPr lang="en-US" dirty="0"/>
              <a:t> is the absolute value of cumulative cash flow at the end of the period A;</a:t>
            </a:r>
            <a:br>
              <a:rPr lang="en-US" dirty="0"/>
            </a:br>
            <a:r>
              <a:rPr lang="en-US" b="1" dirty="0"/>
              <a:t>C</a:t>
            </a:r>
            <a:r>
              <a:rPr lang="en-US" dirty="0"/>
              <a:t> is the total cash flow during the period after A</a:t>
            </a:r>
            <a:endParaRPr lang="en-US" altLang="en-US" dirty="0"/>
          </a:p>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a:t>32</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9FBEC-B385-4EE3-9C90-11C44426016D}" type="slidenum">
              <a:rPr lang="zh-TW" altLang="en-US"/>
              <a:pPr/>
              <a:t>18</a:t>
            </a:fld>
            <a:endParaRPr lang="en-US" altLang="zh-TW" dirty="0"/>
          </a:p>
        </p:txBody>
      </p:sp>
      <p:sp>
        <p:nvSpPr>
          <p:cNvPr id="910338" name="Rectangle 2"/>
          <p:cNvSpPr>
            <a:spLocks noGrp="1" noRot="1" noChangeAspect="1" noChangeArrowheads="1" noTextEdit="1"/>
          </p:cNvSpPr>
          <p:nvPr>
            <p:ph type="sldImg"/>
          </p:nvPr>
        </p:nvSpPr>
        <p:spPr>
          <a:xfrm>
            <a:off x="919163" y="746125"/>
            <a:ext cx="4970462" cy="3727450"/>
          </a:xfrm>
          <a:ln/>
        </p:spPr>
      </p:sp>
      <p:sp>
        <p:nvSpPr>
          <p:cNvPr id="910339"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a:t>32</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a:t>32</a:t>
            </a:r>
          </a:p>
        </p:txBody>
      </p:sp>
      <p:sp>
        <p:nvSpPr>
          <p:cNvPr id="583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a:buFontTx/>
              <a:buNone/>
            </a:pPr>
            <a:r>
              <a:rPr lang="en-US" u="sng" dirty="0">
                <a:latin typeface="Times New Roman" pitchFamily="18" charset="0"/>
                <a:ea typeface="ヒラギノ角ゴ Pro W3" pitchFamily="-84" charset="-128"/>
                <a:cs typeface="Times New Roman" pitchFamily="18" charset="0"/>
              </a:rPr>
              <a:t>Drawback:</a:t>
            </a:r>
          </a:p>
          <a:p>
            <a:pPr marL="914400" lvl="1" indent="-514350">
              <a:buFont typeface="Wingdings" pitchFamily="2" charset="2"/>
              <a:buAutoNum type="arabicPeriod"/>
            </a:pPr>
            <a:r>
              <a:rPr lang="en-US" dirty="0">
                <a:latin typeface="Times New Roman" pitchFamily="18" charset="0"/>
                <a:ea typeface="ヒラギノ角ゴ Pro W3" pitchFamily="-84" charset="-128"/>
                <a:cs typeface="Times New Roman" pitchFamily="18" charset="0"/>
              </a:rPr>
              <a:t>Though Projects 1, 2 and 3 have payback periods less than 2 years, notice the differences in NPV. </a:t>
            </a:r>
          </a:p>
          <a:p>
            <a:pPr marL="914400" lvl="1" indent="-514350">
              <a:buFont typeface="Wingdings" pitchFamily="2" charset="2"/>
              <a:buAutoNum type="arabicPeriod"/>
            </a:pPr>
            <a:r>
              <a:rPr lang="en-GB" dirty="0">
                <a:latin typeface="Times New Roman" pitchFamily="18" charset="0"/>
                <a:ea typeface="ヒラギノ角ゴ Pro W3" pitchFamily="-84" charset="-128"/>
                <a:cs typeface="Times New Roman" pitchFamily="18" charset="0"/>
              </a:rPr>
              <a:t>Requires an arbitrary </a:t>
            </a:r>
            <a:r>
              <a:rPr lang="en-GB" dirty="0" err="1">
                <a:latin typeface="Times New Roman" pitchFamily="18" charset="0"/>
                <a:ea typeface="ヒラギノ角ゴ Pro W3" pitchFamily="-84" charset="-128"/>
                <a:cs typeface="Times New Roman" pitchFamily="18" charset="0"/>
              </a:rPr>
              <a:t>cutoff</a:t>
            </a:r>
            <a:r>
              <a:rPr lang="en-GB" dirty="0">
                <a:latin typeface="Times New Roman" pitchFamily="18" charset="0"/>
                <a:ea typeface="ヒラギノ角ゴ Pro W3" pitchFamily="-84" charset="-128"/>
                <a:cs typeface="Times New Roman" pitchFamily="18" charset="0"/>
              </a:rPr>
              <a:t> point and ignores cash flows beyond the </a:t>
            </a:r>
            <a:r>
              <a:rPr lang="en-GB" dirty="0" err="1">
                <a:latin typeface="Times New Roman" pitchFamily="18" charset="0"/>
                <a:ea typeface="ヒラギノ角ゴ Pro W3" pitchFamily="-84" charset="-128"/>
                <a:cs typeface="Times New Roman" pitchFamily="18" charset="0"/>
              </a:rPr>
              <a:t>cutoff</a:t>
            </a:r>
            <a:r>
              <a:rPr lang="en-GB" dirty="0">
                <a:latin typeface="Times New Roman" pitchFamily="18" charset="0"/>
                <a:ea typeface="ヒラギノ角ゴ Pro W3" pitchFamily="-84" charset="-128"/>
                <a:cs typeface="Times New Roman" pitchFamily="18" charset="0"/>
              </a:rPr>
              <a:t> date</a:t>
            </a:r>
            <a:endParaRPr lang="en-US" dirty="0">
              <a:latin typeface="Times New Roman" pitchFamily="18" charset="0"/>
              <a:ea typeface="ヒラギノ角ゴ Pro W3" pitchFamily="-84" charset="-128"/>
              <a:cs typeface="Times New Roman" pitchFamily="18" charset="0"/>
            </a:endParaRPr>
          </a:p>
          <a:p>
            <a:pPr marL="914400" lvl="1" indent="-514350">
              <a:buFont typeface="Wingdings" pitchFamily="2" charset="2"/>
              <a:buAutoNum type="arabicPeriod"/>
            </a:pPr>
            <a:r>
              <a:rPr lang="en-GB" dirty="0">
                <a:latin typeface="Times New Roman" pitchFamily="18" charset="0"/>
                <a:ea typeface="ヒラギノ角ゴ Pro W3" pitchFamily="-84" charset="-128"/>
                <a:cs typeface="Times New Roman" pitchFamily="18" charset="0"/>
              </a:rPr>
              <a:t>Biased against long-term projects</a:t>
            </a:r>
            <a:endParaRPr lang="en-US" dirty="0">
              <a:latin typeface="Times New Roman" pitchFamily="18" charset="0"/>
              <a:ea typeface="ヒラギノ角ゴ Pro W3" pitchFamily="-84" charset="-128"/>
              <a:cs typeface="Times New Roman" pitchFamily="18" charset="0"/>
            </a:endParaRPr>
          </a:p>
          <a:p>
            <a:pPr marL="914400" lvl="1" indent="-514350">
              <a:buFont typeface="Wingdings" pitchFamily="2" charset="2"/>
              <a:buAutoNum type="arabicPeriod"/>
            </a:pPr>
            <a:r>
              <a:rPr lang="en-US" dirty="0">
                <a:latin typeface="Times New Roman" pitchFamily="18" charset="0"/>
                <a:ea typeface="ヒラギノ角ゴ Pro W3" pitchFamily="-84" charset="-128"/>
                <a:cs typeface="Times New Roman" pitchFamily="18" charset="0"/>
              </a:rPr>
              <a:t>The Payback Rule ignores the time value of money.</a:t>
            </a:r>
          </a:p>
          <a:p>
            <a:pPr marL="514350" indent="-514350">
              <a:buFontTx/>
              <a:buNone/>
            </a:pPr>
            <a:r>
              <a:rPr lang="en-GB" dirty="0">
                <a:latin typeface="Times New Roman" pitchFamily="18" charset="0"/>
                <a:ea typeface="ヒラギノ角ゴ Pro W3" pitchFamily="-84" charset="-128"/>
                <a:cs typeface="Times New Roman" pitchFamily="18" charset="0"/>
              </a:rPr>
              <a:t>Advantages:</a:t>
            </a:r>
          </a:p>
          <a:p>
            <a:pPr marL="914400" lvl="1" indent="-514350">
              <a:buFont typeface="Verdana" pitchFamily="34" charset="0"/>
              <a:buAutoNum type="arabicPeriod"/>
            </a:pPr>
            <a:r>
              <a:rPr lang="en-GB" dirty="0">
                <a:latin typeface="Times New Roman" pitchFamily="18" charset="0"/>
                <a:ea typeface="ヒラギノ角ゴ Pro W3" pitchFamily="-84" charset="-128"/>
                <a:cs typeface="Times New Roman" pitchFamily="18" charset="0"/>
              </a:rPr>
              <a:t>Easy to understand</a:t>
            </a:r>
          </a:p>
          <a:p>
            <a:pPr marL="914400" lvl="1" indent="-514350">
              <a:buFont typeface="Verdana" pitchFamily="34" charset="0"/>
              <a:buAutoNum type="arabicPeriod"/>
            </a:pPr>
            <a:r>
              <a:rPr lang="en-GB" dirty="0">
                <a:latin typeface="Times New Roman" pitchFamily="18" charset="0"/>
                <a:ea typeface="ヒラギノ角ゴ Pro W3" pitchFamily="-84" charset="-128"/>
                <a:cs typeface="Times New Roman" pitchFamily="18" charset="0"/>
              </a:rPr>
              <a:t>Adjusts for uncertainty of later cash flows</a:t>
            </a:r>
          </a:p>
          <a:p>
            <a:pPr marL="914400" lvl="1" indent="-514350">
              <a:buFont typeface="Verdana" pitchFamily="34" charset="0"/>
              <a:buAutoNum type="arabicPeriod"/>
            </a:pPr>
            <a:r>
              <a:rPr lang="en-GB" dirty="0">
                <a:latin typeface="Times New Roman" pitchFamily="18" charset="0"/>
                <a:ea typeface="ヒラギノ角ゴ Pro W3" pitchFamily="-84" charset="-128"/>
                <a:cs typeface="Times New Roman" pitchFamily="18" charset="0"/>
              </a:rPr>
              <a:t>Biased towards liquidity</a:t>
            </a:r>
            <a:endParaRPr lang="en-US" dirty="0">
              <a:latin typeface="Times New Roman" pitchFamily="18" charset="0"/>
              <a:ea typeface="ヒラギノ角ゴ Pro W3" pitchFamily="-84" charset="-128"/>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2C7F-299F-499D-B9FD-8D12E5F8B43A}" type="slidenum">
              <a:rPr lang="zh-TW" altLang="en-US"/>
              <a:pPr/>
              <a:t>21</a:t>
            </a:fld>
            <a:endParaRPr lang="en-US" altLang="zh-TW" dirty="0"/>
          </a:p>
        </p:txBody>
      </p:sp>
      <p:sp>
        <p:nvSpPr>
          <p:cNvPr id="912386" name="Rectangle 2"/>
          <p:cNvSpPr>
            <a:spLocks noGrp="1" noRot="1" noChangeAspect="1" noChangeArrowheads="1" noTextEdit="1"/>
          </p:cNvSpPr>
          <p:nvPr>
            <p:ph type="sldImg"/>
          </p:nvPr>
        </p:nvSpPr>
        <p:spPr>
          <a:xfrm>
            <a:off x="919163" y="746125"/>
            <a:ext cx="4970462" cy="3727450"/>
          </a:xfrm>
          <a:ln/>
        </p:spPr>
      </p:sp>
      <p:sp>
        <p:nvSpPr>
          <p:cNvPr id="912387" name="Rectangle 3"/>
          <p:cNvSpPr>
            <a:spLocks noGrp="1" noChangeArrowheads="1"/>
          </p:cNvSpPr>
          <p:nvPr>
            <p:ph type="body" idx="1"/>
          </p:nvPr>
        </p:nvSpPr>
        <p:spPr>
          <a:xfrm>
            <a:off x="907733" y="4722498"/>
            <a:ext cx="4991735" cy="4471350"/>
          </a:xfrm>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The answer to all of these questions is no.</a:t>
            </a:r>
          </a:p>
          <a:p>
            <a:endParaRPr lang="en-US" altLang="zh-TW"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20145-3162-4B0A-B9E0-B2C0ECCA52EC}" type="slidenum">
              <a:rPr lang="zh-TW" altLang="en-US"/>
              <a:pPr/>
              <a:t>22</a:t>
            </a:fld>
            <a:endParaRPr lang="en-US" altLang="zh-TW" dirty="0"/>
          </a:p>
        </p:txBody>
      </p:sp>
      <p:sp>
        <p:nvSpPr>
          <p:cNvPr id="914434" name="Rectangle 2"/>
          <p:cNvSpPr>
            <a:spLocks noGrp="1" noRot="1" noChangeAspect="1" noChangeArrowheads="1" noTextEdit="1"/>
          </p:cNvSpPr>
          <p:nvPr>
            <p:ph type="sldImg"/>
          </p:nvPr>
        </p:nvSpPr>
        <p:spPr>
          <a:xfrm>
            <a:off x="919163" y="746125"/>
            <a:ext cx="4970462" cy="3727450"/>
          </a:xfrm>
          <a:ln/>
        </p:spPr>
      </p:sp>
      <p:sp>
        <p:nvSpPr>
          <p:cNvPr id="914435" name="Rectangle 3"/>
          <p:cNvSpPr>
            <a:spLocks noGrp="1" noChangeArrowheads="1"/>
          </p:cNvSpPr>
          <p:nvPr>
            <p:ph type="body" idx="1"/>
          </p:nvPr>
        </p:nvSpPr>
        <p:spPr>
          <a:xfrm>
            <a:off x="907733" y="4722498"/>
            <a:ext cx="4991735" cy="4471350"/>
          </a:xfrm>
        </p:spPr>
        <p:txBody>
          <a:bodyPr/>
          <a:lstStyle/>
          <a:p>
            <a:pPr marL="0" indent="0">
              <a:buFont typeface="Symbol"/>
              <a:buNone/>
            </a:pPr>
            <a:endParaRPr lang="zh-TW"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2541D-9369-42B9-824B-2D481C68C21A}" type="slidenum">
              <a:rPr lang="zh-TW" altLang="en-US"/>
              <a:pPr/>
              <a:t>2</a:t>
            </a:fld>
            <a:endParaRPr lang="en-US" altLang="zh-TW" dirty="0"/>
          </a:p>
        </p:txBody>
      </p:sp>
      <p:sp>
        <p:nvSpPr>
          <p:cNvPr id="889858" name="Rectangle 2"/>
          <p:cNvSpPr>
            <a:spLocks noGrp="1" noRot="1" noChangeAspect="1" noChangeArrowheads="1" noTextEdit="1"/>
          </p:cNvSpPr>
          <p:nvPr>
            <p:ph type="sldImg"/>
          </p:nvPr>
        </p:nvSpPr>
        <p:spPr>
          <a:xfrm>
            <a:off x="919163" y="746125"/>
            <a:ext cx="4970462" cy="3727450"/>
          </a:xfrm>
          <a:ln/>
        </p:spPr>
      </p:sp>
      <p:sp>
        <p:nvSpPr>
          <p:cNvPr id="889859" name="Rectangle 3"/>
          <p:cNvSpPr>
            <a:spLocks noGrp="1" noChangeArrowheads="1"/>
          </p:cNvSpPr>
          <p:nvPr>
            <p:ph type="body" idx="1"/>
          </p:nvPr>
        </p:nvSpPr>
        <p:spPr>
          <a:xfrm>
            <a:off x="907733" y="4722498"/>
            <a:ext cx="4991735" cy="4471350"/>
          </a:xfrm>
        </p:spPr>
        <p:txBody>
          <a:bodyPr/>
          <a:lstStyle/>
          <a:p>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CC792-4387-4F0A-A455-5F363FE06EEA}" type="slidenum">
              <a:rPr lang="zh-TW" altLang="en-US"/>
              <a:pPr/>
              <a:t>23</a:t>
            </a:fld>
            <a:endParaRPr lang="en-US" altLang="zh-TW" dirty="0"/>
          </a:p>
        </p:txBody>
      </p:sp>
      <p:sp>
        <p:nvSpPr>
          <p:cNvPr id="924674" name="Rectangle 2"/>
          <p:cNvSpPr>
            <a:spLocks noGrp="1" noRot="1" noChangeAspect="1" noChangeArrowheads="1" noTextEdit="1"/>
          </p:cNvSpPr>
          <p:nvPr>
            <p:ph type="sldImg"/>
          </p:nvPr>
        </p:nvSpPr>
        <p:spPr>
          <a:xfrm>
            <a:off x="919163" y="746125"/>
            <a:ext cx="4970462" cy="3727450"/>
          </a:xfrm>
          <a:ln/>
        </p:spPr>
      </p:sp>
      <p:sp>
        <p:nvSpPr>
          <p:cNvPr id="924675"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93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a:t>20</a:t>
            </a:r>
          </a:p>
        </p:txBody>
      </p:sp>
      <p:sp>
        <p:nvSpPr>
          <p:cNvPr id="593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93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9398" name="Rectangle 6"/>
          <p:cNvSpPr>
            <a:spLocks noGrp="1" noRot="1" noChangeAspect="1" noChangeArrowheads="1" noTextEdit="1"/>
          </p:cNvSpPr>
          <p:nvPr>
            <p:ph type="sldImg"/>
          </p:nvPr>
        </p:nvSpPr>
        <p:spPr>
          <a:xfrm>
            <a:off x="1150938" y="692150"/>
            <a:ext cx="4556125" cy="3416300"/>
          </a:xfrm>
          <a:ln cap="flat"/>
        </p:spPr>
      </p:sp>
      <p:sp>
        <p:nvSpPr>
          <p:cNvPr id="5939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00" indent="-177800">
              <a:buFontTx/>
              <a:buChar char="•"/>
            </a:pPr>
            <a:r>
              <a:rPr lang="en-US" b="1" u="sng" dirty="0"/>
              <a:t>Internal Rate of Return (IRR)</a:t>
            </a:r>
            <a:r>
              <a:rPr lang="en-US" b="1" dirty="0"/>
              <a:t> </a:t>
            </a:r>
            <a:r>
              <a:rPr lang="en-US" dirty="0"/>
              <a:t>- Discount rate at which NPV = 0.</a:t>
            </a:r>
          </a:p>
          <a:p>
            <a:pPr marL="655638" lvl="1" indent="-177800">
              <a:buFontTx/>
              <a:buChar char="•"/>
            </a:pPr>
            <a:r>
              <a:rPr lang="en-US" dirty="0"/>
              <a:t>Sometimes termed the </a:t>
            </a:r>
            <a:r>
              <a:rPr lang="en-US" i="1" dirty="0"/>
              <a:t>discounted cash flow (DCF) rate of return</a:t>
            </a:r>
            <a:r>
              <a:rPr lang="en-US" dirty="0"/>
              <a:t>.</a:t>
            </a:r>
          </a:p>
          <a:p>
            <a:pPr marL="655638" lvl="1" indent="-177800">
              <a:buFontTx/>
              <a:buChar char="•"/>
            </a:pPr>
            <a:r>
              <a:rPr lang="en-GB" dirty="0"/>
              <a:t>It is the most important alternative of the NPV and its closely related to it</a:t>
            </a:r>
            <a:endParaRPr lang="en-US" dirty="0"/>
          </a:p>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F2EF5-F41D-4621-A0C5-7532AD17EF26}" type="slidenum">
              <a:rPr lang="zh-TW" altLang="en-US"/>
              <a:pPr/>
              <a:t>25</a:t>
            </a:fld>
            <a:endParaRPr lang="en-US" altLang="zh-TW" dirty="0"/>
          </a:p>
        </p:txBody>
      </p:sp>
      <p:sp>
        <p:nvSpPr>
          <p:cNvPr id="928770" name="Rectangle 2"/>
          <p:cNvSpPr>
            <a:spLocks noGrp="1" noRot="1" noChangeAspect="1" noChangeArrowheads="1" noTextEdit="1"/>
          </p:cNvSpPr>
          <p:nvPr>
            <p:ph type="sldImg"/>
          </p:nvPr>
        </p:nvSpPr>
        <p:spPr>
          <a:xfrm>
            <a:off x="919163" y="746125"/>
            <a:ext cx="4970462" cy="3727450"/>
          </a:xfrm>
          <a:ln/>
        </p:spPr>
      </p:sp>
      <p:sp>
        <p:nvSpPr>
          <p:cNvPr id="928771"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238DA-A7A2-4DFF-885B-31C86187FFDB}" type="slidenum">
              <a:rPr lang="zh-TW" altLang="en-US"/>
              <a:pPr/>
              <a:t>26</a:t>
            </a:fld>
            <a:endParaRPr lang="en-US" altLang="zh-TW" dirty="0"/>
          </a:p>
        </p:txBody>
      </p:sp>
      <p:sp>
        <p:nvSpPr>
          <p:cNvPr id="930818" name="Rectangle 2"/>
          <p:cNvSpPr>
            <a:spLocks noGrp="1" noRot="1" noChangeAspect="1" noChangeArrowheads="1" noTextEdit="1"/>
          </p:cNvSpPr>
          <p:nvPr>
            <p:ph type="sldImg"/>
          </p:nvPr>
        </p:nvSpPr>
        <p:spPr>
          <a:xfrm>
            <a:off x="919163" y="746125"/>
            <a:ext cx="4970462" cy="3727450"/>
          </a:xfrm>
          <a:ln/>
        </p:spPr>
      </p:sp>
      <p:sp>
        <p:nvSpPr>
          <p:cNvPr id="930819" name="Rectangle 3"/>
          <p:cNvSpPr>
            <a:spLocks noGrp="1" noChangeArrowheads="1"/>
          </p:cNvSpPr>
          <p:nvPr>
            <p:ph type="body" idx="1"/>
          </p:nvPr>
        </p:nvSpPr>
        <p:spPr>
          <a:xfrm>
            <a:off x="907733" y="4722498"/>
            <a:ext cx="4991735" cy="4471350"/>
          </a:xfrm>
        </p:spPr>
        <p:txBody>
          <a:bodyPr/>
          <a:lstStyle/>
          <a:p>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a:t>23</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6" name="Rectangle 6"/>
          <p:cNvSpPr>
            <a:spLocks noGrp="1" noRot="1" noChangeAspect="1" noChangeArrowheads="1" noTextEdit="1"/>
          </p:cNvSpPr>
          <p:nvPr>
            <p:ph type="sldImg"/>
          </p:nvPr>
        </p:nvSpPr>
        <p:spPr>
          <a:xfrm>
            <a:off x="1150938" y="692150"/>
            <a:ext cx="4556125" cy="3416300"/>
          </a:xfrm>
          <a:ln cap="flat"/>
        </p:spPr>
      </p:sp>
      <p:sp>
        <p:nvSpPr>
          <p:cNvPr id="6144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19A49-3ABD-47D1-BD5C-3982A8DD49AC}" type="slidenum">
              <a:rPr lang="zh-TW" altLang="en-US"/>
              <a:pPr/>
              <a:t>28</a:t>
            </a:fld>
            <a:endParaRPr lang="en-US" altLang="zh-TW" dirty="0"/>
          </a:p>
        </p:txBody>
      </p:sp>
      <p:sp>
        <p:nvSpPr>
          <p:cNvPr id="939010" name="Rectangle 2"/>
          <p:cNvSpPr>
            <a:spLocks noGrp="1" noRot="1" noChangeAspect="1" noChangeArrowheads="1" noTextEdit="1"/>
          </p:cNvSpPr>
          <p:nvPr>
            <p:ph type="sldImg"/>
          </p:nvPr>
        </p:nvSpPr>
        <p:spPr>
          <a:xfrm>
            <a:off x="919163" y="746125"/>
            <a:ext cx="4970462" cy="3727450"/>
          </a:xfrm>
          <a:ln/>
        </p:spPr>
      </p:sp>
      <p:sp>
        <p:nvSpPr>
          <p:cNvPr id="939011"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4C5C4-4AD7-4DD7-A38E-6A3BFB987F0C}" type="slidenum">
              <a:rPr lang="zh-TW" altLang="en-US"/>
              <a:pPr/>
              <a:t>29</a:t>
            </a:fld>
            <a:endParaRPr lang="en-US" altLang="zh-TW" dirty="0"/>
          </a:p>
        </p:txBody>
      </p:sp>
      <p:sp>
        <p:nvSpPr>
          <p:cNvPr id="936962" name="Rectangle 2"/>
          <p:cNvSpPr>
            <a:spLocks noGrp="1" noRot="1" noChangeAspect="1" noChangeArrowheads="1" noTextEdit="1"/>
          </p:cNvSpPr>
          <p:nvPr>
            <p:ph type="sldImg"/>
          </p:nvPr>
        </p:nvSpPr>
        <p:spPr>
          <a:xfrm>
            <a:off x="919163" y="746125"/>
            <a:ext cx="4970462" cy="3727450"/>
          </a:xfrm>
          <a:ln/>
        </p:spPr>
      </p:sp>
      <p:sp>
        <p:nvSpPr>
          <p:cNvPr id="936963"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42D1C-FDBE-456C-8B27-7C31E49FBF89}" type="slidenum">
              <a:rPr lang="zh-TW" altLang="en-US"/>
              <a:pPr/>
              <a:t>30</a:t>
            </a:fld>
            <a:endParaRPr lang="en-US" altLang="zh-TW" dirty="0"/>
          </a:p>
        </p:txBody>
      </p:sp>
      <p:sp>
        <p:nvSpPr>
          <p:cNvPr id="934914" name="Rectangle 2"/>
          <p:cNvSpPr>
            <a:spLocks noGrp="1" noRot="1" noChangeAspect="1" noChangeArrowheads="1" noTextEdit="1"/>
          </p:cNvSpPr>
          <p:nvPr>
            <p:ph type="sldImg"/>
          </p:nvPr>
        </p:nvSpPr>
        <p:spPr>
          <a:xfrm>
            <a:off x="919163" y="746125"/>
            <a:ext cx="4970462" cy="3727450"/>
          </a:xfrm>
          <a:ln/>
        </p:spPr>
      </p:sp>
      <p:sp>
        <p:nvSpPr>
          <p:cNvPr id="934915"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3CDF8-2500-4074-B10B-987D397DB65C}" type="slidenum">
              <a:rPr lang="zh-TW" altLang="en-US"/>
              <a:pPr/>
              <a:t>31</a:t>
            </a:fld>
            <a:endParaRPr lang="en-US" altLang="zh-TW" dirty="0"/>
          </a:p>
        </p:txBody>
      </p:sp>
      <p:sp>
        <p:nvSpPr>
          <p:cNvPr id="932866" name="Rectangle 2"/>
          <p:cNvSpPr>
            <a:spLocks noGrp="1" noRot="1" noChangeAspect="1" noChangeArrowheads="1" noTextEdit="1"/>
          </p:cNvSpPr>
          <p:nvPr>
            <p:ph type="sldImg"/>
          </p:nvPr>
        </p:nvSpPr>
        <p:spPr>
          <a:xfrm>
            <a:off x="919163" y="746125"/>
            <a:ext cx="4970462" cy="3727450"/>
          </a:xfrm>
          <a:ln/>
        </p:spPr>
      </p:sp>
      <p:sp>
        <p:nvSpPr>
          <p:cNvPr id="932867"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F7214-6E97-49A5-955C-1E2F7C599D07}" type="slidenum">
              <a:rPr lang="zh-TW" altLang="en-US"/>
              <a:pPr/>
              <a:t>32</a:t>
            </a:fld>
            <a:endParaRPr lang="en-US" altLang="zh-TW" dirty="0"/>
          </a:p>
        </p:txBody>
      </p:sp>
      <p:sp>
        <p:nvSpPr>
          <p:cNvPr id="943106" name="Rectangle 2"/>
          <p:cNvSpPr>
            <a:spLocks noGrp="1" noRot="1" noChangeAspect="1" noChangeArrowheads="1" noTextEdit="1"/>
          </p:cNvSpPr>
          <p:nvPr>
            <p:ph type="sldImg"/>
          </p:nvPr>
        </p:nvSpPr>
        <p:spPr>
          <a:xfrm>
            <a:off x="919163" y="746125"/>
            <a:ext cx="4970462" cy="3727450"/>
          </a:xfrm>
          <a:ln/>
        </p:spPr>
      </p:sp>
      <p:sp>
        <p:nvSpPr>
          <p:cNvPr id="943107" name="Rectangle 3"/>
          <p:cNvSpPr>
            <a:spLocks noGrp="1" noChangeArrowheads="1"/>
          </p:cNvSpPr>
          <p:nvPr>
            <p:ph type="body" idx="1"/>
          </p:nvPr>
        </p:nvSpPr>
        <p:spPr>
          <a:xfrm>
            <a:off x="907733" y="4722498"/>
            <a:ext cx="4991735" cy="4471350"/>
          </a:xfrm>
        </p:spPr>
        <p:txBody>
          <a:bodyPr/>
          <a:lstStyle/>
          <a:p>
            <a:endParaRPr lang="zh-TW"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A6655-C29E-4F61-9C8D-4A4538E44595}" type="slidenum">
              <a:rPr lang="zh-TW" altLang="en-US"/>
              <a:pPr/>
              <a:t>3</a:t>
            </a:fld>
            <a:endParaRPr lang="en-US" altLang="zh-TW" dirty="0"/>
          </a:p>
        </p:txBody>
      </p:sp>
      <p:sp>
        <p:nvSpPr>
          <p:cNvPr id="891906" name="Rectangle 2"/>
          <p:cNvSpPr>
            <a:spLocks noGrp="1" noRot="1" noChangeAspect="1" noChangeArrowheads="1" noTextEdit="1"/>
          </p:cNvSpPr>
          <p:nvPr>
            <p:ph type="sldImg"/>
          </p:nvPr>
        </p:nvSpPr>
        <p:spPr>
          <a:xfrm>
            <a:off x="919163" y="746125"/>
            <a:ext cx="4970462" cy="3727450"/>
          </a:xfrm>
          <a:ln/>
        </p:spPr>
      </p:sp>
      <p:sp>
        <p:nvSpPr>
          <p:cNvPr id="891907" name="Rectangle 3"/>
          <p:cNvSpPr>
            <a:spLocks noGrp="1" noChangeArrowheads="1"/>
          </p:cNvSpPr>
          <p:nvPr>
            <p:ph type="body" idx="1"/>
          </p:nvPr>
        </p:nvSpPr>
        <p:spPr>
          <a:xfrm>
            <a:off x="907733" y="4722498"/>
            <a:ext cx="4991735" cy="4471350"/>
          </a:xfrm>
        </p:spPr>
        <p:txBody>
          <a:bodyPr/>
          <a:lstStyle/>
          <a:p>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32E70-D98E-454E-AEB6-BE471FA1C4D5}" type="slidenum">
              <a:rPr lang="zh-TW" altLang="en-US"/>
              <a:pPr/>
              <a:t>33</a:t>
            </a:fld>
            <a:endParaRPr lang="en-US" altLang="zh-TW" dirty="0"/>
          </a:p>
        </p:txBody>
      </p:sp>
      <p:sp>
        <p:nvSpPr>
          <p:cNvPr id="945154" name="Rectangle 2"/>
          <p:cNvSpPr>
            <a:spLocks noGrp="1" noRot="1" noChangeAspect="1" noChangeArrowheads="1" noTextEdit="1"/>
          </p:cNvSpPr>
          <p:nvPr>
            <p:ph type="sldImg"/>
          </p:nvPr>
        </p:nvSpPr>
        <p:spPr>
          <a:xfrm>
            <a:off x="919163" y="746125"/>
            <a:ext cx="4970462" cy="3727450"/>
          </a:xfrm>
          <a:ln/>
        </p:spPr>
      </p:sp>
      <p:sp>
        <p:nvSpPr>
          <p:cNvPr id="945155"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307FC-F0BB-4F7E-B877-C76E32FE6E75}" type="slidenum">
              <a:rPr lang="zh-TW" altLang="en-US"/>
              <a:pPr/>
              <a:t>34</a:t>
            </a:fld>
            <a:endParaRPr lang="en-US" altLang="zh-TW" dirty="0"/>
          </a:p>
        </p:txBody>
      </p:sp>
      <p:sp>
        <p:nvSpPr>
          <p:cNvPr id="947202" name="Rectangle 2"/>
          <p:cNvSpPr>
            <a:spLocks noGrp="1" noRot="1" noChangeAspect="1" noChangeArrowheads="1" noTextEdit="1"/>
          </p:cNvSpPr>
          <p:nvPr>
            <p:ph type="sldImg"/>
          </p:nvPr>
        </p:nvSpPr>
        <p:spPr>
          <a:xfrm>
            <a:off x="919163" y="746125"/>
            <a:ext cx="4970462" cy="3727450"/>
          </a:xfrm>
          <a:ln/>
        </p:spPr>
      </p:sp>
      <p:sp>
        <p:nvSpPr>
          <p:cNvPr id="947203"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1E276-7764-428E-A879-837F4E195234}" type="slidenum">
              <a:rPr lang="zh-TW" altLang="en-US"/>
              <a:pPr/>
              <a:t>35</a:t>
            </a:fld>
            <a:endParaRPr lang="en-US" altLang="zh-TW" dirty="0"/>
          </a:p>
        </p:txBody>
      </p:sp>
      <p:sp>
        <p:nvSpPr>
          <p:cNvPr id="949250" name="Rectangle 2"/>
          <p:cNvSpPr>
            <a:spLocks noGrp="1" noRot="1" noChangeAspect="1" noChangeArrowheads="1" noTextEdit="1"/>
          </p:cNvSpPr>
          <p:nvPr>
            <p:ph type="sldImg"/>
          </p:nvPr>
        </p:nvSpPr>
        <p:spPr>
          <a:xfrm>
            <a:off x="919163" y="746125"/>
            <a:ext cx="4970462" cy="3727450"/>
          </a:xfrm>
          <a:ln/>
        </p:spPr>
      </p:sp>
      <p:sp>
        <p:nvSpPr>
          <p:cNvPr id="949251" name="Rectangle 3"/>
          <p:cNvSpPr>
            <a:spLocks noGrp="1" noChangeArrowheads="1"/>
          </p:cNvSpPr>
          <p:nvPr>
            <p:ph type="body" idx="1"/>
          </p:nvPr>
        </p:nvSpPr>
        <p:spPr>
          <a:xfrm>
            <a:off x="907733" y="4722498"/>
            <a:ext cx="4991735" cy="4471350"/>
          </a:xfrm>
        </p:spPr>
        <p:txBody>
          <a:bodyPr/>
          <a:lstStyle/>
          <a:p>
            <a:endParaRPr lang="zh-TW"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167EA-0F8A-4A33-B8E4-11BB8BFC0D5F}" type="slidenum">
              <a:rPr lang="zh-TW" altLang="en-US"/>
              <a:pPr/>
              <a:t>36</a:t>
            </a:fld>
            <a:endParaRPr lang="en-US" altLang="zh-TW" dirty="0"/>
          </a:p>
        </p:txBody>
      </p:sp>
      <p:sp>
        <p:nvSpPr>
          <p:cNvPr id="951298" name="Rectangle 2"/>
          <p:cNvSpPr>
            <a:spLocks noGrp="1" noRot="1" noChangeAspect="1" noChangeArrowheads="1" noTextEdit="1"/>
          </p:cNvSpPr>
          <p:nvPr>
            <p:ph type="sldImg"/>
          </p:nvPr>
        </p:nvSpPr>
        <p:spPr>
          <a:xfrm>
            <a:off x="919163" y="746125"/>
            <a:ext cx="4970462" cy="3727450"/>
          </a:xfrm>
          <a:ln/>
        </p:spPr>
      </p:sp>
      <p:sp>
        <p:nvSpPr>
          <p:cNvPr id="951299" name="Rectangle 3"/>
          <p:cNvSpPr>
            <a:spLocks noGrp="1" noChangeArrowheads="1"/>
          </p:cNvSpPr>
          <p:nvPr>
            <p:ph type="body" idx="1"/>
          </p:nvPr>
        </p:nvSpPr>
        <p:spPr>
          <a:xfrm>
            <a:off x="907733" y="4722498"/>
            <a:ext cx="4991735" cy="4471350"/>
          </a:xfrm>
        </p:spPr>
        <p:txBody>
          <a:bodyPr/>
          <a:lstStyle/>
          <a:p>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6E936-3438-49DF-BE38-667CE6798DDD}" type="slidenum">
              <a:rPr lang="zh-TW" altLang="en-US"/>
              <a:pPr/>
              <a:t>37</a:t>
            </a:fld>
            <a:endParaRPr lang="en-US" altLang="zh-TW" dirty="0"/>
          </a:p>
        </p:txBody>
      </p:sp>
      <p:sp>
        <p:nvSpPr>
          <p:cNvPr id="953346" name="Rectangle 2"/>
          <p:cNvSpPr>
            <a:spLocks noGrp="1" noRot="1" noChangeAspect="1" noChangeArrowheads="1" noTextEdit="1"/>
          </p:cNvSpPr>
          <p:nvPr>
            <p:ph type="sldImg"/>
          </p:nvPr>
        </p:nvSpPr>
        <p:spPr>
          <a:xfrm>
            <a:off x="919163" y="746125"/>
            <a:ext cx="4970462" cy="3727450"/>
          </a:xfrm>
          <a:ln/>
        </p:spPr>
      </p:sp>
      <p:sp>
        <p:nvSpPr>
          <p:cNvPr id="953347"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7799C-D3AD-4387-8501-F89C1DF4DFA4}" type="slidenum">
              <a:rPr lang="zh-TW" altLang="en-US"/>
              <a:pPr/>
              <a:t>38</a:t>
            </a:fld>
            <a:endParaRPr lang="en-US" altLang="zh-TW" dirty="0"/>
          </a:p>
        </p:txBody>
      </p:sp>
      <p:sp>
        <p:nvSpPr>
          <p:cNvPr id="955394" name="Rectangle 2"/>
          <p:cNvSpPr>
            <a:spLocks noGrp="1" noRot="1" noChangeAspect="1" noChangeArrowheads="1" noTextEdit="1"/>
          </p:cNvSpPr>
          <p:nvPr>
            <p:ph type="sldImg"/>
          </p:nvPr>
        </p:nvSpPr>
        <p:spPr>
          <a:xfrm>
            <a:off x="919163" y="746125"/>
            <a:ext cx="4970462" cy="3727450"/>
          </a:xfrm>
          <a:ln/>
        </p:spPr>
      </p:sp>
      <p:sp>
        <p:nvSpPr>
          <p:cNvPr id="955395" name="Rectangle 3"/>
          <p:cNvSpPr>
            <a:spLocks noGrp="1" noChangeArrowheads="1"/>
          </p:cNvSpPr>
          <p:nvPr>
            <p:ph type="body" idx="1"/>
          </p:nvPr>
        </p:nvSpPr>
        <p:spPr>
          <a:xfrm>
            <a:off x="907733" y="4722498"/>
            <a:ext cx="4991735" cy="4471350"/>
          </a:xfrm>
        </p:spPr>
        <p:txBody>
          <a:bodyPr/>
          <a:lstStyle/>
          <a:p>
            <a:r>
              <a:rPr lang="en-US" altLang="zh-TW" dirty="0"/>
              <a:t>2 reasons NPV profiles cross:</a:t>
            </a:r>
          </a:p>
          <a:p>
            <a:pPr eaLnBrk="1" hangingPunct="1">
              <a:lnSpc>
                <a:spcPct val="90000"/>
              </a:lnSpc>
            </a:pPr>
            <a:r>
              <a:rPr lang="en-US" dirty="0">
                <a:latin typeface="Calibri" charset="0"/>
              </a:rPr>
              <a:t>Size (scale) differences</a:t>
            </a:r>
          </a:p>
          <a:p>
            <a:pPr lvl="1" eaLnBrk="1" hangingPunct="1">
              <a:lnSpc>
                <a:spcPct val="90000"/>
              </a:lnSpc>
            </a:pPr>
            <a:r>
              <a:rPr lang="en-US" dirty="0">
                <a:latin typeface="Calibri" charset="0"/>
              </a:rPr>
              <a:t>Smaller project frees up funds sooner for investment</a:t>
            </a:r>
          </a:p>
          <a:p>
            <a:pPr lvl="1" eaLnBrk="1" hangingPunct="1">
              <a:lnSpc>
                <a:spcPct val="90000"/>
              </a:lnSpc>
            </a:pPr>
            <a:r>
              <a:rPr lang="en-US" dirty="0">
                <a:latin typeface="Calibri" charset="0"/>
              </a:rPr>
              <a:t>The higher the opportunity cost, the more valuable these funds, so high discount rate favors small projects</a:t>
            </a:r>
          </a:p>
          <a:p>
            <a:pPr eaLnBrk="1" hangingPunct="1">
              <a:lnSpc>
                <a:spcPct val="90000"/>
              </a:lnSpc>
            </a:pPr>
            <a:r>
              <a:rPr lang="en-US" dirty="0">
                <a:latin typeface="Calibri" charset="0"/>
              </a:rPr>
              <a:t>Timing differences</a:t>
            </a:r>
          </a:p>
          <a:p>
            <a:pPr lvl="1" eaLnBrk="1" hangingPunct="1">
              <a:lnSpc>
                <a:spcPct val="90000"/>
              </a:lnSpc>
            </a:pPr>
            <a:r>
              <a:rPr lang="en-US" dirty="0">
                <a:latin typeface="Calibri" charset="0"/>
              </a:rPr>
              <a:t>Project with faster payback provides more CF in early years for reinvestment</a:t>
            </a:r>
          </a:p>
          <a:p>
            <a:pPr lvl="1" eaLnBrk="1" hangingPunct="1">
              <a:lnSpc>
                <a:spcPct val="90000"/>
              </a:lnSpc>
            </a:pPr>
            <a:r>
              <a:rPr lang="en-US" dirty="0">
                <a:latin typeface="Calibri" charset="0"/>
              </a:rPr>
              <a:t>If discount rate is high, early CF especially good</a:t>
            </a:r>
          </a:p>
          <a:p>
            <a:endParaRPr lang="en-US" altLang="zh-TW"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2ADE8-6F23-4B7D-A3EE-E0A76F2A835C}" type="slidenum">
              <a:rPr lang="zh-TW" altLang="en-US"/>
              <a:pPr/>
              <a:t>39</a:t>
            </a:fld>
            <a:endParaRPr lang="en-US" altLang="zh-TW" dirty="0"/>
          </a:p>
        </p:txBody>
      </p:sp>
      <p:sp>
        <p:nvSpPr>
          <p:cNvPr id="957442" name="Rectangle 2"/>
          <p:cNvSpPr>
            <a:spLocks noGrp="1" noRot="1" noChangeAspect="1" noChangeArrowheads="1" noTextEdit="1"/>
          </p:cNvSpPr>
          <p:nvPr>
            <p:ph type="sldImg"/>
          </p:nvPr>
        </p:nvSpPr>
        <p:spPr>
          <a:xfrm>
            <a:off x="919163" y="746125"/>
            <a:ext cx="4970462" cy="3727450"/>
          </a:xfrm>
          <a:ln/>
        </p:spPr>
      </p:sp>
      <p:sp>
        <p:nvSpPr>
          <p:cNvPr id="957443" name="Rectangle 3"/>
          <p:cNvSpPr>
            <a:spLocks noGrp="1" noChangeArrowheads="1"/>
          </p:cNvSpPr>
          <p:nvPr>
            <p:ph type="body" idx="1"/>
          </p:nvPr>
        </p:nvSpPr>
        <p:spPr>
          <a:xfrm>
            <a:off x="907733" y="4722498"/>
            <a:ext cx="4991735" cy="4471350"/>
          </a:xfrm>
        </p:spPr>
        <p:txBody>
          <a:bodyPr/>
          <a:lstStyle/>
          <a:p>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830D0-AD58-4DA6-B9A8-5F9C7B4959B6}" type="slidenum">
              <a:rPr lang="zh-TW" altLang="en-US"/>
              <a:pPr/>
              <a:t>40</a:t>
            </a:fld>
            <a:endParaRPr lang="en-US" altLang="zh-TW" dirty="0"/>
          </a:p>
        </p:txBody>
      </p:sp>
      <p:sp>
        <p:nvSpPr>
          <p:cNvPr id="967682" name="Rectangle 2"/>
          <p:cNvSpPr>
            <a:spLocks noGrp="1" noRot="1" noChangeAspect="1" noChangeArrowheads="1" noTextEdit="1"/>
          </p:cNvSpPr>
          <p:nvPr>
            <p:ph type="sldImg"/>
          </p:nvPr>
        </p:nvSpPr>
        <p:spPr>
          <a:xfrm>
            <a:off x="919163" y="746125"/>
            <a:ext cx="4970462" cy="3727450"/>
          </a:xfrm>
          <a:ln/>
        </p:spPr>
      </p:sp>
      <p:sp>
        <p:nvSpPr>
          <p:cNvPr id="967683"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913A1C-6BD5-40D1-9F4B-87E086E58E54}" type="slidenum">
              <a:rPr lang="zh-TW" altLang="en-US"/>
              <a:pPr/>
              <a:t>41</a:t>
            </a:fld>
            <a:endParaRPr lang="en-US" altLang="zh-TW" dirty="0"/>
          </a:p>
        </p:txBody>
      </p:sp>
      <p:sp>
        <p:nvSpPr>
          <p:cNvPr id="969730" name="Rectangle 2"/>
          <p:cNvSpPr>
            <a:spLocks noGrp="1" noRot="1" noChangeAspect="1" noChangeArrowheads="1" noTextEdit="1"/>
          </p:cNvSpPr>
          <p:nvPr>
            <p:ph type="sldImg"/>
          </p:nvPr>
        </p:nvSpPr>
        <p:spPr>
          <a:xfrm>
            <a:off x="919163" y="746125"/>
            <a:ext cx="4970462" cy="3727450"/>
          </a:xfrm>
          <a:ln/>
        </p:spPr>
      </p:sp>
      <p:sp>
        <p:nvSpPr>
          <p:cNvPr id="969731" name="Rectangle 3"/>
          <p:cNvSpPr>
            <a:spLocks noGrp="1" noChangeArrowheads="1"/>
          </p:cNvSpPr>
          <p:nvPr>
            <p:ph type="body" idx="1"/>
          </p:nvPr>
        </p:nvSpPr>
        <p:spPr>
          <a:xfrm>
            <a:off x="907733" y="4722498"/>
            <a:ext cx="4991735" cy="4471350"/>
          </a:xfrm>
        </p:spPr>
        <p:txBody>
          <a:bodyPr/>
          <a:lstStyle/>
          <a:p>
            <a:r>
              <a:rPr lang="en-US" altLang="zh-TW" dirty="0"/>
              <a:t>Payback period = 4 years</a:t>
            </a:r>
          </a:p>
          <a:p>
            <a:r>
              <a:rPr lang="en-US" altLang="zh-TW" dirty="0"/>
              <a:t>NPV = -2,758.72</a:t>
            </a:r>
          </a:p>
          <a:p>
            <a:r>
              <a:rPr lang="en-US" altLang="zh-TW" dirty="0"/>
              <a:t>IRR = 7.93%</a:t>
            </a:r>
          </a:p>
          <a:p>
            <a:endParaRPr lang="en-US" altLang="zh-TW"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DE5D5-5EFC-4F0B-9DA1-1633EBF98836}" type="slidenum">
              <a:rPr lang="zh-TW" altLang="en-US"/>
              <a:pPr/>
              <a:t>42</a:t>
            </a:fld>
            <a:endParaRPr lang="en-US" altLang="zh-TW" dirty="0"/>
          </a:p>
        </p:txBody>
      </p:sp>
      <p:sp>
        <p:nvSpPr>
          <p:cNvPr id="971778" name="Rectangle 2"/>
          <p:cNvSpPr>
            <a:spLocks noGrp="1" noRot="1" noChangeAspect="1" noChangeArrowheads="1" noTextEdit="1"/>
          </p:cNvSpPr>
          <p:nvPr>
            <p:ph type="sldImg"/>
          </p:nvPr>
        </p:nvSpPr>
        <p:spPr>
          <a:xfrm>
            <a:off x="919163" y="746125"/>
            <a:ext cx="4970462" cy="3727450"/>
          </a:xfrm>
          <a:ln/>
        </p:spPr>
      </p:sp>
      <p:sp>
        <p:nvSpPr>
          <p:cNvPr id="971779" name="Rectangle 3"/>
          <p:cNvSpPr>
            <a:spLocks noGrp="1" noChangeArrowheads="1"/>
          </p:cNvSpPr>
          <p:nvPr>
            <p:ph type="body" idx="1"/>
          </p:nvPr>
        </p:nvSpPr>
        <p:spPr>
          <a:xfrm>
            <a:off x="907733" y="4722498"/>
            <a:ext cx="4991735" cy="4471350"/>
          </a:xfrm>
        </p:spPr>
        <p:txBody>
          <a:bodyPr/>
          <a:lstStyle/>
          <a:p>
            <a:r>
              <a:rPr lang="en-US" altLang="zh-TW" dirty="0"/>
              <a:t>NPV = -$6,472; reject the project since it would lower the value of the firm.</a:t>
            </a:r>
          </a:p>
          <a:p>
            <a:endParaRPr lang="en-US" altLang="zh-TW" dirty="0"/>
          </a:p>
          <a:p>
            <a:r>
              <a:rPr lang="en-US" altLang="zh-TW" dirty="0"/>
              <a:t>IRR = 11.81%, so reject the project since it would tie up investable funds in a project that will provide insufficient return.</a:t>
            </a:r>
          </a:p>
          <a:p>
            <a:endParaRPr lang="en-US" altLang="zh-TW" dirty="0"/>
          </a:p>
          <a:p>
            <a:r>
              <a:rPr lang="en-US" altLang="zh-TW" dirty="0"/>
              <a:t>The NPV and IRR decision rules will provide the same decision for all independent projects with conventional/normal cash flow patterns. If a project adds value to the firm (i.e., has a positive NPV), then it must be expected to provide a return above that which is required. Both of those justifications are good for shareholders; sadly, neither is the case for this project.</a:t>
            </a:r>
          </a:p>
          <a:p>
            <a:endParaRPr lang="en-US" altLang="zh-TW" dirty="0"/>
          </a:p>
          <a:p>
            <a:endParaRPr lang="zh-TW"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63CF8-3372-4CA7-B412-19BB5D8E4305}" type="slidenum">
              <a:rPr lang="zh-TW" altLang="en-US"/>
              <a:pPr/>
              <a:t>4</a:t>
            </a:fld>
            <a:endParaRPr lang="en-US" altLang="zh-TW" dirty="0"/>
          </a:p>
        </p:txBody>
      </p:sp>
      <p:sp>
        <p:nvSpPr>
          <p:cNvPr id="893954" name="Rectangle 2"/>
          <p:cNvSpPr>
            <a:spLocks noGrp="1" noRot="1" noChangeAspect="1" noChangeArrowheads="1" noTextEdit="1"/>
          </p:cNvSpPr>
          <p:nvPr>
            <p:ph type="sldImg"/>
          </p:nvPr>
        </p:nvSpPr>
        <p:spPr>
          <a:xfrm>
            <a:off x="919163" y="746125"/>
            <a:ext cx="4970462" cy="3727450"/>
          </a:xfrm>
          <a:ln/>
        </p:spPr>
      </p:sp>
      <p:sp>
        <p:nvSpPr>
          <p:cNvPr id="893955" name="Rectangle 3"/>
          <p:cNvSpPr>
            <a:spLocks noGrp="1" noChangeArrowheads="1"/>
          </p:cNvSpPr>
          <p:nvPr>
            <p:ph type="body" idx="1"/>
          </p:nvPr>
        </p:nvSpPr>
        <p:spPr>
          <a:xfrm>
            <a:off x="907733" y="4722498"/>
            <a:ext cx="4991735" cy="4471350"/>
          </a:xfrm>
        </p:spPr>
        <p:txBody>
          <a:bodyPr/>
          <a:lstStyle/>
          <a:p>
            <a:endParaRPr lang="zh-TW"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A6655-C29E-4F61-9C8D-4A4538E44595}" type="slidenum">
              <a:rPr lang="zh-TW" altLang="en-US"/>
              <a:pPr/>
              <a:t>43</a:t>
            </a:fld>
            <a:endParaRPr lang="en-US" altLang="zh-TW" dirty="0"/>
          </a:p>
        </p:txBody>
      </p:sp>
      <p:sp>
        <p:nvSpPr>
          <p:cNvPr id="891906" name="Rectangle 2"/>
          <p:cNvSpPr>
            <a:spLocks noGrp="1" noRot="1" noChangeAspect="1" noChangeArrowheads="1" noTextEdit="1"/>
          </p:cNvSpPr>
          <p:nvPr>
            <p:ph type="sldImg"/>
          </p:nvPr>
        </p:nvSpPr>
        <p:spPr>
          <a:xfrm>
            <a:off x="919163" y="746125"/>
            <a:ext cx="4970462" cy="3727450"/>
          </a:xfrm>
          <a:ln/>
        </p:spPr>
      </p:sp>
      <p:sp>
        <p:nvSpPr>
          <p:cNvPr id="891907" name="Rectangle 3"/>
          <p:cNvSpPr>
            <a:spLocks noGrp="1" noChangeArrowheads="1"/>
          </p:cNvSpPr>
          <p:nvPr>
            <p:ph type="body" idx="1"/>
          </p:nvPr>
        </p:nvSpPr>
        <p:spPr>
          <a:xfrm>
            <a:off x="907733" y="4722498"/>
            <a:ext cx="4991735" cy="4471350"/>
          </a:xfrm>
        </p:spPr>
        <p:txBody>
          <a:bodyPr/>
          <a:lstStyle/>
          <a:p>
            <a:endParaRPr lang="zh-TW" altLang="en-US"/>
          </a:p>
        </p:txBody>
      </p:sp>
    </p:spTree>
    <p:extLst>
      <p:ext uri="{BB962C8B-B14F-4D97-AF65-F5344CB8AC3E}">
        <p14:creationId xmlns:p14="http://schemas.microsoft.com/office/powerpoint/2010/main" val="3013052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A6655-C29E-4F61-9C8D-4A4538E44595}" type="slidenum">
              <a:rPr lang="zh-TW" altLang="en-US"/>
              <a:pPr/>
              <a:t>44</a:t>
            </a:fld>
            <a:endParaRPr lang="en-US" altLang="zh-TW" dirty="0"/>
          </a:p>
        </p:txBody>
      </p:sp>
      <p:sp>
        <p:nvSpPr>
          <p:cNvPr id="891906" name="Rectangle 2"/>
          <p:cNvSpPr>
            <a:spLocks noGrp="1" noRot="1" noChangeAspect="1" noChangeArrowheads="1" noTextEdit="1"/>
          </p:cNvSpPr>
          <p:nvPr>
            <p:ph type="sldImg"/>
          </p:nvPr>
        </p:nvSpPr>
        <p:spPr>
          <a:xfrm>
            <a:off x="919163" y="746125"/>
            <a:ext cx="4970462" cy="3727450"/>
          </a:xfrm>
          <a:ln/>
        </p:spPr>
      </p:sp>
      <p:sp>
        <p:nvSpPr>
          <p:cNvPr id="891907" name="Rectangle 3"/>
          <p:cNvSpPr>
            <a:spLocks noGrp="1" noChangeArrowheads="1"/>
          </p:cNvSpPr>
          <p:nvPr>
            <p:ph type="body" idx="1"/>
          </p:nvPr>
        </p:nvSpPr>
        <p:spPr>
          <a:xfrm>
            <a:off x="907733" y="4722498"/>
            <a:ext cx="4991735" cy="4471350"/>
          </a:xfrm>
        </p:spPr>
        <p:txBody>
          <a:bodyPr/>
          <a:lstStyle/>
          <a:p>
            <a:endParaRPr lang="zh-TW" altLang="en-US"/>
          </a:p>
        </p:txBody>
      </p:sp>
    </p:spTree>
    <p:extLst>
      <p:ext uri="{BB962C8B-B14F-4D97-AF65-F5344CB8AC3E}">
        <p14:creationId xmlns:p14="http://schemas.microsoft.com/office/powerpoint/2010/main" val="1061473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894A32F-5AF4-4456-AF85-47753DEF1E40}"/>
              </a:ext>
            </a:extLst>
          </p:cNvPr>
          <p:cNvSpPr>
            <a:spLocks noGrp="1" noRot="1" noChangeAspect="1" noChangeArrowheads="1" noTextEdit="1"/>
          </p:cNvSpPr>
          <p:nvPr>
            <p:ph type="sldImg"/>
          </p:nvPr>
        </p:nvSpPr>
        <p:spPr>
          <a:xfrm>
            <a:off x="917575" y="744538"/>
            <a:ext cx="4962525" cy="3722687"/>
          </a:xfrm>
          <a:ln/>
        </p:spPr>
      </p:sp>
      <p:sp>
        <p:nvSpPr>
          <p:cNvPr id="20483" name="Notes Placeholder 2">
            <a:extLst>
              <a:ext uri="{FF2B5EF4-FFF2-40B4-BE49-F238E27FC236}">
                <a16:creationId xmlns:a16="http://schemas.microsoft.com/office/drawing/2014/main" id="{360EBD3F-4A86-4EAB-9871-31C22F7008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0484" name="Slide Number Placeholder 3">
            <a:extLst>
              <a:ext uri="{FF2B5EF4-FFF2-40B4-BE49-F238E27FC236}">
                <a16:creationId xmlns:a16="http://schemas.microsoft.com/office/drawing/2014/main" id="{BDFE4461-BB8A-4C5B-8E82-8EB8C72558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4572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fontAlgn="base">
              <a:spcBef>
                <a:spcPct val="0"/>
              </a:spcBef>
              <a:spcAft>
                <a:spcPct val="0"/>
              </a:spcAft>
            </a:pPr>
            <a:fld id="{0696670C-AFEA-48F4-94BF-972A8D5CB210}" type="slidenum">
              <a:rPr kumimoji="0" lang="zh-TW" altLang="en-US" smtClean="0"/>
              <a:pPr fontAlgn="base">
                <a:spcBef>
                  <a:spcPct val="0"/>
                </a:spcBef>
                <a:spcAft>
                  <a:spcPct val="0"/>
                </a:spcAft>
              </a:pPr>
              <a:t>45</a:t>
            </a:fld>
            <a:endParaRPr kumimoji="0" lang="en-US" altLang="zh-TW" dirty="0"/>
          </a:p>
        </p:txBody>
      </p:sp>
    </p:spTree>
    <p:extLst>
      <p:ext uri="{BB962C8B-B14F-4D97-AF65-F5344CB8AC3E}">
        <p14:creationId xmlns:p14="http://schemas.microsoft.com/office/powerpoint/2010/main" val="77103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3795B-91A7-4BE5-852E-98B2A46E3B7F}" type="slidenum">
              <a:rPr lang="zh-TW" altLang="en-US"/>
              <a:pPr/>
              <a:t>5</a:t>
            </a:fld>
            <a:endParaRPr lang="en-US" altLang="zh-TW" dirty="0"/>
          </a:p>
        </p:txBody>
      </p:sp>
      <p:sp>
        <p:nvSpPr>
          <p:cNvPr id="896002" name="Rectangle 2"/>
          <p:cNvSpPr>
            <a:spLocks noGrp="1" noRot="1" noChangeAspect="1" noChangeArrowheads="1" noTextEdit="1"/>
          </p:cNvSpPr>
          <p:nvPr>
            <p:ph type="sldImg"/>
          </p:nvPr>
        </p:nvSpPr>
        <p:spPr>
          <a:xfrm>
            <a:off x="919163" y="746125"/>
            <a:ext cx="4970462" cy="3727450"/>
          </a:xfrm>
          <a:ln/>
        </p:spPr>
      </p:sp>
      <p:sp>
        <p:nvSpPr>
          <p:cNvPr id="896003"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EB7CB5-91DC-49ED-B162-2290BE4EF0B9}" type="slidenum">
              <a:rPr lang="zh-TW" altLang="en-US"/>
              <a:pPr/>
              <a:t>6</a:t>
            </a:fld>
            <a:endParaRPr lang="en-US" altLang="zh-TW" dirty="0"/>
          </a:p>
        </p:txBody>
      </p:sp>
      <p:sp>
        <p:nvSpPr>
          <p:cNvPr id="898050" name="Rectangle 2"/>
          <p:cNvSpPr>
            <a:spLocks noGrp="1" noRot="1" noChangeAspect="1" noChangeArrowheads="1" noTextEdit="1"/>
          </p:cNvSpPr>
          <p:nvPr>
            <p:ph type="sldImg"/>
          </p:nvPr>
        </p:nvSpPr>
        <p:spPr>
          <a:xfrm>
            <a:off x="919163" y="746125"/>
            <a:ext cx="4970462" cy="3727450"/>
          </a:xfrm>
          <a:ln/>
        </p:spPr>
      </p:sp>
      <p:sp>
        <p:nvSpPr>
          <p:cNvPr id="898051"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01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000" i="1"/>
              <a:t>11</a:t>
            </a:r>
          </a:p>
        </p:txBody>
      </p:sp>
      <p:sp>
        <p:nvSpPr>
          <p:cNvPr id="501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01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FA5FD5-C44D-4315-8A29-F440C9555A65}" type="slidenum">
              <a:rPr lang="zh-TW" altLang="en-US"/>
              <a:pPr/>
              <a:t>8</a:t>
            </a:fld>
            <a:endParaRPr lang="en-US" altLang="zh-TW" dirty="0"/>
          </a:p>
        </p:txBody>
      </p:sp>
      <p:sp>
        <p:nvSpPr>
          <p:cNvPr id="900098" name="Rectangle 2"/>
          <p:cNvSpPr>
            <a:spLocks noGrp="1" noRot="1" noChangeAspect="1" noChangeArrowheads="1" noTextEdit="1"/>
          </p:cNvSpPr>
          <p:nvPr>
            <p:ph type="sldImg"/>
          </p:nvPr>
        </p:nvSpPr>
        <p:spPr>
          <a:xfrm>
            <a:off x="919163" y="746125"/>
            <a:ext cx="4970462" cy="3727450"/>
          </a:xfrm>
          <a:ln/>
        </p:spPr>
      </p:sp>
      <p:sp>
        <p:nvSpPr>
          <p:cNvPr id="900099" name="Rectangle 3"/>
          <p:cNvSpPr>
            <a:spLocks noGrp="1" noChangeArrowheads="1"/>
          </p:cNvSpPr>
          <p:nvPr>
            <p:ph type="body" idx="1"/>
          </p:nvPr>
        </p:nvSpPr>
        <p:spPr>
          <a:xfrm>
            <a:off x="907733" y="4722498"/>
            <a:ext cx="4991735" cy="4471350"/>
          </a:xfrm>
        </p:spPr>
        <p:txBody>
          <a:bodyPr/>
          <a:lstStyle/>
          <a:p>
            <a:pPr eaLnBrk="1" hangingPunct="1">
              <a:lnSpc>
                <a:spcPct val="90000"/>
              </a:lnSpc>
            </a:pPr>
            <a:r>
              <a:rPr lang="en-US" sz="3100" dirty="0">
                <a:latin typeface="Calibri" charset="0"/>
              </a:rPr>
              <a:t>NPV = PV inflows – Cost </a:t>
            </a:r>
          </a:p>
          <a:p>
            <a:pPr lvl="1" eaLnBrk="1" hangingPunct="1">
              <a:lnSpc>
                <a:spcPct val="90000"/>
              </a:lnSpc>
              <a:buFontTx/>
              <a:buNone/>
            </a:pPr>
            <a:r>
              <a:rPr lang="en-US" sz="3000" dirty="0">
                <a:latin typeface="Calibri" charset="0"/>
              </a:rPr>
              <a:t>   NPV = 0 </a:t>
            </a:r>
            <a:r>
              <a:rPr lang="en-US" sz="3000" dirty="0">
                <a:latin typeface="Calibri" charset="0"/>
                <a:cs typeface="Arial" charset="0"/>
              </a:rPr>
              <a:t>→ Project’s inflows are “exactly sufficient to repay the invested capital and provide the required rate of return”</a:t>
            </a:r>
          </a:p>
          <a:p>
            <a:pPr lvl="1" eaLnBrk="1" hangingPunct="1">
              <a:lnSpc>
                <a:spcPct val="90000"/>
              </a:lnSpc>
              <a:buFontTx/>
              <a:buNone/>
            </a:pPr>
            <a:endParaRPr lang="en-US" sz="2700" dirty="0">
              <a:latin typeface="Calibri" charset="0"/>
            </a:endParaRPr>
          </a:p>
          <a:p>
            <a:pPr eaLnBrk="1" hangingPunct="1">
              <a:lnSpc>
                <a:spcPct val="90000"/>
              </a:lnSpc>
            </a:pPr>
            <a:r>
              <a:rPr lang="en-US" sz="3100" dirty="0">
                <a:latin typeface="Calibri" charset="0"/>
              </a:rPr>
              <a:t>NPV = net gain in shareholder wealth</a:t>
            </a:r>
          </a:p>
          <a:p>
            <a:endParaRPr lang="zh-TW"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C34B77-00EF-45F5-AEF2-C6953506F52C}" type="slidenum">
              <a:rPr lang="zh-TW" altLang="en-US"/>
              <a:pPr/>
              <a:t>9</a:t>
            </a:fld>
            <a:endParaRPr lang="en-US" altLang="zh-TW" dirty="0"/>
          </a:p>
        </p:txBody>
      </p:sp>
      <p:sp>
        <p:nvSpPr>
          <p:cNvPr id="902146" name="Rectangle 2"/>
          <p:cNvSpPr>
            <a:spLocks noGrp="1" noRot="1" noChangeAspect="1" noChangeArrowheads="1" noTextEdit="1"/>
          </p:cNvSpPr>
          <p:nvPr>
            <p:ph type="sldImg"/>
          </p:nvPr>
        </p:nvSpPr>
        <p:spPr>
          <a:xfrm>
            <a:off x="919163" y="746125"/>
            <a:ext cx="4970462" cy="3727450"/>
          </a:xfrm>
          <a:ln/>
        </p:spPr>
      </p:sp>
      <p:sp>
        <p:nvSpPr>
          <p:cNvPr id="902147" name="Rectangle 3"/>
          <p:cNvSpPr>
            <a:spLocks noGrp="1" noChangeArrowheads="1"/>
          </p:cNvSpPr>
          <p:nvPr>
            <p:ph type="body" idx="1"/>
          </p:nvPr>
        </p:nvSpPr>
        <p:spPr>
          <a:xfrm>
            <a:off x="907733" y="4722498"/>
            <a:ext cx="4991735" cy="4471350"/>
          </a:xfrm>
        </p:spPr>
        <p:txBody>
          <a:bodyPr/>
          <a:lstStyle/>
          <a:p>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27DA224-18E3-420E-8939-AA211B5881CC}" type="slidenum">
              <a:rPr lang="zh-TW" altLang="en-US" smtClean="0"/>
              <a:pPr/>
              <a:t>‹#›</a:t>
            </a:fld>
            <a:endParaRPr lang="en-US" altLang="zh-TW" dirty="0"/>
          </a:p>
        </p:txBody>
      </p:sp>
    </p:spTree>
    <p:extLst>
      <p:ext uri="{BB962C8B-B14F-4D97-AF65-F5344CB8AC3E}">
        <p14:creationId xmlns:p14="http://schemas.microsoft.com/office/powerpoint/2010/main" val="285247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4DAA898-FCE6-47C8-9A74-A215143EA55F}" type="slidenum">
              <a:rPr lang="zh-TW" altLang="en-US" smtClean="0"/>
              <a:pPr/>
              <a:t>‹#›</a:t>
            </a:fld>
            <a:endParaRPr lang="en-US" altLang="zh-TW" dirty="0"/>
          </a:p>
        </p:txBody>
      </p:sp>
    </p:spTree>
    <p:extLst>
      <p:ext uri="{BB962C8B-B14F-4D97-AF65-F5344CB8AC3E}">
        <p14:creationId xmlns:p14="http://schemas.microsoft.com/office/powerpoint/2010/main" val="677352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4DAA898-FCE6-47C8-9A74-A215143EA55F}" type="slidenum">
              <a:rPr lang="zh-TW" altLang="en-US" smtClean="0"/>
              <a:pPr/>
              <a:t>‹#›</a:t>
            </a:fld>
            <a:endParaRPr lang="en-US" altLang="zh-TW"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56936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4DAA898-FCE6-47C8-9A74-A215143EA55F}" type="slidenum">
              <a:rPr lang="zh-TW" altLang="en-US" smtClean="0"/>
              <a:pPr/>
              <a:t>‹#›</a:t>
            </a:fld>
            <a:endParaRPr lang="en-US" altLang="zh-TW" dirty="0"/>
          </a:p>
        </p:txBody>
      </p:sp>
    </p:spTree>
    <p:extLst>
      <p:ext uri="{BB962C8B-B14F-4D97-AF65-F5344CB8AC3E}">
        <p14:creationId xmlns:p14="http://schemas.microsoft.com/office/powerpoint/2010/main" val="147801327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4DAA898-FCE6-47C8-9A74-A215143EA55F}" type="slidenum">
              <a:rPr lang="zh-TW" altLang="en-US" smtClean="0"/>
              <a:pPr/>
              <a:t>‹#›</a:t>
            </a:fld>
            <a:endParaRPr lang="en-US" altLang="zh-TW"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20439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4DAA898-FCE6-47C8-9A74-A215143EA55F}" type="slidenum">
              <a:rPr lang="zh-TW" altLang="en-US" smtClean="0"/>
              <a:pPr/>
              <a:t>‹#›</a:t>
            </a:fld>
            <a:endParaRPr lang="en-US" altLang="zh-TW" dirty="0"/>
          </a:p>
        </p:txBody>
      </p:sp>
    </p:spTree>
    <p:extLst>
      <p:ext uri="{BB962C8B-B14F-4D97-AF65-F5344CB8AC3E}">
        <p14:creationId xmlns:p14="http://schemas.microsoft.com/office/powerpoint/2010/main" val="376619275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8829A6-AEB6-49FB-807B-22C045EB67AC}" type="slidenum">
              <a:rPr lang="zh-TW" altLang="en-US" smtClean="0"/>
              <a:pPr/>
              <a:t>‹#›</a:t>
            </a:fld>
            <a:endParaRPr lang="en-US" altLang="zh-TW" dirty="0"/>
          </a:p>
        </p:txBody>
      </p:sp>
    </p:spTree>
    <p:extLst>
      <p:ext uri="{BB962C8B-B14F-4D97-AF65-F5344CB8AC3E}">
        <p14:creationId xmlns:p14="http://schemas.microsoft.com/office/powerpoint/2010/main" val="3993875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18B2AB-258F-4356-99B2-8E6C7A545CD7}" type="slidenum">
              <a:rPr lang="zh-TW" altLang="en-US" smtClean="0"/>
              <a:pPr/>
              <a:t>‹#›</a:t>
            </a:fld>
            <a:endParaRPr lang="en-US" altLang="zh-TW" dirty="0"/>
          </a:p>
        </p:txBody>
      </p:sp>
    </p:spTree>
    <p:extLst>
      <p:ext uri="{BB962C8B-B14F-4D97-AF65-F5344CB8AC3E}">
        <p14:creationId xmlns:p14="http://schemas.microsoft.com/office/powerpoint/2010/main" val="3217404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Chart Placeholder 2"/>
          <p:cNvSpPr>
            <a:spLocks noGrp="1"/>
          </p:cNvSpPr>
          <p:nvPr>
            <p:ph type="chart" idx="1"/>
          </p:nvPr>
        </p:nvSpPr>
        <p:spPr>
          <a:xfrm>
            <a:off x="1370013" y="1827213"/>
            <a:ext cx="7313612" cy="4114800"/>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zh-TW"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zh-TW"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AEA312EE-D07C-4B8B-8C1B-42C4EEAC12EC}" type="slidenum">
              <a:rPr lang="zh-TW" altLang="en-US"/>
              <a:pPr/>
              <a:t>‹#›</a:t>
            </a:fld>
            <a:endParaRPr lang="en-US" altLang="zh-TW" dirty="0"/>
          </a:p>
        </p:txBody>
      </p:sp>
    </p:spTree>
    <p:extLst>
      <p:ext uri="{BB962C8B-B14F-4D97-AF65-F5344CB8AC3E}">
        <p14:creationId xmlns:p14="http://schemas.microsoft.com/office/powerpoint/2010/main" val="3291378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able Placeholder 2"/>
          <p:cNvSpPr>
            <a:spLocks noGrp="1"/>
          </p:cNvSpPr>
          <p:nvPr>
            <p:ph type="tbl" idx="1"/>
          </p:nvPr>
        </p:nvSpPr>
        <p:spPr>
          <a:xfrm>
            <a:off x="1370013" y="1827213"/>
            <a:ext cx="7313612" cy="4114800"/>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zh-TW"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zh-TW"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29FE34E7-8CE3-460B-AAE8-3CD118C57A8C}" type="slidenum">
              <a:rPr lang="zh-TW" altLang="en-US"/>
              <a:pPr/>
              <a:t>‹#›</a:t>
            </a:fld>
            <a:endParaRPr lang="en-US" altLang="zh-TW" dirty="0"/>
          </a:p>
        </p:txBody>
      </p:sp>
    </p:spTree>
    <p:extLst>
      <p:ext uri="{BB962C8B-B14F-4D97-AF65-F5344CB8AC3E}">
        <p14:creationId xmlns:p14="http://schemas.microsoft.com/office/powerpoint/2010/main" val="133498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CCFAB9-B42C-4D7D-8EC2-70681C925E8C}" type="slidenum">
              <a:rPr lang="zh-TW" altLang="en-US" smtClean="0"/>
              <a:pPr/>
              <a:t>‹#›</a:t>
            </a:fld>
            <a:endParaRPr lang="en-US" altLang="zh-TW" dirty="0"/>
          </a:p>
        </p:txBody>
      </p:sp>
    </p:spTree>
    <p:extLst>
      <p:ext uri="{BB962C8B-B14F-4D97-AF65-F5344CB8AC3E}">
        <p14:creationId xmlns:p14="http://schemas.microsoft.com/office/powerpoint/2010/main" val="173349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8E744BB-C8FF-4ADF-AF94-6CE9D4C672CA}" type="slidenum">
              <a:rPr lang="zh-TW" altLang="en-US" smtClean="0"/>
              <a:pPr/>
              <a:t>‹#›</a:t>
            </a:fld>
            <a:endParaRPr lang="en-US" altLang="zh-TW" dirty="0"/>
          </a:p>
        </p:txBody>
      </p:sp>
    </p:spTree>
    <p:extLst>
      <p:ext uri="{BB962C8B-B14F-4D97-AF65-F5344CB8AC3E}">
        <p14:creationId xmlns:p14="http://schemas.microsoft.com/office/powerpoint/2010/main" val="230668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9C7298A-0801-4A2B-9869-C64ACCC07926}" type="slidenum">
              <a:rPr lang="zh-TW" altLang="en-US" smtClean="0"/>
              <a:pPr/>
              <a:t>‹#›</a:t>
            </a:fld>
            <a:endParaRPr lang="en-US" altLang="zh-TW" dirty="0"/>
          </a:p>
        </p:txBody>
      </p:sp>
    </p:spTree>
    <p:extLst>
      <p:ext uri="{BB962C8B-B14F-4D97-AF65-F5344CB8AC3E}">
        <p14:creationId xmlns:p14="http://schemas.microsoft.com/office/powerpoint/2010/main" val="400441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zh-TW" dirty="0"/>
          </a:p>
        </p:txBody>
      </p:sp>
      <p:sp>
        <p:nvSpPr>
          <p:cNvPr id="8" name="Footer Placeholder 7"/>
          <p:cNvSpPr>
            <a:spLocks noGrp="1"/>
          </p:cNvSpPr>
          <p:nvPr>
            <p:ph type="ftr" sz="quarter" idx="11"/>
          </p:nvPr>
        </p:nvSpPr>
        <p:spPr/>
        <p:txBody>
          <a:bodyPr/>
          <a:lstStyle/>
          <a:p>
            <a:endParaRPr lang="en-US" altLang="zh-TW"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CC8EDFC-5655-4776-B564-3E5029FFF34E}" type="slidenum">
              <a:rPr lang="zh-TW" altLang="en-US" smtClean="0"/>
              <a:pPr/>
              <a:t>‹#›</a:t>
            </a:fld>
            <a:endParaRPr lang="en-US" altLang="zh-TW" dirty="0"/>
          </a:p>
        </p:txBody>
      </p:sp>
    </p:spTree>
    <p:extLst>
      <p:ext uri="{BB962C8B-B14F-4D97-AF65-F5344CB8AC3E}">
        <p14:creationId xmlns:p14="http://schemas.microsoft.com/office/powerpoint/2010/main" val="129253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zh-TW" dirty="0"/>
          </a:p>
        </p:txBody>
      </p:sp>
      <p:sp>
        <p:nvSpPr>
          <p:cNvPr id="4" name="Footer Placeholder 3"/>
          <p:cNvSpPr>
            <a:spLocks noGrp="1"/>
          </p:cNvSpPr>
          <p:nvPr>
            <p:ph type="ftr" sz="quarter" idx="11"/>
          </p:nvPr>
        </p:nvSpPr>
        <p:spPr/>
        <p:txBody>
          <a:bodyPr/>
          <a:lstStyle/>
          <a:p>
            <a:endParaRPr lang="en-US" altLang="zh-TW"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AE0175-5C79-4F46-973E-4C4943EA9993}" type="slidenum">
              <a:rPr lang="zh-TW" altLang="en-US" smtClean="0"/>
              <a:pPr/>
              <a:t>‹#›</a:t>
            </a:fld>
            <a:endParaRPr lang="en-US" altLang="zh-TW" dirty="0"/>
          </a:p>
        </p:txBody>
      </p:sp>
    </p:spTree>
    <p:extLst>
      <p:ext uri="{BB962C8B-B14F-4D97-AF65-F5344CB8AC3E}">
        <p14:creationId xmlns:p14="http://schemas.microsoft.com/office/powerpoint/2010/main" val="394985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dirty="0"/>
          </a:p>
        </p:txBody>
      </p:sp>
      <p:sp>
        <p:nvSpPr>
          <p:cNvPr id="3" name="Footer Placeholder 2"/>
          <p:cNvSpPr>
            <a:spLocks noGrp="1"/>
          </p:cNvSpPr>
          <p:nvPr>
            <p:ph type="ftr" sz="quarter" idx="11"/>
          </p:nvPr>
        </p:nvSpPr>
        <p:spPr/>
        <p:txBody>
          <a:bodyPr/>
          <a:lstStyle/>
          <a:p>
            <a:endParaRPr lang="en-US" altLang="zh-TW"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00A833-D716-496E-807D-7A97054D3840}" type="slidenum">
              <a:rPr lang="zh-TW" altLang="en-US" smtClean="0"/>
              <a:pPr/>
              <a:t>‹#›</a:t>
            </a:fld>
            <a:endParaRPr lang="en-US" altLang="zh-TW" dirty="0"/>
          </a:p>
        </p:txBody>
      </p:sp>
    </p:spTree>
    <p:extLst>
      <p:ext uri="{BB962C8B-B14F-4D97-AF65-F5344CB8AC3E}">
        <p14:creationId xmlns:p14="http://schemas.microsoft.com/office/powerpoint/2010/main" val="388640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487EDB-370C-49E9-9548-14A7A5AE70A9}" type="slidenum">
              <a:rPr lang="zh-TW" altLang="en-US" smtClean="0"/>
              <a:pPr/>
              <a:t>‹#›</a:t>
            </a:fld>
            <a:endParaRPr lang="en-US" altLang="zh-TW" dirty="0"/>
          </a:p>
        </p:txBody>
      </p:sp>
    </p:spTree>
    <p:extLst>
      <p:ext uri="{BB962C8B-B14F-4D97-AF65-F5344CB8AC3E}">
        <p14:creationId xmlns:p14="http://schemas.microsoft.com/office/powerpoint/2010/main" val="344429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5CF539-781E-4011-9505-E6C92C15395C}" type="slidenum">
              <a:rPr lang="zh-TW" altLang="en-US" smtClean="0"/>
              <a:pPr/>
              <a:t>‹#›</a:t>
            </a:fld>
            <a:endParaRPr lang="en-US" altLang="zh-TW" dirty="0"/>
          </a:p>
        </p:txBody>
      </p:sp>
    </p:spTree>
    <p:extLst>
      <p:ext uri="{BB962C8B-B14F-4D97-AF65-F5344CB8AC3E}">
        <p14:creationId xmlns:p14="http://schemas.microsoft.com/office/powerpoint/2010/main" val="34626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4DAA898-FCE6-47C8-9A74-A215143EA55F}" type="slidenum">
              <a:rPr lang="zh-TW" altLang="en-US" smtClean="0"/>
              <a:pPr/>
              <a:t>‹#›</a:t>
            </a:fld>
            <a:endParaRPr lang="en-US" altLang="zh-TW" dirty="0"/>
          </a:p>
        </p:txBody>
      </p:sp>
    </p:spTree>
    <p:extLst>
      <p:ext uri="{BB962C8B-B14F-4D97-AF65-F5344CB8AC3E}">
        <p14:creationId xmlns:p14="http://schemas.microsoft.com/office/powerpoint/2010/main" val="304409004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IQE0B-E9-t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vHRAjnACx6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4.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6.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customXml" Target="../ink/ink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5.bin"/><Relationship Id="rId7" Type="http://schemas.openxmlformats.org/officeDocument/2006/relationships/customXml" Target="../ink/ink10.xml"/><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customXml" Target="../ink/ink9.xml"/><Relationship Id="rId4" Type="http://schemas.openxmlformats.org/officeDocument/2006/relationships/image" Target="../media/image26.emf"/></Relationships>
</file>

<file path=ppt/slides/_rels/slide3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1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14.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customXml" Target="../ink/ink16.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16.bin"/><Relationship Id="rId7" Type="http://schemas.openxmlformats.org/officeDocument/2006/relationships/customXml" Target="../ink/ink18.xml"/><Relationship Id="rId2" Type="http://schemas.openxmlformats.org/officeDocument/2006/relationships/notesSlide" Target="../notesSlides/notesSlide35.xml"/><Relationship Id="rId1" Type="http://schemas.openxmlformats.org/officeDocument/2006/relationships/slideLayout" Target="../slideLayouts/slideLayout17.xml"/><Relationship Id="rId6" Type="http://schemas.openxmlformats.org/officeDocument/2006/relationships/image" Target="../media/image36.png"/><Relationship Id="rId5" Type="http://schemas.openxmlformats.org/officeDocument/2006/relationships/customXml" Target="../ink/ink17.xml"/><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20.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customXml" Target="../ink/ink2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24.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26.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3.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VAWOrBlTqr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211F31C-CF56-47FC-BF19-17C0EBE1A6A0}"/>
              </a:ext>
            </a:extLst>
          </p:cNvPr>
          <p:cNvSpPr>
            <a:spLocks noGrp="1" noChangeArrowheads="1"/>
          </p:cNvSpPr>
          <p:nvPr>
            <p:ph type="ctrTitle"/>
          </p:nvPr>
        </p:nvSpPr>
        <p:spPr>
          <a:xfrm>
            <a:off x="1219200" y="2590800"/>
            <a:ext cx="7239000" cy="1524000"/>
          </a:xfrm>
        </p:spPr>
        <p:txBody>
          <a:bodyPr/>
          <a:lstStyle/>
          <a:p>
            <a:pPr algn="ctr" eaLnBrk="1" hangingPunct="1"/>
            <a:r>
              <a:rPr lang="en-US" altLang="zh-TW" sz="7200" dirty="0"/>
              <a:t>Topic 8</a:t>
            </a:r>
          </a:p>
        </p:txBody>
      </p:sp>
      <p:sp>
        <p:nvSpPr>
          <p:cNvPr id="4100" name="Rectangle 3">
            <a:extLst>
              <a:ext uri="{FF2B5EF4-FFF2-40B4-BE49-F238E27FC236}">
                <a16:creationId xmlns:a16="http://schemas.microsoft.com/office/drawing/2014/main" id="{20F6391C-A9C9-46DE-996D-3FD3EF5934A8}"/>
              </a:ext>
            </a:extLst>
          </p:cNvPr>
          <p:cNvSpPr>
            <a:spLocks noGrp="1" noChangeArrowheads="1"/>
          </p:cNvSpPr>
          <p:nvPr>
            <p:ph type="subTitle" idx="1"/>
          </p:nvPr>
        </p:nvSpPr>
        <p:spPr>
          <a:xfrm>
            <a:off x="1219200" y="4711700"/>
            <a:ext cx="7543800" cy="2286000"/>
          </a:xfrm>
        </p:spPr>
        <p:txBody>
          <a:bodyPr rtlCol="0">
            <a:normAutofit/>
          </a:bodyPr>
          <a:lstStyle/>
          <a:p>
            <a:pPr algn="ctr" eaLnBrk="1" fontAlgn="auto" hangingPunct="1">
              <a:spcAft>
                <a:spcPts val="0"/>
              </a:spcAft>
              <a:buFont typeface="Wingdings 3" charset="2"/>
              <a:buNone/>
              <a:defRPr/>
            </a:pPr>
            <a:r>
              <a:rPr lang="en-US" altLang="zh-TW" sz="4000" dirty="0"/>
              <a:t>Net Present Value and Other Investment Criteria</a:t>
            </a:r>
          </a:p>
        </p:txBody>
      </p:sp>
      <p:sp>
        <p:nvSpPr>
          <p:cNvPr id="19460" name="Rectangle 10">
            <a:extLst>
              <a:ext uri="{FF2B5EF4-FFF2-40B4-BE49-F238E27FC236}">
                <a16:creationId xmlns:a16="http://schemas.microsoft.com/office/drawing/2014/main" id="{B34D8F4F-DB6F-4EB6-868B-AF0975686AD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437DC9D8-7CAB-4BAA-ABF3-CAE117992254}" type="slidenum">
              <a:rPr lang="zh-TW" altLang="en-US" sz="1800" smtClean="0">
                <a:solidFill>
                  <a:schemeClr val="tx1"/>
                </a:solidFill>
                <a:latin typeface="Verdana" panose="020B0604030504040204" pitchFamily="34" charset="0"/>
                <a:ea typeface="新細明體" panose="02020500000000000000" pitchFamily="18" charset="-120"/>
              </a:rPr>
              <a:pPr fontAlgn="base">
                <a:spcBef>
                  <a:spcPct val="0"/>
                </a:spcBef>
                <a:spcAft>
                  <a:spcPct val="0"/>
                </a:spcAft>
                <a:buClrTx/>
                <a:buFontTx/>
                <a:buNone/>
              </a:pPr>
              <a:t>1</a:t>
            </a:fld>
            <a:endParaRPr lang="en-US" altLang="zh-TW" sz="1800" dirty="0">
              <a:solidFill>
                <a:schemeClr val="tx1"/>
              </a:solidFill>
              <a:latin typeface="Verdana" panose="020B0604030504040204" pitchFamily="34" charset="0"/>
              <a:ea typeface="新細明體" panose="02020500000000000000" pitchFamily="18" charset="-120"/>
            </a:endParaRPr>
          </a:p>
        </p:txBody>
      </p:sp>
      <p:sp>
        <p:nvSpPr>
          <p:cNvPr id="5" name="Rectangle 2">
            <a:extLst>
              <a:ext uri="{FF2B5EF4-FFF2-40B4-BE49-F238E27FC236}">
                <a16:creationId xmlns:a16="http://schemas.microsoft.com/office/drawing/2014/main" id="{E9314F38-AC80-4FA3-B359-B4D450C5E990}"/>
              </a:ext>
            </a:extLst>
          </p:cNvPr>
          <p:cNvSpPr txBox="1">
            <a:spLocks noChangeArrowheads="1"/>
          </p:cNvSpPr>
          <p:nvPr/>
        </p:nvSpPr>
        <p:spPr bwMode="auto">
          <a:xfrm>
            <a:off x="271463" y="1095375"/>
            <a:ext cx="8872537"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r>
              <a:rPr lang="en-US" altLang="zh-TW" sz="5400" dirty="0">
                <a:solidFill>
                  <a:schemeClr val="tx2"/>
                </a:solidFill>
                <a:effectLst>
                  <a:outerShdw blurRad="38100" dist="38100" dir="2700000" algn="tl">
                    <a:srgbClr val="000000">
                      <a:alpha val="43137"/>
                    </a:srgbClr>
                  </a:outerShdw>
                </a:effectLst>
                <a:latin typeface="+mj-lt"/>
              </a:rPr>
              <a:t>FIN2001</a:t>
            </a:r>
          </a:p>
          <a:p>
            <a:pPr algn="ctr" eaLnBrk="1" hangingPunct="1">
              <a:spcBef>
                <a:spcPct val="0"/>
              </a:spcBef>
              <a:buClrTx/>
              <a:buFontTx/>
              <a:buNone/>
              <a:defRPr/>
            </a:pPr>
            <a:r>
              <a:rPr lang="en-US" altLang="zh-TW" sz="5400" dirty="0">
                <a:solidFill>
                  <a:schemeClr val="tx2"/>
                </a:solidFill>
                <a:effectLst>
                  <a:outerShdw blurRad="38100" dist="38100" dir="2700000" algn="tl">
                    <a:srgbClr val="000000">
                      <a:alpha val="43137"/>
                    </a:srgbClr>
                  </a:outerShdw>
                </a:effectLst>
                <a:latin typeface="+mj-lt"/>
              </a:rPr>
              <a:t>FINANCIAL MANAGEMENT</a:t>
            </a:r>
          </a:p>
        </p:txBody>
      </p:sp>
      <p:pic>
        <p:nvPicPr>
          <p:cNvPr id="955394" name="Picture 2" descr="http://www.tenniswhizz.com/coaches-clubs/wp-content/uploads/sites/3/2014/01/tennis-whizz-CLICK-ME-300x252.png">
            <a:hlinkClick r:id="rId3"/>
            <a:extLst>
              <a:ext uri="{FF2B5EF4-FFF2-40B4-BE49-F238E27FC236}">
                <a16:creationId xmlns:a16="http://schemas.microsoft.com/office/drawing/2014/main" id="{1E451697-4795-47BA-8270-8C1FBACE6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7215" y="5486400"/>
            <a:ext cx="1496785"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79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1945201" y="624110"/>
            <a:ext cx="7198799" cy="1280890"/>
          </a:xfrm>
        </p:spPr>
        <p:txBody>
          <a:bodyPr/>
          <a:lstStyle/>
          <a:p>
            <a:r>
              <a:rPr lang="en-US" altLang="zh-TW" dirty="0"/>
              <a:t>Calculating NPVs with Excel</a:t>
            </a:r>
          </a:p>
        </p:txBody>
      </p:sp>
      <p:sp>
        <p:nvSpPr>
          <p:cNvPr id="905219" name="Rectangle 3"/>
          <p:cNvSpPr>
            <a:spLocks noGrp="1" noChangeArrowheads="1"/>
          </p:cNvSpPr>
          <p:nvPr>
            <p:ph idx="1"/>
          </p:nvPr>
        </p:nvSpPr>
        <p:spPr>
          <a:xfrm>
            <a:off x="603504" y="1540189"/>
            <a:ext cx="8274050" cy="3777622"/>
          </a:xfrm>
        </p:spPr>
        <p:txBody>
          <a:bodyPr>
            <a:noAutofit/>
          </a:bodyPr>
          <a:lstStyle/>
          <a:p>
            <a:r>
              <a:rPr lang="en-US" sz="2400" dirty="0">
                <a:latin typeface="+mj-lt"/>
              </a:rPr>
              <a:t>NPV function: =NPV(rate,CF01:CFnn)</a:t>
            </a:r>
          </a:p>
          <a:p>
            <a:pPr lvl="1"/>
            <a:r>
              <a:rPr lang="en-US" sz="2000" dirty="0">
                <a:latin typeface="+mj-lt"/>
              </a:rPr>
              <a:t>First parameter = required return entered as a decimal (5% = .05)</a:t>
            </a:r>
          </a:p>
          <a:p>
            <a:pPr lvl="1"/>
            <a:r>
              <a:rPr lang="en-US" sz="2000" dirty="0">
                <a:latin typeface="+mj-lt"/>
              </a:rPr>
              <a:t>Second parameter = range of cash flows </a:t>
            </a:r>
            <a:r>
              <a:rPr lang="en-US" sz="2000" b="1" i="1" dirty="0">
                <a:latin typeface="+mj-lt"/>
              </a:rPr>
              <a:t>beginning with year 1</a:t>
            </a:r>
            <a:endParaRPr lang="en-US" sz="2000" b="1" dirty="0">
              <a:latin typeface="+mj-lt"/>
            </a:endParaRPr>
          </a:p>
          <a:p>
            <a:r>
              <a:rPr lang="en-US" sz="2400" dirty="0">
                <a:latin typeface="+mj-lt"/>
              </a:rPr>
              <a:t>After computing NPV, subtract the initial investment (CF0).</a:t>
            </a:r>
          </a:p>
        </p:txBody>
      </p:sp>
      <p:sp>
        <p:nvSpPr>
          <p:cNvPr id="8" name="Slide Number Placeholder 5"/>
          <p:cNvSpPr>
            <a:spLocks noGrp="1"/>
          </p:cNvSpPr>
          <p:nvPr>
            <p:ph type="sldNum" sz="quarter" idx="12"/>
          </p:nvPr>
        </p:nvSpPr>
        <p:spPr/>
        <p:txBody>
          <a:bodyPr/>
          <a:lstStyle/>
          <a:p>
            <a:fld id="{D294BF34-84F9-4AAE-A7D4-7B4691E50008}" type="slidenum">
              <a:rPr lang="zh-TW" altLang="en-US"/>
              <a:pPr/>
              <a:t>10</a:t>
            </a:fld>
            <a:endParaRPr lang="en-US" altLang="zh-TW" dirty="0"/>
          </a:p>
        </p:txBody>
      </p:sp>
      <p:graphicFrame>
        <p:nvGraphicFramePr>
          <p:cNvPr id="905220" name="Object 4">
            <a:hlinkClick r:id="" action="ppaction://ole?verb=1"/>
          </p:cNvPr>
          <p:cNvGraphicFramePr>
            <a:graphicFrameLocks noChangeAspect="1"/>
          </p:cNvGraphicFramePr>
          <p:nvPr>
            <p:extLst>
              <p:ext uri="{D42A27DB-BD31-4B8C-83A1-F6EECF244321}">
                <p14:modId xmlns:p14="http://schemas.microsoft.com/office/powerpoint/2010/main" val="1932512348"/>
              </p:ext>
            </p:extLst>
          </p:nvPr>
        </p:nvGraphicFramePr>
        <p:xfrm>
          <a:off x="8032750" y="142986"/>
          <a:ext cx="1111250" cy="2219214"/>
        </p:xfrm>
        <a:graphic>
          <a:graphicData uri="http://schemas.openxmlformats.org/presentationml/2006/ole">
            <mc:AlternateContent xmlns:mc="http://schemas.openxmlformats.org/markup-compatibility/2006">
              <mc:Choice xmlns:v="urn:schemas-microsoft-com:vml" Requires="v">
                <p:oleObj name="Worksheet" showAsIcon="1" r:id="rId3" imgW="380850" imgH="771525" progId="Excel.Sheet.8">
                  <p:embed/>
                </p:oleObj>
              </mc:Choice>
              <mc:Fallback>
                <p:oleObj name="Worksheet" showAsIcon="1" r:id="rId3" imgW="380850" imgH="771525" progId="Excel.Sheet.8">
                  <p:embed/>
                  <p:pic>
                    <p:nvPicPr>
                      <p:cNvPr id="905220" name="Object 4">
                        <a:hlinkClick r:id="" action="ppaction://ole?verb=1"/>
                      </p:cNvPr>
                      <p:cNvPicPr>
                        <a:picLocks noChangeAspect="1" noChangeArrowheads="1"/>
                      </p:cNvPicPr>
                      <p:nvPr/>
                    </p:nvPicPr>
                    <p:blipFill>
                      <a:blip r:embed="rId4"/>
                      <a:srcRect/>
                      <a:stretch>
                        <a:fillRect/>
                      </a:stretch>
                    </p:blipFill>
                    <p:spPr bwMode="auto">
                      <a:xfrm>
                        <a:off x="8032750" y="142986"/>
                        <a:ext cx="1111250" cy="2219214"/>
                      </a:xfrm>
                      <a:prstGeom prst="rect">
                        <a:avLst/>
                      </a:prstGeom>
                      <a:noFill/>
                      <a:ln>
                        <a:noFill/>
                      </a:ln>
                      <a:effectLst/>
                    </p:spPr>
                  </p:pic>
                </p:oleObj>
              </mc:Fallback>
            </mc:AlternateContent>
          </a:graphicData>
        </a:graphic>
      </p:graphicFrame>
      <p:graphicFrame>
        <p:nvGraphicFramePr>
          <p:cNvPr id="7" name="Object 8">
            <a:extLst>
              <a:ext uri="{FF2B5EF4-FFF2-40B4-BE49-F238E27FC236}">
                <a16:creationId xmlns:a16="http://schemas.microsoft.com/office/drawing/2014/main" id="{065F7C14-FC81-4199-9817-7F9620A5F3F4}"/>
              </a:ext>
            </a:extLst>
          </p:cNvPr>
          <p:cNvGraphicFramePr>
            <a:graphicFrameLocks noChangeAspect="1"/>
          </p:cNvGraphicFramePr>
          <p:nvPr>
            <p:extLst>
              <p:ext uri="{D42A27DB-BD31-4B8C-83A1-F6EECF244321}">
                <p14:modId xmlns:p14="http://schemas.microsoft.com/office/powerpoint/2010/main" val="2039656161"/>
              </p:ext>
            </p:extLst>
          </p:nvPr>
        </p:nvGraphicFramePr>
        <p:xfrm>
          <a:off x="2298956" y="4024312"/>
          <a:ext cx="6491288" cy="2833688"/>
        </p:xfrm>
        <a:graphic>
          <a:graphicData uri="http://schemas.openxmlformats.org/presentationml/2006/ole">
            <mc:AlternateContent xmlns:mc="http://schemas.openxmlformats.org/markup-compatibility/2006">
              <mc:Choice xmlns:v="urn:schemas-microsoft-com:vml" Requires="v">
                <p:oleObj name="Worksheet" r:id="rId5" imgW="4581701" imgH="2000210" progId="Excel.Sheet.8">
                  <p:embed/>
                </p:oleObj>
              </mc:Choice>
              <mc:Fallback>
                <p:oleObj name="Worksheet" r:id="rId5" imgW="4581701" imgH="2000210" progId="Excel.Sheet.8">
                  <p:embed/>
                  <p:pic>
                    <p:nvPicPr>
                      <p:cNvPr id="7" name="Object 8">
                        <a:extLst>
                          <a:ext uri="{FF2B5EF4-FFF2-40B4-BE49-F238E27FC236}">
                            <a16:creationId xmlns:a16="http://schemas.microsoft.com/office/drawing/2014/main" id="{065F7C14-FC81-4199-9817-7F9620A5F3F4}"/>
                          </a:ext>
                        </a:extLst>
                      </p:cNvPr>
                      <p:cNvPicPr>
                        <a:picLocks noGrp="1" noChangeAspect="1" noChangeArrowheads="1"/>
                      </p:cNvPicPr>
                      <p:nvPr/>
                    </p:nvPicPr>
                    <p:blipFill>
                      <a:blip r:embed="rId6"/>
                      <a:srcRect/>
                      <a:stretch>
                        <a:fillRect/>
                      </a:stretch>
                    </p:blipFill>
                    <p:spPr bwMode="auto">
                      <a:xfrm>
                        <a:off x="2298956" y="4024312"/>
                        <a:ext cx="6491288" cy="28336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5219">
                                            <p:txEl>
                                              <p:pRg st="0" end="0"/>
                                            </p:txEl>
                                          </p:spTgt>
                                        </p:tgtEl>
                                        <p:attrNameLst>
                                          <p:attrName>style.visibility</p:attrName>
                                        </p:attrNameLst>
                                      </p:cBhvr>
                                      <p:to>
                                        <p:strVal val="visible"/>
                                      </p:to>
                                    </p:set>
                                    <p:anim calcmode="lin" valueType="num">
                                      <p:cBhvr additive="base">
                                        <p:cTn id="7" dur="500" fill="hold"/>
                                        <p:tgtEl>
                                          <p:spTgt spid="905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52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5219">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5219">
                                            <p:txEl>
                                              <p:pRg st="1" end="1"/>
                                            </p:txEl>
                                          </p:spTgt>
                                        </p:tgtEl>
                                        <p:attrNameLst>
                                          <p:attrName>style.visibility</p:attrName>
                                        </p:attrNameLst>
                                      </p:cBhvr>
                                      <p:to>
                                        <p:strVal val="visible"/>
                                      </p:to>
                                    </p:set>
                                    <p:anim calcmode="lin" valueType="num">
                                      <p:cBhvr additive="base">
                                        <p:cTn id="13" dur="500" fill="hold"/>
                                        <p:tgtEl>
                                          <p:spTgt spid="905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52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5219">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5219">
                                            <p:txEl>
                                              <p:pRg st="2" end="2"/>
                                            </p:txEl>
                                          </p:spTgt>
                                        </p:tgtEl>
                                        <p:attrNameLst>
                                          <p:attrName>style.visibility</p:attrName>
                                        </p:attrNameLst>
                                      </p:cBhvr>
                                      <p:to>
                                        <p:strVal val="visible"/>
                                      </p:to>
                                    </p:set>
                                    <p:anim calcmode="lin" valueType="num">
                                      <p:cBhvr additive="base">
                                        <p:cTn id="19" dur="500" fill="hold"/>
                                        <p:tgtEl>
                                          <p:spTgt spid="905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521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5219">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5219">
                                            <p:txEl>
                                              <p:pRg st="3" end="3"/>
                                            </p:txEl>
                                          </p:spTgt>
                                        </p:tgtEl>
                                        <p:attrNameLst>
                                          <p:attrName>style.visibility</p:attrName>
                                        </p:attrNameLst>
                                      </p:cBhvr>
                                      <p:to>
                                        <p:strVal val="visible"/>
                                      </p:to>
                                    </p:set>
                                    <p:anim calcmode="lin" valueType="num">
                                      <p:cBhvr additive="base">
                                        <p:cTn id="25" dur="500" fill="hold"/>
                                        <p:tgtEl>
                                          <p:spTgt spid="905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0521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5219">
                                            <p:txEl>
                                              <p:pRg st="3" end="3"/>
                                            </p:txEl>
                                          </p:spTgt>
                                        </p:tgtEl>
                                        <p:attrNameLst>
                                          <p:attrName>ppt_c</p:attrName>
                                        </p:attrNameLst>
                                      </p:cBhvr>
                                      <p:to>
                                        <a:schemeClr val="tx2"/>
                                      </p:to>
                                    </p:animClr>
                                  </p:sub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905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9"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98967" y="147116"/>
            <a:ext cx="8235508" cy="843484"/>
          </a:xfrm>
        </p:spPr>
        <p:txBody>
          <a:bodyPr/>
          <a:lstStyle/>
          <a:p>
            <a:r>
              <a:rPr lang="en-US" altLang="en-US" dirty="0"/>
              <a:t>Example: Valuing an Office Building</a:t>
            </a:r>
          </a:p>
        </p:txBody>
      </p:sp>
      <p:sp>
        <p:nvSpPr>
          <p:cNvPr id="27651" name="Rectangle 3"/>
          <p:cNvSpPr>
            <a:spLocks noGrp="1" noChangeArrowheads="1"/>
          </p:cNvSpPr>
          <p:nvPr>
            <p:ph type="body" idx="1"/>
          </p:nvPr>
        </p:nvSpPr>
        <p:spPr>
          <a:xfrm>
            <a:off x="832292" y="1152908"/>
            <a:ext cx="8235508" cy="4790692"/>
          </a:xfrm>
        </p:spPr>
        <p:txBody>
          <a:bodyPr>
            <a:normAutofit/>
          </a:bodyPr>
          <a:lstStyle/>
          <a:p>
            <a:pPr>
              <a:buFont typeface="Wingdings" pitchFamily="2" charset="2"/>
              <a:buNone/>
            </a:pPr>
            <a:r>
              <a:rPr lang="en-US" altLang="en-US" sz="2400" b="1" i="1" dirty="0">
                <a:solidFill>
                  <a:schemeClr val="tx1"/>
                </a:solidFill>
              </a:rPr>
              <a:t>Step 1:  Forecast cash flows</a:t>
            </a:r>
            <a:endParaRPr lang="en-US" altLang="en-US" sz="2400" b="1" dirty="0">
              <a:solidFill>
                <a:schemeClr val="tx1"/>
              </a:solidFill>
            </a:endParaRPr>
          </a:p>
          <a:p>
            <a:pPr>
              <a:lnSpc>
                <a:spcPct val="110000"/>
              </a:lnSpc>
              <a:buFont typeface="Wingdings" pitchFamily="2" charset="2"/>
              <a:buNone/>
            </a:pPr>
            <a:r>
              <a:rPr lang="en-US" altLang="en-US" sz="2400" dirty="0">
                <a:solidFill>
                  <a:schemeClr val="tx1"/>
                </a:solidFill>
              </a:rPr>
              <a:t>		Cost of building   =  </a:t>
            </a:r>
            <a:r>
              <a:rPr lang="en-US" altLang="en-US" sz="2400" i="1" dirty="0">
                <a:solidFill>
                  <a:schemeClr val="tx1"/>
                </a:solidFill>
              </a:rPr>
              <a:t>C</a:t>
            </a:r>
            <a:r>
              <a:rPr lang="en-US" altLang="en-US" sz="2400" baseline="-25000" dirty="0">
                <a:solidFill>
                  <a:schemeClr val="tx1"/>
                </a:solidFill>
              </a:rPr>
              <a:t>0</a:t>
            </a:r>
            <a:r>
              <a:rPr lang="en-US" altLang="en-US" sz="2400" dirty="0">
                <a:solidFill>
                  <a:schemeClr val="tx1"/>
                </a:solidFill>
              </a:rPr>
              <a:t>  =  350,000</a:t>
            </a:r>
          </a:p>
          <a:p>
            <a:pPr>
              <a:lnSpc>
                <a:spcPct val="110000"/>
              </a:lnSpc>
              <a:buFont typeface="Wingdings" pitchFamily="2" charset="2"/>
              <a:buNone/>
            </a:pPr>
            <a:r>
              <a:rPr lang="en-US" altLang="en-US" sz="2400" dirty="0">
                <a:solidFill>
                  <a:schemeClr val="tx1"/>
                </a:solidFill>
              </a:rPr>
              <a:t>		Sale price in Year 1 =  </a:t>
            </a:r>
            <a:r>
              <a:rPr lang="en-US" altLang="en-US" sz="2400" i="1" dirty="0">
                <a:solidFill>
                  <a:schemeClr val="tx1"/>
                </a:solidFill>
              </a:rPr>
              <a:t>C</a:t>
            </a:r>
            <a:r>
              <a:rPr lang="en-US" altLang="en-US" sz="2400" baseline="-25000" dirty="0">
                <a:solidFill>
                  <a:schemeClr val="tx1"/>
                </a:solidFill>
              </a:rPr>
              <a:t>1</a:t>
            </a:r>
            <a:r>
              <a:rPr lang="en-US" altLang="en-US" sz="2400" dirty="0">
                <a:solidFill>
                  <a:schemeClr val="tx1"/>
                </a:solidFill>
              </a:rPr>
              <a:t>  =  400,000</a:t>
            </a:r>
            <a:endParaRPr lang="en-US" altLang="en-US" sz="4000" dirty="0">
              <a:solidFill>
                <a:schemeClr val="tx1"/>
              </a:solidFill>
            </a:endParaRPr>
          </a:p>
          <a:p>
            <a:pPr>
              <a:buFont typeface="Wingdings" pitchFamily="2" charset="2"/>
              <a:buNone/>
            </a:pPr>
            <a:r>
              <a:rPr lang="en-US" altLang="en-US" sz="2400" b="1" i="1" dirty="0">
                <a:solidFill>
                  <a:schemeClr val="tx1"/>
                </a:solidFill>
              </a:rPr>
              <a:t>Step 2:  Estimate opportunity cost of capital</a:t>
            </a:r>
            <a:endParaRPr lang="en-US" altLang="en-US" sz="2400" b="1" dirty="0">
              <a:solidFill>
                <a:schemeClr val="tx1"/>
              </a:solidFill>
            </a:endParaRPr>
          </a:p>
          <a:p>
            <a:pPr>
              <a:buFont typeface="Wingdings" pitchFamily="2" charset="2"/>
              <a:buNone/>
            </a:pPr>
            <a:r>
              <a:rPr lang="en-US" altLang="en-US" sz="2400" dirty="0">
                <a:solidFill>
                  <a:schemeClr val="tx1"/>
                </a:solidFill>
              </a:rPr>
              <a:t>If equally risky investments in the capital market</a:t>
            </a:r>
          </a:p>
          <a:p>
            <a:pPr>
              <a:buFont typeface="Wingdings" pitchFamily="2" charset="2"/>
              <a:buNone/>
            </a:pPr>
            <a:r>
              <a:rPr lang="en-US" altLang="en-US" sz="2400" dirty="0">
                <a:solidFill>
                  <a:schemeClr val="tx1"/>
                </a:solidFill>
              </a:rPr>
              <a:t>offer a return of 7%, then	Cost of capital  =  </a:t>
            </a:r>
            <a:r>
              <a:rPr lang="en-US" altLang="en-US" sz="2400" i="1" dirty="0">
                <a:solidFill>
                  <a:schemeClr val="tx1"/>
                </a:solidFill>
              </a:rPr>
              <a:t>r</a:t>
            </a:r>
            <a:r>
              <a:rPr lang="en-US" altLang="en-US" sz="2400" dirty="0">
                <a:solidFill>
                  <a:schemeClr val="tx1"/>
                </a:solidFill>
              </a:rPr>
              <a:t>  =  7%</a:t>
            </a:r>
          </a:p>
          <a:p>
            <a:pPr>
              <a:buNone/>
            </a:pPr>
            <a:r>
              <a:rPr lang="en-US" altLang="en-US" sz="2400" b="1" i="1" dirty="0">
                <a:solidFill>
                  <a:schemeClr val="tx1"/>
                </a:solidFill>
              </a:rPr>
              <a:t>Step 3:  Discount future cash flows</a:t>
            </a:r>
          </a:p>
          <a:p>
            <a:pPr>
              <a:buNone/>
            </a:pPr>
            <a:endParaRPr lang="en-US" altLang="en-US" sz="1600" i="1" dirty="0">
              <a:solidFill>
                <a:schemeClr val="tx1"/>
              </a:solidFill>
            </a:endParaRPr>
          </a:p>
          <a:p>
            <a:pPr>
              <a:buNone/>
            </a:pPr>
            <a:endParaRPr lang="en-US" altLang="en-US" sz="1600" dirty="0">
              <a:solidFill>
                <a:schemeClr val="tx1"/>
              </a:solidFill>
            </a:endParaRPr>
          </a:p>
          <a:p>
            <a:pPr>
              <a:buNone/>
            </a:pPr>
            <a:r>
              <a:rPr lang="en-US" altLang="en-US" sz="2400" b="1" i="1" dirty="0">
                <a:solidFill>
                  <a:schemeClr val="tx1"/>
                </a:solidFill>
              </a:rPr>
              <a:t>Step 4:  Go ahead if PV of payoff exceeds investment</a:t>
            </a:r>
            <a:endParaRPr lang="en-US" altLang="en-US" sz="2400" b="1" dirty="0">
              <a:solidFill>
                <a:schemeClr val="tx1"/>
              </a:solidFill>
            </a:endParaRPr>
          </a:p>
          <a:p>
            <a:pPr>
              <a:buFont typeface="Wingdings" pitchFamily="2" charset="2"/>
              <a:buNone/>
            </a:pPr>
            <a:endParaRPr lang="en-US" altLang="en-US" sz="1600" dirty="0">
              <a:solidFill>
                <a:schemeClr val="tx1"/>
              </a:solidFill>
            </a:endParaRPr>
          </a:p>
          <a:p>
            <a:pPr>
              <a:lnSpc>
                <a:spcPct val="110000"/>
              </a:lnSpc>
              <a:buFont typeface="Wingdings" pitchFamily="2" charset="2"/>
              <a:buNone/>
            </a:pPr>
            <a:endParaRPr lang="en-US" altLang="en-US" dirty="0">
              <a:solidFill>
                <a:schemeClr val="tx1"/>
              </a:solidFill>
            </a:endParaRPr>
          </a:p>
        </p:txBody>
      </p:sp>
      <p:sp>
        <p:nvSpPr>
          <p:cNvPr id="4" name="Slide Number Placeholder 5">
            <a:extLst>
              <a:ext uri="{FF2B5EF4-FFF2-40B4-BE49-F238E27FC236}">
                <a16:creationId xmlns:a16="http://schemas.microsoft.com/office/drawing/2014/main" id="{62067B2A-524D-4EF2-A525-8ED8E8663CF6}"/>
              </a:ext>
            </a:extLst>
          </p:cNvPr>
          <p:cNvSpPr>
            <a:spLocks noGrp="1"/>
          </p:cNvSpPr>
          <p:nvPr>
            <p:ph type="sldNum" sz="quarter" idx="12"/>
          </p:nvPr>
        </p:nvSpPr>
        <p:spPr>
          <a:xfrm>
            <a:off x="511228" y="787783"/>
            <a:ext cx="584978" cy="365125"/>
          </a:xfrm>
        </p:spPr>
        <p:txBody>
          <a:bodyPr/>
          <a:lstStyle/>
          <a:p>
            <a:fld id="{91E7CA12-BF80-439D-8494-4A541EEFE466}" type="slidenum">
              <a:rPr lang="zh-TW" altLang="en-US"/>
              <a:pPr/>
              <a:t>11</a:t>
            </a:fld>
            <a:endParaRPr lang="en-US" altLang="zh-TW" dirty="0"/>
          </a:p>
        </p:txBody>
      </p:sp>
      <p:graphicFrame>
        <p:nvGraphicFramePr>
          <p:cNvPr id="6" name="Object 2">
            <a:hlinkClick r:id="" action="ppaction://ole?verb=0"/>
            <a:extLst>
              <a:ext uri="{FF2B5EF4-FFF2-40B4-BE49-F238E27FC236}">
                <a16:creationId xmlns:a16="http://schemas.microsoft.com/office/drawing/2014/main" id="{31B094A1-17C9-4CEB-833E-4CB198C6A66A}"/>
              </a:ext>
            </a:extLst>
          </p:cNvPr>
          <p:cNvGraphicFramePr>
            <a:graphicFrameLocks/>
          </p:cNvGraphicFramePr>
          <p:nvPr/>
        </p:nvGraphicFramePr>
        <p:xfrm>
          <a:off x="1951038" y="4689855"/>
          <a:ext cx="4572000" cy="731837"/>
        </p:xfrm>
        <a:graphic>
          <a:graphicData uri="http://schemas.openxmlformats.org/presentationml/2006/ole">
            <mc:AlternateContent xmlns:mc="http://schemas.openxmlformats.org/markup-compatibility/2006">
              <mc:Choice xmlns:v="urn:schemas-microsoft-com:vml" Requires="v">
                <p:oleObj name="Equation" r:id="rId2" imgW="1739880" imgH="266400" progId="Equation.3">
                  <p:embed/>
                </p:oleObj>
              </mc:Choice>
              <mc:Fallback>
                <p:oleObj name="Equation" r:id="rId2" imgW="1739880" imgH="266400" progId="Equation.3">
                  <p:embed/>
                  <p:pic>
                    <p:nvPicPr>
                      <p:cNvPr id="6" name="Object 2">
                        <a:hlinkClick r:id="" action="ppaction://ole?verb=0"/>
                        <a:extLst>
                          <a:ext uri="{FF2B5EF4-FFF2-40B4-BE49-F238E27FC236}">
                            <a16:creationId xmlns:a16="http://schemas.microsoft.com/office/drawing/2014/main" id="{31B094A1-17C9-4CEB-833E-4CB198C6A66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038" y="4689855"/>
                        <a:ext cx="4572000" cy="731837"/>
                      </a:xfrm>
                      <a:prstGeom prst="rect">
                        <a:avLst/>
                      </a:prstGeom>
                      <a:solidFill>
                        <a:srgbClr val="FFFFFF"/>
                      </a:solidFill>
                      <a:ln>
                        <a:noFill/>
                      </a:ln>
                      <a:effectLst/>
                    </p:spPr>
                  </p:pic>
                </p:oleObj>
              </mc:Fallback>
            </mc:AlternateContent>
          </a:graphicData>
        </a:graphic>
      </p:graphicFrame>
      <p:graphicFrame>
        <p:nvGraphicFramePr>
          <p:cNvPr id="7" name="Object 3">
            <a:hlinkClick r:id="" action="ppaction://ole?verb=0"/>
            <a:extLst>
              <a:ext uri="{FF2B5EF4-FFF2-40B4-BE49-F238E27FC236}">
                <a16:creationId xmlns:a16="http://schemas.microsoft.com/office/drawing/2014/main" id="{9C43CC81-BAC1-4ED2-ADDB-E5435878CCF7}"/>
              </a:ext>
            </a:extLst>
          </p:cNvPr>
          <p:cNvGraphicFramePr>
            <a:graphicFrameLocks/>
          </p:cNvGraphicFramePr>
          <p:nvPr/>
        </p:nvGraphicFramePr>
        <p:xfrm>
          <a:off x="1960563" y="5868764"/>
          <a:ext cx="3962400" cy="989236"/>
        </p:xfrm>
        <a:graphic>
          <a:graphicData uri="http://schemas.openxmlformats.org/presentationml/2006/ole">
            <mc:AlternateContent xmlns:mc="http://schemas.openxmlformats.org/markup-compatibility/2006">
              <mc:Choice xmlns:v="urn:schemas-microsoft-com:vml" Requires="v">
                <p:oleObj name="Equation" r:id="rId4" imgW="1701720" imgH="431640" progId="Equation.3">
                  <p:embed/>
                </p:oleObj>
              </mc:Choice>
              <mc:Fallback>
                <p:oleObj name="Equation" r:id="rId4" imgW="1701720" imgH="431640" progId="Equation.3">
                  <p:embed/>
                  <p:pic>
                    <p:nvPicPr>
                      <p:cNvPr id="7" name="Object 3">
                        <a:hlinkClick r:id="" action="ppaction://ole?verb=0"/>
                        <a:extLst>
                          <a:ext uri="{FF2B5EF4-FFF2-40B4-BE49-F238E27FC236}">
                            <a16:creationId xmlns:a16="http://schemas.microsoft.com/office/drawing/2014/main" id="{9C43CC81-BAC1-4ED2-ADDB-E5435878CCF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563" y="5868764"/>
                        <a:ext cx="3962400" cy="989236"/>
                      </a:xfrm>
                      <a:prstGeom prst="rect">
                        <a:avLst/>
                      </a:prstGeom>
                      <a:solidFill>
                        <a:srgbClr val="FFFFFF"/>
                      </a:solidFill>
                      <a:ln>
                        <a:noFill/>
                      </a:ln>
                      <a:effectLst/>
                    </p:spPr>
                  </p:pic>
                </p:oleObj>
              </mc:Fallback>
            </mc:AlternateContent>
          </a:graphicData>
        </a:graphic>
      </p:graphicFrame>
      <p:sp>
        <p:nvSpPr>
          <p:cNvPr id="8" name="Rectangle 7">
            <a:extLst>
              <a:ext uri="{FF2B5EF4-FFF2-40B4-BE49-F238E27FC236}">
                <a16:creationId xmlns:a16="http://schemas.microsoft.com/office/drawing/2014/main" id="{FD6294D3-828F-437B-ADA1-ABD77923C07D}"/>
              </a:ext>
            </a:extLst>
          </p:cNvPr>
          <p:cNvSpPr/>
          <p:nvPr/>
        </p:nvSpPr>
        <p:spPr>
          <a:xfrm>
            <a:off x="1501287" y="5864001"/>
            <a:ext cx="6141425" cy="923330"/>
          </a:xfrm>
          <a:prstGeom prst="rect">
            <a:avLst/>
          </a:prstGeom>
          <a:solidFill>
            <a:srgbClr val="92D050"/>
          </a:solidFill>
        </p:spPr>
        <p:txBody>
          <a:bodyPr wrap="none">
            <a:spAutoFit/>
          </a:bodyPr>
          <a:lstStyle/>
          <a:p>
            <a:r>
              <a:rPr lang="en-US" altLang="zh-TW" sz="5400" b="1" dirty="0"/>
              <a:t>NPV&gt;0 so ACCEPT</a:t>
            </a:r>
            <a:endParaRPr lang="en-GB" sz="5400" dirty="0"/>
          </a:p>
        </p:txBody>
      </p:sp>
    </p:spTree>
    <p:extLst>
      <p:ext uri="{BB962C8B-B14F-4D97-AF65-F5344CB8AC3E}">
        <p14:creationId xmlns:p14="http://schemas.microsoft.com/office/powerpoint/2010/main" val="65044209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3505200" y="4876800"/>
            <a:ext cx="5105400" cy="1981200"/>
          </a:xfrm>
          <a:prstGeom prst="roundRect">
            <a:avLst/>
          </a:prstGeom>
          <a:solidFill>
            <a:schemeClr val="accent2">
              <a:lumMod val="20000"/>
              <a:lumOff val="80000"/>
            </a:schemeClr>
          </a:solidFill>
          <a:ln>
            <a:solidFill>
              <a:schemeClr val="accent2">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100" name="Rectangle 2"/>
          <p:cNvSpPr>
            <a:spLocks noGrp="1" noChangeArrowheads="1"/>
          </p:cNvSpPr>
          <p:nvPr>
            <p:ph type="title"/>
          </p:nvPr>
        </p:nvSpPr>
        <p:spPr/>
        <p:txBody>
          <a:bodyPr/>
          <a:lstStyle/>
          <a:p>
            <a:r>
              <a:rPr lang="en-US" altLang="en-US"/>
              <a:t>Risk and Present Value</a:t>
            </a:r>
          </a:p>
        </p:txBody>
      </p:sp>
      <p:graphicFrame>
        <p:nvGraphicFramePr>
          <p:cNvPr id="4098" name="Object 3">
            <a:hlinkClick r:id="" action="ppaction://ole?verb=0"/>
          </p:cNvPr>
          <p:cNvGraphicFramePr>
            <a:graphicFrameLocks/>
          </p:cNvGraphicFramePr>
          <p:nvPr/>
        </p:nvGraphicFramePr>
        <p:xfrm>
          <a:off x="457200" y="2819400"/>
          <a:ext cx="5105400" cy="1828800"/>
        </p:xfrm>
        <a:graphic>
          <a:graphicData uri="http://schemas.openxmlformats.org/presentationml/2006/ole">
            <mc:AlternateContent xmlns:mc="http://schemas.openxmlformats.org/markup-compatibility/2006">
              <mc:Choice xmlns:v="urn:schemas-microsoft-com:vml" Requires="v">
                <p:oleObj name="Equation" r:id="rId2" imgW="1752480" imgH="634680" progId="Equation.3">
                  <p:embed/>
                </p:oleObj>
              </mc:Choice>
              <mc:Fallback>
                <p:oleObj name="Equation" r:id="rId2" imgW="1752480" imgH="634680" progId="Equation.3">
                  <p:embed/>
                  <p:pic>
                    <p:nvPicPr>
                      <p:cNvPr id="4098" name="Object 3">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5105400" cy="1828800"/>
                      </a:xfrm>
                      <a:prstGeom prst="rect">
                        <a:avLst/>
                      </a:prstGeom>
                      <a:noFill/>
                      <a:ln>
                        <a:noFill/>
                      </a:ln>
                    </p:spPr>
                  </p:pic>
                </p:oleObj>
              </mc:Fallback>
            </mc:AlternateContent>
          </a:graphicData>
        </a:graphic>
      </p:graphicFrame>
      <p:sp>
        <p:nvSpPr>
          <p:cNvPr id="4101" name="AutoShape 5"/>
          <p:cNvSpPr>
            <a:spLocks noChangeArrowheads="1"/>
          </p:cNvSpPr>
          <p:nvPr/>
        </p:nvSpPr>
        <p:spPr bwMode="auto">
          <a:xfrm flipH="1">
            <a:off x="5638800" y="3200400"/>
            <a:ext cx="1676400" cy="16002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847 h 21600"/>
              <a:gd name="T14" fmla="*/ 18778 w 21600"/>
              <a:gd name="T15" fmla="*/ 8311 h 21600"/>
            </a:gdLst>
            <a:ahLst/>
            <a:cxnLst>
              <a:cxn ang="T8">
                <a:pos x="T0" y="T1"/>
              </a:cxn>
              <a:cxn ang="T9">
                <a:pos x="T2" y="T3"/>
              </a:cxn>
              <a:cxn ang="T10">
                <a:pos x="T4" y="T5"/>
              </a:cxn>
              <a:cxn ang="T11">
                <a:pos x="T6" y="T7"/>
              </a:cxn>
            </a:cxnLst>
            <a:rect l="T12" t="T13" r="T14" b="T15"/>
            <a:pathLst>
              <a:path w="21600" h="21600">
                <a:moveTo>
                  <a:pt x="21600" y="6079"/>
                </a:moveTo>
                <a:lnTo>
                  <a:pt x="13915" y="0"/>
                </a:lnTo>
                <a:lnTo>
                  <a:pt x="13915" y="3847"/>
                </a:lnTo>
                <a:lnTo>
                  <a:pt x="12427" y="3847"/>
                </a:lnTo>
                <a:cubicBezTo>
                  <a:pt x="5564" y="3847"/>
                  <a:pt x="0" y="7568"/>
                  <a:pt x="0" y="12158"/>
                </a:cubicBezTo>
                <a:lnTo>
                  <a:pt x="0" y="21600"/>
                </a:lnTo>
                <a:lnTo>
                  <a:pt x="4563" y="21600"/>
                </a:lnTo>
                <a:lnTo>
                  <a:pt x="4563" y="12158"/>
                </a:lnTo>
                <a:cubicBezTo>
                  <a:pt x="4563" y="10033"/>
                  <a:pt x="8084" y="8311"/>
                  <a:pt x="12427" y="8311"/>
                </a:cubicBezTo>
                <a:lnTo>
                  <a:pt x="13915" y="8311"/>
                </a:lnTo>
                <a:lnTo>
                  <a:pt x="13915" y="12158"/>
                </a:lnTo>
                <a:close/>
              </a:path>
            </a:pathLst>
          </a:cu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4099" name="Object 4">
            <a:hlinkClick r:id="" action="ppaction://ole?verb=0"/>
          </p:cNvPr>
          <p:cNvGraphicFramePr>
            <a:graphicFrameLocks/>
          </p:cNvGraphicFramePr>
          <p:nvPr/>
        </p:nvGraphicFramePr>
        <p:xfrm>
          <a:off x="3581400" y="5029200"/>
          <a:ext cx="5029200" cy="1828800"/>
        </p:xfrm>
        <a:graphic>
          <a:graphicData uri="http://schemas.openxmlformats.org/presentationml/2006/ole">
            <mc:AlternateContent xmlns:mc="http://schemas.openxmlformats.org/markup-compatibility/2006">
              <mc:Choice xmlns:v="urn:schemas-microsoft-com:vml" Requires="v">
                <p:oleObj name="Equation" r:id="rId4" imgW="1688760" imgH="634680" progId="Equation.3">
                  <p:embed/>
                </p:oleObj>
              </mc:Choice>
              <mc:Fallback>
                <p:oleObj name="Equation" r:id="rId4" imgW="1688760" imgH="634680" progId="Equation.3">
                  <p:embed/>
                  <p:pic>
                    <p:nvPicPr>
                      <p:cNvPr id="4099" name="Object 4">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029200"/>
                        <a:ext cx="5029200" cy="1828800"/>
                      </a:xfrm>
                      <a:prstGeom prst="rect">
                        <a:avLst/>
                      </a:prstGeom>
                      <a:noFill/>
                      <a:ln>
                        <a:noFill/>
                      </a:ln>
                    </p:spPr>
                  </p:pic>
                </p:oleObj>
              </mc:Fallback>
            </mc:AlternateContent>
          </a:graphicData>
        </a:graphic>
      </p:graphicFrame>
      <p:sp>
        <p:nvSpPr>
          <p:cNvPr id="7" name="Rounded Rectangle 6"/>
          <p:cNvSpPr/>
          <p:nvPr/>
        </p:nvSpPr>
        <p:spPr bwMode="auto">
          <a:xfrm>
            <a:off x="304800" y="2743200"/>
            <a:ext cx="5257800" cy="1981200"/>
          </a:xfrm>
          <a:prstGeom prst="roundRect">
            <a:avLst/>
          </a:prstGeom>
          <a:noFill/>
          <a:ln>
            <a:solidFill>
              <a:schemeClr val="accent2">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Rectangle 3"/>
          <p:cNvSpPr txBox="1">
            <a:spLocks noChangeArrowheads="1"/>
          </p:cNvSpPr>
          <p:nvPr/>
        </p:nvSpPr>
        <p:spPr bwMode="auto">
          <a:xfrm>
            <a:off x="152400" y="1295400"/>
            <a:ext cx="899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altLang="en-US" sz="3200" b="0" i="0" u="none" strike="noStrike" kern="0" cap="none" spc="0" normalizeH="0" baseline="0" noProof="0" dirty="0">
                <a:ln>
                  <a:noFill/>
                </a:ln>
                <a:solidFill>
                  <a:srgbClr val="010000"/>
                </a:solidFill>
                <a:effectLst/>
                <a:uLnTx/>
                <a:uFillTx/>
                <a:latin typeface="Calibri" panose="020F0502020204030204" pitchFamily="34" charset="0"/>
                <a:ea typeface="+mn-ea"/>
                <a:cs typeface="+mn-cs"/>
              </a:rPr>
              <a:t>Higher risk projects require a higher rate of return</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altLang="en-US" sz="3200" b="0" i="0" u="none" strike="noStrike" kern="0" cap="none" spc="0" normalizeH="0" baseline="0" noProof="0" dirty="0">
                <a:ln>
                  <a:noFill/>
                </a:ln>
                <a:solidFill>
                  <a:srgbClr val="010000"/>
                </a:solidFill>
                <a:effectLst/>
                <a:uLnTx/>
                <a:uFillTx/>
                <a:latin typeface="Calibri" panose="020F0502020204030204" pitchFamily="34" charset="0"/>
                <a:ea typeface="+mn-ea"/>
                <a:cs typeface="+mn-cs"/>
              </a:rPr>
              <a:t>Higher required rates of return cause lower PVs</a:t>
            </a:r>
          </a:p>
        </p:txBody>
      </p:sp>
      <p:sp>
        <p:nvSpPr>
          <p:cNvPr id="9" name="Slide Number Placeholder 5">
            <a:extLst>
              <a:ext uri="{FF2B5EF4-FFF2-40B4-BE49-F238E27FC236}">
                <a16:creationId xmlns:a16="http://schemas.microsoft.com/office/drawing/2014/main" id="{4D359765-9E1E-4F75-9BF5-EB4FA49C2DFC}"/>
              </a:ext>
            </a:extLst>
          </p:cNvPr>
          <p:cNvSpPr>
            <a:spLocks noGrp="1"/>
          </p:cNvSpPr>
          <p:nvPr>
            <p:ph type="sldNum" sz="quarter" idx="12"/>
          </p:nvPr>
        </p:nvSpPr>
        <p:spPr>
          <a:xfrm>
            <a:off x="511228" y="787783"/>
            <a:ext cx="584978" cy="365125"/>
          </a:xfrm>
        </p:spPr>
        <p:txBody>
          <a:bodyPr/>
          <a:lstStyle/>
          <a:p>
            <a:fld id="{91E7CA12-BF80-439D-8494-4A541EEFE466}" type="slidenum">
              <a:rPr lang="zh-TW" altLang="en-US"/>
              <a:pPr/>
              <a:t>12</a:t>
            </a:fld>
            <a:endParaRPr lang="en-US" altLang="zh-TW" dirty="0"/>
          </a:p>
        </p:txBody>
      </p:sp>
    </p:spTree>
    <p:extLst>
      <p:ext uri="{BB962C8B-B14F-4D97-AF65-F5344CB8AC3E}">
        <p14:creationId xmlns:p14="http://schemas.microsoft.com/office/powerpoint/2010/main" val="170864745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altLang="en-US"/>
              <a:t>Risk and Present Value</a:t>
            </a:r>
          </a:p>
        </p:txBody>
      </p:sp>
      <p:graphicFrame>
        <p:nvGraphicFramePr>
          <p:cNvPr id="4098" name="Object 3">
            <a:hlinkClick r:id="" action="ppaction://ole?verb=0"/>
          </p:cNvPr>
          <p:cNvGraphicFramePr>
            <a:graphicFrameLocks/>
          </p:cNvGraphicFramePr>
          <p:nvPr/>
        </p:nvGraphicFramePr>
        <p:xfrm>
          <a:off x="914400" y="1752600"/>
          <a:ext cx="4748213" cy="1717675"/>
        </p:xfrm>
        <a:graphic>
          <a:graphicData uri="http://schemas.openxmlformats.org/presentationml/2006/ole">
            <mc:AlternateContent xmlns:mc="http://schemas.openxmlformats.org/markup-compatibility/2006">
              <mc:Choice xmlns:v="urn:schemas-microsoft-com:vml" Requires="v">
                <p:oleObj name="Equation" r:id="rId2" imgW="1752480" imgH="634680" progId="Equation.3">
                  <p:embed/>
                </p:oleObj>
              </mc:Choice>
              <mc:Fallback>
                <p:oleObj name="Equation" r:id="rId2" imgW="1752480" imgH="634680" progId="Equation.3">
                  <p:embed/>
                  <p:pic>
                    <p:nvPicPr>
                      <p:cNvPr id="4098" name="Object 3">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4748213"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
        <p:nvSpPr>
          <p:cNvPr id="2" name="TextBox 1"/>
          <p:cNvSpPr txBox="1"/>
          <p:nvPr/>
        </p:nvSpPr>
        <p:spPr>
          <a:xfrm>
            <a:off x="800227" y="4345632"/>
            <a:ext cx="7578037" cy="1354217"/>
          </a:xfrm>
          <a:prstGeom prst="rect">
            <a:avLst/>
          </a:prstGeom>
          <a:noFill/>
        </p:spPr>
        <p:txBody>
          <a:bodyPr wrap="none" rtlCol="0">
            <a:spAutoFit/>
          </a:bodyPr>
          <a:lstStyle/>
          <a:p>
            <a:pPr algn="ctr">
              <a:spcBef>
                <a:spcPts val="600"/>
              </a:spcBef>
              <a:spcAft>
                <a:spcPts val="600"/>
              </a:spcAft>
            </a:pPr>
            <a:r>
              <a:rPr lang="en-US" sz="3600" dirty="0">
                <a:latin typeface="Calibri" panose="020F0502020204030204" pitchFamily="34" charset="0"/>
              </a:rPr>
              <a:t>New NPV = 357,143 − 350,000 = $7,143</a:t>
            </a:r>
          </a:p>
          <a:p>
            <a:pPr algn="ctr">
              <a:spcBef>
                <a:spcPts val="600"/>
              </a:spcBef>
              <a:spcAft>
                <a:spcPts val="600"/>
              </a:spcAft>
            </a:pPr>
            <a:r>
              <a:rPr lang="en-US" sz="3600" dirty="0">
                <a:latin typeface="Calibri" panose="020F0502020204030204" pitchFamily="34" charset="0"/>
              </a:rPr>
              <a:t>Higher risk = Lower value</a:t>
            </a:r>
          </a:p>
        </p:txBody>
      </p:sp>
      <p:sp>
        <p:nvSpPr>
          <p:cNvPr id="5" name="Rounded Rectangle 4"/>
          <p:cNvSpPr/>
          <p:nvPr/>
        </p:nvSpPr>
        <p:spPr bwMode="auto">
          <a:xfrm>
            <a:off x="762000" y="1524000"/>
            <a:ext cx="4953000" cy="1981200"/>
          </a:xfrm>
          <a:prstGeom prst="roundRect">
            <a:avLst/>
          </a:prstGeom>
          <a:noFill/>
          <a:ln>
            <a:solidFill>
              <a:schemeClr val="accent2">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Rectangle 5">
            <a:extLst>
              <a:ext uri="{FF2B5EF4-FFF2-40B4-BE49-F238E27FC236}">
                <a16:creationId xmlns:a16="http://schemas.microsoft.com/office/drawing/2014/main" id="{EB09B411-22AE-4ACD-94B4-03582E24CB31}"/>
              </a:ext>
            </a:extLst>
          </p:cNvPr>
          <p:cNvSpPr/>
          <p:nvPr/>
        </p:nvSpPr>
        <p:spPr>
          <a:xfrm>
            <a:off x="1447800" y="5699849"/>
            <a:ext cx="7348487" cy="923330"/>
          </a:xfrm>
          <a:prstGeom prst="rect">
            <a:avLst/>
          </a:prstGeom>
          <a:solidFill>
            <a:srgbClr val="92D050"/>
          </a:solidFill>
        </p:spPr>
        <p:txBody>
          <a:bodyPr wrap="none">
            <a:spAutoFit/>
          </a:bodyPr>
          <a:lstStyle/>
          <a:p>
            <a:r>
              <a:rPr lang="en-US" altLang="zh-TW" sz="5400" b="1" dirty="0"/>
              <a:t>NPV&gt;0 so still ACCEPT</a:t>
            </a:r>
            <a:endParaRPr lang="en-GB" sz="5400" dirty="0"/>
          </a:p>
        </p:txBody>
      </p:sp>
      <p:sp>
        <p:nvSpPr>
          <p:cNvPr id="7" name="Slide Number Placeholder 5">
            <a:extLst>
              <a:ext uri="{FF2B5EF4-FFF2-40B4-BE49-F238E27FC236}">
                <a16:creationId xmlns:a16="http://schemas.microsoft.com/office/drawing/2014/main" id="{F78DE4AD-1742-4287-A949-39211D4E7487}"/>
              </a:ext>
            </a:extLst>
          </p:cNvPr>
          <p:cNvSpPr>
            <a:spLocks noGrp="1"/>
          </p:cNvSpPr>
          <p:nvPr>
            <p:ph type="sldNum" sz="quarter" idx="12"/>
          </p:nvPr>
        </p:nvSpPr>
        <p:spPr>
          <a:xfrm>
            <a:off x="511228" y="787783"/>
            <a:ext cx="584978" cy="365125"/>
          </a:xfrm>
        </p:spPr>
        <p:txBody>
          <a:bodyPr/>
          <a:lstStyle/>
          <a:p>
            <a:fld id="{91E7CA12-BF80-439D-8494-4A541EEFE466}" type="slidenum">
              <a:rPr lang="zh-TW" altLang="en-US"/>
              <a:pPr/>
              <a:t>13</a:t>
            </a:fld>
            <a:endParaRPr lang="en-US" altLang="zh-TW" dirty="0"/>
          </a:p>
        </p:txBody>
      </p:sp>
    </p:spTree>
    <p:extLst>
      <p:ext uri="{BB962C8B-B14F-4D97-AF65-F5344CB8AC3E}">
        <p14:creationId xmlns:p14="http://schemas.microsoft.com/office/powerpoint/2010/main" val="139969472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lstStyle/>
          <a:p>
            <a:r>
              <a:rPr lang="en-US" altLang="zh-TW" dirty="0"/>
              <a:t>Decision Criteria Test - NPV</a:t>
            </a:r>
          </a:p>
        </p:txBody>
      </p:sp>
      <p:sp>
        <p:nvSpPr>
          <p:cNvPr id="903171" name="Rectangle 3"/>
          <p:cNvSpPr>
            <a:spLocks noGrp="1" noChangeArrowheads="1"/>
          </p:cNvSpPr>
          <p:nvPr>
            <p:ph idx="1"/>
          </p:nvPr>
        </p:nvSpPr>
        <p:spPr>
          <a:xfrm>
            <a:off x="685801" y="1676400"/>
            <a:ext cx="7848600" cy="4234822"/>
          </a:xfrm>
        </p:spPr>
        <p:txBody>
          <a:bodyPr>
            <a:normAutofit lnSpcReduction="10000"/>
          </a:bodyPr>
          <a:lstStyle/>
          <a:p>
            <a:pPr lvl="1"/>
            <a:r>
              <a:rPr lang="en-US" sz="3500" dirty="0">
                <a:latin typeface="Calibri" charset="0"/>
              </a:rPr>
              <a:t>Meets all desirable criteria</a:t>
            </a:r>
          </a:p>
          <a:p>
            <a:pPr lvl="2"/>
            <a:r>
              <a:rPr lang="en-US" sz="3100" dirty="0">
                <a:latin typeface="Calibri" charset="0"/>
              </a:rPr>
              <a:t>Considers all CFs</a:t>
            </a:r>
          </a:p>
          <a:p>
            <a:pPr lvl="2"/>
            <a:r>
              <a:rPr lang="en-US" sz="3100" dirty="0">
                <a:latin typeface="Calibri" charset="0"/>
              </a:rPr>
              <a:t>Considers TVM</a:t>
            </a:r>
          </a:p>
          <a:p>
            <a:pPr lvl="2"/>
            <a:r>
              <a:rPr lang="en-US" sz="3100" dirty="0">
                <a:latin typeface="Calibri" charset="0"/>
              </a:rPr>
              <a:t>Adjusts for risk</a:t>
            </a:r>
          </a:p>
          <a:p>
            <a:pPr lvl="2"/>
            <a:r>
              <a:rPr lang="en-US" sz="3100" dirty="0">
                <a:latin typeface="Calibri" charset="0"/>
              </a:rPr>
              <a:t>Can rank mutually exclusive projects</a:t>
            </a:r>
          </a:p>
          <a:p>
            <a:pPr lvl="1"/>
            <a:r>
              <a:rPr lang="en-US" sz="3500" dirty="0">
                <a:latin typeface="Calibri" charset="0"/>
              </a:rPr>
              <a:t>Directly related to increase in V</a:t>
            </a:r>
            <a:r>
              <a:rPr lang="en-US" sz="3500" baseline="-25000" dirty="0">
                <a:latin typeface="Calibri" charset="0"/>
              </a:rPr>
              <a:t>F</a:t>
            </a:r>
          </a:p>
          <a:p>
            <a:pPr lvl="1"/>
            <a:r>
              <a:rPr lang="en-US" sz="3500" u="sng" dirty="0">
                <a:latin typeface="Calibri" charset="0"/>
              </a:rPr>
              <a:t>Dominant method</a:t>
            </a:r>
            <a:r>
              <a:rPr lang="en-US" sz="3500" dirty="0">
                <a:latin typeface="Calibri" charset="0"/>
              </a:rPr>
              <a:t>; always prevails</a:t>
            </a:r>
          </a:p>
        </p:txBody>
      </p:sp>
      <p:sp>
        <p:nvSpPr>
          <p:cNvPr id="7" name="Slide Number Placeholder 5"/>
          <p:cNvSpPr>
            <a:spLocks noGrp="1"/>
          </p:cNvSpPr>
          <p:nvPr>
            <p:ph type="sldNum" sz="quarter" idx="12"/>
          </p:nvPr>
        </p:nvSpPr>
        <p:spPr/>
        <p:txBody>
          <a:bodyPr/>
          <a:lstStyle/>
          <a:p>
            <a:fld id="{AEFE74CD-3462-4CA3-9E60-743F136E3262}" type="slidenum">
              <a:rPr lang="zh-TW" altLang="en-US"/>
              <a:pPr/>
              <a:t>14</a:t>
            </a:fld>
            <a:endParaRPr lang="en-US" altLang="zh-TW" dirty="0"/>
          </a:p>
        </p:txBody>
      </p:sp>
      <p:sp>
        <p:nvSpPr>
          <p:cNvPr id="903172"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Net Present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anim calcmode="lin" valueType="num">
                                      <p:cBhvr additive="base">
                                        <p:cTn id="7" dur="500" fill="hold"/>
                                        <p:tgtEl>
                                          <p:spTgt spid="903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317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3171">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903171">
                                            <p:txEl>
                                              <p:pRg st="1" end="1"/>
                                            </p:txEl>
                                          </p:spTgt>
                                        </p:tgtEl>
                                        <p:attrNameLst>
                                          <p:attrName>style.visibility</p:attrName>
                                        </p:attrNameLst>
                                      </p:cBhvr>
                                      <p:to>
                                        <p:strVal val="visible"/>
                                      </p:to>
                                    </p:set>
                                    <p:anim calcmode="lin" valueType="num">
                                      <p:cBhvr additive="base">
                                        <p:cTn id="11" dur="500" fill="hold"/>
                                        <p:tgtEl>
                                          <p:spTgt spid="903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0317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3171">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903171">
                                            <p:txEl>
                                              <p:pRg st="2" end="2"/>
                                            </p:txEl>
                                          </p:spTgt>
                                        </p:tgtEl>
                                        <p:attrNameLst>
                                          <p:attrName>style.visibility</p:attrName>
                                        </p:attrNameLst>
                                      </p:cBhvr>
                                      <p:to>
                                        <p:strVal val="visible"/>
                                      </p:to>
                                    </p:set>
                                    <p:anim calcmode="lin" valueType="num">
                                      <p:cBhvr additive="base">
                                        <p:cTn id="15" dur="500" fill="hold"/>
                                        <p:tgtEl>
                                          <p:spTgt spid="9031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0317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3171">
                                            <p:txEl>
                                              <p:pRg st="2" end="2"/>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903171">
                                            <p:txEl>
                                              <p:pRg st="3" end="3"/>
                                            </p:txEl>
                                          </p:spTgt>
                                        </p:tgtEl>
                                        <p:attrNameLst>
                                          <p:attrName>style.visibility</p:attrName>
                                        </p:attrNameLst>
                                      </p:cBhvr>
                                      <p:to>
                                        <p:strVal val="visible"/>
                                      </p:to>
                                    </p:set>
                                    <p:anim calcmode="lin" valueType="num">
                                      <p:cBhvr additive="base">
                                        <p:cTn id="19" dur="500" fill="hold"/>
                                        <p:tgtEl>
                                          <p:spTgt spid="9031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317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3171">
                                            <p:txEl>
                                              <p:pRg st="3" end="3"/>
                                            </p:txEl>
                                          </p:spTgt>
                                        </p:tgtEl>
                                        <p:attrNameLst>
                                          <p:attrName>ppt_c</p:attrName>
                                        </p:attrNameLst>
                                      </p:cBhvr>
                                      <p:to>
                                        <a:schemeClr val="tx2"/>
                                      </p:to>
                                    </p:animClr>
                                  </p:subTnLst>
                                </p:cTn>
                              </p:par>
                              <p:par>
                                <p:cTn id="21" presetID="2" presetClass="entr" presetSubtype="8" fill="hold" grpId="0" nodeType="withEffect">
                                  <p:stCondLst>
                                    <p:cond delay="0"/>
                                  </p:stCondLst>
                                  <p:childTnLst>
                                    <p:set>
                                      <p:cBhvr>
                                        <p:cTn id="22" dur="1" fill="hold">
                                          <p:stCondLst>
                                            <p:cond delay="0"/>
                                          </p:stCondLst>
                                        </p:cTn>
                                        <p:tgtEl>
                                          <p:spTgt spid="903171">
                                            <p:txEl>
                                              <p:pRg st="4" end="4"/>
                                            </p:txEl>
                                          </p:spTgt>
                                        </p:tgtEl>
                                        <p:attrNameLst>
                                          <p:attrName>style.visibility</p:attrName>
                                        </p:attrNameLst>
                                      </p:cBhvr>
                                      <p:to>
                                        <p:strVal val="visible"/>
                                      </p:to>
                                    </p:set>
                                    <p:anim calcmode="lin" valueType="num">
                                      <p:cBhvr additive="base">
                                        <p:cTn id="23" dur="500" fill="hold"/>
                                        <p:tgtEl>
                                          <p:spTgt spid="90317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0317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3171">
                                            <p:txEl>
                                              <p:pRg st="4" end="4"/>
                                            </p:txEl>
                                          </p:spTgt>
                                        </p:tgtEl>
                                        <p:attrNameLst>
                                          <p:attrName>ppt_c</p:attrName>
                                        </p:attrNameLst>
                                      </p:cBhvr>
                                      <p:to>
                                        <a:schemeClr val="tx2"/>
                                      </p:to>
                                    </p:animClr>
                                  </p:subTnLst>
                                </p:cTn>
                              </p:par>
                              <p:par>
                                <p:cTn id="25" presetID="2" presetClass="entr" presetSubtype="8" fill="hold" grpId="0" nodeType="withEffect">
                                  <p:stCondLst>
                                    <p:cond delay="0"/>
                                  </p:stCondLst>
                                  <p:childTnLst>
                                    <p:set>
                                      <p:cBhvr>
                                        <p:cTn id="26" dur="1" fill="hold">
                                          <p:stCondLst>
                                            <p:cond delay="0"/>
                                          </p:stCondLst>
                                        </p:cTn>
                                        <p:tgtEl>
                                          <p:spTgt spid="903171">
                                            <p:txEl>
                                              <p:pRg st="5" end="5"/>
                                            </p:txEl>
                                          </p:spTgt>
                                        </p:tgtEl>
                                        <p:attrNameLst>
                                          <p:attrName>style.visibility</p:attrName>
                                        </p:attrNameLst>
                                      </p:cBhvr>
                                      <p:to>
                                        <p:strVal val="visible"/>
                                      </p:to>
                                    </p:set>
                                    <p:anim calcmode="lin" valueType="num">
                                      <p:cBhvr additive="base">
                                        <p:cTn id="27" dur="500" fill="hold"/>
                                        <p:tgtEl>
                                          <p:spTgt spid="903171">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0317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3171">
                                            <p:txEl>
                                              <p:pRg st="5" end="5"/>
                                            </p:txEl>
                                          </p:spTgt>
                                        </p:tgtEl>
                                        <p:attrNameLst>
                                          <p:attrName>ppt_c</p:attrName>
                                        </p:attrNameLst>
                                      </p:cBhvr>
                                      <p:to>
                                        <a:schemeClr val="tx2"/>
                                      </p:to>
                                    </p:animClr>
                                  </p:subTnLst>
                                </p:cTn>
                              </p:par>
                              <p:par>
                                <p:cTn id="29" presetID="2" presetClass="entr" presetSubtype="8" fill="hold" grpId="0" nodeType="withEffect">
                                  <p:stCondLst>
                                    <p:cond delay="0"/>
                                  </p:stCondLst>
                                  <p:childTnLst>
                                    <p:set>
                                      <p:cBhvr>
                                        <p:cTn id="30" dur="1" fill="hold">
                                          <p:stCondLst>
                                            <p:cond delay="0"/>
                                          </p:stCondLst>
                                        </p:cTn>
                                        <p:tgtEl>
                                          <p:spTgt spid="903171">
                                            <p:txEl>
                                              <p:pRg st="6" end="6"/>
                                            </p:txEl>
                                          </p:spTgt>
                                        </p:tgtEl>
                                        <p:attrNameLst>
                                          <p:attrName>style.visibility</p:attrName>
                                        </p:attrNameLst>
                                      </p:cBhvr>
                                      <p:to>
                                        <p:strVal val="visible"/>
                                      </p:to>
                                    </p:set>
                                    <p:anim calcmode="lin" valueType="num">
                                      <p:cBhvr additive="base">
                                        <p:cTn id="31" dur="500" fill="hold"/>
                                        <p:tgtEl>
                                          <p:spTgt spid="903171">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0317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3171">
                                            <p:txEl>
                                              <p:pRg st="6" end="6"/>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ltLang="zh-TW" dirty="0"/>
              <a:t>Payback Period</a:t>
            </a:r>
          </a:p>
        </p:txBody>
      </p:sp>
      <p:sp>
        <p:nvSpPr>
          <p:cNvPr id="907267" name="Rectangle 3"/>
          <p:cNvSpPr>
            <a:spLocks noGrp="1" noChangeArrowheads="1"/>
          </p:cNvSpPr>
          <p:nvPr>
            <p:ph idx="1"/>
          </p:nvPr>
        </p:nvSpPr>
        <p:spPr>
          <a:xfrm>
            <a:off x="1524000" y="1540189"/>
            <a:ext cx="6591985" cy="3777622"/>
          </a:xfrm>
        </p:spPr>
        <p:txBody>
          <a:bodyPr>
            <a:noAutofit/>
          </a:bodyPr>
          <a:lstStyle/>
          <a:p>
            <a:pPr algn="just"/>
            <a:r>
              <a:rPr lang="en-US" altLang="zh-TW" sz="2500" dirty="0">
                <a:latin typeface="+mj-lt"/>
              </a:rPr>
              <a:t>How long does it take to get the initial cost back in a nominal sense?</a:t>
            </a:r>
          </a:p>
          <a:p>
            <a:pPr algn="just"/>
            <a:r>
              <a:rPr lang="en-US" altLang="zh-TW" sz="2500" dirty="0">
                <a:latin typeface="+mj-lt"/>
              </a:rPr>
              <a:t>Computation</a:t>
            </a:r>
          </a:p>
          <a:p>
            <a:pPr lvl="1" algn="just"/>
            <a:r>
              <a:rPr lang="en-US" altLang="zh-TW" sz="2200" dirty="0">
                <a:latin typeface="+mj-lt"/>
              </a:rPr>
              <a:t>Estimate the cash flows</a:t>
            </a:r>
          </a:p>
          <a:p>
            <a:pPr lvl="1" algn="just"/>
            <a:r>
              <a:rPr lang="en-US" altLang="zh-TW" sz="2200" dirty="0">
                <a:latin typeface="+mj-lt"/>
              </a:rPr>
              <a:t>Subtract the future cash flows from the initial cost until the initial investment has been recovered</a:t>
            </a:r>
          </a:p>
          <a:p>
            <a:pPr algn="just"/>
            <a:r>
              <a:rPr lang="en-US" altLang="zh-TW" sz="2500" dirty="0">
                <a:latin typeface="+mj-lt"/>
              </a:rPr>
              <a:t>Decision Rule – </a:t>
            </a:r>
            <a:r>
              <a:rPr lang="en-US" altLang="zh-TW" sz="2500" b="1" i="1" dirty="0">
                <a:latin typeface="+mj-lt"/>
              </a:rPr>
              <a:t>Accept if the payback period is less than some preset limit</a:t>
            </a:r>
            <a:endParaRPr lang="en-US" altLang="zh-TW" sz="2500" dirty="0">
              <a:latin typeface="+mj-lt"/>
            </a:endParaRPr>
          </a:p>
        </p:txBody>
      </p:sp>
      <p:sp>
        <p:nvSpPr>
          <p:cNvPr id="7" name="Slide Number Placeholder 5"/>
          <p:cNvSpPr>
            <a:spLocks noGrp="1"/>
          </p:cNvSpPr>
          <p:nvPr>
            <p:ph type="sldNum" sz="quarter" idx="12"/>
          </p:nvPr>
        </p:nvSpPr>
        <p:spPr/>
        <p:txBody>
          <a:bodyPr/>
          <a:lstStyle/>
          <a:p>
            <a:fld id="{A09F1057-C26F-45B3-A747-C0ED2A5FED5C}" type="slidenum">
              <a:rPr lang="zh-TW" altLang="en-US"/>
              <a:pPr/>
              <a:t>15</a:t>
            </a:fld>
            <a:endParaRPr lang="en-US" altLang="zh-TW" dirty="0"/>
          </a:p>
        </p:txBody>
      </p:sp>
      <p:sp>
        <p:nvSpPr>
          <p:cNvPr id="907268"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pic>
        <p:nvPicPr>
          <p:cNvPr id="956418" name="Picture 2" descr="http://www.ranchstudio.com/images/CLICKHERE.png">
            <a:hlinkClick r:id="rId3"/>
            <a:extLst>
              <a:ext uri="{FF2B5EF4-FFF2-40B4-BE49-F238E27FC236}">
                <a16:creationId xmlns:a16="http://schemas.microsoft.com/office/drawing/2014/main" id="{7B8B03A2-1F40-42B2-99AF-9C6054DB2E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5456525"/>
            <a:ext cx="1223963" cy="1366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7267">
                                            <p:txEl>
                                              <p:pRg st="0" end="0"/>
                                            </p:txEl>
                                          </p:spTgt>
                                        </p:tgtEl>
                                        <p:attrNameLst>
                                          <p:attrName>style.visibility</p:attrName>
                                        </p:attrNameLst>
                                      </p:cBhvr>
                                      <p:to>
                                        <p:strVal val="visible"/>
                                      </p:to>
                                    </p:set>
                                    <p:anim calcmode="lin" valueType="num">
                                      <p:cBhvr additive="base">
                                        <p:cTn id="7" dur="500" fill="hold"/>
                                        <p:tgtEl>
                                          <p:spTgt spid="907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726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726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7267">
                                            <p:txEl>
                                              <p:pRg st="1" end="1"/>
                                            </p:txEl>
                                          </p:spTgt>
                                        </p:tgtEl>
                                        <p:attrNameLst>
                                          <p:attrName>style.visibility</p:attrName>
                                        </p:attrNameLst>
                                      </p:cBhvr>
                                      <p:to>
                                        <p:strVal val="visible"/>
                                      </p:to>
                                    </p:set>
                                    <p:anim calcmode="lin" valueType="num">
                                      <p:cBhvr additive="base">
                                        <p:cTn id="13" dur="500" fill="hold"/>
                                        <p:tgtEl>
                                          <p:spTgt spid="907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726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726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7267">
                                            <p:txEl>
                                              <p:pRg st="2" end="2"/>
                                            </p:txEl>
                                          </p:spTgt>
                                        </p:tgtEl>
                                        <p:attrNameLst>
                                          <p:attrName>style.visibility</p:attrName>
                                        </p:attrNameLst>
                                      </p:cBhvr>
                                      <p:to>
                                        <p:strVal val="visible"/>
                                      </p:to>
                                    </p:set>
                                    <p:anim calcmode="lin" valueType="num">
                                      <p:cBhvr additive="base">
                                        <p:cTn id="19" dur="500" fill="hold"/>
                                        <p:tgtEl>
                                          <p:spTgt spid="907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726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726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7267">
                                            <p:txEl>
                                              <p:pRg st="3" end="3"/>
                                            </p:txEl>
                                          </p:spTgt>
                                        </p:tgtEl>
                                        <p:attrNameLst>
                                          <p:attrName>style.visibility</p:attrName>
                                        </p:attrNameLst>
                                      </p:cBhvr>
                                      <p:to>
                                        <p:strVal val="visible"/>
                                      </p:to>
                                    </p:set>
                                    <p:anim calcmode="lin" valueType="num">
                                      <p:cBhvr additive="base">
                                        <p:cTn id="25" dur="500" fill="hold"/>
                                        <p:tgtEl>
                                          <p:spTgt spid="907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0726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7267">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07267">
                                            <p:txEl>
                                              <p:pRg st="4" end="4"/>
                                            </p:txEl>
                                          </p:spTgt>
                                        </p:tgtEl>
                                        <p:attrNameLst>
                                          <p:attrName>style.visibility</p:attrName>
                                        </p:attrNameLst>
                                      </p:cBhvr>
                                      <p:to>
                                        <p:strVal val="visible"/>
                                      </p:to>
                                    </p:set>
                                    <p:anim calcmode="lin" valueType="num">
                                      <p:cBhvr additive="base">
                                        <p:cTn id="31" dur="500" fill="hold"/>
                                        <p:tgtEl>
                                          <p:spTgt spid="907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0726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726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j-lt"/>
            </a:endParaRPr>
          </a:p>
        </p:txBody>
      </p:sp>
      <p:sp>
        <p:nvSpPr>
          <p:cNvPr id="31748"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j-lt"/>
            </a:endParaRPr>
          </a:p>
        </p:txBody>
      </p:sp>
      <p:sp>
        <p:nvSpPr>
          <p:cNvPr id="31749" name="Rectangle 5"/>
          <p:cNvSpPr>
            <a:spLocks noGrp="1" noChangeArrowheads="1"/>
          </p:cNvSpPr>
          <p:nvPr>
            <p:ph type="title"/>
          </p:nvPr>
        </p:nvSpPr>
        <p:spPr>
          <a:xfrm>
            <a:off x="800100" y="152400"/>
            <a:ext cx="8343900" cy="1280890"/>
          </a:xfrm>
          <a:noFill/>
        </p:spPr>
        <p:txBody>
          <a:bodyPr/>
          <a:lstStyle/>
          <a:p>
            <a:r>
              <a:rPr lang="en-US" altLang="en-US" dirty="0"/>
              <a:t>Payback Period Method: 2 Formulas</a:t>
            </a:r>
          </a:p>
        </p:txBody>
      </p:sp>
      <p:sp>
        <p:nvSpPr>
          <p:cNvPr id="9" name="Rectangle 8"/>
          <p:cNvSpPr/>
          <p:nvPr/>
        </p:nvSpPr>
        <p:spPr>
          <a:xfrm>
            <a:off x="609600" y="1905000"/>
            <a:ext cx="8534400" cy="461665"/>
          </a:xfrm>
          <a:prstGeom prst="rect">
            <a:avLst/>
          </a:prstGeom>
        </p:spPr>
        <p:txBody>
          <a:bodyPr wrap="square">
            <a:spAutoFit/>
          </a:bodyPr>
          <a:lstStyle/>
          <a:p>
            <a:pPr eaLnBrk="1" fontAlgn="ctr" hangingPunct="1"/>
            <a:r>
              <a:rPr lang="en-US" sz="2400" b="1" dirty="0">
                <a:latin typeface="+mj-lt"/>
              </a:rPr>
              <a:t>Payback Period = Initial Investment/Annual Cash Flow</a:t>
            </a:r>
          </a:p>
        </p:txBody>
      </p:sp>
      <p:sp>
        <p:nvSpPr>
          <p:cNvPr id="10" name="Rectangle 9"/>
          <p:cNvSpPr/>
          <p:nvPr/>
        </p:nvSpPr>
        <p:spPr>
          <a:xfrm>
            <a:off x="533400" y="1371600"/>
            <a:ext cx="7620000" cy="461665"/>
          </a:xfrm>
          <a:prstGeom prst="rect">
            <a:avLst/>
          </a:prstGeom>
        </p:spPr>
        <p:txBody>
          <a:bodyPr wrap="square">
            <a:spAutoFit/>
          </a:bodyPr>
          <a:lstStyle/>
          <a:p>
            <a:pPr eaLnBrk="1" fontAlgn="ctr" hangingPunct="1"/>
            <a:r>
              <a:rPr lang="en-US" sz="2400" u="sng" dirty="0">
                <a:latin typeface="+mj-lt"/>
              </a:rPr>
              <a:t>Formula 1</a:t>
            </a:r>
            <a:r>
              <a:rPr lang="en-US" sz="2400" dirty="0">
                <a:latin typeface="+mj-lt"/>
              </a:rPr>
              <a:t> (easier) when Cash Flows are even</a:t>
            </a:r>
          </a:p>
        </p:txBody>
      </p:sp>
      <p:sp>
        <p:nvSpPr>
          <p:cNvPr id="11" name="Rectangle 10"/>
          <p:cNvSpPr/>
          <p:nvPr/>
        </p:nvSpPr>
        <p:spPr>
          <a:xfrm>
            <a:off x="609598" y="2681065"/>
            <a:ext cx="8534401" cy="830997"/>
          </a:xfrm>
          <a:prstGeom prst="rect">
            <a:avLst/>
          </a:prstGeom>
        </p:spPr>
        <p:txBody>
          <a:bodyPr wrap="square">
            <a:spAutoFit/>
          </a:bodyPr>
          <a:lstStyle/>
          <a:p>
            <a:pPr fontAlgn="ctr"/>
            <a:r>
              <a:rPr lang="en-US" sz="2400" u="sng" dirty="0">
                <a:latin typeface="+mj-lt"/>
              </a:rPr>
              <a:t>Formula 2</a:t>
            </a:r>
            <a:r>
              <a:rPr lang="en-US" sz="2400" dirty="0">
                <a:latin typeface="+mj-lt"/>
              </a:rPr>
              <a:t> (bit more difficult) when </a:t>
            </a:r>
            <a:r>
              <a:rPr lang="en-US" sz="2400" dirty="0"/>
              <a:t>Cash Flows</a:t>
            </a:r>
            <a:r>
              <a:rPr lang="en-US" sz="2400" dirty="0">
                <a:latin typeface="+mj-lt"/>
              </a:rPr>
              <a:t> are different</a:t>
            </a:r>
          </a:p>
        </p:txBody>
      </p:sp>
      <p:sp>
        <p:nvSpPr>
          <p:cNvPr id="14" name="Rectangle 13"/>
          <p:cNvSpPr/>
          <p:nvPr/>
        </p:nvSpPr>
        <p:spPr>
          <a:xfrm>
            <a:off x="2590800" y="3490445"/>
            <a:ext cx="4139275" cy="461665"/>
          </a:xfrm>
          <a:prstGeom prst="rect">
            <a:avLst/>
          </a:prstGeom>
        </p:spPr>
        <p:txBody>
          <a:bodyPr wrap="none">
            <a:spAutoFit/>
          </a:bodyPr>
          <a:lstStyle/>
          <a:p>
            <a:r>
              <a:rPr lang="en-US" sz="2400" b="1" dirty="0">
                <a:latin typeface="+mj-lt"/>
              </a:rPr>
              <a:t>Payback Period = A + B/ C</a:t>
            </a:r>
          </a:p>
        </p:txBody>
      </p:sp>
      <p:sp>
        <p:nvSpPr>
          <p:cNvPr id="13" name="Rectangle 12"/>
          <p:cNvSpPr/>
          <p:nvPr/>
        </p:nvSpPr>
        <p:spPr>
          <a:xfrm>
            <a:off x="533400" y="3978845"/>
            <a:ext cx="8077200" cy="2308324"/>
          </a:xfrm>
          <a:prstGeom prst="rect">
            <a:avLst/>
          </a:prstGeom>
        </p:spPr>
        <p:txBody>
          <a:bodyPr wrap="square">
            <a:spAutoFit/>
          </a:bodyPr>
          <a:lstStyle/>
          <a:p>
            <a:r>
              <a:rPr lang="en-US" sz="2400" dirty="0">
                <a:latin typeface="+mj-lt"/>
              </a:rPr>
              <a:t>Where:</a:t>
            </a:r>
          </a:p>
          <a:p>
            <a:pPr lvl="1"/>
            <a:r>
              <a:rPr lang="en-US" sz="2400" b="1" dirty="0">
                <a:latin typeface="+mj-lt"/>
              </a:rPr>
              <a:t>A</a:t>
            </a:r>
            <a:r>
              <a:rPr lang="en-US" sz="2400" dirty="0">
                <a:latin typeface="+mj-lt"/>
              </a:rPr>
              <a:t> is the last period with a negative cumulative cash flow;</a:t>
            </a:r>
            <a:br>
              <a:rPr lang="en-US" sz="2400" dirty="0">
                <a:latin typeface="+mj-lt"/>
              </a:rPr>
            </a:br>
            <a:r>
              <a:rPr lang="en-US" sz="2400" b="1" dirty="0">
                <a:latin typeface="+mj-lt"/>
              </a:rPr>
              <a:t>B</a:t>
            </a:r>
            <a:r>
              <a:rPr lang="en-US" sz="2400" dirty="0">
                <a:latin typeface="+mj-lt"/>
              </a:rPr>
              <a:t> is the </a:t>
            </a:r>
            <a:r>
              <a:rPr lang="en-US" sz="2400" b="1" dirty="0">
                <a:latin typeface="+mj-lt"/>
              </a:rPr>
              <a:t>absolute value </a:t>
            </a:r>
            <a:r>
              <a:rPr lang="en-US" sz="2400" dirty="0">
                <a:latin typeface="+mj-lt"/>
              </a:rPr>
              <a:t>of cumulative cash flow at the end of the period A;</a:t>
            </a:r>
            <a:br>
              <a:rPr lang="en-US" sz="2400" dirty="0">
                <a:latin typeface="+mj-lt"/>
              </a:rPr>
            </a:br>
            <a:r>
              <a:rPr lang="en-US" sz="2400" b="1" dirty="0">
                <a:latin typeface="+mj-lt"/>
              </a:rPr>
              <a:t>C</a:t>
            </a:r>
            <a:r>
              <a:rPr lang="en-US" sz="2400" dirty="0">
                <a:latin typeface="+mj-lt"/>
              </a:rPr>
              <a:t> is the cash flow during the period after A</a:t>
            </a:r>
          </a:p>
        </p:txBody>
      </p:sp>
      <p:sp>
        <p:nvSpPr>
          <p:cNvPr id="12" name="Slide Number Placeholder 5">
            <a:extLst>
              <a:ext uri="{FF2B5EF4-FFF2-40B4-BE49-F238E27FC236}">
                <a16:creationId xmlns:a16="http://schemas.microsoft.com/office/drawing/2014/main" id="{35E7E07B-5CAD-4B99-932D-EC56A9B7F452}"/>
              </a:ext>
            </a:extLst>
          </p:cNvPr>
          <p:cNvSpPr>
            <a:spLocks noGrp="1"/>
          </p:cNvSpPr>
          <p:nvPr>
            <p:ph type="sldNum" sz="quarter" idx="12"/>
          </p:nvPr>
        </p:nvSpPr>
        <p:spPr>
          <a:xfrm>
            <a:off x="511228" y="787783"/>
            <a:ext cx="584978" cy="365125"/>
          </a:xfrm>
        </p:spPr>
        <p:txBody>
          <a:bodyPr/>
          <a:lstStyle/>
          <a:p>
            <a:fld id="{A09F1057-C26F-45B3-A747-C0ED2A5FED5C}" type="slidenum">
              <a:rPr lang="zh-TW" altLang="en-US"/>
              <a:pPr/>
              <a:t>16</a:t>
            </a:fld>
            <a:endParaRPr lang="en-US" altLang="zh-TW" dirty="0"/>
          </a:p>
        </p:txBody>
      </p:sp>
      <p:sp>
        <p:nvSpPr>
          <p:cNvPr id="2" name="AutoShape 3">
            <a:extLst>
              <a:ext uri="{FF2B5EF4-FFF2-40B4-BE49-F238E27FC236}">
                <a16:creationId xmlns:a16="http://schemas.microsoft.com/office/drawing/2014/main" id="{BDD56023-A7C3-4723-BC2A-98EDAFA7B668}"/>
              </a:ext>
            </a:extLst>
          </p:cNvPr>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spTree>
    <p:extLst>
      <p:ext uri="{BB962C8B-B14F-4D97-AF65-F5344CB8AC3E}">
        <p14:creationId xmlns:p14="http://schemas.microsoft.com/office/powerpoint/2010/main" val="14336850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Calibri" pitchFamily="34" charset="0"/>
            </a:endParaRPr>
          </a:p>
        </p:txBody>
      </p:sp>
      <p:sp>
        <p:nvSpPr>
          <p:cNvPr id="31748"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Calibri" pitchFamily="34" charset="0"/>
            </a:endParaRPr>
          </a:p>
        </p:txBody>
      </p:sp>
      <p:sp>
        <p:nvSpPr>
          <p:cNvPr id="31749" name="Rectangle 5"/>
          <p:cNvSpPr>
            <a:spLocks noGrp="1" noChangeArrowheads="1"/>
          </p:cNvSpPr>
          <p:nvPr>
            <p:ph type="title"/>
          </p:nvPr>
        </p:nvSpPr>
        <p:spPr>
          <a:xfrm>
            <a:off x="1524000" y="152400"/>
            <a:ext cx="7046399" cy="1280890"/>
          </a:xfrm>
          <a:noFill/>
        </p:spPr>
        <p:txBody>
          <a:bodyPr/>
          <a:lstStyle/>
          <a:p>
            <a:r>
              <a:rPr lang="en-US" altLang="en-US" dirty="0"/>
              <a:t>Payback Method: Even CFs &amp; Formula 1</a:t>
            </a:r>
          </a:p>
        </p:txBody>
      </p:sp>
      <p:sp>
        <p:nvSpPr>
          <p:cNvPr id="10" name="Rectangle 9"/>
          <p:cNvSpPr/>
          <p:nvPr/>
        </p:nvSpPr>
        <p:spPr>
          <a:xfrm>
            <a:off x="838200" y="1828800"/>
            <a:ext cx="7848600" cy="4154984"/>
          </a:xfrm>
          <a:prstGeom prst="rect">
            <a:avLst/>
          </a:prstGeom>
        </p:spPr>
        <p:txBody>
          <a:bodyPr wrap="square">
            <a:spAutoFit/>
          </a:bodyPr>
          <a:lstStyle/>
          <a:p>
            <a:r>
              <a:rPr lang="en-US" sz="2400" dirty="0">
                <a:latin typeface="+mj-lt"/>
              </a:rPr>
              <a:t>Company C is planning to undertake a project requiring initial investment of $105 million. </a:t>
            </a:r>
          </a:p>
          <a:p>
            <a:r>
              <a:rPr lang="en-US" sz="2400" dirty="0">
                <a:latin typeface="+mj-lt"/>
              </a:rPr>
              <a:t>The project is expected to generate $25 million per year for 7 years. Calculate the payback period of the project.</a:t>
            </a:r>
          </a:p>
          <a:p>
            <a:endParaRPr lang="en-US" sz="2400" dirty="0">
              <a:latin typeface="+mj-lt"/>
            </a:endParaRPr>
          </a:p>
          <a:p>
            <a:r>
              <a:rPr lang="en-US" sz="2400" b="1" u="sng" dirty="0">
                <a:latin typeface="+mj-lt"/>
              </a:rPr>
              <a:t>Solution </a:t>
            </a:r>
          </a:p>
          <a:p>
            <a:r>
              <a:rPr lang="en-US" sz="2400" dirty="0">
                <a:latin typeface="+mj-lt"/>
              </a:rPr>
              <a:t>Payback Period = Initial Investment ÷ Annual Cash Flow</a:t>
            </a:r>
          </a:p>
          <a:p>
            <a:endParaRPr lang="en-US" sz="2400" dirty="0">
              <a:latin typeface="+mj-lt"/>
            </a:endParaRPr>
          </a:p>
          <a:p>
            <a:r>
              <a:rPr lang="en-US" sz="2400" dirty="0">
                <a:latin typeface="+mj-lt"/>
              </a:rPr>
              <a:t> = $105M ÷ $25M = 4.2 years</a:t>
            </a:r>
          </a:p>
        </p:txBody>
      </p:sp>
      <p:sp>
        <p:nvSpPr>
          <p:cNvPr id="6" name="Slide Number Placeholder 5">
            <a:extLst>
              <a:ext uri="{FF2B5EF4-FFF2-40B4-BE49-F238E27FC236}">
                <a16:creationId xmlns:a16="http://schemas.microsoft.com/office/drawing/2014/main" id="{5047451B-4DE2-48AD-9616-64F8F25D6595}"/>
              </a:ext>
            </a:extLst>
          </p:cNvPr>
          <p:cNvSpPr>
            <a:spLocks noGrp="1"/>
          </p:cNvSpPr>
          <p:nvPr>
            <p:ph type="sldNum" sz="quarter" idx="12"/>
          </p:nvPr>
        </p:nvSpPr>
        <p:spPr>
          <a:xfrm>
            <a:off x="511228" y="787783"/>
            <a:ext cx="584978" cy="365125"/>
          </a:xfrm>
        </p:spPr>
        <p:txBody>
          <a:bodyPr/>
          <a:lstStyle/>
          <a:p>
            <a:fld id="{A09F1057-C26F-45B3-A747-C0ED2A5FED5C}" type="slidenum">
              <a:rPr lang="zh-TW" altLang="en-US"/>
              <a:pPr/>
              <a:t>17</a:t>
            </a:fld>
            <a:endParaRPr lang="en-US" altLang="zh-TW" dirty="0"/>
          </a:p>
        </p:txBody>
      </p:sp>
      <p:sp>
        <p:nvSpPr>
          <p:cNvPr id="2" name="AutoShape 3">
            <a:extLst>
              <a:ext uri="{FF2B5EF4-FFF2-40B4-BE49-F238E27FC236}">
                <a16:creationId xmlns:a16="http://schemas.microsoft.com/office/drawing/2014/main" id="{7E86053E-BA0C-4FF9-A182-65C5F6A83AB5}"/>
              </a:ext>
            </a:extLst>
          </p:cNvPr>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spTree>
    <p:extLst>
      <p:ext uri="{BB962C8B-B14F-4D97-AF65-F5344CB8AC3E}">
        <p14:creationId xmlns:p14="http://schemas.microsoft.com/office/powerpoint/2010/main" val="39545800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1658400" y="244697"/>
            <a:ext cx="7257000" cy="1280890"/>
          </a:xfrm>
        </p:spPr>
        <p:txBody>
          <a:bodyPr>
            <a:normAutofit fontScale="90000"/>
          </a:bodyPr>
          <a:lstStyle/>
          <a:p>
            <a:r>
              <a:rPr lang="en-US" altLang="en-US" dirty="0"/>
              <a:t>Payback Method: </a:t>
            </a:r>
            <a:r>
              <a:rPr lang="en-US" altLang="zh-TW" dirty="0"/>
              <a:t>our first Project with </a:t>
            </a:r>
            <a:r>
              <a:rPr lang="en-US" altLang="en-US" dirty="0"/>
              <a:t>Different CFs &amp; Formula 2</a:t>
            </a:r>
            <a:endParaRPr lang="en-US" altLang="zh-TW" dirty="0"/>
          </a:p>
        </p:txBody>
      </p:sp>
      <p:sp>
        <p:nvSpPr>
          <p:cNvPr id="909315" name="Rectangle 3"/>
          <p:cNvSpPr>
            <a:spLocks noGrp="1" noChangeArrowheads="1"/>
          </p:cNvSpPr>
          <p:nvPr>
            <p:ph idx="1"/>
          </p:nvPr>
        </p:nvSpPr>
        <p:spPr>
          <a:xfrm>
            <a:off x="896112" y="1525587"/>
            <a:ext cx="8229600" cy="3486150"/>
          </a:xfrm>
        </p:spPr>
        <p:txBody>
          <a:bodyPr>
            <a:noAutofit/>
          </a:bodyPr>
          <a:lstStyle/>
          <a:p>
            <a:pPr algn="just"/>
            <a:r>
              <a:rPr lang="en-US" altLang="zh-TW" sz="2500" dirty="0">
                <a:latin typeface="+mj-lt"/>
              </a:rPr>
              <a:t>Assume we will accept the project if it pays back within two years.</a:t>
            </a:r>
          </a:p>
          <a:p>
            <a:pPr lvl="1" algn="just"/>
            <a:r>
              <a:rPr lang="en-US" altLang="zh-TW" sz="2200" dirty="0">
                <a:latin typeface="+mj-lt"/>
              </a:rPr>
              <a:t>Year 1: 165,000 – 63,120 = 101,880 still to recover</a:t>
            </a:r>
          </a:p>
          <a:p>
            <a:pPr lvl="1" algn="just"/>
            <a:r>
              <a:rPr lang="en-US" altLang="zh-TW" sz="2200" dirty="0">
                <a:latin typeface="+mj-lt"/>
              </a:rPr>
              <a:t>Year 2 (</a:t>
            </a:r>
            <a:r>
              <a:rPr lang="en-US" altLang="zh-TW" sz="2200" b="1" dirty="0">
                <a:solidFill>
                  <a:srgbClr val="FF0000"/>
                </a:solidFill>
                <a:latin typeface="+mj-lt"/>
              </a:rPr>
              <a:t>A</a:t>
            </a:r>
            <a:r>
              <a:rPr lang="en-US" altLang="zh-TW" sz="2200" dirty="0">
                <a:latin typeface="+mj-lt"/>
              </a:rPr>
              <a:t>): 101,880 – 70,800 = 31,080 still to recover (</a:t>
            </a:r>
            <a:r>
              <a:rPr lang="en-US" altLang="zh-TW" sz="2200" b="1" dirty="0">
                <a:solidFill>
                  <a:srgbClr val="FF0000"/>
                </a:solidFill>
                <a:latin typeface="+mj-lt"/>
              </a:rPr>
              <a:t>B</a:t>
            </a:r>
            <a:r>
              <a:rPr lang="en-US" altLang="zh-TW" sz="2200" dirty="0">
                <a:latin typeface="+mj-lt"/>
              </a:rPr>
              <a:t>)</a:t>
            </a:r>
          </a:p>
          <a:p>
            <a:pPr lvl="1" algn="just"/>
            <a:r>
              <a:rPr lang="en-US" altLang="zh-TW" sz="2200" dirty="0">
                <a:latin typeface="+mj-lt"/>
              </a:rPr>
              <a:t>Year 3: 31,080 – 91,080 (</a:t>
            </a:r>
            <a:r>
              <a:rPr lang="en-US" altLang="zh-TW" sz="2200" b="1" dirty="0">
                <a:solidFill>
                  <a:srgbClr val="FF0000"/>
                </a:solidFill>
                <a:latin typeface="+mj-lt"/>
              </a:rPr>
              <a:t>C</a:t>
            </a:r>
            <a:r>
              <a:rPr lang="en-US" altLang="zh-TW" sz="2200" dirty="0">
                <a:latin typeface="+mj-lt"/>
              </a:rPr>
              <a:t>) = -60,000 </a:t>
            </a:r>
            <a:r>
              <a:rPr lang="en-US" altLang="zh-TW" sz="2200" i="1" dirty="0">
                <a:latin typeface="+mj-lt"/>
              </a:rPr>
              <a:t>project pays back during year 3</a:t>
            </a:r>
          </a:p>
          <a:p>
            <a:pPr lvl="1" algn="just"/>
            <a:r>
              <a:rPr lang="en-US" altLang="zh-TW" sz="2200" dirty="0">
                <a:latin typeface="+mj-lt"/>
              </a:rPr>
              <a:t>Payback = </a:t>
            </a:r>
            <a:r>
              <a:rPr lang="en-US" sz="2000" b="1" dirty="0">
                <a:solidFill>
                  <a:srgbClr val="FF0000"/>
                </a:solidFill>
              </a:rPr>
              <a:t>A + B/C </a:t>
            </a:r>
            <a:r>
              <a:rPr lang="en-US" sz="2000" b="1" dirty="0"/>
              <a:t>= </a:t>
            </a:r>
            <a:r>
              <a:rPr lang="en-US" altLang="zh-TW" sz="2200" dirty="0">
                <a:latin typeface="+mj-lt"/>
              </a:rPr>
              <a:t>2 years + 31,080/91,080 = 2.34 years</a:t>
            </a:r>
          </a:p>
          <a:p>
            <a:pPr algn="just"/>
            <a:r>
              <a:rPr lang="en-US" altLang="zh-TW" sz="2500" b="1" i="1" dirty="0">
                <a:latin typeface="+mj-lt"/>
              </a:rPr>
              <a:t>Do we accept or reject the project?</a:t>
            </a:r>
          </a:p>
        </p:txBody>
      </p:sp>
      <p:sp>
        <p:nvSpPr>
          <p:cNvPr id="7" name="Slide Number Placeholder 5"/>
          <p:cNvSpPr>
            <a:spLocks noGrp="1"/>
          </p:cNvSpPr>
          <p:nvPr>
            <p:ph type="sldNum" sz="quarter" idx="12"/>
          </p:nvPr>
        </p:nvSpPr>
        <p:spPr/>
        <p:txBody>
          <a:bodyPr/>
          <a:lstStyle/>
          <a:p>
            <a:fld id="{0E6C47CE-3A3D-44A5-9C17-358BB96C627E}" type="slidenum">
              <a:rPr lang="zh-TW" altLang="en-US"/>
              <a:pPr/>
              <a:t>18</a:t>
            </a:fld>
            <a:endParaRPr lang="en-US" altLang="zh-TW" dirty="0"/>
          </a:p>
        </p:txBody>
      </p:sp>
      <p:sp>
        <p:nvSpPr>
          <p:cNvPr id="909316"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sp>
        <p:nvSpPr>
          <p:cNvPr id="6" name="Rectangle 5">
            <a:extLst>
              <a:ext uri="{FF2B5EF4-FFF2-40B4-BE49-F238E27FC236}">
                <a16:creationId xmlns:a16="http://schemas.microsoft.com/office/drawing/2014/main" id="{49B22912-AB33-4418-829D-0A7086C98703}"/>
              </a:ext>
            </a:extLst>
          </p:cNvPr>
          <p:cNvSpPr/>
          <p:nvPr/>
        </p:nvSpPr>
        <p:spPr>
          <a:xfrm>
            <a:off x="1496969" y="5440894"/>
            <a:ext cx="7027886" cy="923330"/>
          </a:xfrm>
          <a:prstGeom prst="rect">
            <a:avLst/>
          </a:prstGeom>
          <a:solidFill>
            <a:srgbClr val="FF0000"/>
          </a:solidFill>
        </p:spPr>
        <p:txBody>
          <a:bodyPr wrap="none">
            <a:spAutoFit/>
          </a:bodyPr>
          <a:lstStyle/>
          <a:p>
            <a:r>
              <a:rPr lang="en-US" sz="5400" b="1" dirty="0"/>
              <a:t>REJECT as PP&gt;2years</a:t>
            </a:r>
            <a:endParaRPr lang="en-GB"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9315">
                                            <p:txEl>
                                              <p:pRg st="0" end="0"/>
                                            </p:txEl>
                                          </p:spTgt>
                                        </p:tgtEl>
                                        <p:attrNameLst>
                                          <p:attrName>style.visibility</p:attrName>
                                        </p:attrNameLst>
                                      </p:cBhvr>
                                      <p:to>
                                        <p:strVal val="visible"/>
                                      </p:to>
                                    </p:set>
                                    <p:anim calcmode="lin" valueType="num">
                                      <p:cBhvr additive="base">
                                        <p:cTn id="7" dur="500" fill="hold"/>
                                        <p:tgtEl>
                                          <p:spTgt spid="909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931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931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9315">
                                            <p:txEl>
                                              <p:pRg st="1" end="1"/>
                                            </p:txEl>
                                          </p:spTgt>
                                        </p:tgtEl>
                                        <p:attrNameLst>
                                          <p:attrName>style.visibility</p:attrName>
                                        </p:attrNameLst>
                                      </p:cBhvr>
                                      <p:to>
                                        <p:strVal val="visible"/>
                                      </p:to>
                                    </p:set>
                                    <p:anim calcmode="lin" valueType="num">
                                      <p:cBhvr additive="base">
                                        <p:cTn id="13" dur="500" fill="hold"/>
                                        <p:tgtEl>
                                          <p:spTgt spid="909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931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9315">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9315">
                                            <p:txEl>
                                              <p:pRg st="2" end="2"/>
                                            </p:txEl>
                                          </p:spTgt>
                                        </p:tgtEl>
                                        <p:attrNameLst>
                                          <p:attrName>style.visibility</p:attrName>
                                        </p:attrNameLst>
                                      </p:cBhvr>
                                      <p:to>
                                        <p:strVal val="visible"/>
                                      </p:to>
                                    </p:set>
                                    <p:anim calcmode="lin" valueType="num">
                                      <p:cBhvr additive="base">
                                        <p:cTn id="19" dur="500" fill="hold"/>
                                        <p:tgtEl>
                                          <p:spTgt spid="909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931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9315">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9315">
                                            <p:txEl>
                                              <p:pRg st="3" end="3"/>
                                            </p:txEl>
                                          </p:spTgt>
                                        </p:tgtEl>
                                        <p:attrNameLst>
                                          <p:attrName>style.visibility</p:attrName>
                                        </p:attrNameLst>
                                      </p:cBhvr>
                                      <p:to>
                                        <p:strVal val="visible"/>
                                      </p:to>
                                    </p:set>
                                    <p:anim calcmode="lin" valueType="num">
                                      <p:cBhvr additive="base">
                                        <p:cTn id="25" dur="500" fill="hold"/>
                                        <p:tgtEl>
                                          <p:spTgt spid="9093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0931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9315">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09315">
                                            <p:txEl>
                                              <p:pRg st="4" end="4"/>
                                            </p:txEl>
                                          </p:spTgt>
                                        </p:tgtEl>
                                        <p:attrNameLst>
                                          <p:attrName>style.visibility</p:attrName>
                                        </p:attrNameLst>
                                      </p:cBhvr>
                                      <p:to>
                                        <p:strVal val="visible"/>
                                      </p:to>
                                    </p:set>
                                    <p:anim calcmode="lin" valueType="num">
                                      <p:cBhvr additive="base">
                                        <p:cTn id="31" dur="500" fill="hold"/>
                                        <p:tgtEl>
                                          <p:spTgt spid="9093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0931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9315">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09315">
                                            <p:txEl>
                                              <p:pRg st="5" end="5"/>
                                            </p:txEl>
                                          </p:spTgt>
                                        </p:tgtEl>
                                        <p:attrNameLst>
                                          <p:attrName>style.visibility</p:attrName>
                                        </p:attrNameLst>
                                      </p:cBhvr>
                                      <p:to>
                                        <p:strVal val="visible"/>
                                      </p:to>
                                    </p:set>
                                    <p:anim calcmode="lin" valueType="num">
                                      <p:cBhvr additive="base">
                                        <p:cTn id="37" dur="500" fill="hold"/>
                                        <p:tgtEl>
                                          <p:spTgt spid="9093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0931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9315">
                                            <p:txEl>
                                              <p:pRg st="5" end="5"/>
                                            </p:txEl>
                                          </p:spTgt>
                                        </p:tgtEl>
                                        <p:attrNameLst>
                                          <p:attrName>ppt_c</p:attrName>
                                        </p:attrNameLst>
                                      </p:cBhvr>
                                      <p:to>
                                        <a:schemeClr val="tx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5" grpId="0" build="p" bldLvl="2" autoUpdateAnimBg="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Calibri" pitchFamily="34" charset="0"/>
            </a:endParaRPr>
          </a:p>
        </p:txBody>
      </p:sp>
      <p:sp>
        <p:nvSpPr>
          <p:cNvPr id="31748"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Calibri" pitchFamily="34" charset="0"/>
            </a:endParaRPr>
          </a:p>
        </p:txBody>
      </p:sp>
      <p:sp>
        <p:nvSpPr>
          <p:cNvPr id="31749" name="Rectangle 5"/>
          <p:cNvSpPr>
            <a:spLocks noGrp="1" noChangeArrowheads="1"/>
          </p:cNvSpPr>
          <p:nvPr>
            <p:ph type="title"/>
          </p:nvPr>
        </p:nvSpPr>
        <p:spPr>
          <a:xfrm>
            <a:off x="1524000" y="133350"/>
            <a:ext cx="7524750" cy="1280890"/>
          </a:xfrm>
          <a:noFill/>
        </p:spPr>
        <p:txBody>
          <a:bodyPr/>
          <a:lstStyle/>
          <a:p>
            <a:r>
              <a:rPr lang="en-US" altLang="en-US" dirty="0"/>
              <a:t>Payback Method: Another Example with Different CFs </a:t>
            </a:r>
          </a:p>
        </p:txBody>
      </p:sp>
      <p:sp>
        <p:nvSpPr>
          <p:cNvPr id="10" name="Rectangle 9"/>
          <p:cNvSpPr/>
          <p:nvPr/>
        </p:nvSpPr>
        <p:spPr>
          <a:xfrm>
            <a:off x="533400" y="1414240"/>
            <a:ext cx="8610600" cy="1938992"/>
          </a:xfrm>
          <a:prstGeom prst="rect">
            <a:avLst/>
          </a:prstGeom>
        </p:spPr>
        <p:txBody>
          <a:bodyPr wrap="square">
            <a:spAutoFit/>
          </a:bodyPr>
          <a:lstStyle/>
          <a:p>
            <a:r>
              <a:rPr lang="en-US" sz="2400" dirty="0">
                <a:latin typeface="+mj-lt"/>
              </a:rPr>
              <a:t>Company C is planning to undertake another project requiring initial investment of $50 million and is expected to generate $10m in Year 1, $13m in Year 2, $16m in year 3, $19m in Year 4 and $22m in Year 5. </a:t>
            </a:r>
          </a:p>
          <a:p>
            <a:r>
              <a:rPr lang="en-US" sz="2400" dirty="0">
                <a:latin typeface="+mj-lt"/>
              </a:rPr>
              <a:t>Calculate the payback period of the project.</a:t>
            </a:r>
          </a:p>
        </p:txBody>
      </p:sp>
      <p:graphicFrame>
        <p:nvGraphicFramePr>
          <p:cNvPr id="6" name="Table 5"/>
          <p:cNvGraphicFramePr>
            <a:graphicFrameLocks noGrp="1"/>
          </p:cNvGraphicFramePr>
          <p:nvPr>
            <p:extLst>
              <p:ext uri="{D42A27DB-BD31-4B8C-83A1-F6EECF244321}">
                <p14:modId xmlns:p14="http://schemas.microsoft.com/office/powerpoint/2010/main" val="1315262090"/>
              </p:ext>
            </p:extLst>
          </p:nvPr>
        </p:nvGraphicFramePr>
        <p:xfrm>
          <a:off x="1219200" y="3347205"/>
          <a:ext cx="6858000" cy="3041714"/>
        </p:xfrm>
        <a:graphic>
          <a:graphicData uri="http://schemas.openxmlformats.org/drawingml/2006/table">
            <a:tbl>
              <a:tblPr>
                <a:tableStyleId>{08FB837D-C827-4EFA-A057-4D05807E0F7C}</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gridSpan="2">
                  <a:txBody>
                    <a:bodyPr/>
                    <a:lstStyle/>
                    <a:p>
                      <a:pPr algn="ctr">
                        <a:lnSpc>
                          <a:spcPct val="115000"/>
                        </a:lnSpc>
                        <a:spcAft>
                          <a:spcPts val="0"/>
                        </a:spcAft>
                      </a:pPr>
                      <a:r>
                        <a:rPr lang="en-US" sz="2200" b="1" dirty="0"/>
                        <a:t> (cash flows in millions)</a:t>
                      </a:r>
                      <a:endParaRPr lang="en-US" sz="2200" b="1" dirty="0">
                        <a:latin typeface="Calibri" pitchFamily="34" charset="0"/>
                        <a:ea typeface="新細明體"/>
                        <a:cs typeface="Times New Roman"/>
                      </a:endParaRPr>
                    </a:p>
                  </a:txBody>
                  <a:tcPr marL="9525" marR="9525" marT="9525" marB="9525" anchor="ctr"/>
                </a:tc>
                <a:tc hMerge="1">
                  <a:txBody>
                    <a:bodyPr/>
                    <a:lstStyle/>
                    <a:p>
                      <a:endParaRPr lang="en-US"/>
                    </a:p>
                  </a:txBody>
                  <a:tcPr/>
                </a:tc>
                <a:tc rowSpan="2">
                  <a:txBody>
                    <a:bodyPr/>
                    <a:lstStyle/>
                    <a:p>
                      <a:pPr algn="ctr">
                        <a:lnSpc>
                          <a:spcPct val="115000"/>
                        </a:lnSpc>
                        <a:spcAft>
                          <a:spcPts val="0"/>
                        </a:spcAft>
                      </a:pPr>
                      <a:r>
                        <a:rPr lang="en-US" sz="2200" b="1" dirty="0"/>
                        <a:t>Cumulative</a:t>
                      </a:r>
                      <a:br>
                        <a:rPr lang="en-US" sz="2200" b="1" dirty="0"/>
                      </a:br>
                      <a:r>
                        <a:rPr lang="en-US" sz="2200" b="1" dirty="0"/>
                        <a:t>Cash Flow</a:t>
                      </a:r>
                      <a:endParaRPr lang="en-US" sz="2200" b="1"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2200" b="1" dirty="0"/>
                        <a:t>Year</a:t>
                      </a:r>
                      <a:endParaRPr lang="en-US" sz="2200" b="1" dirty="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b="1" dirty="0"/>
                        <a:t>Cash Flow</a:t>
                      </a:r>
                      <a:endParaRPr lang="en-US" sz="2200" b="1" dirty="0">
                        <a:latin typeface="Calibri" pitchFamily="34" charset="0"/>
                        <a:ea typeface="新細明體"/>
                        <a:cs typeface="Times New Roman"/>
                      </a:endParaRPr>
                    </a:p>
                  </a:txBody>
                  <a:tcPr marL="9525" marR="9525" marT="9525" marB="9525" anchor="ctr"/>
                </a:tc>
                <a:tc vMerge="1">
                  <a:txBody>
                    <a:bodyPr/>
                    <a:lstStyle/>
                    <a:p>
                      <a:endParaRPr lang="en-US"/>
                    </a:p>
                  </a:txBody>
                  <a:tcPr/>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2200" dirty="0"/>
                        <a:t>0</a:t>
                      </a:r>
                      <a:endParaRPr lang="en-US" sz="2200" dirty="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dirty="0"/>
                        <a:t>(50)</a:t>
                      </a:r>
                      <a:endParaRPr lang="en-US" sz="2200" dirty="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(50)</a:t>
                      </a:r>
                      <a:endParaRPr lang="en-US" sz="220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2200"/>
                        <a:t>1</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10</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(40)</a:t>
                      </a:r>
                      <a:endParaRPr lang="en-US" sz="220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2200"/>
                        <a:t>2</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13</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(27)</a:t>
                      </a:r>
                      <a:endParaRPr lang="en-US" sz="220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2200"/>
                        <a:t>3</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16</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(11)</a:t>
                      </a:r>
                      <a:endParaRPr lang="en-US" sz="220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5"/>
                  </a:ext>
                </a:extLst>
              </a:tr>
              <a:tr h="0">
                <a:tc>
                  <a:txBody>
                    <a:bodyPr/>
                    <a:lstStyle/>
                    <a:p>
                      <a:pPr algn="ctr">
                        <a:lnSpc>
                          <a:spcPct val="115000"/>
                        </a:lnSpc>
                        <a:spcAft>
                          <a:spcPts val="0"/>
                        </a:spcAft>
                      </a:pPr>
                      <a:r>
                        <a:rPr lang="en-US" sz="2200"/>
                        <a:t>4</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19</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8</a:t>
                      </a:r>
                      <a:endParaRPr lang="en-US" sz="220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6"/>
                  </a:ext>
                </a:extLst>
              </a:tr>
              <a:tr h="0">
                <a:tc>
                  <a:txBody>
                    <a:bodyPr/>
                    <a:lstStyle/>
                    <a:p>
                      <a:pPr algn="ctr">
                        <a:lnSpc>
                          <a:spcPct val="115000"/>
                        </a:lnSpc>
                        <a:spcAft>
                          <a:spcPts val="0"/>
                        </a:spcAft>
                      </a:pPr>
                      <a:r>
                        <a:rPr lang="en-US" sz="2200"/>
                        <a:t>5</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a:t>22</a:t>
                      </a:r>
                      <a:endParaRPr lang="en-US" sz="220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200" dirty="0"/>
                        <a:t>30</a:t>
                      </a:r>
                      <a:endParaRPr lang="en-US" sz="2200"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7"/>
                  </a:ext>
                </a:extLst>
              </a:tr>
            </a:tbl>
          </a:graphicData>
        </a:graphic>
      </p:graphicFrame>
      <p:sp>
        <p:nvSpPr>
          <p:cNvPr id="7" name="Slide Number Placeholder 5">
            <a:extLst>
              <a:ext uri="{FF2B5EF4-FFF2-40B4-BE49-F238E27FC236}">
                <a16:creationId xmlns:a16="http://schemas.microsoft.com/office/drawing/2014/main" id="{5F9716ED-4194-42BB-A7F8-F8A70EAF8710}"/>
              </a:ext>
            </a:extLst>
          </p:cNvPr>
          <p:cNvSpPr>
            <a:spLocks noGrp="1"/>
          </p:cNvSpPr>
          <p:nvPr>
            <p:ph type="sldNum" sz="quarter" idx="12"/>
          </p:nvPr>
        </p:nvSpPr>
        <p:spPr>
          <a:xfrm>
            <a:off x="511228" y="787783"/>
            <a:ext cx="584978" cy="365125"/>
          </a:xfrm>
        </p:spPr>
        <p:txBody>
          <a:bodyPr/>
          <a:lstStyle/>
          <a:p>
            <a:fld id="{0E6C47CE-3A3D-44A5-9C17-358BB96C627E}" type="slidenum">
              <a:rPr lang="zh-TW" altLang="en-US"/>
              <a:pPr/>
              <a:t>19</a:t>
            </a:fld>
            <a:endParaRPr lang="en-US" altLang="zh-TW" dirty="0"/>
          </a:p>
        </p:txBody>
      </p:sp>
      <p:sp>
        <p:nvSpPr>
          <p:cNvPr id="2" name="AutoShape 3">
            <a:extLst>
              <a:ext uri="{FF2B5EF4-FFF2-40B4-BE49-F238E27FC236}">
                <a16:creationId xmlns:a16="http://schemas.microsoft.com/office/drawing/2014/main" id="{61E3B0F3-DB89-4D3F-A882-BBB74D43A922}"/>
              </a:ext>
            </a:extLst>
          </p:cNvPr>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spTree>
    <p:extLst>
      <p:ext uri="{BB962C8B-B14F-4D97-AF65-F5344CB8AC3E}">
        <p14:creationId xmlns:p14="http://schemas.microsoft.com/office/powerpoint/2010/main" val="2605090468"/>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ltLang="zh-TW" dirty="0"/>
              <a:t>Key Concepts and Skills</a:t>
            </a:r>
          </a:p>
        </p:txBody>
      </p:sp>
      <p:sp>
        <p:nvSpPr>
          <p:cNvPr id="888835" name="Rectangle 3"/>
          <p:cNvSpPr>
            <a:spLocks noGrp="1" noChangeArrowheads="1"/>
          </p:cNvSpPr>
          <p:nvPr>
            <p:ph idx="1"/>
          </p:nvPr>
        </p:nvSpPr>
        <p:spPr/>
        <p:txBody>
          <a:bodyPr>
            <a:normAutofit/>
          </a:bodyPr>
          <a:lstStyle/>
          <a:p>
            <a:r>
              <a:rPr lang="en-US" altLang="zh-TW" sz="2500" dirty="0"/>
              <a:t>Understand the payback rule and its shortcomings</a:t>
            </a:r>
          </a:p>
          <a:p>
            <a:r>
              <a:rPr lang="en-US" altLang="zh-TW" sz="2500"/>
              <a:t>Understand </a:t>
            </a:r>
            <a:r>
              <a:rPr lang="en-US" altLang="zh-TW" sz="2500" dirty="0"/>
              <a:t>the internal rate of return and its strengths and weaknesses</a:t>
            </a:r>
          </a:p>
          <a:p>
            <a:r>
              <a:rPr lang="en-US" altLang="zh-TW" sz="2500" dirty="0"/>
              <a:t>Understand the net present value rule and why it is the best decision criteria</a:t>
            </a:r>
          </a:p>
        </p:txBody>
      </p:sp>
      <p:sp>
        <p:nvSpPr>
          <p:cNvPr id="6" name="Slide Number Placeholder 5"/>
          <p:cNvSpPr>
            <a:spLocks noGrp="1"/>
          </p:cNvSpPr>
          <p:nvPr>
            <p:ph type="sldNum" sz="quarter" idx="12"/>
          </p:nvPr>
        </p:nvSpPr>
        <p:spPr/>
        <p:txBody>
          <a:bodyPr/>
          <a:lstStyle/>
          <a:p>
            <a:fld id="{812984B2-E2B5-4319-AF42-943F058613C7}" type="slidenum">
              <a:rPr lang="zh-TW" altLang="en-US"/>
              <a:pPr/>
              <a:t>2</a:t>
            </a:fld>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8835">
                                            <p:txEl>
                                              <p:pRg st="0" end="0"/>
                                            </p:txEl>
                                          </p:spTgt>
                                        </p:tgtEl>
                                        <p:attrNameLst>
                                          <p:attrName>style.visibility</p:attrName>
                                        </p:attrNameLst>
                                      </p:cBhvr>
                                      <p:to>
                                        <p:strVal val="visible"/>
                                      </p:to>
                                    </p:set>
                                    <p:anim calcmode="lin" valueType="num">
                                      <p:cBhvr additive="base">
                                        <p:cTn id="7" dur="500" fill="hold"/>
                                        <p:tgtEl>
                                          <p:spTgt spid="888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883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883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8835">
                                            <p:txEl>
                                              <p:pRg st="1" end="1"/>
                                            </p:txEl>
                                          </p:spTgt>
                                        </p:tgtEl>
                                        <p:attrNameLst>
                                          <p:attrName>style.visibility</p:attrName>
                                        </p:attrNameLst>
                                      </p:cBhvr>
                                      <p:to>
                                        <p:strVal val="visible"/>
                                      </p:to>
                                    </p:set>
                                    <p:anim calcmode="lin" valueType="num">
                                      <p:cBhvr additive="base">
                                        <p:cTn id="13" dur="500" fill="hold"/>
                                        <p:tgtEl>
                                          <p:spTgt spid="888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883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8835">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8835">
                                            <p:txEl>
                                              <p:pRg st="2" end="2"/>
                                            </p:txEl>
                                          </p:spTgt>
                                        </p:tgtEl>
                                        <p:attrNameLst>
                                          <p:attrName>style.visibility</p:attrName>
                                        </p:attrNameLst>
                                      </p:cBhvr>
                                      <p:to>
                                        <p:strVal val="visible"/>
                                      </p:to>
                                    </p:set>
                                    <p:anim calcmode="lin" valueType="num">
                                      <p:cBhvr additive="base">
                                        <p:cTn id="19" dur="500" fill="hold"/>
                                        <p:tgtEl>
                                          <p:spTgt spid="8888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883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8835">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Calibri" pitchFamily="34" charset="0"/>
            </a:endParaRPr>
          </a:p>
        </p:txBody>
      </p:sp>
      <p:sp>
        <p:nvSpPr>
          <p:cNvPr id="31748"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Calibri" pitchFamily="34" charset="0"/>
            </a:endParaRPr>
          </a:p>
        </p:txBody>
      </p:sp>
      <p:sp>
        <p:nvSpPr>
          <p:cNvPr id="31749" name="Rectangle 5"/>
          <p:cNvSpPr>
            <a:spLocks noGrp="1" noChangeArrowheads="1"/>
          </p:cNvSpPr>
          <p:nvPr>
            <p:ph type="title"/>
          </p:nvPr>
        </p:nvSpPr>
        <p:spPr>
          <a:xfrm>
            <a:off x="1447800" y="121555"/>
            <a:ext cx="7391400" cy="1280890"/>
          </a:xfrm>
          <a:noFill/>
        </p:spPr>
        <p:txBody>
          <a:bodyPr/>
          <a:lstStyle/>
          <a:p>
            <a:r>
              <a:rPr lang="en-US" altLang="en-US" dirty="0"/>
              <a:t>Payback Method: Another Example with Different CFs </a:t>
            </a:r>
          </a:p>
        </p:txBody>
      </p:sp>
      <p:sp>
        <p:nvSpPr>
          <p:cNvPr id="10" name="Rectangle 9"/>
          <p:cNvSpPr/>
          <p:nvPr/>
        </p:nvSpPr>
        <p:spPr>
          <a:xfrm>
            <a:off x="838200" y="5123277"/>
            <a:ext cx="8305800" cy="1384995"/>
          </a:xfrm>
          <a:prstGeom prst="rect">
            <a:avLst/>
          </a:prstGeom>
        </p:spPr>
        <p:txBody>
          <a:bodyPr wrap="square">
            <a:spAutoFit/>
          </a:bodyPr>
          <a:lstStyle/>
          <a:p>
            <a:r>
              <a:rPr lang="en-US" sz="2800" b="1" u="sng" dirty="0">
                <a:latin typeface="Calibri" pitchFamily="34" charset="0"/>
              </a:rPr>
              <a:t>Solution </a:t>
            </a:r>
          </a:p>
          <a:p>
            <a:r>
              <a:rPr lang="en-US" sz="2800" dirty="0">
                <a:latin typeface="Calibri" pitchFamily="34" charset="0"/>
              </a:rPr>
              <a:t>Payback Period = </a:t>
            </a:r>
            <a:r>
              <a:rPr lang="en-US" sz="2800" b="1" dirty="0">
                <a:latin typeface="Calibri" pitchFamily="34" charset="0"/>
              </a:rPr>
              <a:t>A + B/ C = </a:t>
            </a:r>
            <a:r>
              <a:rPr lang="en-US" sz="2800" dirty="0">
                <a:latin typeface="Calibri" pitchFamily="34" charset="0"/>
              </a:rPr>
              <a:t>3years + $11M ÷ $19M =</a:t>
            </a:r>
          </a:p>
          <a:p>
            <a:r>
              <a:rPr lang="en-US" sz="2800" dirty="0">
                <a:latin typeface="Calibri" pitchFamily="34" charset="0"/>
              </a:rPr>
              <a:t>≈ 3 + 0.58 ≈ 3.58 years</a:t>
            </a:r>
          </a:p>
        </p:txBody>
      </p:sp>
      <p:graphicFrame>
        <p:nvGraphicFramePr>
          <p:cNvPr id="6" name="Table 5"/>
          <p:cNvGraphicFramePr>
            <a:graphicFrameLocks noGrp="1"/>
          </p:cNvGraphicFramePr>
          <p:nvPr>
            <p:extLst>
              <p:ext uri="{D42A27DB-BD31-4B8C-83A1-F6EECF244321}">
                <p14:modId xmlns:p14="http://schemas.microsoft.com/office/powerpoint/2010/main" val="2615948749"/>
              </p:ext>
            </p:extLst>
          </p:nvPr>
        </p:nvGraphicFramePr>
        <p:xfrm>
          <a:off x="1676400" y="1772252"/>
          <a:ext cx="5943600" cy="3322450"/>
        </p:xfrm>
        <a:graphic>
          <a:graphicData uri="http://schemas.openxmlformats.org/drawingml/2006/table">
            <a:tbl>
              <a:tblPr>
                <a:tableStyleId>{284E427A-3D55-4303-BF80-6455036E1DE7}</a:tableStyleId>
              </a:tblPr>
              <a:tblGrid>
                <a:gridCol w="1371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gridSpan="2">
                  <a:txBody>
                    <a:bodyPr/>
                    <a:lstStyle/>
                    <a:p>
                      <a:pPr algn="ctr">
                        <a:lnSpc>
                          <a:spcPct val="115000"/>
                        </a:lnSpc>
                        <a:spcAft>
                          <a:spcPts val="0"/>
                        </a:spcAft>
                      </a:pPr>
                      <a:r>
                        <a:rPr lang="en-US" sz="2400" b="1" dirty="0"/>
                        <a:t> (cash flows in millions)</a:t>
                      </a:r>
                      <a:endParaRPr lang="en-US" sz="2400" b="1" dirty="0">
                        <a:latin typeface="Calibri" pitchFamily="34" charset="0"/>
                        <a:ea typeface="新細明體"/>
                        <a:cs typeface="Times New Roman"/>
                      </a:endParaRPr>
                    </a:p>
                  </a:txBody>
                  <a:tcPr marL="9525" marR="9525" marT="9525" marB="9525" anchor="ctr"/>
                </a:tc>
                <a:tc hMerge="1">
                  <a:txBody>
                    <a:bodyPr/>
                    <a:lstStyle/>
                    <a:p>
                      <a:endParaRPr lang="en-US"/>
                    </a:p>
                  </a:txBody>
                  <a:tcPr/>
                </a:tc>
                <a:tc rowSpan="2">
                  <a:txBody>
                    <a:bodyPr/>
                    <a:lstStyle/>
                    <a:p>
                      <a:pPr algn="ctr">
                        <a:lnSpc>
                          <a:spcPct val="115000"/>
                        </a:lnSpc>
                        <a:spcAft>
                          <a:spcPts val="0"/>
                        </a:spcAft>
                      </a:pPr>
                      <a:r>
                        <a:rPr lang="en-US" sz="2400" b="1" dirty="0"/>
                        <a:t>Cumulative</a:t>
                      </a:r>
                      <a:br>
                        <a:rPr lang="en-US" sz="2400" b="1" dirty="0"/>
                      </a:br>
                      <a:r>
                        <a:rPr lang="en-US" sz="2400" b="1" dirty="0"/>
                        <a:t>Cash Flow</a:t>
                      </a:r>
                      <a:endParaRPr lang="en-US" sz="2400" b="1"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2400" b="1" dirty="0"/>
                        <a:t>Year</a:t>
                      </a:r>
                      <a:endParaRPr lang="en-US" sz="2400" b="1" dirty="0">
                        <a:latin typeface="Calibri" pitchFamily="34" charset="0"/>
                        <a:ea typeface="新細明體"/>
                        <a:cs typeface="Times New Roman"/>
                      </a:endParaRPr>
                    </a:p>
                  </a:txBody>
                  <a:tcPr marL="9525" marR="9525" marT="9525" marB="9525" anchor="ctr"/>
                </a:tc>
                <a:tc>
                  <a:txBody>
                    <a:bodyPr/>
                    <a:lstStyle/>
                    <a:p>
                      <a:pPr algn="ctr">
                        <a:lnSpc>
                          <a:spcPct val="115000"/>
                        </a:lnSpc>
                        <a:spcAft>
                          <a:spcPts val="0"/>
                        </a:spcAft>
                      </a:pPr>
                      <a:r>
                        <a:rPr lang="en-US" sz="2400" b="1" dirty="0"/>
                        <a:t>Cash Flow</a:t>
                      </a:r>
                      <a:endParaRPr lang="en-US" sz="2400" b="1" dirty="0">
                        <a:latin typeface="Calibri" pitchFamily="34" charset="0"/>
                        <a:ea typeface="新細明體"/>
                        <a:cs typeface="Times New Roman"/>
                      </a:endParaRPr>
                    </a:p>
                  </a:txBody>
                  <a:tcPr marL="9525" marR="9525" marT="9525" marB="9525" anchor="ctr"/>
                </a:tc>
                <a:tc vMerge="1">
                  <a:txBody>
                    <a:bodyPr/>
                    <a:lstStyle/>
                    <a:p>
                      <a:endParaRPr lang="en-US"/>
                    </a:p>
                  </a:txBody>
                  <a:tcPr/>
                </a:tc>
                <a:extLst>
                  <a:ext uri="{0D108BD9-81ED-4DB2-BD59-A6C34878D82A}">
                    <a16:rowId xmlns:a16="http://schemas.microsoft.com/office/drawing/2014/main" val="10001"/>
                  </a:ext>
                </a:extLst>
              </a:tr>
              <a:tr h="0">
                <a:tc>
                  <a:txBody>
                    <a:bodyPr/>
                    <a:lstStyle/>
                    <a:p>
                      <a:pPr algn="l">
                        <a:lnSpc>
                          <a:spcPct val="115000"/>
                        </a:lnSpc>
                        <a:spcAft>
                          <a:spcPts val="0"/>
                        </a:spcAft>
                      </a:pPr>
                      <a:r>
                        <a:rPr lang="en-US" sz="2400" dirty="0"/>
                        <a:t>0</a:t>
                      </a:r>
                      <a:endParaRPr lang="en-US" sz="2400" dirty="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r>
                        <a:rPr lang="en-US" sz="2400" dirty="0"/>
                        <a:t>(50)</a:t>
                      </a:r>
                      <a:endParaRPr lang="en-US" sz="2400" dirty="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endParaRPr lang="en-US" sz="2400"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2"/>
                  </a:ext>
                </a:extLst>
              </a:tr>
              <a:tr h="0">
                <a:tc>
                  <a:txBody>
                    <a:bodyPr/>
                    <a:lstStyle/>
                    <a:p>
                      <a:pPr algn="l">
                        <a:lnSpc>
                          <a:spcPct val="115000"/>
                        </a:lnSpc>
                        <a:spcAft>
                          <a:spcPts val="0"/>
                        </a:spcAft>
                      </a:pPr>
                      <a:r>
                        <a:rPr lang="en-US" sz="2400" dirty="0"/>
                        <a:t>1</a:t>
                      </a:r>
                      <a:endParaRPr lang="en-US" sz="2400" dirty="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r>
                        <a:rPr lang="en-US" sz="2400"/>
                        <a:t>10</a:t>
                      </a:r>
                      <a:endParaRPr lang="en-US" sz="240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endParaRPr lang="en-US" sz="2400"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3"/>
                  </a:ext>
                </a:extLst>
              </a:tr>
              <a:tr h="0">
                <a:tc>
                  <a:txBody>
                    <a:bodyPr/>
                    <a:lstStyle/>
                    <a:p>
                      <a:pPr algn="l">
                        <a:lnSpc>
                          <a:spcPct val="115000"/>
                        </a:lnSpc>
                        <a:spcAft>
                          <a:spcPts val="0"/>
                        </a:spcAft>
                      </a:pPr>
                      <a:r>
                        <a:rPr lang="en-US" sz="2400" dirty="0"/>
                        <a:t>2</a:t>
                      </a:r>
                      <a:endParaRPr lang="en-US" sz="2400" dirty="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r>
                        <a:rPr lang="en-US" sz="2400" dirty="0"/>
                        <a:t>13</a:t>
                      </a:r>
                      <a:endParaRPr lang="en-US" sz="2400" dirty="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endParaRPr lang="en-US" sz="2400"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4"/>
                  </a:ext>
                </a:extLst>
              </a:tr>
              <a:tr h="0">
                <a:tc>
                  <a:txBody>
                    <a:bodyPr/>
                    <a:lstStyle/>
                    <a:p>
                      <a:pPr algn="l">
                        <a:lnSpc>
                          <a:spcPct val="115000"/>
                        </a:lnSpc>
                        <a:spcAft>
                          <a:spcPts val="0"/>
                        </a:spcAft>
                      </a:pPr>
                      <a:r>
                        <a:rPr lang="en-US" sz="2400" dirty="0"/>
                        <a:t>3</a:t>
                      </a:r>
                      <a:endParaRPr lang="en-US" sz="2400" dirty="0">
                        <a:solidFill>
                          <a:srgbClr val="FF0000"/>
                        </a:solidFill>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r>
                        <a:rPr lang="en-US" sz="2400"/>
                        <a:t>16</a:t>
                      </a:r>
                      <a:endParaRPr lang="en-US" sz="240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endParaRPr lang="en-US" sz="2400" dirty="0">
                        <a:solidFill>
                          <a:srgbClr val="FF0000"/>
                        </a:solidFill>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5"/>
                  </a:ext>
                </a:extLst>
              </a:tr>
              <a:tr h="0">
                <a:tc>
                  <a:txBody>
                    <a:bodyPr/>
                    <a:lstStyle/>
                    <a:p>
                      <a:pPr algn="l">
                        <a:lnSpc>
                          <a:spcPct val="115000"/>
                        </a:lnSpc>
                        <a:spcAft>
                          <a:spcPts val="0"/>
                        </a:spcAft>
                      </a:pPr>
                      <a:r>
                        <a:rPr lang="en-US" sz="2400"/>
                        <a:t>4</a:t>
                      </a:r>
                      <a:endParaRPr lang="en-US" sz="240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r>
                        <a:rPr lang="en-US" sz="2400" dirty="0"/>
                        <a:t>19</a:t>
                      </a:r>
                      <a:endParaRPr lang="en-US" sz="2400" dirty="0">
                        <a:solidFill>
                          <a:srgbClr val="FF0000"/>
                        </a:solidFill>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endParaRPr lang="en-US" sz="2400"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6"/>
                  </a:ext>
                </a:extLst>
              </a:tr>
              <a:tr h="0">
                <a:tc>
                  <a:txBody>
                    <a:bodyPr/>
                    <a:lstStyle/>
                    <a:p>
                      <a:pPr algn="l">
                        <a:lnSpc>
                          <a:spcPct val="115000"/>
                        </a:lnSpc>
                        <a:spcAft>
                          <a:spcPts val="0"/>
                        </a:spcAft>
                      </a:pPr>
                      <a:r>
                        <a:rPr lang="en-US" sz="2400" dirty="0"/>
                        <a:t>5</a:t>
                      </a:r>
                      <a:endParaRPr lang="en-US" sz="2400" dirty="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r>
                        <a:rPr lang="en-US" sz="2400" dirty="0"/>
                        <a:t>22</a:t>
                      </a:r>
                      <a:endParaRPr lang="en-US" sz="2400" dirty="0">
                        <a:latin typeface="Calibri" pitchFamily="34" charset="0"/>
                        <a:ea typeface="新細明體"/>
                        <a:cs typeface="Times New Roman"/>
                      </a:endParaRPr>
                    </a:p>
                  </a:txBody>
                  <a:tcPr marL="9525" marR="9525" marT="9525" marB="9525" anchor="ctr"/>
                </a:tc>
                <a:tc>
                  <a:txBody>
                    <a:bodyPr/>
                    <a:lstStyle/>
                    <a:p>
                      <a:pPr algn="l">
                        <a:lnSpc>
                          <a:spcPct val="115000"/>
                        </a:lnSpc>
                        <a:spcAft>
                          <a:spcPts val="0"/>
                        </a:spcAft>
                      </a:pPr>
                      <a:endParaRPr lang="en-US" sz="2400" dirty="0">
                        <a:latin typeface="Calibri" pitchFamily="34" charset="0"/>
                        <a:ea typeface="新細明體"/>
                        <a:cs typeface="Times New Roman"/>
                      </a:endParaRPr>
                    </a:p>
                  </a:txBody>
                  <a:tcPr marL="9525" marR="9525" marT="9525" marB="9525" anchor="ctr"/>
                </a:tc>
                <a:extLst>
                  <a:ext uri="{0D108BD9-81ED-4DB2-BD59-A6C34878D82A}">
                    <a16:rowId xmlns:a16="http://schemas.microsoft.com/office/drawing/2014/main" val="10007"/>
                  </a:ext>
                </a:extLst>
              </a:tr>
            </a:tbl>
          </a:graphicData>
        </a:graphic>
      </p:graphicFrame>
      <p:sp>
        <p:nvSpPr>
          <p:cNvPr id="2" name="Rectangle 1">
            <a:extLst>
              <a:ext uri="{FF2B5EF4-FFF2-40B4-BE49-F238E27FC236}">
                <a16:creationId xmlns:a16="http://schemas.microsoft.com/office/drawing/2014/main" id="{3A1F68B8-3F06-485D-B4AF-7E1CC6E69CC6}"/>
              </a:ext>
            </a:extLst>
          </p:cNvPr>
          <p:cNvSpPr/>
          <p:nvPr/>
        </p:nvSpPr>
        <p:spPr>
          <a:xfrm>
            <a:off x="5486400" y="2535569"/>
            <a:ext cx="752129" cy="489365"/>
          </a:xfrm>
          <a:prstGeom prst="rect">
            <a:avLst/>
          </a:prstGeom>
        </p:spPr>
        <p:txBody>
          <a:bodyPr wrap="none">
            <a:spAutoFit/>
          </a:bodyPr>
          <a:lstStyle/>
          <a:p>
            <a:pPr>
              <a:lnSpc>
                <a:spcPct val="115000"/>
              </a:lnSpc>
            </a:pPr>
            <a:r>
              <a:rPr lang="en-US" sz="2400" dirty="0"/>
              <a:t>(50)</a:t>
            </a:r>
            <a:endParaRPr lang="en-US" sz="2400" dirty="0">
              <a:latin typeface="Calibri" pitchFamily="34" charset="0"/>
              <a:ea typeface="新細明體"/>
              <a:cs typeface="Times New Roman"/>
            </a:endParaRPr>
          </a:p>
        </p:txBody>
      </p:sp>
      <p:sp>
        <p:nvSpPr>
          <p:cNvPr id="3" name="Rectangle 2">
            <a:extLst>
              <a:ext uri="{FF2B5EF4-FFF2-40B4-BE49-F238E27FC236}">
                <a16:creationId xmlns:a16="http://schemas.microsoft.com/office/drawing/2014/main" id="{D7EF1D13-9D06-4880-A7AE-C4748619D757}"/>
              </a:ext>
            </a:extLst>
          </p:cNvPr>
          <p:cNvSpPr/>
          <p:nvPr/>
        </p:nvSpPr>
        <p:spPr>
          <a:xfrm>
            <a:off x="5486399" y="2972745"/>
            <a:ext cx="752129" cy="489365"/>
          </a:xfrm>
          <a:prstGeom prst="rect">
            <a:avLst/>
          </a:prstGeom>
        </p:spPr>
        <p:txBody>
          <a:bodyPr wrap="none">
            <a:spAutoFit/>
          </a:bodyPr>
          <a:lstStyle/>
          <a:p>
            <a:pPr>
              <a:lnSpc>
                <a:spcPct val="115000"/>
              </a:lnSpc>
            </a:pPr>
            <a:r>
              <a:rPr lang="en-US" sz="2400" dirty="0"/>
              <a:t>(40)</a:t>
            </a:r>
            <a:endParaRPr lang="en-US" sz="2400" dirty="0">
              <a:latin typeface="Calibri" pitchFamily="34" charset="0"/>
              <a:ea typeface="新細明體"/>
              <a:cs typeface="Times New Roman"/>
            </a:endParaRPr>
          </a:p>
        </p:txBody>
      </p:sp>
      <p:sp>
        <p:nvSpPr>
          <p:cNvPr id="4" name="Rectangle 3">
            <a:extLst>
              <a:ext uri="{FF2B5EF4-FFF2-40B4-BE49-F238E27FC236}">
                <a16:creationId xmlns:a16="http://schemas.microsoft.com/office/drawing/2014/main" id="{3E794BFE-DD4C-4E9E-B1A9-8026322829ED}"/>
              </a:ext>
            </a:extLst>
          </p:cNvPr>
          <p:cNvSpPr/>
          <p:nvPr/>
        </p:nvSpPr>
        <p:spPr>
          <a:xfrm>
            <a:off x="5476874" y="3401359"/>
            <a:ext cx="752129" cy="489365"/>
          </a:xfrm>
          <a:prstGeom prst="rect">
            <a:avLst/>
          </a:prstGeom>
        </p:spPr>
        <p:txBody>
          <a:bodyPr wrap="none">
            <a:spAutoFit/>
          </a:bodyPr>
          <a:lstStyle/>
          <a:p>
            <a:pPr>
              <a:lnSpc>
                <a:spcPct val="115000"/>
              </a:lnSpc>
            </a:pPr>
            <a:r>
              <a:rPr lang="en-US" sz="2400" dirty="0"/>
              <a:t>(27)</a:t>
            </a:r>
            <a:endParaRPr lang="en-US" sz="2400" dirty="0">
              <a:latin typeface="Calibri" pitchFamily="34" charset="0"/>
              <a:ea typeface="新細明體"/>
              <a:cs typeface="Times New Roman"/>
            </a:endParaRPr>
          </a:p>
        </p:txBody>
      </p:sp>
      <p:sp>
        <p:nvSpPr>
          <p:cNvPr id="5" name="Rectangle 4">
            <a:extLst>
              <a:ext uri="{FF2B5EF4-FFF2-40B4-BE49-F238E27FC236}">
                <a16:creationId xmlns:a16="http://schemas.microsoft.com/office/drawing/2014/main" id="{EC60B333-D3DA-4603-AA99-4226220B4C67}"/>
              </a:ext>
            </a:extLst>
          </p:cNvPr>
          <p:cNvSpPr/>
          <p:nvPr/>
        </p:nvSpPr>
        <p:spPr>
          <a:xfrm>
            <a:off x="5476874" y="3825752"/>
            <a:ext cx="837089" cy="461665"/>
          </a:xfrm>
          <a:prstGeom prst="rect">
            <a:avLst/>
          </a:prstGeom>
        </p:spPr>
        <p:txBody>
          <a:bodyPr wrap="none">
            <a:spAutoFit/>
          </a:bodyPr>
          <a:lstStyle/>
          <a:p>
            <a:r>
              <a:rPr lang="en-US" sz="2400" dirty="0"/>
              <a:t>(11) </a:t>
            </a:r>
            <a:endParaRPr lang="en-HK" sz="2400" dirty="0"/>
          </a:p>
        </p:txBody>
      </p:sp>
      <p:sp>
        <p:nvSpPr>
          <p:cNvPr id="7" name="Rectangle 6">
            <a:extLst>
              <a:ext uri="{FF2B5EF4-FFF2-40B4-BE49-F238E27FC236}">
                <a16:creationId xmlns:a16="http://schemas.microsoft.com/office/drawing/2014/main" id="{CB3A0F35-414E-4329-AE0D-6FA17C8B3B8E}"/>
              </a:ext>
            </a:extLst>
          </p:cNvPr>
          <p:cNvSpPr/>
          <p:nvPr/>
        </p:nvSpPr>
        <p:spPr>
          <a:xfrm>
            <a:off x="6072551" y="3803542"/>
            <a:ext cx="588623" cy="489365"/>
          </a:xfrm>
          <a:prstGeom prst="rect">
            <a:avLst/>
          </a:prstGeom>
        </p:spPr>
        <p:txBody>
          <a:bodyPr wrap="none">
            <a:spAutoFit/>
          </a:bodyPr>
          <a:lstStyle/>
          <a:p>
            <a:pPr>
              <a:lnSpc>
                <a:spcPct val="115000"/>
              </a:lnSpc>
            </a:pPr>
            <a:r>
              <a:rPr lang="en-US" sz="2400" dirty="0">
                <a:solidFill>
                  <a:srgbClr val="FF0000"/>
                </a:solidFill>
              </a:rPr>
              <a:t>(B)</a:t>
            </a:r>
            <a:endParaRPr lang="en-US" sz="2400" dirty="0">
              <a:solidFill>
                <a:srgbClr val="FF0000"/>
              </a:solidFill>
              <a:latin typeface="Calibri" pitchFamily="34" charset="0"/>
              <a:ea typeface="新細明體"/>
              <a:cs typeface="Times New Roman"/>
            </a:endParaRPr>
          </a:p>
        </p:txBody>
      </p:sp>
      <p:sp>
        <p:nvSpPr>
          <p:cNvPr id="8" name="Rectangle 7">
            <a:extLst>
              <a:ext uri="{FF2B5EF4-FFF2-40B4-BE49-F238E27FC236}">
                <a16:creationId xmlns:a16="http://schemas.microsoft.com/office/drawing/2014/main" id="{71C9E338-6F5B-465B-954F-420659E9774D}"/>
              </a:ext>
            </a:extLst>
          </p:cNvPr>
          <p:cNvSpPr/>
          <p:nvPr/>
        </p:nvSpPr>
        <p:spPr>
          <a:xfrm>
            <a:off x="5625953" y="4246580"/>
            <a:ext cx="354584" cy="461665"/>
          </a:xfrm>
          <a:prstGeom prst="rect">
            <a:avLst/>
          </a:prstGeom>
        </p:spPr>
        <p:txBody>
          <a:bodyPr wrap="none">
            <a:spAutoFit/>
          </a:bodyPr>
          <a:lstStyle/>
          <a:p>
            <a:r>
              <a:rPr lang="en-US" sz="2400" dirty="0"/>
              <a:t>8</a:t>
            </a:r>
            <a:endParaRPr lang="en-HK" sz="2400" dirty="0"/>
          </a:p>
        </p:txBody>
      </p:sp>
      <p:sp>
        <p:nvSpPr>
          <p:cNvPr id="9" name="Rectangle 8">
            <a:extLst>
              <a:ext uri="{FF2B5EF4-FFF2-40B4-BE49-F238E27FC236}">
                <a16:creationId xmlns:a16="http://schemas.microsoft.com/office/drawing/2014/main" id="{178318DE-5BD9-4BD3-9161-5C7A855E676B}"/>
              </a:ext>
            </a:extLst>
          </p:cNvPr>
          <p:cNvSpPr/>
          <p:nvPr/>
        </p:nvSpPr>
        <p:spPr>
          <a:xfrm>
            <a:off x="5561833" y="4633912"/>
            <a:ext cx="524503" cy="489365"/>
          </a:xfrm>
          <a:prstGeom prst="rect">
            <a:avLst/>
          </a:prstGeom>
        </p:spPr>
        <p:txBody>
          <a:bodyPr wrap="none">
            <a:spAutoFit/>
          </a:bodyPr>
          <a:lstStyle/>
          <a:p>
            <a:pPr>
              <a:lnSpc>
                <a:spcPct val="115000"/>
              </a:lnSpc>
            </a:pPr>
            <a:r>
              <a:rPr lang="en-US" sz="2400" dirty="0"/>
              <a:t>30</a:t>
            </a:r>
            <a:endParaRPr lang="en-US" sz="2400" dirty="0">
              <a:latin typeface="Calibri" pitchFamily="34" charset="0"/>
              <a:ea typeface="新細明體"/>
              <a:cs typeface="Times New Roman"/>
            </a:endParaRPr>
          </a:p>
        </p:txBody>
      </p:sp>
      <p:sp>
        <p:nvSpPr>
          <p:cNvPr id="11" name="Rectangle 10">
            <a:extLst>
              <a:ext uri="{FF2B5EF4-FFF2-40B4-BE49-F238E27FC236}">
                <a16:creationId xmlns:a16="http://schemas.microsoft.com/office/drawing/2014/main" id="{7E8B7C62-0F90-4191-A057-A763E295DC51}"/>
              </a:ext>
            </a:extLst>
          </p:cNvPr>
          <p:cNvSpPr/>
          <p:nvPr/>
        </p:nvSpPr>
        <p:spPr>
          <a:xfrm>
            <a:off x="1950881" y="3839801"/>
            <a:ext cx="639919" cy="461665"/>
          </a:xfrm>
          <a:prstGeom prst="rect">
            <a:avLst/>
          </a:prstGeom>
        </p:spPr>
        <p:txBody>
          <a:bodyPr wrap="none">
            <a:spAutoFit/>
          </a:bodyPr>
          <a:lstStyle/>
          <a:p>
            <a:r>
              <a:rPr lang="en-US" sz="2400" dirty="0">
                <a:solidFill>
                  <a:srgbClr val="FF0000"/>
                </a:solidFill>
              </a:rPr>
              <a:t>(A)</a:t>
            </a:r>
            <a:endParaRPr lang="en-HK" sz="2400" dirty="0"/>
          </a:p>
        </p:txBody>
      </p:sp>
      <p:sp>
        <p:nvSpPr>
          <p:cNvPr id="12" name="Rectangle 11">
            <a:extLst>
              <a:ext uri="{FF2B5EF4-FFF2-40B4-BE49-F238E27FC236}">
                <a16:creationId xmlns:a16="http://schemas.microsoft.com/office/drawing/2014/main" id="{07153014-4637-49C5-AFB9-CBB7E94E495F}"/>
              </a:ext>
            </a:extLst>
          </p:cNvPr>
          <p:cNvSpPr/>
          <p:nvPr/>
        </p:nvSpPr>
        <p:spPr>
          <a:xfrm>
            <a:off x="3446015" y="4246579"/>
            <a:ext cx="662361" cy="461665"/>
          </a:xfrm>
          <a:prstGeom prst="rect">
            <a:avLst/>
          </a:prstGeom>
        </p:spPr>
        <p:txBody>
          <a:bodyPr wrap="none">
            <a:spAutoFit/>
          </a:bodyPr>
          <a:lstStyle/>
          <a:p>
            <a:r>
              <a:rPr lang="en-US" sz="2400" dirty="0">
                <a:solidFill>
                  <a:srgbClr val="FF0000"/>
                </a:solidFill>
              </a:rPr>
              <a:t>(C)</a:t>
            </a:r>
            <a:endParaRPr lang="en-HK" sz="2400" dirty="0"/>
          </a:p>
        </p:txBody>
      </p:sp>
      <p:sp>
        <p:nvSpPr>
          <p:cNvPr id="16" name="Slide Number Placeholder 5">
            <a:extLst>
              <a:ext uri="{FF2B5EF4-FFF2-40B4-BE49-F238E27FC236}">
                <a16:creationId xmlns:a16="http://schemas.microsoft.com/office/drawing/2014/main" id="{58037DC8-6C1C-4AD3-85C6-1127AAC72D07}"/>
              </a:ext>
            </a:extLst>
          </p:cNvPr>
          <p:cNvSpPr>
            <a:spLocks noGrp="1"/>
          </p:cNvSpPr>
          <p:nvPr>
            <p:ph type="sldNum" sz="quarter" idx="12"/>
          </p:nvPr>
        </p:nvSpPr>
        <p:spPr>
          <a:xfrm>
            <a:off x="511228" y="787783"/>
            <a:ext cx="584978" cy="365125"/>
          </a:xfrm>
        </p:spPr>
        <p:txBody>
          <a:bodyPr/>
          <a:lstStyle/>
          <a:p>
            <a:fld id="{0E6C47CE-3A3D-44A5-9C17-358BB96C627E}" type="slidenum">
              <a:rPr lang="zh-TW" altLang="en-US"/>
              <a:pPr/>
              <a:t>20</a:t>
            </a:fld>
            <a:endParaRPr lang="en-US" altLang="zh-TW" dirty="0"/>
          </a:p>
        </p:txBody>
      </p:sp>
      <p:sp>
        <p:nvSpPr>
          <p:cNvPr id="13" name="AutoShape 3">
            <a:extLst>
              <a:ext uri="{FF2B5EF4-FFF2-40B4-BE49-F238E27FC236}">
                <a16:creationId xmlns:a16="http://schemas.microsoft.com/office/drawing/2014/main" id="{2833235A-5C8B-4621-B15C-4278415A3775}"/>
              </a:ext>
            </a:extLst>
          </p:cNvPr>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spTree>
    <p:extLst>
      <p:ext uri="{BB962C8B-B14F-4D97-AF65-F5344CB8AC3E}">
        <p14:creationId xmlns:p14="http://schemas.microsoft.com/office/powerpoint/2010/main" val="16619812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4" grpId="0"/>
      <p:bldP spid="5" grpId="0"/>
      <p:bldP spid="7" grpId="0"/>
      <p:bldP spid="8" grpId="0"/>
      <p:bldP spid="9"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altLang="zh-TW" dirty="0"/>
              <a:t>Decision Criteria Test - Payback</a:t>
            </a:r>
          </a:p>
        </p:txBody>
      </p:sp>
      <p:sp>
        <p:nvSpPr>
          <p:cNvPr id="911363" name="Rectangle 3"/>
          <p:cNvSpPr>
            <a:spLocks noGrp="1" noChangeArrowheads="1"/>
          </p:cNvSpPr>
          <p:nvPr>
            <p:ph idx="1"/>
          </p:nvPr>
        </p:nvSpPr>
        <p:spPr>
          <a:xfrm>
            <a:off x="1942415" y="2018806"/>
            <a:ext cx="6896785" cy="4077194"/>
          </a:xfrm>
        </p:spPr>
        <p:txBody>
          <a:bodyPr>
            <a:normAutofit/>
          </a:bodyPr>
          <a:lstStyle/>
          <a:p>
            <a:r>
              <a:rPr lang="en-US" altLang="zh-TW" sz="2800" dirty="0"/>
              <a:t>account for the time value of money?</a:t>
            </a:r>
          </a:p>
          <a:p>
            <a:r>
              <a:rPr lang="en-US" altLang="zh-TW" sz="2800" dirty="0"/>
              <a:t>account for the risk of the cash flows?</a:t>
            </a:r>
          </a:p>
          <a:p>
            <a:r>
              <a:rPr lang="en-US" altLang="zh-TW" sz="2800" dirty="0"/>
              <a:t>provide an indication about the increase in value?</a:t>
            </a:r>
          </a:p>
          <a:p>
            <a:r>
              <a:rPr lang="en-US" altLang="zh-TW" sz="2800" dirty="0"/>
              <a:t>Permit project ranking?</a:t>
            </a:r>
          </a:p>
          <a:p>
            <a:r>
              <a:rPr lang="en-US" altLang="zh-TW" sz="2800" dirty="0"/>
              <a:t>Should we consider the payback rule for our primary decision criteria?</a:t>
            </a:r>
          </a:p>
          <a:p>
            <a:endParaRPr lang="en-US" altLang="zh-TW" sz="2500" dirty="0"/>
          </a:p>
        </p:txBody>
      </p:sp>
      <p:sp>
        <p:nvSpPr>
          <p:cNvPr id="7" name="Slide Number Placeholder 5"/>
          <p:cNvSpPr>
            <a:spLocks noGrp="1"/>
          </p:cNvSpPr>
          <p:nvPr>
            <p:ph type="sldNum" sz="quarter" idx="12"/>
          </p:nvPr>
        </p:nvSpPr>
        <p:spPr/>
        <p:txBody>
          <a:bodyPr/>
          <a:lstStyle/>
          <a:p>
            <a:fld id="{B8B04C09-2311-43C3-98F8-4532211BE6E1}" type="slidenum">
              <a:rPr lang="zh-TW" altLang="en-US"/>
              <a:pPr/>
              <a:t>21</a:t>
            </a:fld>
            <a:endParaRPr lang="en-US" altLang="zh-TW" dirty="0"/>
          </a:p>
        </p:txBody>
      </p:sp>
      <p:sp>
        <p:nvSpPr>
          <p:cNvPr id="911364"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sp>
        <p:nvSpPr>
          <p:cNvPr id="6" name="Rectangle 5">
            <a:extLst>
              <a:ext uri="{FF2B5EF4-FFF2-40B4-BE49-F238E27FC236}">
                <a16:creationId xmlns:a16="http://schemas.microsoft.com/office/drawing/2014/main" id="{1BCE1160-BB7F-4163-BBAD-630E04F08C7A}"/>
              </a:ext>
            </a:extLst>
          </p:cNvPr>
          <p:cNvSpPr/>
          <p:nvPr/>
        </p:nvSpPr>
        <p:spPr>
          <a:xfrm>
            <a:off x="760630" y="2009857"/>
            <a:ext cx="1181785" cy="523220"/>
          </a:xfrm>
          <a:prstGeom prst="rect">
            <a:avLst/>
          </a:prstGeom>
          <a:solidFill>
            <a:srgbClr val="FF0000"/>
          </a:solidFill>
        </p:spPr>
        <p:txBody>
          <a:bodyPr wrap="square">
            <a:spAutoFit/>
          </a:bodyPr>
          <a:lstStyle/>
          <a:p>
            <a:r>
              <a:rPr lang="en-US" altLang="zh-TW" sz="2800" b="1" dirty="0"/>
              <a:t>NO</a:t>
            </a:r>
            <a:endParaRPr lang="en-GB" sz="2800" dirty="0"/>
          </a:p>
        </p:txBody>
      </p:sp>
      <p:sp>
        <p:nvSpPr>
          <p:cNvPr id="8" name="Rectangle 7">
            <a:extLst>
              <a:ext uri="{FF2B5EF4-FFF2-40B4-BE49-F238E27FC236}">
                <a16:creationId xmlns:a16="http://schemas.microsoft.com/office/drawing/2014/main" id="{7CFA8909-18DF-48F1-8CE2-1F44503FDBE2}"/>
              </a:ext>
            </a:extLst>
          </p:cNvPr>
          <p:cNvSpPr/>
          <p:nvPr/>
        </p:nvSpPr>
        <p:spPr>
          <a:xfrm>
            <a:off x="760629" y="2590437"/>
            <a:ext cx="1181785" cy="523220"/>
          </a:xfrm>
          <a:prstGeom prst="rect">
            <a:avLst/>
          </a:prstGeom>
          <a:solidFill>
            <a:srgbClr val="FF0000"/>
          </a:solidFill>
        </p:spPr>
        <p:txBody>
          <a:bodyPr wrap="square">
            <a:spAutoFit/>
          </a:bodyPr>
          <a:lstStyle/>
          <a:p>
            <a:r>
              <a:rPr lang="en-US" altLang="zh-TW" sz="2800" b="1" dirty="0"/>
              <a:t>NO</a:t>
            </a:r>
            <a:endParaRPr lang="en-GB" sz="2800" dirty="0"/>
          </a:p>
        </p:txBody>
      </p:sp>
      <p:sp>
        <p:nvSpPr>
          <p:cNvPr id="9" name="Rectangle 8">
            <a:extLst>
              <a:ext uri="{FF2B5EF4-FFF2-40B4-BE49-F238E27FC236}">
                <a16:creationId xmlns:a16="http://schemas.microsoft.com/office/drawing/2014/main" id="{792E098C-60BB-43D0-8B45-840BC3DC4919}"/>
              </a:ext>
            </a:extLst>
          </p:cNvPr>
          <p:cNvSpPr/>
          <p:nvPr/>
        </p:nvSpPr>
        <p:spPr>
          <a:xfrm>
            <a:off x="773237" y="3212074"/>
            <a:ext cx="1181785" cy="523220"/>
          </a:xfrm>
          <a:prstGeom prst="rect">
            <a:avLst/>
          </a:prstGeom>
          <a:solidFill>
            <a:srgbClr val="FF0000"/>
          </a:solidFill>
        </p:spPr>
        <p:txBody>
          <a:bodyPr wrap="square">
            <a:spAutoFit/>
          </a:bodyPr>
          <a:lstStyle/>
          <a:p>
            <a:r>
              <a:rPr lang="en-US" altLang="zh-TW" sz="2800" b="1" dirty="0"/>
              <a:t>NO</a:t>
            </a:r>
            <a:endParaRPr lang="en-GB" sz="2800" dirty="0"/>
          </a:p>
        </p:txBody>
      </p:sp>
      <p:sp>
        <p:nvSpPr>
          <p:cNvPr id="10" name="Rectangle 9">
            <a:extLst>
              <a:ext uri="{FF2B5EF4-FFF2-40B4-BE49-F238E27FC236}">
                <a16:creationId xmlns:a16="http://schemas.microsoft.com/office/drawing/2014/main" id="{FA421407-CEAA-435A-B9F9-F4FCFC2EA273}"/>
              </a:ext>
            </a:extLst>
          </p:cNvPr>
          <p:cNvSpPr/>
          <p:nvPr/>
        </p:nvSpPr>
        <p:spPr>
          <a:xfrm>
            <a:off x="760628" y="4057403"/>
            <a:ext cx="1181785" cy="523220"/>
          </a:xfrm>
          <a:prstGeom prst="rect">
            <a:avLst/>
          </a:prstGeom>
          <a:solidFill>
            <a:srgbClr val="FF0000"/>
          </a:solidFill>
        </p:spPr>
        <p:txBody>
          <a:bodyPr wrap="square">
            <a:spAutoFit/>
          </a:bodyPr>
          <a:lstStyle/>
          <a:p>
            <a:r>
              <a:rPr lang="en-US" altLang="zh-TW" sz="2800" b="1" dirty="0"/>
              <a:t>NO</a:t>
            </a:r>
            <a:endParaRPr lang="en-GB" sz="2800" dirty="0"/>
          </a:p>
        </p:txBody>
      </p:sp>
      <p:sp>
        <p:nvSpPr>
          <p:cNvPr id="12" name="Rectangle 11">
            <a:extLst>
              <a:ext uri="{FF2B5EF4-FFF2-40B4-BE49-F238E27FC236}">
                <a16:creationId xmlns:a16="http://schemas.microsoft.com/office/drawing/2014/main" id="{89D625EF-8701-4C2C-A8A7-C528CA766125}"/>
              </a:ext>
            </a:extLst>
          </p:cNvPr>
          <p:cNvSpPr/>
          <p:nvPr/>
        </p:nvSpPr>
        <p:spPr>
          <a:xfrm>
            <a:off x="760627" y="4720127"/>
            <a:ext cx="1181785" cy="523220"/>
          </a:xfrm>
          <a:prstGeom prst="rect">
            <a:avLst/>
          </a:prstGeom>
          <a:solidFill>
            <a:srgbClr val="FF0000"/>
          </a:solidFill>
        </p:spPr>
        <p:txBody>
          <a:bodyPr wrap="square">
            <a:spAutoFit/>
          </a:bodyPr>
          <a:lstStyle/>
          <a:p>
            <a:r>
              <a:rPr lang="en-US" altLang="zh-TW" sz="2800" b="1" dirty="0"/>
              <a:t>NO</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63">
                                            <p:txEl>
                                              <p:pRg st="0" end="0"/>
                                            </p:txEl>
                                          </p:spTgt>
                                        </p:tgtEl>
                                        <p:attrNameLst>
                                          <p:attrName>style.visibility</p:attrName>
                                        </p:attrNameLst>
                                      </p:cBhvr>
                                      <p:to>
                                        <p:strVal val="visible"/>
                                      </p:to>
                                    </p:set>
                                    <p:anim calcmode="lin" valueType="num">
                                      <p:cBhvr additive="base">
                                        <p:cTn id="7" dur="500" fill="hold"/>
                                        <p:tgtEl>
                                          <p:spTgt spid="91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6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63">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363">
                                            <p:txEl>
                                              <p:pRg st="1" end="1"/>
                                            </p:txEl>
                                          </p:spTgt>
                                        </p:tgtEl>
                                        <p:attrNameLst>
                                          <p:attrName>style.visibility</p:attrName>
                                        </p:attrNameLst>
                                      </p:cBhvr>
                                      <p:to>
                                        <p:strVal val="visible"/>
                                      </p:to>
                                    </p:set>
                                    <p:anim calcmode="lin" valueType="num">
                                      <p:cBhvr additive="base">
                                        <p:cTn id="13" dur="500" fill="hold"/>
                                        <p:tgtEl>
                                          <p:spTgt spid="911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36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63">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363">
                                            <p:txEl>
                                              <p:pRg st="2" end="2"/>
                                            </p:txEl>
                                          </p:spTgt>
                                        </p:tgtEl>
                                        <p:attrNameLst>
                                          <p:attrName>style.visibility</p:attrName>
                                        </p:attrNameLst>
                                      </p:cBhvr>
                                      <p:to>
                                        <p:strVal val="visible"/>
                                      </p:to>
                                    </p:set>
                                    <p:anim calcmode="lin" valueType="num">
                                      <p:cBhvr additive="base">
                                        <p:cTn id="19" dur="500" fill="hold"/>
                                        <p:tgtEl>
                                          <p:spTgt spid="911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36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63">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363">
                                            <p:txEl>
                                              <p:pRg st="3" end="3"/>
                                            </p:txEl>
                                          </p:spTgt>
                                        </p:tgtEl>
                                        <p:attrNameLst>
                                          <p:attrName>style.visibility</p:attrName>
                                        </p:attrNameLst>
                                      </p:cBhvr>
                                      <p:to>
                                        <p:strVal val="visible"/>
                                      </p:to>
                                    </p:set>
                                    <p:anim calcmode="lin" valueType="num">
                                      <p:cBhvr additive="base">
                                        <p:cTn id="25" dur="500" fill="hold"/>
                                        <p:tgtEl>
                                          <p:spTgt spid="911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36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63">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363">
                                            <p:txEl>
                                              <p:pRg st="4" end="4"/>
                                            </p:txEl>
                                          </p:spTgt>
                                        </p:tgtEl>
                                        <p:attrNameLst>
                                          <p:attrName>style.visibility</p:attrName>
                                        </p:attrNameLst>
                                      </p:cBhvr>
                                      <p:to>
                                        <p:strVal val="visible"/>
                                      </p:to>
                                    </p:set>
                                    <p:anim calcmode="lin" valueType="num">
                                      <p:cBhvr additive="base">
                                        <p:cTn id="31" dur="500" fill="hold"/>
                                        <p:tgtEl>
                                          <p:spTgt spid="9113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36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63">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3" grpId="0" build="p" autoUpdateAnimBg="0"/>
      <p:bldP spid="6" grpId="0" animBg="1"/>
      <p:bldP spid="8" grpId="0" animBg="1"/>
      <p:bldP spid="9" grpId="0" animBg="1"/>
      <p:bldP spid="10"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ltLang="zh-TW" dirty="0"/>
              <a:t>Advantages and Disadvantages of Payback</a:t>
            </a:r>
          </a:p>
        </p:txBody>
      </p:sp>
      <p:sp>
        <p:nvSpPr>
          <p:cNvPr id="913411" name="Rectangle 3"/>
          <p:cNvSpPr>
            <a:spLocks noGrp="1" noChangeArrowheads="1"/>
          </p:cNvSpPr>
          <p:nvPr>
            <p:ph sz="half" idx="1"/>
          </p:nvPr>
        </p:nvSpPr>
        <p:spPr>
          <a:xfrm>
            <a:off x="1370013" y="1962150"/>
            <a:ext cx="3589337" cy="3979863"/>
          </a:xfrm>
        </p:spPr>
        <p:txBody>
          <a:bodyPr/>
          <a:lstStyle/>
          <a:p>
            <a:pPr>
              <a:lnSpc>
                <a:spcPct val="90000"/>
              </a:lnSpc>
            </a:pPr>
            <a:r>
              <a:rPr lang="en-US" altLang="zh-TW" sz="2500" dirty="0"/>
              <a:t>Advantages</a:t>
            </a:r>
          </a:p>
          <a:p>
            <a:pPr lvl="1">
              <a:lnSpc>
                <a:spcPct val="90000"/>
              </a:lnSpc>
            </a:pPr>
            <a:r>
              <a:rPr lang="en-US" altLang="zh-TW" sz="1900" dirty="0"/>
              <a:t>Easy to understand</a:t>
            </a:r>
          </a:p>
          <a:p>
            <a:pPr lvl="1">
              <a:lnSpc>
                <a:spcPct val="90000"/>
              </a:lnSpc>
            </a:pPr>
            <a:r>
              <a:rPr lang="en-US" altLang="zh-TW" sz="1900" dirty="0"/>
              <a:t>Adjusts for uncertainty of later cash flows</a:t>
            </a:r>
          </a:p>
          <a:p>
            <a:pPr lvl="1">
              <a:lnSpc>
                <a:spcPct val="90000"/>
              </a:lnSpc>
            </a:pPr>
            <a:r>
              <a:rPr lang="en-US" altLang="zh-TW" sz="1900" dirty="0"/>
              <a:t>Biased towards liquidity</a:t>
            </a:r>
          </a:p>
        </p:txBody>
      </p:sp>
      <p:sp>
        <p:nvSpPr>
          <p:cNvPr id="913412" name="Rectangle 4"/>
          <p:cNvSpPr>
            <a:spLocks noGrp="1" noChangeArrowheads="1"/>
          </p:cNvSpPr>
          <p:nvPr>
            <p:ph sz="half" idx="2"/>
          </p:nvPr>
        </p:nvSpPr>
        <p:spPr>
          <a:xfrm>
            <a:off x="4849813" y="1962150"/>
            <a:ext cx="3763962" cy="3886200"/>
          </a:xfrm>
        </p:spPr>
        <p:txBody>
          <a:bodyPr>
            <a:normAutofit fontScale="92500"/>
          </a:bodyPr>
          <a:lstStyle/>
          <a:p>
            <a:pPr>
              <a:lnSpc>
                <a:spcPct val="90000"/>
              </a:lnSpc>
            </a:pPr>
            <a:r>
              <a:rPr lang="en-US" altLang="zh-TW" sz="2700" dirty="0"/>
              <a:t>Disadvantages</a:t>
            </a:r>
          </a:p>
          <a:p>
            <a:pPr lvl="1">
              <a:lnSpc>
                <a:spcPct val="90000"/>
              </a:lnSpc>
            </a:pPr>
            <a:r>
              <a:rPr lang="en-US" altLang="zh-TW" sz="2100" dirty="0"/>
              <a:t>Ignores the time value of money</a:t>
            </a:r>
          </a:p>
          <a:p>
            <a:pPr lvl="1">
              <a:lnSpc>
                <a:spcPct val="90000"/>
              </a:lnSpc>
            </a:pPr>
            <a:r>
              <a:rPr lang="en-US" altLang="zh-TW" sz="2100" dirty="0"/>
              <a:t>Requires an arbitrary cutoff point</a:t>
            </a:r>
          </a:p>
          <a:p>
            <a:pPr lvl="1">
              <a:lnSpc>
                <a:spcPct val="90000"/>
              </a:lnSpc>
            </a:pPr>
            <a:r>
              <a:rPr lang="en-US" altLang="zh-TW" sz="2100" dirty="0"/>
              <a:t>Ignores cash flows beyond the cutoff date</a:t>
            </a:r>
          </a:p>
          <a:p>
            <a:pPr lvl="1">
              <a:lnSpc>
                <a:spcPct val="90000"/>
              </a:lnSpc>
            </a:pPr>
            <a:r>
              <a:rPr lang="en-US" altLang="zh-TW" sz="2100" dirty="0"/>
              <a:t>Biased against long-term projects, such as research and development, and new projects</a:t>
            </a:r>
          </a:p>
        </p:txBody>
      </p:sp>
      <p:sp>
        <p:nvSpPr>
          <p:cNvPr id="8" name="Slide Number Placeholder 6"/>
          <p:cNvSpPr>
            <a:spLocks noGrp="1"/>
          </p:cNvSpPr>
          <p:nvPr>
            <p:ph type="sldNum" sz="quarter" idx="12"/>
          </p:nvPr>
        </p:nvSpPr>
        <p:spPr/>
        <p:txBody>
          <a:bodyPr/>
          <a:lstStyle/>
          <a:p>
            <a:fld id="{0D8BE873-0CB9-4339-BD71-137E49237AF3}" type="slidenum">
              <a:rPr lang="zh-TW" altLang="en-US"/>
              <a:pPr/>
              <a:t>22</a:t>
            </a:fld>
            <a:endParaRPr lang="en-US" altLang="zh-TW" dirty="0"/>
          </a:p>
        </p:txBody>
      </p:sp>
      <p:sp>
        <p:nvSpPr>
          <p:cNvPr id="913413"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Payback Period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 calcmode="lin" valueType="num">
                                      <p:cBhvr additive="base">
                                        <p:cTn id="7" dur="500" fill="hold"/>
                                        <p:tgtEl>
                                          <p:spTgt spid="913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341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1">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3411">
                                            <p:txEl>
                                              <p:pRg st="1" end="1"/>
                                            </p:txEl>
                                          </p:spTgt>
                                        </p:tgtEl>
                                        <p:attrNameLst>
                                          <p:attrName>style.visibility</p:attrName>
                                        </p:attrNameLst>
                                      </p:cBhvr>
                                      <p:to>
                                        <p:strVal val="visible"/>
                                      </p:to>
                                    </p:set>
                                    <p:anim calcmode="lin" valueType="num">
                                      <p:cBhvr additive="base">
                                        <p:cTn id="13" dur="500" fill="hold"/>
                                        <p:tgtEl>
                                          <p:spTgt spid="913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341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1">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3411">
                                            <p:txEl>
                                              <p:pRg st="2" end="2"/>
                                            </p:txEl>
                                          </p:spTgt>
                                        </p:tgtEl>
                                        <p:attrNameLst>
                                          <p:attrName>style.visibility</p:attrName>
                                        </p:attrNameLst>
                                      </p:cBhvr>
                                      <p:to>
                                        <p:strVal val="visible"/>
                                      </p:to>
                                    </p:set>
                                    <p:anim calcmode="lin" valueType="num">
                                      <p:cBhvr additive="base">
                                        <p:cTn id="19" dur="500" fill="hold"/>
                                        <p:tgtEl>
                                          <p:spTgt spid="9134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341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1">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3411">
                                            <p:txEl>
                                              <p:pRg st="3" end="3"/>
                                            </p:txEl>
                                          </p:spTgt>
                                        </p:tgtEl>
                                        <p:attrNameLst>
                                          <p:attrName>style.visibility</p:attrName>
                                        </p:attrNameLst>
                                      </p:cBhvr>
                                      <p:to>
                                        <p:strVal val="visible"/>
                                      </p:to>
                                    </p:set>
                                    <p:anim calcmode="lin" valueType="num">
                                      <p:cBhvr additive="base">
                                        <p:cTn id="25" dur="500" fill="hold"/>
                                        <p:tgtEl>
                                          <p:spTgt spid="9134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341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1">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13412">
                                            <p:txEl>
                                              <p:pRg st="0" end="0"/>
                                            </p:txEl>
                                          </p:spTgt>
                                        </p:tgtEl>
                                        <p:attrNameLst>
                                          <p:attrName>style.visibility</p:attrName>
                                        </p:attrNameLst>
                                      </p:cBhvr>
                                      <p:to>
                                        <p:strVal val="visible"/>
                                      </p:to>
                                    </p:set>
                                    <p:anim calcmode="lin" valueType="num">
                                      <p:cBhvr additive="base">
                                        <p:cTn id="31" dur="500" fill="hold"/>
                                        <p:tgtEl>
                                          <p:spTgt spid="913412">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1341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2">
                                            <p:txEl>
                                              <p:pRg st="0" end="0"/>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13412">
                                            <p:txEl>
                                              <p:pRg st="1" end="1"/>
                                            </p:txEl>
                                          </p:spTgt>
                                        </p:tgtEl>
                                        <p:attrNameLst>
                                          <p:attrName>style.visibility</p:attrName>
                                        </p:attrNameLst>
                                      </p:cBhvr>
                                      <p:to>
                                        <p:strVal val="visible"/>
                                      </p:to>
                                    </p:set>
                                    <p:anim calcmode="lin" valueType="num">
                                      <p:cBhvr additive="base">
                                        <p:cTn id="37" dur="500" fill="hold"/>
                                        <p:tgtEl>
                                          <p:spTgt spid="91341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1341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2">
                                            <p:txEl>
                                              <p:pRg st="1" end="1"/>
                                            </p:txEl>
                                          </p:spTgt>
                                        </p:tgtEl>
                                        <p:attrNameLst>
                                          <p:attrName>ppt_c</p:attrName>
                                        </p:attrNameLst>
                                      </p:cBhvr>
                                      <p:to>
                                        <a:schemeClr val="tx2"/>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13412">
                                            <p:txEl>
                                              <p:pRg st="2" end="2"/>
                                            </p:txEl>
                                          </p:spTgt>
                                        </p:tgtEl>
                                        <p:attrNameLst>
                                          <p:attrName>style.visibility</p:attrName>
                                        </p:attrNameLst>
                                      </p:cBhvr>
                                      <p:to>
                                        <p:strVal val="visible"/>
                                      </p:to>
                                    </p:set>
                                    <p:anim calcmode="lin" valueType="num">
                                      <p:cBhvr additive="base">
                                        <p:cTn id="43" dur="500" fill="hold"/>
                                        <p:tgtEl>
                                          <p:spTgt spid="913412">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13412">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2">
                                            <p:txEl>
                                              <p:pRg st="2" end="2"/>
                                            </p:txEl>
                                          </p:spTgt>
                                        </p:tgtEl>
                                        <p:attrNameLst>
                                          <p:attrName>ppt_c</p:attrName>
                                        </p:attrNameLst>
                                      </p:cBhvr>
                                      <p:to>
                                        <a:schemeClr val="tx2"/>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13412">
                                            <p:txEl>
                                              <p:pRg st="3" end="3"/>
                                            </p:txEl>
                                          </p:spTgt>
                                        </p:tgtEl>
                                        <p:attrNameLst>
                                          <p:attrName>style.visibility</p:attrName>
                                        </p:attrNameLst>
                                      </p:cBhvr>
                                      <p:to>
                                        <p:strVal val="visible"/>
                                      </p:to>
                                    </p:set>
                                    <p:anim calcmode="lin" valueType="num">
                                      <p:cBhvr additive="base">
                                        <p:cTn id="49" dur="500" fill="hold"/>
                                        <p:tgtEl>
                                          <p:spTgt spid="913412">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13412">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2">
                                            <p:txEl>
                                              <p:pRg st="3" end="3"/>
                                            </p:txEl>
                                          </p:spTgt>
                                        </p:tgtEl>
                                        <p:attrNameLst>
                                          <p:attrName>ppt_c</p:attrName>
                                        </p:attrNameLst>
                                      </p:cBhvr>
                                      <p:to>
                                        <a:schemeClr val="tx2"/>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13412">
                                            <p:txEl>
                                              <p:pRg st="4" end="4"/>
                                            </p:txEl>
                                          </p:spTgt>
                                        </p:tgtEl>
                                        <p:attrNameLst>
                                          <p:attrName>style.visibility</p:attrName>
                                        </p:attrNameLst>
                                      </p:cBhvr>
                                      <p:to>
                                        <p:strVal val="visible"/>
                                      </p:to>
                                    </p:set>
                                    <p:anim calcmode="lin" valueType="num">
                                      <p:cBhvr additive="base">
                                        <p:cTn id="55" dur="500" fill="hold"/>
                                        <p:tgtEl>
                                          <p:spTgt spid="913412">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13412">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3412">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build="p" bldLvl="2" autoUpdateAnimBg="0"/>
      <p:bldP spid="913412"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ltLang="zh-TW" dirty="0"/>
              <a:t>Internal Rate of Return</a:t>
            </a:r>
          </a:p>
        </p:txBody>
      </p:sp>
      <p:sp>
        <p:nvSpPr>
          <p:cNvPr id="923651" name="Rectangle 3"/>
          <p:cNvSpPr>
            <a:spLocks noGrp="1" noChangeArrowheads="1"/>
          </p:cNvSpPr>
          <p:nvPr>
            <p:ph idx="1"/>
          </p:nvPr>
        </p:nvSpPr>
        <p:spPr>
          <a:xfrm>
            <a:off x="762000" y="1752600"/>
            <a:ext cx="8229600" cy="4481290"/>
          </a:xfrm>
        </p:spPr>
        <p:txBody>
          <a:bodyPr>
            <a:normAutofit/>
          </a:bodyPr>
          <a:lstStyle/>
          <a:p>
            <a:pPr algn="just"/>
            <a:r>
              <a:rPr lang="en-US" altLang="zh-TW" sz="2500" dirty="0"/>
              <a:t>This is the most important alternative to NPV</a:t>
            </a:r>
          </a:p>
          <a:p>
            <a:pPr algn="just"/>
            <a:r>
              <a:rPr lang="en-US" altLang="zh-TW" sz="2500" dirty="0"/>
              <a:t>It is often used in practice and is intuitively appealing</a:t>
            </a:r>
          </a:p>
          <a:p>
            <a:pPr algn="just"/>
            <a:r>
              <a:rPr lang="en-US" altLang="zh-TW" sz="2500" dirty="0"/>
              <a:t>It is based entirely on the estimated cash flows and is independent of interest rates found elsewhere</a:t>
            </a:r>
          </a:p>
          <a:p>
            <a:pPr algn="just"/>
            <a:r>
              <a:rPr lang="en-US" altLang="zh-TW" sz="2500" dirty="0"/>
              <a:t>Definition: IRR is the return that makes the NPV = 0</a:t>
            </a:r>
          </a:p>
          <a:p>
            <a:pPr algn="just"/>
            <a:r>
              <a:rPr lang="en-US" altLang="zh-TW" sz="2500" dirty="0"/>
              <a:t>Decision Rule: </a:t>
            </a:r>
            <a:r>
              <a:rPr lang="en-US" altLang="zh-TW" sz="2500" b="1" i="1" dirty="0"/>
              <a:t>Accept the project if the IRR is greater than the required return (r)</a:t>
            </a:r>
            <a:endParaRPr lang="en-US" altLang="zh-TW" sz="2500" dirty="0"/>
          </a:p>
        </p:txBody>
      </p:sp>
      <p:sp>
        <p:nvSpPr>
          <p:cNvPr id="7" name="Slide Number Placeholder 5"/>
          <p:cNvSpPr>
            <a:spLocks noGrp="1"/>
          </p:cNvSpPr>
          <p:nvPr>
            <p:ph type="sldNum" sz="quarter" idx="12"/>
          </p:nvPr>
        </p:nvSpPr>
        <p:spPr/>
        <p:txBody>
          <a:bodyPr/>
          <a:lstStyle/>
          <a:p>
            <a:fld id="{1EEAA933-FC88-43DB-AE17-7CB986926750}" type="slidenum">
              <a:rPr lang="zh-TW" altLang="en-US"/>
              <a:pPr/>
              <a:t>23</a:t>
            </a:fld>
            <a:endParaRPr lang="en-US" altLang="zh-TW" dirty="0"/>
          </a:p>
        </p:txBody>
      </p:sp>
      <p:sp>
        <p:nvSpPr>
          <p:cNvPr id="923652"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anim calcmode="lin" valueType="num">
                                      <p:cBhvr additive="base">
                                        <p:cTn id="7" dur="500" fill="hold"/>
                                        <p:tgtEl>
                                          <p:spTgt spid="923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365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3651">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3651">
                                            <p:txEl>
                                              <p:pRg st="1" end="1"/>
                                            </p:txEl>
                                          </p:spTgt>
                                        </p:tgtEl>
                                        <p:attrNameLst>
                                          <p:attrName>style.visibility</p:attrName>
                                        </p:attrNameLst>
                                      </p:cBhvr>
                                      <p:to>
                                        <p:strVal val="visible"/>
                                      </p:to>
                                    </p:set>
                                    <p:anim calcmode="lin" valueType="num">
                                      <p:cBhvr additive="base">
                                        <p:cTn id="13" dur="500" fill="hold"/>
                                        <p:tgtEl>
                                          <p:spTgt spid="923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365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3651">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3651">
                                            <p:txEl>
                                              <p:pRg st="2" end="2"/>
                                            </p:txEl>
                                          </p:spTgt>
                                        </p:tgtEl>
                                        <p:attrNameLst>
                                          <p:attrName>style.visibility</p:attrName>
                                        </p:attrNameLst>
                                      </p:cBhvr>
                                      <p:to>
                                        <p:strVal val="visible"/>
                                      </p:to>
                                    </p:set>
                                    <p:anim calcmode="lin" valueType="num">
                                      <p:cBhvr additive="base">
                                        <p:cTn id="19" dur="500" fill="hold"/>
                                        <p:tgtEl>
                                          <p:spTgt spid="923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365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3651">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3651">
                                            <p:txEl>
                                              <p:pRg st="3" end="3"/>
                                            </p:txEl>
                                          </p:spTgt>
                                        </p:tgtEl>
                                        <p:attrNameLst>
                                          <p:attrName>style.visibility</p:attrName>
                                        </p:attrNameLst>
                                      </p:cBhvr>
                                      <p:to>
                                        <p:strVal val="visible"/>
                                      </p:to>
                                    </p:set>
                                    <p:anim calcmode="lin" valueType="num">
                                      <p:cBhvr additive="base">
                                        <p:cTn id="25" dur="500" fill="hold"/>
                                        <p:tgtEl>
                                          <p:spTgt spid="9236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365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3651">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3651">
                                            <p:txEl>
                                              <p:pRg st="4" end="4"/>
                                            </p:txEl>
                                          </p:spTgt>
                                        </p:tgtEl>
                                        <p:attrNameLst>
                                          <p:attrName>style.visibility</p:attrName>
                                        </p:attrNameLst>
                                      </p:cBhvr>
                                      <p:to>
                                        <p:strVal val="visible"/>
                                      </p:to>
                                    </p:set>
                                    <p:anim calcmode="lin" valueType="num">
                                      <p:cBhvr additive="base">
                                        <p:cTn id="31" dur="500" fill="hold"/>
                                        <p:tgtEl>
                                          <p:spTgt spid="9236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365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3651">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4"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5" name="Rectangle 4"/>
          <p:cNvSpPr>
            <a:spLocks noGrp="1" noChangeArrowheads="1"/>
          </p:cNvSpPr>
          <p:nvPr>
            <p:ph type="title"/>
          </p:nvPr>
        </p:nvSpPr>
        <p:spPr>
          <a:xfrm>
            <a:off x="1905000" y="152400"/>
            <a:ext cx="6589199" cy="1280890"/>
          </a:xfrm>
          <a:noFill/>
        </p:spPr>
        <p:txBody>
          <a:bodyPr/>
          <a:lstStyle/>
          <a:p>
            <a:r>
              <a:rPr lang="en-US" altLang="en-US" dirty="0"/>
              <a:t>Internal Rate of Return</a:t>
            </a:r>
          </a:p>
        </p:txBody>
      </p:sp>
      <p:sp>
        <p:nvSpPr>
          <p:cNvPr id="10246" name="Rectangle 5"/>
          <p:cNvSpPr>
            <a:spLocks noGrp="1" noChangeArrowheads="1"/>
          </p:cNvSpPr>
          <p:nvPr>
            <p:ph type="body" idx="1"/>
          </p:nvPr>
        </p:nvSpPr>
        <p:spPr>
          <a:xfrm>
            <a:off x="304800" y="1295400"/>
            <a:ext cx="8382000" cy="4572000"/>
          </a:xfrm>
          <a:noFill/>
        </p:spPr>
        <p:txBody>
          <a:bodyPr/>
          <a:lstStyle/>
          <a:p>
            <a:r>
              <a:rPr lang="en-US" altLang="en-US" sz="2800" b="1" u="sng" dirty="0"/>
              <a:t>Internal Rate of Return </a:t>
            </a:r>
            <a:r>
              <a:rPr lang="en-US" altLang="en-US" sz="2800" b="1" u="sng" dirty="0">
                <a:solidFill>
                  <a:schemeClr val="tx1"/>
                </a:solidFill>
              </a:rPr>
              <a:t>(IRR)</a:t>
            </a:r>
            <a:r>
              <a:rPr lang="en-US" altLang="en-US" sz="2800" dirty="0">
                <a:solidFill>
                  <a:schemeClr val="tx1"/>
                </a:solidFill>
              </a:rPr>
              <a:t> - </a:t>
            </a:r>
            <a:r>
              <a:rPr lang="en-US" sz="2800" b="1" dirty="0">
                <a:solidFill>
                  <a:schemeClr val="tx1"/>
                </a:solidFill>
              </a:rPr>
              <a:t>Enter NPV = 0,to solve for IRR</a:t>
            </a:r>
            <a:endParaRPr lang="en-US" altLang="en-US" sz="2800" dirty="0">
              <a:solidFill>
                <a:schemeClr val="tx1"/>
              </a:solidFill>
            </a:endParaRPr>
          </a:p>
          <a:p>
            <a:endParaRPr lang="en-US" altLang="en-US" sz="2800" dirty="0"/>
          </a:p>
        </p:txBody>
      </p:sp>
      <p:graphicFrame>
        <p:nvGraphicFramePr>
          <p:cNvPr id="7" name="Object 2"/>
          <p:cNvGraphicFramePr>
            <a:graphicFrameLocks noChangeAspect="1"/>
          </p:cNvGraphicFramePr>
          <p:nvPr/>
        </p:nvGraphicFramePr>
        <p:xfrm>
          <a:off x="1500188" y="2209800"/>
          <a:ext cx="5184775" cy="2994025"/>
        </p:xfrm>
        <a:graphic>
          <a:graphicData uri="http://schemas.openxmlformats.org/presentationml/2006/ole">
            <mc:AlternateContent xmlns:mc="http://schemas.openxmlformats.org/markup-compatibility/2006">
              <mc:Choice xmlns:v="urn:schemas-microsoft-com:vml" Requires="v">
                <p:oleObj name="Equation" r:id="rId3" imgW="2705100" imgH="1562100" progId="">
                  <p:embed/>
                </p:oleObj>
              </mc:Choice>
              <mc:Fallback>
                <p:oleObj name="Equation" r:id="rId3" imgW="2705100" imgH="1562100" progId="">
                  <p:embed/>
                  <p:pic>
                    <p:nvPicPr>
                      <p:cNvPr id="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2209800"/>
                        <a:ext cx="5184775" cy="2994025"/>
                      </a:xfrm>
                      <a:prstGeom prst="rect">
                        <a:avLst/>
                      </a:prstGeom>
                      <a:noFill/>
                    </p:spPr>
                  </p:pic>
                </p:oleObj>
              </mc:Fallback>
            </mc:AlternateContent>
          </a:graphicData>
        </a:graphic>
      </p:graphicFrame>
      <p:grpSp>
        <p:nvGrpSpPr>
          <p:cNvPr id="8" name="Group 9"/>
          <p:cNvGrpSpPr>
            <a:grpSpLocks/>
          </p:cNvGrpSpPr>
          <p:nvPr/>
        </p:nvGrpSpPr>
        <p:grpSpPr bwMode="auto">
          <a:xfrm>
            <a:off x="1255199" y="5295048"/>
            <a:ext cx="7050601" cy="1105752"/>
            <a:chOff x="360" y="2760"/>
            <a:chExt cx="4896" cy="960"/>
          </a:xfrm>
          <a:solidFill>
            <a:schemeClr val="accent6">
              <a:lumMod val="40000"/>
              <a:lumOff val="60000"/>
            </a:schemeClr>
          </a:solidFill>
        </p:grpSpPr>
        <p:sp>
          <p:nvSpPr>
            <p:cNvPr id="9" name="Rectangle 8"/>
            <p:cNvSpPr>
              <a:spLocks noChangeArrowheads="1"/>
            </p:cNvSpPr>
            <p:nvPr/>
          </p:nvSpPr>
          <p:spPr bwMode="auto">
            <a:xfrm>
              <a:off x="360" y="2760"/>
              <a:ext cx="4896" cy="960"/>
            </a:xfrm>
            <a:prstGeom prst="rect">
              <a:avLst/>
            </a:prstGeom>
            <a:grpFill/>
            <a:ln w="12700" cmpd="sng">
              <a:solidFill>
                <a:schemeClr val="bg2">
                  <a:lumMod val="75000"/>
                </a:schemeClr>
              </a:solidFill>
              <a:miter lim="800000"/>
              <a:headEnd/>
              <a:tailEnd/>
            </a:ln>
            <a:effectLst/>
          </p:spPr>
          <p:txBody>
            <a:bodyPr wrap="none" anchor="ctr"/>
            <a:lstStyle/>
            <a:p>
              <a:pPr>
                <a:defRPr/>
              </a:pPr>
              <a:endParaRPr lang="en-US">
                <a:latin typeface="Times New Roman" pitchFamily="18" charset="0"/>
                <a:cs typeface="Times New Roman" pitchFamily="18" charset="0"/>
              </a:endParaRPr>
            </a:p>
          </p:txBody>
        </p:sp>
        <p:graphicFrame>
          <p:nvGraphicFramePr>
            <p:cNvPr id="10" name="Object 3"/>
            <p:cNvGraphicFramePr>
              <a:graphicFrameLocks/>
            </p:cNvGraphicFramePr>
            <p:nvPr/>
          </p:nvGraphicFramePr>
          <p:xfrm>
            <a:off x="360" y="2760"/>
            <a:ext cx="4896" cy="960"/>
          </p:xfrm>
          <a:graphic>
            <a:graphicData uri="http://schemas.openxmlformats.org/presentationml/2006/ole">
              <mc:AlternateContent xmlns:mc="http://schemas.openxmlformats.org/markup-compatibility/2006">
                <mc:Choice xmlns:v="urn:schemas-microsoft-com:vml" Requires="v">
                  <p:oleObj name="Equation" r:id="rId5" imgW="2908300" imgH="419100" progId="">
                    <p:embed/>
                  </p:oleObj>
                </mc:Choice>
                <mc:Fallback>
                  <p:oleObj name="Equation" r:id="rId5" imgW="2908300" imgH="419100" progId="">
                    <p:embed/>
                    <p:pic>
                      <p:nvPicPr>
                        <p:cNvPr id="1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 y="2760"/>
                          <a:ext cx="4896" cy="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Rectangle 13"/>
          <p:cNvSpPr>
            <a:spLocks noChangeArrowheads="1"/>
          </p:cNvSpPr>
          <p:nvPr/>
        </p:nvSpPr>
        <p:spPr bwMode="auto">
          <a:xfrm>
            <a:off x="1600200" y="3970338"/>
            <a:ext cx="5638800" cy="830997"/>
          </a:xfrm>
          <a:prstGeom prst="rect">
            <a:avLst/>
          </a:prstGeom>
          <a:solidFill>
            <a:schemeClr val="bg1"/>
          </a:solidFill>
          <a:ln w="9525">
            <a:noFill/>
            <a:miter lim="800000"/>
            <a:headEnd/>
            <a:tailEnd/>
          </a:ln>
        </p:spPr>
        <p:txBody>
          <a:bodyPr wrap="square">
            <a:spAutoFit/>
          </a:bodyPr>
          <a:lstStyle/>
          <a:p>
            <a:r>
              <a:rPr lang="en-US" sz="2400" i="1" dirty="0">
                <a:latin typeface="Times New Roman" pitchFamily="18" charset="0"/>
                <a:cs typeface="Times New Roman" pitchFamily="18" charset="0"/>
              </a:rPr>
              <a:t>C</a:t>
            </a:r>
            <a:r>
              <a:rPr lang="en-US"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the last Cash Flow</a:t>
            </a:r>
            <a:r>
              <a:rPr lang="en-US" sz="2400" baseline="-25000" dirty="0">
                <a:latin typeface="Times New Roman" pitchFamily="18" charset="0"/>
                <a:cs typeface="Times New Roman" pitchFamily="18" charset="0"/>
              </a:rPr>
              <a:t> </a:t>
            </a:r>
          </a:p>
          <a:p>
            <a:r>
              <a:rPr lang="en-GB" sz="2400" baseline="-25000" dirty="0">
                <a:latin typeface="Times New Roman" pitchFamily="18" charset="0"/>
                <a:cs typeface="Times New Roman" pitchFamily="18" charset="0"/>
              </a:rPr>
              <a:t>   </a:t>
            </a:r>
            <a:r>
              <a:rPr lang="en-GB" sz="2400" i="1" baseline="-25000" dirty="0">
                <a:latin typeface="Times New Roman" pitchFamily="18" charset="0"/>
                <a:cs typeface="Times New Roman" pitchFamily="18" charset="0"/>
              </a:rPr>
              <a:t>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 Time period of the investment</a:t>
            </a:r>
          </a:p>
        </p:txBody>
      </p:sp>
      <p:sp>
        <p:nvSpPr>
          <p:cNvPr id="12" name="Slide Number Placeholder 6">
            <a:extLst>
              <a:ext uri="{FF2B5EF4-FFF2-40B4-BE49-F238E27FC236}">
                <a16:creationId xmlns:a16="http://schemas.microsoft.com/office/drawing/2014/main" id="{4397A7C4-4004-407D-9D4C-4E43D3D2C42E}"/>
              </a:ext>
            </a:extLst>
          </p:cNvPr>
          <p:cNvSpPr>
            <a:spLocks noGrp="1"/>
          </p:cNvSpPr>
          <p:nvPr>
            <p:ph type="sldNum" sz="quarter" idx="12"/>
          </p:nvPr>
        </p:nvSpPr>
        <p:spPr>
          <a:xfrm>
            <a:off x="511228" y="787783"/>
            <a:ext cx="584978" cy="365125"/>
          </a:xfrm>
        </p:spPr>
        <p:txBody>
          <a:bodyPr/>
          <a:lstStyle/>
          <a:p>
            <a:fld id="{0D8BE873-0CB9-4339-BD71-137E49237AF3}" type="slidenum">
              <a:rPr lang="zh-TW" altLang="en-US"/>
              <a:pPr/>
              <a:t>24</a:t>
            </a:fld>
            <a:endParaRPr lang="en-US" altLang="zh-TW" dirty="0"/>
          </a:p>
        </p:txBody>
      </p:sp>
      <p:sp>
        <p:nvSpPr>
          <p:cNvPr id="2" name="AutoShape 3">
            <a:extLst>
              <a:ext uri="{FF2B5EF4-FFF2-40B4-BE49-F238E27FC236}">
                <a16:creationId xmlns:a16="http://schemas.microsoft.com/office/drawing/2014/main" id="{BD7FBC93-5541-4449-9BF3-27B7261B3CA8}"/>
              </a:ext>
            </a:extLst>
          </p:cNvPr>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Tree>
    <p:extLst>
      <p:ext uri="{BB962C8B-B14F-4D97-AF65-F5344CB8AC3E}">
        <p14:creationId xmlns:p14="http://schemas.microsoft.com/office/powerpoint/2010/main" val="40404736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a:xfrm>
            <a:off x="1295400" y="147338"/>
            <a:ext cx="7772400" cy="1280890"/>
          </a:xfrm>
        </p:spPr>
        <p:txBody>
          <a:bodyPr/>
          <a:lstStyle/>
          <a:p>
            <a:r>
              <a:rPr lang="en-US" altLang="zh-TW" dirty="0"/>
              <a:t>Computing IRR For our first Project</a:t>
            </a:r>
          </a:p>
        </p:txBody>
      </p:sp>
      <p:sp>
        <p:nvSpPr>
          <p:cNvPr id="927747" name="Rectangle 3"/>
          <p:cNvSpPr>
            <a:spLocks noGrp="1" noChangeArrowheads="1"/>
          </p:cNvSpPr>
          <p:nvPr>
            <p:ph idx="1"/>
          </p:nvPr>
        </p:nvSpPr>
        <p:spPr>
          <a:xfrm>
            <a:off x="762000" y="1428228"/>
            <a:ext cx="8106606" cy="3777622"/>
          </a:xfrm>
        </p:spPr>
        <p:txBody>
          <a:bodyPr>
            <a:normAutofit fontScale="92500" lnSpcReduction="10000"/>
          </a:bodyPr>
          <a:lstStyle/>
          <a:p>
            <a:pPr lvl="1">
              <a:lnSpc>
                <a:spcPct val="90000"/>
              </a:lnSpc>
            </a:pPr>
            <a:r>
              <a:rPr lang="en-US" altLang="zh-TW" sz="2200" dirty="0"/>
              <a:t>Year 0:	CF = -165,000</a:t>
            </a:r>
          </a:p>
          <a:p>
            <a:pPr lvl="1">
              <a:lnSpc>
                <a:spcPct val="90000"/>
              </a:lnSpc>
            </a:pPr>
            <a:r>
              <a:rPr lang="en-US" altLang="zh-TW" sz="2200" dirty="0"/>
              <a:t>Year 1:	CF = 63,120</a:t>
            </a:r>
          </a:p>
          <a:p>
            <a:pPr lvl="1">
              <a:lnSpc>
                <a:spcPct val="90000"/>
              </a:lnSpc>
            </a:pPr>
            <a:r>
              <a:rPr lang="en-US" altLang="zh-TW" sz="2200" dirty="0"/>
              <a:t>Year 2:	CF = 70,800</a:t>
            </a:r>
          </a:p>
          <a:p>
            <a:pPr lvl="1">
              <a:lnSpc>
                <a:spcPct val="90000"/>
              </a:lnSpc>
            </a:pPr>
            <a:r>
              <a:rPr lang="en-US" altLang="zh-TW" sz="2200" dirty="0"/>
              <a:t>Year 3:	CF = 91,080</a:t>
            </a:r>
          </a:p>
          <a:p>
            <a:pPr>
              <a:lnSpc>
                <a:spcPct val="90000"/>
              </a:lnSpc>
            </a:pPr>
            <a:r>
              <a:rPr lang="en-US" altLang="zh-TW" sz="2400" dirty="0"/>
              <a:t>Your required return for assets of this risk is 12%.</a:t>
            </a:r>
            <a:endParaRPr lang="en-US" altLang="zh-TW" sz="2500" dirty="0"/>
          </a:p>
          <a:p>
            <a:r>
              <a:rPr lang="en-US" sz="2600" dirty="0">
                <a:latin typeface="+mj-lt"/>
              </a:rPr>
              <a:t>Without a financial calculator or Excel, this becomes a trial-and-error process.</a:t>
            </a:r>
          </a:p>
          <a:p>
            <a:r>
              <a:rPr lang="en-US" altLang="zh-TW" sz="2500" dirty="0"/>
              <a:t>IRR = 16.13% &gt; 12% required return (r)</a:t>
            </a:r>
          </a:p>
          <a:p>
            <a:r>
              <a:rPr lang="en-US" altLang="zh-TW" sz="2500" b="1" i="1" dirty="0"/>
              <a:t>Do we accept or reject the project?</a:t>
            </a:r>
          </a:p>
        </p:txBody>
      </p:sp>
      <p:sp>
        <p:nvSpPr>
          <p:cNvPr id="7" name="Slide Number Placeholder 5"/>
          <p:cNvSpPr>
            <a:spLocks noGrp="1"/>
          </p:cNvSpPr>
          <p:nvPr>
            <p:ph type="sldNum" sz="quarter" idx="12"/>
          </p:nvPr>
        </p:nvSpPr>
        <p:spPr/>
        <p:txBody>
          <a:bodyPr/>
          <a:lstStyle/>
          <a:p>
            <a:fld id="{1C6D5AE5-1069-497C-BF0D-1B7D5695AC0A}" type="slidenum">
              <a:rPr lang="zh-TW" altLang="en-US"/>
              <a:pPr/>
              <a:t>25</a:t>
            </a:fld>
            <a:endParaRPr lang="en-US" altLang="zh-TW" dirty="0"/>
          </a:p>
        </p:txBody>
      </p:sp>
      <p:sp>
        <p:nvSpPr>
          <p:cNvPr id="927748"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
        <p:nvSpPr>
          <p:cNvPr id="6" name="Rectangle 5">
            <a:extLst>
              <a:ext uri="{FF2B5EF4-FFF2-40B4-BE49-F238E27FC236}">
                <a16:creationId xmlns:a16="http://schemas.microsoft.com/office/drawing/2014/main" id="{F2653971-F8D8-4830-9CE6-FF7C83BA96DA}"/>
              </a:ext>
            </a:extLst>
          </p:cNvPr>
          <p:cNvSpPr/>
          <p:nvPr/>
        </p:nvSpPr>
        <p:spPr>
          <a:xfrm>
            <a:off x="1447800" y="5392845"/>
            <a:ext cx="5952270" cy="923330"/>
          </a:xfrm>
          <a:prstGeom prst="rect">
            <a:avLst/>
          </a:prstGeom>
          <a:solidFill>
            <a:srgbClr val="92D050"/>
          </a:solidFill>
        </p:spPr>
        <p:txBody>
          <a:bodyPr wrap="none">
            <a:spAutoFit/>
          </a:bodyPr>
          <a:lstStyle/>
          <a:p>
            <a:r>
              <a:rPr lang="en-US" altLang="zh-TW" sz="5400" b="1" dirty="0"/>
              <a:t>IRR&gt; r so ACCEPT</a:t>
            </a:r>
            <a:endParaRPr lang="en-GB"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7747">
                                            <p:txEl>
                                              <p:pRg st="0" end="0"/>
                                            </p:txEl>
                                          </p:spTgt>
                                        </p:tgtEl>
                                        <p:attrNameLst>
                                          <p:attrName>style.visibility</p:attrName>
                                        </p:attrNameLst>
                                      </p:cBhvr>
                                      <p:to>
                                        <p:strVal val="visible"/>
                                      </p:to>
                                    </p:set>
                                    <p:anim calcmode="lin" valueType="num">
                                      <p:cBhvr additive="base">
                                        <p:cTn id="7" dur="500" fill="hold"/>
                                        <p:tgtEl>
                                          <p:spTgt spid="927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77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7747">
                                            <p:txEl>
                                              <p:pRg st="1" end="1"/>
                                            </p:txEl>
                                          </p:spTgt>
                                        </p:tgtEl>
                                        <p:attrNameLst>
                                          <p:attrName>style.visibility</p:attrName>
                                        </p:attrNameLst>
                                      </p:cBhvr>
                                      <p:to>
                                        <p:strVal val="visible"/>
                                      </p:to>
                                    </p:set>
                                    <p:anim calcmode="lin" valueType="num">
                                      <p:cBhvr additive="base">
                                        <p:cTn id="13" dur="500" fill="hold"/>
                                        <p:tgtEl>
                                          <p:spTgt spid="927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77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7747">
                                            <p:txEl>
                                              <p:pRg st="2" end="2"/>
                                            </p:txEl>
                                          </p:spTgt>
                                        </p:tgtEl>
                                        <p:attrNameLst>
                                          <p:attrName>style.visibility</p:attrName>
                                        </p:attrNameLst>
                                      </p:cBhvr>
                                      <p:to>
                                        <p:strVal val="visible"/>
                                      </p:to>
                                    </p:set>
                                    <p:anim calcmode="lin" valueType="num">
                                      <p:cBhvr additive="base">
                                        <p:cTn id="19" dur="500" fill="hold"/>
                                        <p:tgtEl>
                                          <p:spTgt spid="927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774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7747">
                                            <p:txEl>
                                              <p:pRg st="3" end="3"/>
                                            </p:txEl>
                                          </p:spTgt>
                                        </p:tgtEl>
                                        <p:attrNameLst>
                                          <p:attrName>style.visibility</p:attrName>
                                        </p:attrNameLst>
                                      </p:cBhvr>
                                      <p:to>
                                        <p:strVal val="visible"/>
                                      </p:to>
                                    </p:set>
                                    <p:anim calcmode="lin" valueType="num">
                                      <p:cBhvr additive="base">
                                        <p:cTn id="25" dur="500" fill="hold"/>
                                        <p:tgtEl>
                                          <p:spTgt spid="927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774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7747">
                                            <p:txEl>
                                              <p:pRg st="4" end="4"/>
                                            </p:txEl>
                                          </p:spTgt>
                                        </p:tgtEl>
                                        <p:attrNameLst>
                                          <p:attrName>style.visibility</p:attrName>
                                        </p:attrNameLst>
                                      </p:cBhvr>
                                      <p:to>
                                        <p:strVal val="visible"/>
                                      </p:to>
                                    </p:set>
                                    <p:anim calcmode="lin" valueType="num">
                                      <p:cBhvr additive="base">
                                        <p:cTn id="31" dur="500" fill="hold"/>
                                        <p:tgtEl>
                                          <p:spTgt spid="9277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774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7747">
                                            <p:txEl>
                                              <p:pRg st="5" end="5"/>
                                            </p:txEl>
                                          </p:spTgt>
                                        </p:tgtEl>
                                        <p:attrNameLst>
                                          <p:attrName>style.visibility</p:attrName>
                                        </p:attrNameLst>
                                      </p:cBhvr>
                                      <p:to>
                                        <p:strVal val="visible"/>
                                      </p:to>
                                    </p:set>
                                    <p:anim calcmode="lin" valueType="num">
                                      <p:cBhvr additive="base">
                                        <p:cTn id="37" dur="500" fill="hold"/>
                                        <p:tgtEl>
                                          <p:spTgt spid="9277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774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5" end="5"/>
                                            </p:txEl>
                                          </p:spTgt>
                                        </p:tgtEl>
                                        <p:attrNameLst>
                                          <p:attrName>ppt_c</p:attrName>
                                        </p:attrNameLst>
                                      </p:cBhvr>
                                      <p:to>
                                        <a:schemeClr val="tx2"/>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27747">
                                            <p:txEl>
                                              <p:pRg st="6" end="6"/>
                                            </p:txEl>
                                          </p:spTgt>
                                        </p:tgtEl>
                                        <p:attrNameLst>
                                          <p:attrName>style.visibility</p:attrName>
                                        </p:attrNameLst>
                                      </p:cBhvr>
                                      <p:to>
                                        <p:strVal val="visible"/>
                                      </p:to>
                                    </p:set>
                                    <p:anim calcmode="lin" valueType="num">
                                      <p:cBhvr additive="base">
                                        <p:cTn id="43" dur="500" fill="hold"/>
                                        <p:tgtEl>
                                          <p:spTgt spid="92774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7747">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6" end="6"/>
                                            </p:txEl>
                                          </p:spTgt>
                                        </p:tgtEl>
                                        <p:attrNameLst>
                                          <p:attrName>ppt_c</p:attrName>
                                        </p:attrNameLst>
                                      </p:cBhvr>
                                      <p:to>
                                        <a:schemeClr val="tx2"/>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7747">
                                            <p:txEl>
                                              <p:pRg st="7" end="7"/>
                                            </p:txEl>
                                          </p:spTgt>
                                        </p:tgtEl>
                                        <p:attrNameLst>
                                          <p:attrName>style.visibility</p:attrName>
                                        </p:attrNameLst>
                                      </p:cBhvr>
                                      <p:to>
                                        <p:strVal val="visible"/>
                                      </p:to>
                                    </p:set>
                                    <p:anim calcmode="lin" valueType="num">
                                      <p:cBhvr additive="base">
                                        <p:cTn id="49" dur="500" fill="hold"/>
                                        <p:tgtEl>
                                          <p:spTgt spid="92774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27747">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7747">
                                            <p:txEl>
                                              <p:pRg st="7" end="7"/>
                                            </p:txEl>
                                          </p:spTgt>
                                        </p:tgtEl>
                                        <p:attrNameLst>
                                          <p:attrName>ppt_c</p:attrName>
                                        </p:attrNameLst>
                                      </p:cBhvr>
                                      <p:to>
                                        <a:schemeClr val="tx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build="p" bldLvl="2" autoUpdateAnimBg="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lstStyle/>
          <a:p>
            <a:r>
              <a:rPr lang="en-US" altLang="zh-TW" dirty="0"/>
              <a:t>NPV Profile For the Project</a:t>
            </a:r>
          </a:p>
        </p:txBody>
      </p:sp>
      <p:graphicFrame>
        <p:nvGraphicFramePr>
          <p:cNvPr id="929795" name="Object 3"/>
          <p:cNvGraphicFramePr>
            <a:graphicFrameLocks noGrp="1" noChangeAspect="1"/>
          </p:cNvGraphicFramePr>
          <p:nvPr>
            <p:ph type="chart" idx="1"/>
          </p:nvPr>
        </p:nvGraphicFramePr>
        <p:xfrm>
          <a:off x="1370013" y="1827213"/>
          <a:ext cx="7100887" cy="3995737"/>
        </p:xfrm>
        <a:graphic>
          <a:graphicData uri="http://schemas.openxmlformats.org/presentationml/2006/ole">
            <mc:AlternateContent xmlns:mc="http://schemas.openxmlformats.org/markup-compatibility/2006">
              <mc:Choice xmlns:v="urn:schemas-microsoft-com:vml" Requires="v">
                <p:oleObj name="Chart" r:id="rId3" imgW="8210595" imgH="4572159" progId="MSGraph.Chart.8">
                  <p:embed followColorScheme="full"/>
                </p:oleObj>
              </mc:Choice>
              <mc:Fallback>
                <p:oleObj name="Chart" r:id="rId3" imgW="8210595" imgH="4572159" progId="MSGraph.Chart.8">
                  <p:embed followColorScheme="full"/>
                  <p:pic>
                    <p:nvPicPr>
                      <p:cNvPr id="929795" name="Object 3"/>
                      <p:cNvPicPr>
                        <a:picLocks noChangeAspect="1" noChangeArrowheads="1"/>
                      </p:cNvPicPr>
                      <p:nvPr/>
                    </p:nvPicPr>
                    <p:blipFill>
                      <a:blip r:embed="rId4"/>
                      <a:srcRect/>
                      <a:stretch>
                        <a:fillRect/>
                      </a:stretch>
                    </p:blipFill>
                    <p:spPr bwMode="auto">
                      <a:xfrm>
                        <a:off x="1370013" y="1827213"/>
                        <a:ext cx="7100887" cy="399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9796" name="Text Box 4"/>
          <p:cNvSpPr txBox="1">
            <a:spLocks noChangeArrowheads="1"/>
          </p:cNvSpPr>
          <p:nvPr/>
        </p:nvSpPr>
        <p:spPr bwMode="auto">
          <a:xfrm>
            <a:off x="4724400" y="1600200"/>
            <a:ext cx="3581400" cy="457200"/>
          </a:xfrm>
          <a:prstGeom prst="rect">
            <a:avLst/>
          </a:prstGeom>
          <a:noFill/>
          <a:ln w="9525">
            <a:noFill/>
            <a:miter lim="800000"/>
            <a:headEnd/>
            <a:tailEnd/>
          </a:ln>
          <a:effectLst/>
        </p:spPr>
        <p:txBody>
          <a:bodyPr>
            <a:spAutoFit/>
          </a:bodyPr>
          <a:lstStyle/>
          <a:p>
            <a:pPr algn="l" eaLnBrk="0" hangingPunct="0">
              <a:spcBef>
                <a:spcPct val="50000"/>
              </a:spcBef>
            </a:pPr>
            <a:r>
              <a:rPr kumimoji="0" lang="en-US" altLang="zh-TW" sz="2400" dirty="0">
                <a:latin typeface="Times New Roman" pitchFamily="18" charset="0"/>
              </a:rPr>
              <a:t>IRR = 16.13%</a:t>
            </a:r>
          </a:p>
        </p:txBody>
      </p:sp>
      <p:sp>
        <p:nvSpPr>
          <p:cNvPr id="929797"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
        <p:nvSpPr>
          <p:cNvPr id="7" name="Multiplication Sign 6">
            <a:extLst>
              <a:ext uri="{FF2B5EF4-FFF2-40B4-BE49-F238E27FC236}">
                <a16:creationId xmlns:a16="http://schemas.microsoft.com/office/drawing/2014/main" id="{B90DD056-805A-4570-BA1A-0DD1C819C893}"/>
              </a:ext>
            </a:extLst>
          </p:cNvPr>
          <p:cNvSpPr/>
          <p:nvPr/>
        </p:nvSpPr>
        <p:spPr>
          <a:xfrm>
            <a:off x="6553200" y="4191000"/>
            <a:ext cx="152400" cy="228600"/>
          </a:xfrm>
          <a:prstGeom prst="mathMultiply">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8"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9" name="Rectangle 4"/>
          <p:cNvSpPr>
            <a:spLocks noGrp="1" noChangeArrowheads="1"/>
          </p:cNvSpPr>
          <p:nvPr>
            <p:ph type="title"/>
          </p:nvPr>
        </p:nvSpPr>
        <p:spPr>
          <a:xfrm>
            <a:off x="2209800" y="411162"/>
            <a:ext cx="6019800" cy="838200"/>
          </a:xfrm>
          <a:noFill/>
        </p:spPr>
        <p:txBody>
          <a:bodyPr/>
          <a:lstStyle/>
          <a:p>
            <a:r>
              <a:rPr lang="en-US" altLang="en-US" dirty="0"/>
              <a:t>IRR: Another Example</a:t>
            </a:r>
          </a:p>
        </p:txBody>
      </p:sp>
      <p:sp>
        <p:nvSpPr>
          <p:cNvPr id="11270" name="Rectangle 5"/>
          <p:cNvSpPr>
            <a:spLocks noGrp="1" noChangeArrowheads="1"/>
          </p:cNvSpPr>
          <p:nvPr>
            <p:ph type="body" idx="1"/>
          </p:nvPr>
        </p:nvSpPr>
        <p:spPr>
          <a:xfrm>
            <a:off x="304800" y="1295400"/>
            <a:ext cx="8382000" cy="4572000"/>
          </a:xfrm>
          <a:noFill/>
        </p:spPr>
        <p:txBody>
          <a:bodyPr/>
          <a:lstStyle/>
          <a:p>
            <a:pPr>
              <a:buFont typeface="Wingdings" pitchFamily="2" charset="2"/>
              <a:buNone/>
            </a:pPr>
            <a:r>
              <a:rPr lang="en-US" altLang="en-US" sz="2400" dirty="0">
                <a:solidFill>
                  <a:schemeClr val="tx1"/>
                </a:solidFill>
              </a:rPr>
              <a:t>	</a:t>
            </a:r>
            <a:r>
              <a:rPr lang="en-US" altLang="en-US" sz="2800" dirty="0">
                <a:solidFill>
                  <a:schemeClr val="tx1"/>
                </a:solidFill>
              </a:rPr>
              <a:t>You can purchase a building for $375,000. The investment will generate $25,000 in cash flows (i.e. rent) during the first three years.  At the end of three years you will sell the building for $450,000.  What is the IRR on this investment?</a:t>
            </a:r>
          </a:p>
          <a:p>
            <a:pPr>
              <a:buNone/>
            </a:pPr>
            <a:r>
              <a:rPr lang="en-US" altLang="zh-TW" sz="2800" b="1" dirty="0">
                <a:solidFill>
                  <a:schemeClr val="tx1"/>
                </a:solidFill>
              </a:rPr>
              <a:t>	Using trial-and-error method</a:t>
            </a:r>
          </a:p>
          <a:p>
            <a:pPr>
              <a:buFont typeface="Wingdings" pitchFamily="2" charset="2"/>
              <a:buNone/>
            </a:pPr>
            <a:endParaRPr lang="en-US" altLang="en-US" sz="2800" dirty="0">
              <a:solidFill>
                <a:schemeClr val="tx1"/>
              </a:solidFill>
            </a:endParaRPr>
          </a:p>
        </p:txBody>
      </p:sp>
      <p:graphicFrame>
        <p:nvGraphicFramePr>
          <p:cNvPr id="139270" name="Object 2"/>
          <p:cNvGraphicFramePr>
            <a:graphicFrameLocks/>
          </p:cNvGraphicFramePr>
          <p:nvPr/>
        </p:nvGraphicFramePr>
        <p:xfrm>
          <a:off x="990600" y="4591050"/>
          <a:ext cx="7566025" cy="1003300"/>
        </p:xfrm>
        <a:graphic>
          <a:graphicData uri="http://schemas.openxmlformats.org/presentationml/2006/ole">
            <mc:AlternateContent xmlns:mc="http://schemas.openxmlformats.org/markup-compatibility/2006">
              <mc:Choice xmlns:v="urn:schemas-microsoft-com:vml" Requires="v">
                <p:oleObj name="Equation" r:id="rId3" imgW="3162300" imgH="419100" progId="Equation.3">
                  <p:embed/>
                </p:oleObj>
              </mc:Choice>
              <mc:Fallback>
                <p:oleObj name="Equation" r:id="rId3" imgW="3162300" imgH="419100" progId="Equation.3">
                  <p:embed/>
                  <p:pic>
                    <p:nvPicPr>
                      <p:cNvPr id="13927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591050"/>
                        <a:ext cx="75660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1" name="Rectangle 7"/>
          <p:cNvSpPr>
            <a:spLocks noChangeArrowheads="1"/>
          </p:cNvSpPr>
          <p:nvPr/>
        </p:nvSpPr>
        <p:spPr bwMode="auto">
          <a:xfrm>
            <a:off x="3424238" y="5659438"/>
            <a:ext cx="24431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200" dirty="0">
                <a:latin typeface="Calibri" panose="020F0502020204030204" pitchFamily="34" charset="0"/>
              </a:rPr>
              <a:t>IRR = 12.56%</a:t>
            </a:r>
          </a:p>
        </p:txBody>
      </p:sp>
      <p:sp>
        <p:nvSpPr>
          <p:cNvPr id="8" name="Slide Number Placeholder 6">
            <a:extLst>
              <a:ext uri="{FF2B5EF4-FFF2-40B4-BE49-F238E27FC236}">
                <a16:creationId xmlns:a16="http://schemas.microsoft.com/office/drawing/2014/main" id="{A15FC286-3FCB-443F-A9EE-6E0A0A821F40}"/>
              </a:ext>
            </a:extLst>
          </p:cNvPr>
          <p:cNvSpPr>
            <a:spLocks noGrp="1"/>
          </p:cNvSpPr>
          <p:nvPr>
            <p:ph type="sldNum" sz="quarter" idx="12"/>
          </p:nvPr>
        </p:nvSpPr>
        <p:spPr>
          <a:xfrm>
            <a:off x="511228" y="787783"/>
            <a:ext cx="584978" cy="365125"/>
          </a:xfrm>
        </p:spPr>
        <p:txBody>
          <a:bodyPr/>
          <a:lstStyle/>
          <a:p>
            <a:fld id="{0D8BE873-0CB9-4339-BD71-137E49237AF3}" type="slidenum">
              <a:rPr lang="zh-TW" altLang="en-US"/>
              <a:pPr/>
              <a:t>27</a:t>
            </a:fld>
            <a:endParaRPr lang="en-US" altLang="zh-TW" dirty="0"/>
          </a:p>
        </p:txBody>
      </p:sp>
      <p:sp>
        <p:nvSpPr>
          <p:cNvPr id="2" name="AutoShape 3">
            <a:extLst>
              <a:ext uri="{FF2B5EF4-FFF2-40B4-BE49-F238E27FC236}">
                <a16:creationId xmlns:a16="http://schemas.microsoft.com/office/drawing/2014/main" id="{33B002E1-95BB-4E3C-8620-31817C06F877}"/>
              </a:ext>
            </a:extLst>
          </p:cNvPr>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Tree>
    <p:extLst>
      <p:ext uri="{BB962C8B-B14F-4D97-AF65-F5344CB8AC3E}">
        <p14:creationId xmlns:p14="http://schemas.microsoft.com/office/powerpoint/2010/main" val="14879826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9270"/>
                                        </p:tgtEl>
                                        <p:attrNameLst>
                                          <p:attrName>style.visibility</p:attrName>
                                        </p:attrNameLst>
                                      </p:cBhvr>
                                      <p:to>
                                        <p:strVal val="visible"/>
                                      </p:to>
                                    </p:set>
                                    <p:anim calcmode="lin" valueType="num">
                                      <p:cBhvr additive="base">
                                        <p:cTn id="11" dur="500" fill="hold"/>
                                        <p:tgtEl>
                                          <p:spTgt spid="139270"/>
                                        </p:tgtEl>
                                        <p:attrNameLst>
                                          <p:attrName>ppt_x</p:attrName>
                                        </p:attrNameLst>
                                      </p:cBhvr>
                                      <p:tavLst>
                                        <p:tav tm="0">
                                          <p:val>
                                            <p:strVal val="0-#ppt_w/2"/>
                                          </p:val>
                                        </p:tav>
                                        <p:tav tm="100000">
                                          <p:val>
                                            <p:strVal val="#ppt_x"/>
                                          </p:val>
                                        </p:tav>
                                      </p:tavLst>
                                    </p:anim>
                                    <p:anim calcmode="lin" valueType="num">
                                      <p:cBhvr additive="base">
                                        <p:cTn id="12" dur="500" fill="hold"/>
                                        <p:tgtEl>
                                          <p:spTgt spid="13927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9271"/>
                                        </p:tgtEl>
                                        <p:attrNameLst>
                                          <p:attrName>style.visibility</p:attrName>
                                        </p:attrNameLst>
                                      </p:cBhvr>
                                      <p:to>
                                        <p:strVal val="visible"/>
                                      </p:to>
                                    </p:set>
                                    <p:anim calcmode="lin" valueType="num">
                                      <p:cBhvr additive="base">
                                        <p:cTn id="17" dur="500" fill="hold"/>
                                        <p:tgtEl>
                                          <p:spTgt spid="139271"/>
                                        </p:tgtEl>
                                        <p:attrNameLst>
                                          <p:attrName>ppt_x</p:attrName>
                                        </p:attrNameLst>
                                      </p:cBhvr>
                                      <p:tavLst>
                                        <p:tav tm="0">
                                          <p:val>
                                            <p:strVal val="0-#ppt_w/2"/>
                                          </p:val>
                                        </p:tav>
                                        <p:tav tm="100000">
                                          <p:val>
                                            <p:strVal val="#ppt_x"/>
                                          </p:val>
                                        </p:tav>
                                      </p:tavLst>
                                    </p:anim>
                                    <p:anim calcmode="lin" valueType="num">
                                      <p:cBhvr additive="base">
                                        <p:cTn id="18" dur="500" fill="hold"/>
                                        <p:tgtEl>
                                          <p:spTgt spid="139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altLang="zh-TW" dirty="0"/>
              <a:t>Calculating IRRs With a Spreadsheet</a:t>
            </a:r>
          </a:p>
        </p:txBody>
      </p:sp>
      <p:sp>
        <p:nvSpPr>
          <p:cNvPr id="937987" name="Rectangle 3"/>
          <p:cNvSpPr>
            <a:spLocks noGrp="1" noChangeArrowheads="1"/>
          </p:cNvSpPr>
          <p:nvPr>
            <p:ph idx="1"/>
          </p:nvPr>
        </p:nvSpPr>
        <p:spPr/>
        <p:txBody>
          <a:bodyPr>
            <a:normAutofit fontScale="92500" lnSpcReduction="10000"/>
          </a:bodyPr>
          <a:lstStyle/>
          <a:p>
            <a:pPr algn="just"/>
            <a:r>
              <a:rPr lang="en-US" altLang="zh-TW" sz="2700" dirty="0"/>
              <a:t>You start with the cash flows the same as you did for the NPV</a:t>
            </a:r>
          </a:p>
          <a:p>
            <a:pPr algn="just"/>
            <a:r>
              <a:rPr lang="en-US" altLang="zh-TW" sz="2700" dirty="0"/>
              <a:t>You use the IRR function</a:t>
            </a:r>
          </a:p>
          <a:p>
            <a:pPr lvl="1" algn="just"/>
            <a:r>
              <a:rPr lang="en-US" altLang="zh-TW" sz="2300" dirty="0"/>
              <a:t>You first enter your range of cash flows, beginning with the initial cash flow</a:t>
            </a:r>
          </a:p>
          <a:p>
            <a:pPr lvl="1" algn="just"/>
            <a:r>
              <a:rPr lang="en-US" altLang="zh-TW" sz="2300" dirty="0"/>
              <a:t>You can enter a guess, but it is not necessary</a:t>
            </a:r>
          </a:p>
          <a:p>
            <a:pPr lvl="1" algn="just"/>
            <a:r>
              <a:rPr lang="en-US" altLang="zh-TW" sz="2300" dirty="0"/>
              <a:t>The default format is a whole percent </a:t>
            </a:r>
            <a:r>
              <a:rPr lang="en-US" altLang="zh-TW" sz="2300" dirty="0">
                <a:latin typeface="Arial"/>
              </a:rPr>
              <a:t>–</a:t>
            </a:r>
            <a:r>
              <a:rPr lang="en-US" altLang="zh-TW" sz="2300" dirty="0"/>
              <a:t> you will normally want to increase the decimal places to at least two</a:t>
            </a:r>
          </a:p>
        </p:txBody>
      </p:sp>
      <p:sp>
        <p:nvSpPr>
          <p:cNvPr id="8" name="Slide Number Placeholder 5"/>
          <p:cNvSpPr>
            <a:spLocks noGrp="1"/>
          </p:cNvSpPr>
          <p:nvPr>
            <p:ph type="sldNum" sz="quarter" idx="12"/>
          </p:nvPr>
        </p:nvSpPr>
        <p:spPr/>
        <p:txBody>
          <a:bodyPr/>
          <a:lstStyle/>
          <a:p>
            <a:fld id="{DD88814F-90D9-4E8E-B91A-758744D6222A}" type="slidenum">
              <a:rPr lang="zh-TW" altLang="en-US"/>
              <a:pPr/>
              <a:t>28</a:t>
            </a:fld>
            <a:endParaRPr lang="en-US" altLang="zh-TW" dirty="0"/>
          </a:p>
        </p:txBody>
      </p:sp>
      <p:graphicFrame>
        <p:nvGraphicFramePr>
          <p:cNvPr id="937988" name="Object 4">
            <a:hlinkClick r:id="" action="ppaction://ole?verb=1"/>
          </p:cNvPr>
          <p:cNvGraphicFramePr>
            <a:graphicFrameLocks noChangeAspect="1"/>
          </p:cNvGraphicFramePr>
          <p:nvPr>
            <p:extLst>
              <p:ext uri="{D42A27DB-BD31-4B8C-83A1-F6EECF244321}">
                <p14:modId xmlns:p14="http://schemas.microsoft.com/office/powerpoint/2010/main" val="880721328"/>
              </p:ext>
            </p:extLst>
          </p:nvPr>
        </p:nvGraphicFramePr>
        <p:xfrm>
          <a:off x="7315200" y="381000"/>
          <a:ext cx="1219200" cy="1828800"/>
        </p:xfrm>
        <a:graphic>
          <a:graphicData uri="http://schemas.openxmlformats.org/presentationml/2006/ole">
            <mc:AlternateContent xmlns:mc="http://schemas.openxmlformats.org/markup-compatibility/2006">
              <mc:Choice xmlns:v="urn:schemas-microsoft-com:vml" Requires="v">
                <p:oleObj name="Worksheet" showAsIcon="1" r:id="rId3" imgW="380880" imgH="628560" progId="Excel.Sheet.8">
                  <p:embed/>
                </p:oleObj>
              </mc:Choice>
              <mc:Fallback>
                <p:oleObj name="Worksheet" showAsIcon="1" r:id="rId3" imgW="380880" imgH="628560" progId="Excel.Sheet.8">
                  <p:embed/>
                  <p:pic>
                    <p:nvPicPr>
                      <p:cNvPr id="937988" name="Object 4">
                        <a:hlinkClick r:id="" action="ppaction://ole?verb=1"/>
                      </p:cNvPr>
                      <p:cNvPicPr>
                        <a:picLocks noChangeAspect="1" noChangeArrowheads="1"/>
                      </p:cNvPicPr>
                      <p:nvPr/>
                    </p:nvPicPr>
                    <p:blipFill>
                      <a:blip r:embed="rId4"/>
                      <a:srcRect/>
                      <a:stretch>
                        <a:fillRect/>
                      </a:stretch>
                    </p:blipFill>
                    <p:spPr bwMode="auto">
                      <a:xfrm>
                        <a:off x="7315200" y="381000"/>
                        <a:ext cx="121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7989"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7987">
                                            <p:txEl>
                                              <p:pRg st="0" end="0"/>
                                            </p:txEl>
                                          </p:spTgt>
                                        </p:tgtEl>
                                        <p:attrNameLst>
                                          <p:attrName>style.visibility</p:attrName>
                                        </p:attrNameLst>
                                      </p:cBhvr>
                                      <p:to>
                                        <p:strVal val="visible"/>
                                      </p:to>
                                    </p:set>
                                    <p:anim calcmode="lin" valueType="num">
                                      <p:cBhvr additive="base">
                                        <p:cTn id="7" dur="500" fill="hold"/>
                                        <p:tgtEl>
                                          <p:spTgt spid="937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798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798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7987">
                                            <p:txEl>
                                              <p:pRg st="1" end="1"/>
                                            </p:txEl>
                                          </p:spTgt>
                                        </p:tgtEl>
                                        <p:attrNameLst>
                                          <p:attrName>style.visibility</p:attrName>
                                        </p:attrNameLst>
                                      </p:cBhvr>
                                      <p:to>
                                        <p:strVal val="visible"/>
                                      </p:to>
                                    </p:set>
                                    <p:anim calcmode="lin" valueType="num">
                                      <p:cBhvr additive="base">
                                        <p:cTn id="13" dur="500" fill="hold"/>
                                        <p:tgtEl>
                                          <p:spTgt spid="937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798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798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7987">
                                            <p:txEl>
                                              <p:pRg st="2" end="2"/>
                                            </p:txEl>
                                          </p:spTgt>
                                        </p:tgtEl>
                                        <p:attrNameLst>
                                          <p:attrName>style.visibility</p:attrName>
                                        </p:attrNameLst>
                                      </p:cBhvr>
                                      <p:to>
                                        <p:strVal val="visible"/>
                                      </p:to>
                                    </p:set>
                                    <p:anim calcmode="lin" valueType="num">
                                      <p:cBhvr additive="base">
                                        <p:cTn id="19" dur="500" fill="hold"/>
                                        <p:tgtEl>
                                          <p:spTgt spid="937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798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798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7987">
                                            <p:txEl>
                                              <p:pRg st="3" end="3"/>
                                            </p:txEl>
                                          </p:spTgt>
                                        </p:tgtEl>
                                        <p:attrNameLst>
                                          <p:attrName>style.visibility</p:attrName>
                                        </p:attrNameLst>
                                      </p:cBhvr>
                                      <p:to>
                                        <p:strVal val="visible"/>
                                      </p:to>
                                    </p:set>
                                    <p:anim calcmode="lin" valueType="num">
                                      <p:cBhvr additive="base">
                                        <p:cTn id="25" dur="500" fill="hold"/>
                                        <p:tgtEl>
                                          <p:spTgt spid="9379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798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7987">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37987">
                                            <p:txEl>
                                              <p:pRg st="4" end="4"/>
                                            </p:txEl>
                                          </p:spTgt>
                                        </p:tgtEl>
                                        <p:attrNameLst>
                                          <p:attrName>style.visibility</p:attrName>
                                        </p:attrNameLst>
                                      </p:cBhvr>
                                      <p:to>
                                        <p:strVal val="visible"/>
                                      </p:to>
                                    </p:set>
                                    <p:anim calcmode="lin" valueType="num">
                                      <p:cBhvr additive="base">
                                        <p:cTn id="31" dur="500" fill="hold"/>
                                        <p:tgtEl>
                                          <p:spTgt spid="9379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3798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7987">
                                            <p:txEl>
                                              <p:pRg st="4" end="4"/>
                                            </p:txEl>
                                          </p:spTgt>
                                        </p:tgtEl>
                                        <p:attrNameLst>
                                          <p:attrName>ppt_c</p:attrName>
                                        </p:attrNameLst>
                                      </p:cBhvr>
                                      <p:to>
                                        <a:schemeClr val="tx2"/>
                                      </p:to>
                                    </p:animClr>
                                  </p:sub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937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7"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457200" y="301625"/>
            <a:ext cx="8226425" cy="1143000"/>
          </a:xfrm>
        </p:spPr>
        <p:txBody>
          <a:bodyPr>
            <a:normAutofit fontScale="90000"/>
          </a:bodyPr>
          <a:lstStyle/>
          <a:p>
            <a:r>
              <a:rPr lang="en-US" altLang="zh-TW" dirty="0"/>
              <a:t>Summary of Decisions For our first Project</a:t>
            </a:r>
          </a:p>
        </p:txBody>
      </p:sp>
      <p:graphicFrame>
        <p:nvGraphicFramePr>
          <p:cNvPr id="935939" name="Group 3"/>
          <p:cNvGraphicFramePr>
            <a:graphicFrameLocks noGrp="1"/>
          </p:cNvGraphicFramePr>
          <p:nvPr>
            <p:ph type="tbl" idx="1"/>
            <p:extLst>
              <p:ext uri="{D42A27DB-BD31-4B8C-83A1-F6EECF244321}">
                <p14:modId xmlns:p14="http://schemas.microsoft.com/office/powerpoint/2010/main" val="328012436"/>
              </p:ext>
            </p:extLst>
          </p:nvPr>
        </p:nvGraphicFramePr>
        <p:xfrm>
          <a:off x="1519968" y="2847147"/>
          <a:ext cx="6481032" cy="2151580"/>
        </p:xfrm>
        <a:graphic>
          <a:graphicData uri="http://schemas.openxmlformats.org/drawingml/2006/table">
            <a:tbl>
              <a:tblPr/>
              <a:tblGrid>
                <a:gridCol w="4269975">
                  <a:extLst>
                    <a:ext uri="{9D8B030D-6E8A-4147-A177-3AD203B41FA5}">
                      <a16:colId xmlns:a16="http://schemas.microsoft.com/office/drawing/2014/main" val="20000"/>
                    </a:ext>
                  </a:extLst>
                </a:gridCol>
                <a:gridCol w="2211057">
                  <a:extLst>
                    <a:ext uri="{9D8B030D-6E8A-4147-A177-3AD203B41FA5}">
                      <a16:colId xmlns:a16="http://schemas.microsoft.com/office/drawing/2014/main" val="20001"/>
                    </a:ext>
                  </a:extLst>
                </a:gridCol>
              </a:tblGrid>
              <a:tr h="534001">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3000" b="1" i="0" u="none" strike="noStrike" cap="none" normalizeH="0" baseline="0" dirty="0">
                          <a:ln>
                            <a:noFill/>
                          </a:ln>
                          <a:solidFill>
                            <a:schemeClr val="tx1"/>
                          </a:solidFill>
                          <a:effectLst/>
                          <a:latin typeface="+mj-lt"/>
                          <a:ea typeface="新細明體" charset="-120"/>
                        </a:rPr>
                        <a:t>Summary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3400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Net Present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1" i="1" u="none" strike="noStrike" cap="none" normalizeH="0" baseline="0" dirty="0">
                          <a:ln>
                            <a:noFill/>
                          </a:ln>
                          <a:solidFill>
                            <a:schemeClr val="tx1"/>
                          </a:solidFill>
                          <a:effectLst/>
                          <a:latin typeface="+mj-lt"/>
                          <a:ea typeface="新細明體" charset="-120"/>
                        </a:rPr>
                        <a:t>Accept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5349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Payback Period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1" i="1" u="none" strike="noStrike" cap="none" normalizeH="0" baseline="0" dirty="0">
                          <a:ln>
                            <a:noFill/>
                          </a:ln>
                          <a:solidFill>
                            <a:schemeClr val="tx1"/>
                          </a:solidFill>
                          <a:effectLst/>
                          <a:latin typeface="+mj-lt"/>
                          <a:ea typeface="新細明體" charset="-120"/>
                        </a:rPr>
                        <a:t>Reject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r h="53400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Internal Rate of Return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1" i="1" u="none" strike="noStrike" cap="none" normalizeH="0" baseline="0" dirty="0">
                          <a:ln>
                            <a:noFill/>
                          </a:ln>
                          <a:solidFill>
                            <a:schemeClr val="tx1"/>
                          </a:solidFill>
                          <a:effectLst/>
                          <a:latin typeface="+mj-lt"/>
                          <a:ea typeface="新細明體" charset="-120"/>
                        </a:rPr>
                        <a:t>Accept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bl>
          </a:graphicData>
        </a:graphic>
      </p:graphicFrame>
      <p:sp>
        <p:nvSpPr>
          <p:cNvPr id="935958"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
        <p:nvSpPr>
          <p:cNvPr id="2" name="Rectangle 1">
            <a:extLst>
              <a:ext uri="{FF2B5EF4-FFF2-40B4-BE49-F238E27FC236}">
                <a16:creationId xmlns:a16="http://schemas.microsoft.com/office/drawing/2014/main" id="{42D8E973-E3D9-4FBD-BDA3-398CEA7D2AB5}"/>
              </a:ext>
            </a:extLst>
          </p:cNvPr>
          <p:cNvSpPr/>
          <p:nvPr/>
        </p:nvSpPr>
        <p:spPr>
          <a:xfrm>
            <a:off x="1373918" y="1065410"/>
            <a:ext cx="7086600" cy="1643527"/>
          </a:xfrm>
          <a:prstGeom prst="rect">
            <a:avLst/>
          </a:prstGeom>
        </p:spPr>
        <p:txBody>
          <a:bodyPr wrap="square">
            <a:spAutoFit/>
          </a:bodyPr>
          <a:lstStyle/>
          <a:p>
            <a:pPr lvl="1">
              <a:lnSpc>
                <a:spcPct val="90000"/>
              </a:lnSpc>
            </a:pPr>
            <a:r>
              <a:rPr lang="en-US" altLang="zh-TW" sz="2200" dirty="0"/>
              <a:t>Year 0:	CF = -165,000</a:t>
            </a:r>
          </a:p>
          <a:p>
            <a:pPr lvl="1">
              <a:lnSpc>
                <a:spcPct val="90000"/>
              </a:lnSpc>
            </a:pPr>
            <a:r>
              <a:rPr lang="en-US" altLang="zh-TW" sz="2200" dirty="0"/>
              <a:t>Year 1:	CF = 63,120</a:t>
            </a:r>
          </a:p>
          <a:p>
            <a:pPr lvl="1">
              <a:lnSpc>
                <a:spcPct val="90000"/>
              </a:lnSpc>
            </a:pPr>
            <a:r>
              <a:rPr lang="en-US" altLang="zh-TW" sz="2200" dirty="0"/>
              <a:t>Year 2:	CF = 70,800</a:t>
            </a:r>
          </a:p>
          <a:p>
            <a:pPr lvl="1">
              <a:lnSpc>
                <a:spcPct val="90000"/>
              </a:lnSpc>
            </a:pPr>
            <a:r>
              <a:rPr lang="en-US" altLang="zh-TW" sz="2200" dirty="0"/>
              <a:t>Year 3:	CF = 91,080</a:t>
            </a:r>
          </a:p>
          <a:p>
            <a:pPr>
              <a:lnSpc>
                <a:spcPct val="90000"/>
              </a:lnSpc>
            </a:pPr>
            <a:r>
              <a:rPr lang="en-US" altLang="zh-TW" sz="2400" dirty="0"/>
              <a:t>Required return for the project is 12%.</a:t>
            </a:r>
          </a:p>
        </p:txBody>
      </p:sp>
      <p:sp>
        <p:nvSpPr>
          <p:cNvPr id="7" name="Rectangle 6">
            <a:extLst>
              <a:ext uri="{FF2B5EF4-FFF2-40B4-BE49-F238E27FC236}">
                <a16:creationId xmlns:a16="http://schemas.microsoft.com/office/drawing/2014/main" id="{EF8CD29B-1193-4F4A-849E-C2C29AC01D0A}"/>
              </a:ext>
            </a:extLst>
          </p:cNvPr>
          <p:cNvSpPr/>
          <p:nvPr/>
        </p:nvSpPr>
        <p:spPr>
          <a:xfrm>
            <a:off x="1260412" y="5096788"/>
            <a:ext cx="7313612" cy="1200329"/>
          </a:xfrm>
          <a:prstGeom prst="rect">
            <a:avLst/>
          </a:prstGeom>
          <a:solidFill>
            <a:srgbClr val="92D050"/>
          </a:solidFill>
        </p:spPr>
        <p:txBody>
          <a:bodyPr wrap="square">
            <a:spAutoFit/>
          </a:bodyPr>
          <a:lstStyle/>
          <a:p>
            <a:r>
              <a:rPr lang="en-US" altLang="zh-TW" sz="3600" b="1" dirty="0"/>
              <a:t>NPV&gt;0 so final decision is to ACCEPT the project</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ltLang="zh-TW" dirty="0"/>
              <a:t>Lecture Outline</a:t>
            </a:r>
          </a:p>
        </p:txBody>
      </p:sp>
      <p:sp>
        <p:nvSpPr>
          <p:cNvPr id="890883" name="Rectangle 3"/>
          <p:cNvSpPr>
            <a:spLocks noGrp="1" noChangeArrowheads="1"/>
          </p:cNvSpPr>
          <p:nvPr>
            <p:ph idx="1"/>
          </p:nvPr>
        </p:nvSpPr>
        <p:spPr/>
        <p:txBody>
          <a:bodyPr>
            <a:normAutofit/>
          </a:bodyPr>
          <a:lstStyle/>
          <a:p>
            <a:r>
              <a:rPr lang="en-US" altLang="zh-TW" sz="2500" dirty="0"/>
              <a:t>Net Present Value</a:t>
            </a:r>
          </a:p>
          <a:p>
            <a:r>
              <a:rPr lang="en-US" altLang="zh-TW" sz="2500" dirty="0"/>
              <a:t>The Payback Rule</a:t>
            </a:r>
          </a:p>
          <a:p>
            <a:r>
              <a:rPr lang="en-US" altLang="zh-TW" sz="2500" dirty="0"/>
              <a:t>The Internal Rate of Return</a:t>
            </a:r>
          </a:p>
          <a:p>
            <a:r>
              <a:rPr lang="en-US" altLang="zh-TW" sz="2500" dirty="0"/>
              <a:t>The Practice of Capital Budgeting</a:t>
            </a:r>
          </a:p>
        </p:txBody>
      </p:sp>
      <p:sp>
        <p:nvSpPr>
          <p:cNvPr id="6" name="Slide Number Placeholder 5"/>
          <p:cNvSpPr>
            <a:spLocks noGrp="1"/>
          </p:cNvSpPr>
          <p:nvPr>
            <p:ph type="sldNum" sz="quarter" idx="12"/>
          </p:nvPr>
        </p:nvSpPr>
        <p:spPr/>
        <p:txBody>
          <a:bodyPr/>
          <a:lstStyle/>
          <a:p>
            <a:fld id="{9E3ED08D-03BE-4771-9A83-FDF3BA46DFCE}" type="slidenum">
              <a:rPr lang="zh-TW" altLang="en-US"/>
              <a:pPr/>
              <a:t>3</a:t>
            </a:fld>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 calcmode="lin" valueType="num">
                                      <p:cBhvr additive="base">
                                        <p:cTn id="7" dur="500" fill="hold"/>
                                        <p:tgtEl>
                                          <p:spTgt spid="890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8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883">
                                            <p:txEl>
                                              <p:pRg st="1" end="1"/>
                                            </p:txEl>
                                          </p:spTgt>
                                        </p:tgtEl>
                                        <p:attrNameLst>
                                          <p:attrName>style.visibility</p:attrName>
                                        </p:attrNameLst>
                                      </p:cBhvr>
                                      <p:to>
                                        <p:strVal val="visible"/>
                                      </p:to>
                                    </p:set>
                                    <p:anim calcmode="lin" valueType="num">
                                      <p:cBhvr additive="base">
                                        <p:cTn id="13" dur="500" fill="hold"/>
                                        <p:tgtEl>
                                          <p:spTgt spid="890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8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883">
                                            <p:txEl>
                                              <p:pRg st="2" end="2"/>
                                            </p:txEl>
                                          </p:spTgt>
                                        </p:tgtEl>
                                        <p:attrNameLst>
                                          <p:attrName>style.visibility</p:attrName>
                                        </p:attrNameLst>
                                      </p:cBhvr>
                                      <p:to>
                                        <p:strVal val="visible"/>
                                      </p:to>
                                    </p:set>
                                    <p:anim calcmode="lin" valueType="num">
                                      <p:cBhvr additive="base">
                                        <p:cTn id="19" dur="500" fill="hold"/>
                                        <p:tgtEl>
                                          <p:spTgt spid="890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8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883">
                                            <p:txEl>
                                              <p:pRg st="3" end="3"/>
                                            </p:txEl>
                                          </p:spTgt>
                                        </p:tgtEl>
                                        <p:attrNameLst>
                                          <p:attrName>style.visibility</p:attrName>
                                        </p:attrNameLst>
                                      </p:cBhvr>
                                      <p:to>
                                        <p:strVal val="visible"/>
                                      </p:to>
                                    </p:set>
                                    <p:anim calcmode="lin" valueType="num">
                                      <p:cBhvr additive="base">
                                        <p:cTn id="25" dur="500" fill="hold"/>
                                        <p:tgtEl>
                                          <p:spTgt spid="890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8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1371601" y="624110"/>
            <a:ext cx="7696199" cy="1280890"/>
          </a:xfrm>
        </p:spPr>
        <p:txBody>
          <a:bodyPr/>
          <a:lstStyle/>
          <a:p>
            <a:r>
              <a:rPr lang="en-US" altLang="zh-TW" dirty="0"/>
              <a:t>IRR Advantages &amp; Disadvantages</a:t>
            </a:r>
          </a:p>
        </p:txBody>
      </p:sp>
      <p:sp>
        <p:nvSpPr>
          <p:cNvPr id="933891" name="Rectangle 3"/>
          <p:cNvSpPr>
            <a:spLocks noGrp="1" noChangeArrowheads="1"/>
          </p:cNvSpPr>
          <p:nvPr>
            <p:ph idx="1"/>
          </p:nvPr>
        </p:nvSpPr>
        <p:spPr>
          <a:xfrm>
            <a:off x="381000" y="1540188"/>
            <a:ext cx="8686800" cy="4860611"/>
          </a:xfrm>
        </p:spPr>
        <p:txBody>
          <a:bodyPr>
            <a:normAutofit/>
          </a:bodyPr>
          <a:lstStyle/>
          <a:p>
            <a:r>
              <a:rPr lang="en-US" altLang="zh-TW" sz="2600" dirty="0">
                <a:latin typeface="+mj-lt"/>
              </a:rPr>
              <a:t>Advantages:</a:t>
            </a:r>
          </a:p>
          <a:p>
            <a:pPr lvl="1"/>
            <a:r>
              <a:rPr lang="en-US" altLang="zh-TW" sz="2300" dirty="0">
                <a:latin typeface="+mj-lt"/>
              </a:rPr>
              <a:t>Knowing a return is intuitively appealing</a:t>
            </a:r>
          </a:p>
          <a:p>
            <a:pPr lvl="1"/>
            <a:r>
              <a:rPr lang="en-US" altLang="zh-TW" sz="2300" dirty="0">
                <a:latin typeface="+mj-lt"/>
              </a:rPr>
              <a:t>It is a simple way to communicate the value of a project to someone who doesn’t know all the estimation details</a:t>
            </a:r>
          </a:p>
          <a:p>
            <a:pPr lvl="1"/>
            <a:r>
              <a:rPr lang="en-US" altLang="zh-TW" sz="2300" dirty="0">
                <a:latin typeface="+mj-lt"/>
              </a:rPr>
              <a:t>If the IRR is high enough, you may not need to estimate a required return, which is often a difficult task</a:t>
            </a:r>
          </a:p>
          <a:p>
            <a:r>
              <a:rPr lang="en-US" altLang="zh-TW" sz="2600" dirty="0">
                <a:latin typeface="+mj-lt"/>
              </a:rPr>
              <a:t>Disadvantages:</a:t>
            </a:r>
          </a:p>
          <a:p>
            <a:pPr lvl="1"/>
            <a:r>
              <a:rPr lang="en-HK" altLang="zh-TW" sz="2300" dirty="0">
                <a:latin typeface="+mj-lt"/>
              </a:rPr>
              <a:t>Can produce multiple answers</a:t>
            </a:r>
          </a:p>
          <a:p>
            <a:pPr lvl="1"/>
            <a:r>
              <a:rPr lang="en-HK" altLang="zh-TW" sz="2300" dirty="0">
                <a:latin typeface="+mj-lt"/>
              </a:rPr>
              <a:t>Cannot rank mutually exclusive projects</a:t>
            </a:r>
          </a:p>
        </p:txBody>
      </p:sp>
      <p:sp>
        <p:nvSpPr>
          <p:cNvPr id="7" name="Slide Number Placeholder 5"/>
          <p:cNvSpPr>
            <a:spLocks noGrp="1"/>
          </p:cNvSpPr>
          <p:nvPr>
            <p:ph type="sldNum" sz="quarter" idx="12"/>
          </p:nvPr>
        </p:nvSpPr>
        <p:spPr/>
        <p:txBody>
          <a:bodyPr/>
          <a:lstStyle/>
          <a:p>
            <a:fld id="{1DBAA80A-29BE-42CC-BB3D-CB9D43E71053}" type="slidenum">
              <a:rPr lang="zh-TW" altLang="en-US"/>
              <a:pPr/>
              <a:t>30</a:t>
            </a:fld>
            <a:endParaRPr lang="en-US" altLang="zh-TW" dirty="0"/>
          </a:p>
        </p:txBody>
      </p:sp>
      <p:sp>
        <p:nvSpPr>
          <p:cNvPr id="933892"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B909D459-1880-5A24-404D-977FCA95E6B2}"/>
              </a:ext>
            </a:extLst>
          </p:cNvPr>
          <p:cNvGrpSpPr/>
          <p:nvPr/>
        </p:nvGrpSpPr>
        <p:grpSpPr>
          <a:xfrm>
            <a:off x="7962793" y="1787228"/>
            <a:ext cx="509760" cy="596160"/>
            <a:chOff x="7962793" y="1787228"/>
            <a:chExt cx="509760" cy="59616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E27E044-195C-BA93-7A68-CF09B829B464}"/>
                    </a:ext>
                  </a:extLst>
                </p14:cNvPr>
                <p14:cNvContentPartPr/>
                <p14:nvPr/>
              </p14:nvContentPartPr>
              <p14:xfrm>
                <a:off x="7962793" y="1878308"/>
                <a:ext cx="439560" cy="505080"/>
              </p14:xfrm>
            </p:contentPart>
          </mc:Choice>
          <mc:Fallback>
            <p:pic>
              <p:nvPicPr>
                <p:cNvPr id="2" name="Ink 1">
                  <a:extLst>
                    <a:ext uri="{FF2B5EF4-FFF2-40B4-BE49-F238E27FC236}">
                      <a16:creationId xmlns:a16="http://schemas.microsoft.com/office/drawing/2014/main" id="{EE27E044-195C-BA93-7A68-CF09B829B464}"/>
                    </a:ext>
                  </a:extLst>
                </p:cNvPr>
                <p:cNvPicPr/>
                <p:nvPr/>
              </p:nvPicPr>
              <p:blipFill>
                <a:blip r:embed="rId4"/>
                <a:stretch>
                  <a:fillRect/>
                </a:stretch>
              </p:blipFill>
              <p:spPr>
                <a:xfrm>
                  <a:off x="7945153" y="1860668"/>
                  <a:ext cx="47520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3EA0D91-ACD7-8391-A693-824441A2C511}"/>
                    </a:ext>
                  </a:extLst>
                </p14:cNvPr>
                <p14:cNvContentPartPr/>
                <p14:nvPr/>
              </p14:nvContentPartPr>
              <p14:xfrm>
                <a:off x="8268073" y="1787228"/>
                <a:ext cx="204480" cy="580320"/>
              </p14:xfrm>
            </p:contentPart>
          </mc:Choice>
          <mc:Fallback>
            <p:pic>
              <p:nvPicPr>
                <p:cNvPr id="3" name="Ink 2">
                  <a:extLst>
                    <a:ext uri="{FF2B5EF4-FFF2-40B4-BE49-F238E27FC236}">
                      <a16:creationId xmlns:a16="http://schemas.microsoft.com/office/drawing/2014/main" id="{E3EA0D91-ACD7-8391-A693-824441A2C511}"/>
                    </a:ext>
                  </a:extLst>
                </p:cNvPr>
                <p:cNvPicPr/>
                <p:nvPr/>
              </p:nvPicPr>
              <p:blipFill>
                <a:blip r:embed="rId6"/>
                <a:stretch>
                  <a:fillRect/>
                </a:stretch>
              </p:blipFill>
              <p:spPr>
                <a:xfrm>
                  <a:off x="8250433" y="1769588"/>
                  <a:ext cx="240120" cy="615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3891">
                                            <p:txEl>
                                              <p:pRg st="0" end="0"/>
                                            </p:txEl>
                                          </p:spTgt>
                                        </p:tgtEl>
                                        <p:attrNameLst>
                                          <p:attrName>style.visibility</p:attrName>
                                        </p:attrNameLst>
                                      </p:cBhvr>
                                      <p:to>
                                        <p:strVal val="visible"/>
                                      </p:to>
                                    </p:set>
                                    <p:anim calcmode="lin" valueType="num">
                                      <p:cBhvr additive="base">
                                        <p:cTn id="7" dur="500" fill="hold"/>
                                        <p:tgtEl>
                                          <p:spTgt spid="93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389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3891">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933891">
                                            <p:txEl>
                                              <p:pRg st="1" end="1"/>
                                            </p:txEl>
                                          </p:spTgt>
                                        </p:tgtEl>
                                        <p:attrNameLst>
                                          <p:attrName>style.visibility</p:attrName>
                                        </p:attrNameLst>
                                      </p:cBhvr>
                                      <p:to>
                                        <p:strVal val="visible"/>
                                      </p:to>
                                    </p:set>
                                    <p:anim calcmode="lin" valueType="num">
                                      <p:cBhvr additive="base">
                                        <p:cTn id="11" dur="500" fill="hold"/>
                                        <p:tgtEl>
                                          <p:spTgt spid="9338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3389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3891">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933891">
                                            <p:txEl>
                                              <p:pRg st="2" end="2"/>
                                            </p:txEl>
                                          </p:spTgt>
                                        </p:tgtEl>
                                        <p:attrNameLst>
                                          <p:attrName>style.visibility</p:attrName>
                                        </p:attrNameLst>
                                      </p:cBhvr>
                                      <p:to>
                                        <p:strVal val="visible"/>
                                      </p:to>
                                    </p:set>
                                    <p:anim calcmode="lin" valueType="num">
                                      <p:cBhvr additive="base">
                                        <p:cTn id="15" dur="500" fill="hold"/>
                                        <p:tgtEl>
                                          <p:spTgt spid="93389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3389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3891">
                                            <p:txEl>
                                              <p:pRg st="2" end="2"/>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933891">
                                            <p:txEl>
                                              <p:pRg st="3" end="3"/>
                                            </p:txEl>
                                          </p:spTgt>
                                        </p:tgtEl>
                                        <p:attrNameLst>
                                          <p:attrName>style.visibility</p:attrName>
                                        </p:attrNameLst>
                                      </p:cBhvr>
                                      <p:to>
                                        <p:strVal val="visible"/>
                                      </p:to>
                                    </p:set>
                                    <p:anim calcmode="lin" valueType="num">
                                      <p:cBhvr additive="base">
                                        <p:cTn id="19" dur="500" fill="hold"/>
                                        <p:tgtEl>
                                          <p:spTgt spid="93389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389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3891">
                                            <p:txEl>
                                              <p:pRg st="3" end="3"/>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3891">
                                            <p:txEl>
                                              <p:pRg st="4" end="4"/>
                                            </p:txEl>
                                          </p:spTgt>
                                        </p:tgtEl>
                                        <p:attrNameLst>
                                          <p:attrName>style.visibility</p:attrName>
                                        </p:attrNameLst>
                                      </p:cBhvr>
                                      <p:to>
                                        <p:strVal val="visible"/>
                                      </p:to>
                                    </p:set>
                                    <p:anim calcmode="lin" valueType="num">
                                      <p:cBhvr additive="base">
                                        <p:cTn id="25" dur="500" fill="hold"/>
                                        <p:tgtEl>
                                          <p:spTgt spid="93389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389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3891">
                                            <p:txEl>
                                              <p:pRg st="4" end="4"/>
                                            </p:txEl>
                                          </p:spTgt>
                                        </p:tgtEl>
                                        <p:attrNameLst>
                                          <p:attrName>ppt_c</p:attrName>
                                        </p:attrNameLst>
                                      </p:cBhvr>
                                      <p:to>
                                        <a:schemeClr val="tx2"/>
                                      </p:to>
                                    </p:animClr>
                                  </p:subTnLst>
                                </p:cTn>
                              </p:par>
                              <p:par>
                                <p:cTn id="27" presetID="2" presetClass="entr" presetSubtype="8" fill="hold" grpId="0" nodeType="withEffect">
                                  <p:stCondLst>
                                    <p:cond delay="0"/>
                                  </p:stCondLst>
                                  <p:childTnLst>
                                    <p:set>
                                      <p:cBhvr>
                                        <p:cTn id="28" dur="1" fill="hold">
                                          <p:stCondLst>
                                            <p:cond delay="0"/>
                                          </p:stCondLst>
                                        </p:cTn>
                                        <p:tgtEl>
                                          <p:spTgt spid="933891">
                                            <p:txEl>
                                              <p:pRg st="5" end="5"/>
                                            </p:txEl>
                                          </p:spTgt>
                                        </p:tgtEl>
                                        <p:attrNameLst>
                                          <p:attrName>style.visibility</p:attrName>
                                        </p:attrNameLst>
                                      </p:cBhvr>
                                      <p:to>
                                        <p:strVal val="visible"/>
                                      </p:to>
                                    </p:set>
                                    <p:anim calcmode="lin" valueType="num">
                                      <p:cBhvr additive="base">
                                        <p:cTn id="29" dur="500" fill="hold"/>
                                        <p:tgtEl>
                                          <p:spTgt spid="93389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3389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3891">
                                            <p:txEl>
                                              <p:pRg st="5" end="5"/>
                                            </p:txEl>
                                          </p:spTgt>
                                        </p:tgtEl>
                                        <p:attrNameLst>
                                          <p:attrName>ppt_c</p:attrName>
                                        </p:attrNameLst>
                                      </p:cBhvr>
                                      <p:to>
                                        <a:schemeClr val="tx2"/>
                                      </p:to>
                                    </p:animClr>
                                  </p:subTnLst>
                                </p:cTn>
                              </p:par>
                              <p:par>
                                <p:cTn id="31" presetID="2" presetClass="entr" presetSubtype="8" fill="hold" grpId="0" nodeType="withEffect">
                                  <p:stCondLst>
                                    <p:cond delay="0"/>
                                  </p:stCondLst>
                                  <p:childTnLst>
                                    <p:set>
                                      <p:cBhvr>
                                        <p:cTn id="32" dur="1" fill="hold">
                                          <p:stCondLst>
                                            <p:cond delay="0"/>
                                          </p:stCondLst>
                                        </p:cTn>
                                        <p:tgtEl>
                                          <p:spTgt spid="933891">
                                            <p:txEl>
                                              <p:pRg st="6" end="6"/>
                                            </p:txEl>
                                          </p:spTgt>
                                        </p:tgtEl>
                                        <p:attrNameLst>
                                          <p:attrName>style.visibility</p:attrName>
                                        </p:attrNameLst>
                                      </p:cBhvr>
                                      <p:to>
                                        <p:strVal val="visible"/>
                                      </p:to>
                                    </p:set>
                                    <p:anim calcmode="lin" valueType="num">
                                      <p:cBhvr additive="base">
                                        <p:cTn id="33" dur="500" fill="hold"/>
                                        <p:tgtEl>
                                          <p:spTgt spid="93389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3389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3891">
                                            <p:txEl>
                                              <p:pRg st="6" end="6"/>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TW" dirty="0"/>
              <a:t>Decision Criteria Test - IRR</a:t>
            </a:r>
          </a:p>
        </p:txBody>
      </p:sp>
      <p:sp>
        <p:nvSpPr>
          <p:cNvPr id="931843" name="Rectangle 3"/>
          <p:cNvSpPr>
            <a:spLocks noGrp="1" noChangeArrowheads="1"/>
          </p:cNvSpPr>
          <p:nvPr>
            <p:ph idx="1"/>
          </p:nvPr>
        </p:nvSpPr>
        <p:spPr>
          <a:xfrm>
            <a:off x="1219201" y="1888043"/>
            <a:ext cx="7309338" cy="3777622"/>
          </a:xfrm>
        </p:spPr>
        <p:txBody>
          <a:bodyPr>
            <a:normAutofit/>
          </a:bodyPr>
          <a:lstStyle/>
          <a:p>
            <a:pPr algn="just"/>
            <a:r>
              <a:rPr lang="en-US" altLang="zh-TW" sz="2500" dirty="0"/>
              <a:t>IRR accounts for the time value of money.</a:t>
            </a:r>
          </a:p>
          <a:p>
            <a:pPr algn="just"/>
            <a:r>
              <a:rPr lang="en-US" altLang="zh-TW" sz="2500" dirty="0"/>
              <a:t>IRR considers all cash flows.</a:t>
            </a:r>
          </a:p>
          <a:p>
            <a:pPr algn="just"/>
            <a:r>
              <a:rPr lang="en-US" altLang="zh-TW" sz="2500" dirty="0"/>
              <a:t>IRR provides indication of risk.</a:t>
            </a:r>
          </a:p>
          <a:p>
            <a:pPr algn="just"/>
            <a:r>
              <a:rPr lang="en-US" altLang="zh-TW" sz="2500" dirty="0"/>
              <a:t>Should we consider the IRR rule for our primary decision criteria?</a:t>
            </a:r>
          </a:p>
          <a:p>
            <a:pPr algn="just"/>
            <a:endParaRPr lang="zh-TW" altLang="en-US" sz="2500" dirty="0"/>
          </a:p>
        </p:txBody>
      </p:sp>
      <p:sp>
        <p:nvSpPr>
          <p:cNvPr id="7" name="Slide Number Placeholder 5"/>
          <p:cNvSpPr>
            <a:spLocks noGrp="1"/>
          </p:cNvSpPr>
          <p:nvPr>
            <p:ph type="sldNum" sz="quarter" idx="12"/>
          </p:nvPr>
        </p:nvSpPr>
        <p:spPr/>
        <p:txBody>
          <a:bodyPr/>
          <a:lstStyle/>
          <a:p>
            <a:fld id="{F3A63117-9299-49AD-87B8-E47F2F8DA0A2}" type="slidenum">
              <a:rPr lang="zh-TW" altLang="en-US"/>
              <a:pPr/>
              <a:t>31</a:t>
            </a:fld>
            <a:endParaRPr lang="en-US" altLang="zh-TW" dirty="0"/>
          </a:p>
        </p:txBody>
      </p:sp>
      <p:sp>
        <p:nvSpPr>
          <p:cNvPr id="931844"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64C0B796-B56F-27DA-D7BA-3919201F586B}"/>
              </a:ext>
            </a:extLst>
          </p:cNvPr>
          <p:cNvGrpSpPr/>
          <p:nvPr/>
        </p:nvGrpSpPr>
        <p:grpSpPr>
          <a:xfrm>
            <a:off x="8181313" y="1023308"/>
            <a:ext cx="331200" cy="716760"/>
            <a:chOff x="8181313" y="1023308"/>
            <a:chExt cx="331200" cy="71676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721F921-B718-3683-D3A3-76C94E86CF5D}"/>
                    </a:ext>
                  </a:extLst>
                </p14:cNvPr>
                <p14:cNvContentPartPr/>
                <p14:nvPr/>
              </p14:nvContentPartPr>
              <p14:xfrm>
                <a:off x="8211913" y="1366748"/>
                <a:ext cx="244800" cy="287640"/>
              </p14:xfrm>
            </p:contentPart>
          </mc:Choice>
          <mc:Fallback>
            <p:pic>
              <p:nvPicPr>
                <p:cNvPr id="2" name="Ink 1">
                  <a:extLst>
                    <a:ext uri="{FF2B5EF4-FFF2-40B4-BE49-F238E27FC236}">
                      <a16:creationId xmlns:a16="http://schemas.microsoft.com/office/drawing/2014/main" id="{5721F921-B718-3683-D3A3-76C94E86CF5D}"/>
                    </a:ext>
                  </a:extLst>
                </p:cNvPr>
                <p:cNvPicPr/>
                <p:nvPr/>
              </p:nvPicPr>
              <p:blipFill>
                <a:blip r:embed="rId4"/>
                <a:stretch>
                  <a:fillRect/>
                </a:stretch>
              </p:blipFill>
              <p:spPr>
                <a:xfrm>
                  <a:off x="8194273" y="1349108"/>
                  <a:ext cx="2804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6FD68A9-52E5-F4EE-D103-1E4A591E7649}"/>
                    </a:ext>
                  </a:extLst>
                </p14:cNvPr>
                <p14:cNvContentPartPr/>
                <p14:nvPr/>
              </p14:nvContentPartPr>
              <p14:xfrm>
                <a:off x="8181313" y="1023308"/>
                <a:ext cx="331200" cy="716760"/>
              </p14:xfrm>
            </p:contentPart>
          </mc:Choice>
          <mc:Fallback>
            <p:pic>
              <p:nvPicPr>
                <p:cNvPr id="3" name="Ink 2">
                  <a:extLst>
                    <a:ext uri="{FF2B5EF4-FFF2-40B4-BE49-F238E27FC236}">
                      <a16:creationId xmlns:a16="http://schemas.microsoft.com/office/drawing/2014/main" id="{86FD68A9-52E5-F4EE-D103-1E4A591E7649}"/>
                    </a:ext>
                  </a:extLst>
                </p:cNvPr>
                <p:cNvPicPr/>
                <p:nvPr/>
              </p:nvPicPr>
              <p:blipFill>
                <a:blip r:embed="rId6"/>
                <a:stretch>
                  <a:fillRect/>
                </a:stretch>
              </p:blipFill>
              <p:spPr>
                <a:xfrm>
                  <a:off x="8163313" y="1005668"/>
                  <a:ext cx="366840" cy="7524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43">
                                            <p:txEl>
                                              <p:pRg st="0" end="0"/>
                                            </p:txEl>
                                          </p:spTgt>
                                        </p:tgtEl>
                                        <p:attrNameLst>
                                          <p:attrName>style.visibility</p:attrName>
                                        </p:attrNameLst>
                                      </p:cBhvr>
                                      <p:to>
                                        <p:strVal val="visible"/>
                                      </p:to>
                                    </p:set>
                                    <p:anim calcmode="lin" valueType="num">
                                      <p:cBhvr additive="base">
                                        <p:cTn id="7" dur="500" fill="hold"/>
                                        <p:tgtEl>
                                          <p:spTgt spid="931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43">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43">
                                            <p:txEl>
                                              <p:pRg st="1" end="1"/>
                                            </p:txEl>
                                          </p:spTgt>
                                        </p:tgtEl>
                                        <p:attrNameLst>
                                          <p:attrName>style.visibility</p:attrName>
                                        </p:attrNameLst>
                                      </p:cBhvr>
                                      <p:to>
                                        <p:strVal val="visible"/>
                                      </p:to>
                                    </p:set>
                                    <p:anim calcmode="lin" valueType="num">
                                      <p:cBhvr additive="base">
                                        <p:cTn id="13" dur="500" fill="hold"/>
                                        <p:tgtEl>
                                          <p:spTgt spid="931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43">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43">
                                            <p:txEl>
                                              <p:pRg st="2" end="2"/>
                                            </p:txEl>
                                          </p:spTgt>
                                        </p:tgtEl>
                                        <p:attrNameLst>
                                          <p:attrName>style.visibility</p:attrName>
                                        </p:attrNameLst>
                                      </p:cBhvr>
                                      <p:to>
                                        <p:strVal val="visible"/>
                                      </p:to>
                                    </p:set>
                                    <p:anim calcmode="lin" valueType="num">
                                      <p:cBhvr additive="base">
                                        <p:cTn id="19" dur="500" fill="hold"/>
                                        <p:tgtEl>
                                          <p:spTgt spid="931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43">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1843">
                                            <p:txEl>
                                              <p:pRg st="3" end="3"/>
                                            </p:txEl>
                                          </p:spTgt>
                                        </p:tgtEl>
                                        <p:attrNameLst>
                                          <p:attrName>style.visibility</p:attrName>
                                        </p:attrNameLst>
                                      </p:cBhvr>
                                      <p:to>
                                        <p:strVal val="visible"/>
                                      </p:to>
                                    </p:set>
                                    <p:anim calcmode="lin" valueType="num">
                                      <p:cBhvr additive="base">
                                        <p:cTn id="25" dur="500" fill="hold"/>
                                        <p:tgtEl>
                                          <p:spTgt spid="9318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184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43">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altLang="zh-TW" dirty="0"/>
              <a:t>IRR and Nonconventional Cash Flows</a:t>
            </a:r>
          </a:p>
        </p:txBody>
      </p:sp>
      <p:sp>
        <p:nvSpPr>
          <p:cNvPr id="942083" name="Rectangle 3"/>
          <p:cNvSpPr>
            <a:spLocks noGrp="1" noChangeArrowheads="1"/>
          </p:cNvSpPr>
          <p:nvPr>
            <p:ph idx="1"/>
          </p:nvPr>
        </p:nvSpPr>
        <p:spPr/>
        <p:txBody>
          <a:bodyPr>
            <a:normAutofit/>
          </a:bodyPr>
          <a:lstStyle/>
          <a:p>
            <a:pPr algn="just"/>
            <a:r>
              <a:rPr lang="en-US" altLang="zh-TW" sz="2500" dirty="0"/>
              <a:t>When the cash flows change signs more than once, there is more than one IRR</a:t>
            </a:r>
          </a:p>
          <a:p>
            <a:pPr algn="just"/>
            <a:r>
              <a:rPr lang="en-US" altLang="zh-TW" sz="2500" dirty="0"/>
              <a:t>If you have more than one IRR, which one do you use to make your decision?</a:t>
            </a:r>
          </a:p>
        </p:txBody>
      </p:sp>
      <p:sp>
        <p:nvSpPr>
          <p:cNvPr id="7" name="Slide Number Placeholder 5"/>
          <p:cNvSpPr>
            <a:spLocks noGrp="1"/>
          </p:cNvSpPr>
          <p:nvPr>
            <p:ph type="sldNum" sz="quarter" idx="12"/>
          </p:nvPr>
        </p:nvSpPr>
        <p:spPr/>
        <p:txBody>
          <a:bodyPr/>
          <a:lstStyle/>
          <a:p>
            <a:fld id="{E6253EB7-AE96-4CD9-8373-D8210F6DF958}" type="slidenum">
              <a:rPr lang="zh-TW" altLang="en-US"/>
              <a:pPr/>
              <a:t>32</a:t>
            </a:fld>
            <a:endParaRPr lang="en-US" altLang="zh-TW" dirty="0"/>
          </a:p>
        </p:txBody>
      </p:sp>
      <p:sp>
        <p:nvSpPr>
          <p:cNvPr id="942084"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A708A1FE-F64D-3A8B-57C7-C12B81C9C77F}"/>
              </a:ext>
            </a:extLst>
          </p:cNvPr>
          <p:cNvGrpSpPr/>
          <p:nvPr/>
        </p:nvGrpSpPr>
        <p:grpSpPr>
          <a:xfrm>
            <a:off x="7391113" y="517868"/>
            <a:ext cx="588240" cy="785880"/>
            <a:chOff x="7391113" y="517868"/>
            <a:chExt cx="588240" cy="7858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7B808A8-2BCD-99EF-C461-680603E835AB}"/>
                    </a:ext>
                  </a:extLst>
                </p14:cNvPr>
                <p14:cNvContentPartPr/>
                <p14:nvPr/>
              </p14:nvContentPartPr>
              <p14:xfrm>
                <a:off x="7391113" y="517868"/>
                <a:ext cx="588240" cy="572040"/>
              </p14:xfrm>
            </p:contentPart>
          </mc:Choice>
          <mc:Fallback>
            <p:pic>
              <p:nvPicPr>
                <p:cNvPr id="2" name="Ink 1">
                  <a:extLst>
                    <a:ext uri="{FF2B5EF4-FFF2-40B4-BE49-F238E27FC236}">
                      <a16:creationId xmlns:a16="http://schemas.microsoft.com/office/drawing/2014/main" id="{F7B808A8-2BCD-99EF-C461-680603E835AB}"/>
                    </a:ext>
                  </a:extLst>
                </p:cNvPr>
                <p:cNvPicPr/>
                <p:nvPr/>
              </p:nvPicPr>
              <p:blipFill>
                <a:blip r:embed="rId4"/>
                <a:stretch>
                  <a:fillRect/>
                </a:stretch>
              </p:blipFill>
              <p:spPr>
                <a:xfrm>
                  <a:off x="7373113" y="500228"/>
                  <a:ext cx="62388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C46DBA1-5F47-B969-4F61-C3A83510EFFD}"/>
                    </a:ext>
                  </a:extLst>
                </p14:cNvPr>
                <p14:cNvContentPartPr/>
                <p14:nvPr/>
              </p14:nvContentPartPr>
              <p14:xfrm>
                <a:off x="7519633" y="574748"/>
                <a:ext cx="262080" cy="729000"/>
              </p14:xfrm>
            </p:contentPart>
          </mc:Choice>
          <mc:Fallback>
            <p:pic>
              <p:nvPicPr>
                <p:cNvPr id="3" name="Ink 2">
                  <a:extLst>
                    <a:ext uri="{FF2B5EF4-FFF2-40B4-BE49-F238E27FC236}">
                      <a16:creationId xmlns:a16="http://schemas.microsoft.com/office/drawing/2014/main" id="{2C46DBA1-5F47-B969-4F61-C3A83510EFFD}"/>
                    </a:ext>
                  </a:extLst>
                </p:cNvPr>
                <p:cNvPicPr/>
                <p:nvPr/>
              </p:nvPicPr>
              <p:blipFill>
                <a:blip r:embed="rId6"/>
                <a:stretch>
                  <a:fillRect/>
                </a:stretch>
              </p:blipFill>
              <p:spPr>
                <a:xfrm>
                  <a:off x="7501993" y="557108"/>
                  <a:ext cx="297720" cy="76464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083">
                                            <p:txEl>
                                              <p:pRg st="0" end="0"/>
                                            </p:txEl>
                                          </p:spTgt>
                                        </p:tgtEl>
                                        <p:attrNameLst>
                                          <p:attrName>style.visibility</p:attrName>
                                        </p:attrNameLst>
                                      </p:cBhvr>
                                      <p:to>
                                        <p:strVal val="visible"/>
                                      </p:to>
                                    </p:set>
                                    <p:anim calcmode="lin" valueType="num">
                                      <p:cBhvr additive="base">
                                        <p:cTn id="7" dur="500" fill="hold"/>
                                        <p:tgtEl>
                                          <p:spTgt spid="942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0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2083">
                                            <p:txEl>
                                              <p:pRg st="0" end="0"/>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normAutofit fontScale="90000"/>
          </a:bodyPr>
          <a:lstStyle/>
          <a:p>
            <a:r>
              <a:rPr lang="en-US" altLang="zh-TW" dirty="0"/>
              <a:t>Another Example – Nonconventional Cash Flows</a:t>
            </a:r>
          </a:p>
        </p:txBody>
      </p:sp>
      <p:sp>
        <p:nvSpPr>
          <p:cNvPr id="944131" name="Rectangle 3"/>
          <p:cNvSpPr>
            <a:spLocks noGrp="1" noChangeArrowheads="1"/>
          </p:cNvSpPr>
          <p:nvPr>
            <p:ph idx="1"/>
          </p:nvPr>
        </p:nvSpPr>
        <p:spPr>
          <a:xfrm>
            <a:off x="1096207" y="2133600"/>
            <a:ext cx="7438194" cy="3777622"/>
          </a:xfrm>
        </p:spPr>
        <p:txBody>
          <a:bodyPr>
            <a:normAutofit/>
          </a:bodyPr>
          <a:lstStyle/>
          <a:p>
            <a:pPr algn="just"/>
            <a:r>
              <a:rPr lang="en-US" altLang="zh-TW" sz="2500" dirty="0"/>
              <a:t>Suppose an investment will cost $90,000 initially and will generate the following cash flows:</a:t>
            </a:r>
          </a:p>
          <a:p>
            <a:pPr lvl="1" algn="just"/>
            <a:r>
              <a:rPr lang="en-US" altLang="zh-TW" sz="2200" dirty="0"/>
              <a:t>Year 1: $132,000</a:t>
            </a:r>
          </a:p>
          <a:p>
            <a:pPr lvl="1" algn="just"/>
            <a:r>
              <a:rPr lang="en-US" altLang="zh-TW" sz="2200" dirty="0"/>
              <a:t>Year 2: $100,000</a:t>
            </a:r>
          </a:p>
          <a:p>
            <a:pPr lvl="1" algn="just"/>
            <a:r>
              <a:rPr lang="en-US" altLang="zh-TW" sz="2200" dirty="0"/>
              <a:t>Year 3: -$150,000</a:t>
            </a:r>
          </a:p>
          <a:p>
            <a:pPr algn="just"/>
            <a:r>
              <a:rPr lang="en-US" altLang="zh-TW" sz="2500" dirty="0"/>
              <a:t>The required return is 15%.</a:t>
            </a:r>
          </a:p>
          <a:p>
            <a:pPr algn="just"/>
            <a:r>
              <a:rPr lang="en-US" altLang="zh-TW" sz="2500" dirty="0"/>
              <a:t>Should we accept or reject the project?</a:t>
            </a:r>
          </a:p>
        </p:txBody>
      </p:sp>
      <p:sp>
        <p:nvSpPr>
          <p:cNvPr id="7" name="Slide Number Placeholder 5"/>
          <p:cNvSpPr>
            <a:spLocks noGrp="1"/>
          </p:cNvSpPr>
          <p:nvPr>
            <p:ph type="sldNum" sz="quarter" idx="12"/>
          </p:nvPr>
        </p:nvSpPr>
        <p:spPr/>
        <p:txBody>
          <a:bodyPr/>
          <a:lstStyle/>
          <a:p>
            <a:fld id="{31BA3E88-0F72-43C7-9400-121DF5FF0349}" type="slidenum">
              <a:rPr lang="zh-TW" altLang="en-US"/>
              <a:pPr/>
              <a:t>33</a:t>
            </a:fld>
            <a:endParaRPr lang="en-US" altLang="zh-TW" dirty="0"/>
          </a:p>
        </p:txBody>
      </p:sp>
      <p:sp>
        <p:nvSpPr>
          <p:cNvPr id="944132"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CDE39C1A-4D3A-25B0-A341-57BABA61FABF}"/>
              </a:ext>
            </a:extLst>
          </p:cNvPr>
          <p:cNvGrpSpPr/>
          <p:nvPr/>
        </p:nvGrpSpPr>
        <p:grpSpPr>
          <a:xfrm>
            <a:off x="8064673" y="562148"/>
            <a:ext cx="284400" cy="647280"/>
            <a:chOff x="8064673" y="562148"/>
            <a:chExt cx="284400" cy="6472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7590C9D-8FFD-E907-C9BC-2636B41E83B6}"/>
                    </a:ext>
                  </a:extLst>
                </p14:cNvPr>
                <p14:cNvContentPartPr/>
                <p14:nvPr/>
              </p14:nvContentPartPr>
              <p14:xfrm>
                <a:off x="8064673" y="562148"/>
                <a:ext cx="284400" cy="451080"/>
              </p14:xfrm>
            </p:contentPart>
          </mc:Choice>
          <mc:Fallback>
            <p:pic>
              <p:nvPicPr>
                <p:cNvPr id="2" name="Ink 1">
                  <a:extLst>
                    <a:ext uri="{FF2B5EF4-FFF2-40B4-BE49-F238E27FC236}">
                      <a16:creationId xmlns:a16="http://schemas.microsoft.com/office/drawing/2014/main" id="{37590C9D-8FFD-E907-C9BC-2636B41E83B6}"/>
                    </a:ext>
                  </a:extLst>
                </p:cNvPr>
                <p:cNvPicPr/>
                <p:nvPr/>
              </p:nvPicPr>
              <p:blipFill>
                <a:blip r:embed="rId4"/>
                <a:stretch>
                  <a:fillRect/>
                </a:stretch>
              </p:blipFill>
              <p:spPr>
                <a:xfrm>
                  <a:off x="8046673" y="544148"/>
                  <a:ext cx="32004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F432C13-2E82-8A5B-87BF-F3EB2A4AC31F}"/>
                    </a:ext>
                  </a:extLst>
                </p14:cNvPr>
                <p14:cNvContentPartPr/>
                <p14:nvPr/>
              </p14:nvContentPartPr>
              <p14:xfrm>
                <a:off x="8083393" y="801188"/>
                <a:ext cx="199800" cy="408240"/>
              </p14:xfrm>
            </p:contentPart>
          </mc:Choice>
          <mc:Fallback>
            <p:pic>
              <p:nvPicPr>
                <p:cNvPr id="3" name="Ink 2">
                  <a:extLst>
                    <a:ext uri="{FF2B5EF4-FFF2-40B4-BE49-F238E27FC236}">
                      <a16:creationId xmlns:a16="http://schemas.microsoft.com/office/drawing/2014/main" id="{2F432C13-2E82-8A5B-87BF-F3EB2A4AC31F}"/>
                    </a:ext>
                  </a:extLst>
                </p:cNvPr>
                <p:cNvPicPr/>
                <p:nvPr/>
              </p:nvPicPr>
              <p:blipFill>
                <a:blip r:embed="rId6"/>
                <a:stretch>
                  <a:fillRect/>
                </a:stretch>
              </p:blipFill>
              <p:spPr>
                <a:xfrm>
                  <a:off x="8065753" y="783188"/>
                  <a:ext cx="235440" cy="4438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4131">
                                            <p:txEl>
                                              <p:pRg st="0" end="0"/>
                                            </p:txEl>
                                          </p:spTgt>
                                        </p:tgtEl>
                                        <p:attrNameLst>
                                          <p:attrName>style.visibility</p:attrName>
                                        </p:attrNameLst>
                                      </p:cBhvr>
                                      <p:to>
                                        <p:strVal val="visible"/>
                                      </p:to>
                                    </p:set>
                                    <p:anim calcmode="lin" valueType="num">
                                      <p:cBhvr additive="base">
                                        <p:cTn id="7" dur="500" fill="hold"/>
                                        <p:tgtEl>
                                          <p:spTgt spid="944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41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4131">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944131">
                                            <p:txEl>
                                              <p:pRg st="1" end="1"/>
                                            </p:txEl>
                                          </p:spTgt>
                                        </p:tgtEl>
                                        <p:attrNameLst>
                                          <p:attrName>style.visibility</p:attrName>
                                        </p:attrNameLst>
                                      </p:cBhvr>
                                      <p:to>
                                        <p:strVal val="visible"/>
                                      </p:to>
                                    </p:set>
                                    <p:anim calcmode="lin" valueType="num">
                                      <p:cBhvr additive="base">
                                        <p:cTn id="11" dur="500" fill="hold"/>
                                        <p:tgtEl>
                                          <p:spTgt spid="9441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441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4131">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944131">
                                            <p:txEl>
                                              <p:pRg st="2" end="2"/>
                                            </p:txEl>
                                          </p:spTgt>
                                        </p:tgtEl>
                                        <p:attrNameLst>
                                          <p:attrName>style.visibility</p:attrName>
                                        </p:attrNameLst>
                                      </p:cBhvr>
                                      <p:to>
                                        <p:strVal val="visible"/>
                                      </p:to>
                                    </p:set>
                                    <p:anim calcmode="lin" valueType="num">
                                      <p:cBhvr additive="base">
                                        <p:cTn id="15" dur="500" fill="hold"/>
                                        <p:tgtEl>
                                          <p:spTgt spid="9441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441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4131">
                                            <p:txEl>
                                              <p:pRg st="2" end="2"/>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944131">
                                            <p:txEl>
                                              <p:pRg st="3" end="3"/>
                                            </p:txEl>
                                          </p:spTgt>
                                        </p:tgtEl>
                                        <p:attrNameLst>
                                          <p:attrName>style.visibility</p:attrName>
                                        </p:attrNameLst>
                                      </p:cBhvr>
                                      <p:to>
                                        <p:strVal val="visible"/>
                                      </p:to>
                                    </p:set>
                                    <p:anim calcmode="lin" valueType="num">
                                      <p:cBhvr additive="base">
                                        <p:cTn id="19" dur="500" fill="hold"/>
                                        <p:tgtEl>
                                          <p:spTgt spid="9441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413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4131">
                                            <p:txEl>
                                              <p:pRg st="3" end="3"/>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4131">
                                            <p:txEl>
                                              <p:pRg st="4" end="4"/>
                                            </p:txEl>
                                          </p:spTgt>
                                        </p:tgtEl>
                                        <p:attrNameLst>
                                          <p:attrName>style.visibility</p:attrName>
                                        </p:attrNameLst>
                                      </p:cBhvr>
                                      <p:to>
                                        <p:strVal val="visible"/>
                                      </p:to>
                                    </p:set>
                                    <p:anim calcmode="lin" valueType="num">
                                      <p:cBhvr additive="base">
                                        <p:cTn id="25" dur="500" fill="hold"/>
                                        <p:tgtEl>
                                          <p:spTgt spid="9441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4413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4131">
                                            <p:txEl>
                                              <p:pRg st="4" end="4"/>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4131">
                                            <p:txEl>
                                              <p:pRg st="5" end="5"/>
                                            </p:txEl>
                                          </p:spTgt>
                                        </p:tgtEl>
                                        <p:attrNameLst>
                                          <p:attrName>style.visibility</p:attrName>
                                        </p:attrNameLst>
                                      </p:cBhvr>
                                      <p:to>
                                        <p:strVal val="visible"/>
                                      </p:to>
                                    </p:set>
                                    <p:anim calcmode="lin" valueType="num">
                                      <p:cBhvr additive="base">
                                        <p:cTn id="31" dur="500" fill="hold"/>
                                        <p:tgtEl>
                                          <p:spTgt spid="94413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4413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4131">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r>
              <a:rPr lang="en-US" altLang="zh-TW" dirty="0"/>
              <a:t>NPV Profile</a:t>
            </a:r>
          </a:p>
        </p:txBody>
      </p:sp>
      <p:graphicFrame>
        <p:nvGraphicFramePr>
          <p:cNvPr id="946179" name="Object 3"/>
          <p:cNvGraphicFramePr>
            <a:graphicFrameLocks noGrp="1" noChangeAspect="1"/>
          </p:cNvGraphicFramePr>
          <p:nvPr>
            <p:ph type="chart" idx="1"/>
            <p:extLst>
              <p:ext uri="{D42A27DB-BD31-4B8C-83A1-F6EECF244321}">
                <p14:modId xmlns:p14="http://schemas.microsoft.com/office/powerpoint/2010/main" val="1528942570"/>
              </p:ext>
            </p:extLst>
          </p:nvPr>
        </p:nvGraphicFramePr>
        <p:xfrm>
          <a:off x="1370013" y="2189163"/>
          <a:ext cx="7100887" cy="3995737"/>
        </p:xfrm>
        <a:graphic>
          <a:graphicData uri="http://schemas.openxmlformats.org/presentationml/2006/ole">
            <mc:AlternateContent xmlns:mc="http://schemas.openxmlformats.org/markup-compatibility/2006">
              <mc:Choice xmlns:v="urn:schemas-microsoft-com:vml" Requires="v">
                <p:oleObj name="Chart" r:id="rId3" imgW="8210595" imgH="4572159" progId="MSGraph.Chart.8">
                  <p:embed followColorScheme="full"/>
                </p:oleObj>
              </mc:Choice>
              <mc:Fallback>
                <p:oleObj name="Chart" r:id="rId3" imgW="8210595" imgH="4572159" progId="MSGraph.Chart.8">
                  <p:embed followColorScheme="full"/>
                  <p:pic>
                    <p:nvPicPr>
                      <p:cNvPr id="946179" name="Object 3"/>
                      <p:cNvPicPr>
                        <a:picLocks noChangeAspect="1" noChangeArrowheads="1"/>
                      </p:cNvPicPr>
                      <p:nvPr/>
                    </p:nvPicPr>
                    <p:blipFill>
                      <a:blip r:embed="rId4"/>
                      <a:srcRect/>
                      <a:stretch>
                        <a:fillRect/>
                      </a:stretch>
                    </p:blipFill>
                    <p:spPr bwMode="auto">
                      <a:xfrm>
                        <a:off x="1370013" y="2189163"/>
                        <a:ext cx="7100887" cy="399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5"/>
          <p:cNvSpPr>
            <a:spLocks noGrp="1"/>
          </p:cNvSpPr>
          <p:nvPr>
            <p:ph type="sldNum" sz="quarter" idx="12"/>
          </p:nvPr>
        </p:nvSpPr>
        <p:spPr/>
        <p:txBody>
          <a:bodyPr/>
          <a:lstStyle/>
          <a:p>
            <a:fld id="{F22C7FD3-0B23-4920-9824-05A5F5F5E83E}" type="slidenum">
              <a:rPr lang="zh-TW" altLang="en-US"/>
              <a:pPr/>
              <a:t>34</a:t>
            </a:fld>
            <a:endParaRPr lang="en-US" altLang="zh-TW" dirty="0"/>
          </a:p>
        </p:txBody>
      </p:sp>
      <p:sp>
        <p:nvSpPr>
          <p:cNvPr id="946180" name="Text Box 4"/>
          <p:cNvSpPr txBox="1">
            <a:spLocks noChangeArrowheads="1"/>
          </p:cNvSpPr>
          <p:nvPr/>
        </p:nvSpPr>
        <p:spPr bwMode="auto">
          <a:xfrm>
            <a:off x="914400" y="1752600"/>
            <a:ext cx="6934200" cy="461665"/>
          </a:xfrm>
          <a:prstGeom prst="rect">
            <a:avLst/>
          </a:prstGeom>
          <a:noFill/>
          <a:ln w="9525">
            <a:noFill/>
            <a:miter lim="800000"/>
            <a:headEnd/>
            <a:tailEnd/>
          </a:ln>
          <a:effectLst/>
        </p:spPr>
        <p:txBody>
          <a:bodyPr wrap="square">
            <a:spAutoFit/>
          </a:bodyPr>
          <a:lstStyle/>
          <a:p>
            <a:pPr algn="l" eaLnBrk="0" hangingPunct="0">
              <a:spcBef>
                <a:spcPct val="50000"/>
              </a:spcBef>
            </a:pPr>
            <a:r>
              <a:rPr kumimoji="0" lang="en-US" altLang="zh-TW" sz="2400" dirty="0">
                <a:latin typeface="Times New Roman" pitchFamily="18" charset="0"/>
              </a:rPr>
              <a:t>IRR1 = 10.11% (&lt;15%) and IRR2 42.66% (&gt;15%)</a:t>
            </a:r>
          </a:p>
        </p:txBody>
      </p:sp>
      <p:sp>
        <p:nvSpPr>
          <p:cNvPr id="946181"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
        <p:nvSpPr>
          <p:cNvPr id="7" name="Multiplication Sign 6">
            <a:extLst>
              <a:ext uri="{FF2B5EF4-FFF2-40B4-BE49-F238E27FC236}">
                <a16:creationId xmlns:a16="http://schemas.microsoft.com/office/drawing/2014/main" id="{527FB238-DBD8-4222-BB3A-5D889D342AC9}"/>
              </a:ext>
            </a:extLst>
          </p:cNvPr>
          <p:cNvSpPr/>
          <p:nvPr/>
        </p:nvSpPr>
        <p:spPr>
          <a:xfrm>
            <a:off x="3810000" y="3124200"/>
            <a:ext cx="304800" cy="304800"/>
          </a:xfrm>
          <a:prstGeom prst="mathMultiply">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9" name="Multiplication Sign 8">
            <a:extLst>
              <a:ext uri="{FF2B5EF4-FFF2-40B4-BE49-F238E27FC236}">
                <a16:creationId xmlns:a16="http://schemas.microsoft.com/office/drawing/2014/main" id="{08106D4F-D17B-4793-8AAB-7CC6CDE30192}"/>
              </a:ext>
            </a:extLst>
          </p:cNvPr>
          <p:cNvSpPr/>
          <p:nvPr/>
        </p:nvSpPr>
        <p:spPr>
          <a:xfrm>
            <a:off x="6858000" y="3124200"/>
            <a:ext cx="304800" cy="304800"/>
          </a:xfrm>
          <a:prstGeom prst="mathMultiply">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2" name="Rectangle 5">
            <a:extLst>
              <a:ext uri="{FF2B5EF4-FFF2-40B4-BE49-F238E27FC236}">
                <a16:creationId xmlns:a16="http://schemas.microsoft.com/office/drawing/2014/main" id="{F01B4E44-64B0-4B4C-81ED-63D25CFBE36A}"/>
              </a:ext>
            </a:extLst>
          </p:cNvPr>
          <p:cNvSpPr>
            <a:spLocks noChangeArrowheads="1"/>
          </p:cNvSpPr>
          <p:nvPr/>
        </p:nvSpPr>
        <p:spPr bwMode="auto">
          <a:xfrm>
            <a:off x="3173476" y="4071825"/>
            <a:ext cx="5334000" cy="115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lnSpc>
                <a:spcPct val="150000"/>
              </a:lnSpc>
            </a:pPr>
            <a:r>
              <a:rPr lang="en-US" sz="1600" b="1" dirty="0"/>
              <a:t>When you cross the x-axis more than once, there will be more than one return that solves the equation</a:t>
            </a:r>
          </a:p>
        </p:txBody>
      </p:sp>
      <p:grpSp>
        <p:nvGrpSpPr>
          <p:cNvPr id="5" name="Group 4">
            <a:extLst>
              <a:ext uri="{FF2B5EF4-FFF2-40B4-BE49-F238E27FC236}">
                <a16:creationId xmlns:a16="http://schemas.microsoft.com/office/drawing/2014/main" id="{298A6760-578A-1A41-2D18-5CA270EF731B}"/>
              </a:ext>
            </a:extLst>
          </p:cNvPr>
          <p:cNvGrpSpPr/>
          <p:nvPr/>
        </p:nvGrpSpPr>
        <p:grpSpPr>
          <a:xfrm>
            <a:off x="6949753" y="438308"/>
            <a:ext cx="400320" cy="585720"/>
            <a:chOff x="6949753" y="438308"/>
            <a:chExt cx="400320" cy="58572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659DEAA-456A-7D3C-4656-B8D154BED3AB}"/>
                    </a:ext>
                  </a:extLst>
                </p14:cNvPr>
                <p14:cNvContentPartPr/>
                <p14:nvPr/>
              </p14:nvContentPartPr>
              <p14:xfrm>
                <a:off x="6949753" y="438308"/>
                <a:ext cx="398160" cy="585720"/>
              </p14:xfrm>
            </p:contentPart>
          </mc:Choice>
          <mc:Fallback>
            <p:pic>
              <p:nvPicPr>
                <p:cNvPr id="3" name="Ink 2">
                  <a:extLst>
                    <a:ext uri="{FF2B5EF4-FFF2-40B4-BE49-F238E27FC236}">
                      <a16:creationId xmlns:a16="http://schemas.microsoft.com/office/drawing/2014/main" id="{D659DEAA-456A-7D3C-4656-B8D154BED3AB}"/>
                    </a:ext>
                  </a:extLst>
                </p:cNvPr>
                <p:cNvPicPr/>
                <p:nvPr/>
              </p:nvPicPr>
              <p:blipFill>
                <a:blip r:embed="rId6"/>
                <a:stretch>
                  <a:fillRect/>
                </a:stretch>
              </p:blipFill>
              <p:spPr>
                <a:xfrm>
                  <a:off x="6932113" y="420308"/>
                  <a:ext cx="43380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FC864886-51D2-ABE2-0B75-41E6DB851145}"/>
                    </a:ext>
                  </a:extLst>
                </p14:cNvPr>
                <p14:cNvContentPartPr/>
                <p14:nvPr/>
              </p14:nvContentPartPr>
              <p14:xfrm>
                <a:off x="7084393" y="609668"/>
                <a:ext cx="265680" cy="343800"/>
              </p14:xfrm>
            </p:contentPart>
          </mc:Choice>
          <mc:Fallback>
            <p:pic>
              <p:nvPicPr>
                <p:cNvPr id="4" name="Ink 3">
                  <a:extLst>
                    <a:ext uri="{FF2B5EF4-FFF2-40B4-BE49-F238E27FC236}">
                      <a16:creationId xmlns:a16="http://schemas.microsoft.com/office/drawing/2014/main" id="{FC864886-51D2-ABE2-0B75-41E6DB851145}"/>
                    </a:ext>
                  </a:extLst>
                </p:cNvPr>
                <p:cNvPicPr/>
                <p:nvPr/>
              </p:nvPicPr>
              <p:blipFill>
                <a:blip r:embed="rId8"/>
                <a:stretch>
                  <a:fillRect/>
                </a:stretch>
              </p:blipFill>
              <p:spPr>
                <a:xfrm>
                  <a:off x="7066753" y="591668"/>
                  <a:ext cx="301320" cy="37944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p:txBody>
          <a:bodyPr/>
          <a:lstStyle/>
          <a:p>
            <a:r>
              <a:rPr lang="en-US" altLang="zh-TW" dirty="0"/>
              <a:t>Summary of Decision Rules</a:t>
            </a:r>
          </a:p>
        </p:txBody>
      </p:sp>
      <p:sp>
        <p:nvSpPr>
          <p:cNvPr id="948227" name="Rectangle 3"/>
          <p:cNvSpPr>
            <a:spLocks noGrp="1" noChangeArrowheads="1"/>
          </p:cNvSpPr>
          <p:nvPr>
            <p:ph idx="1"/>
          </p:nvPr>
        </p:nvSpPr>
        <p:spPr/>
        <p:txBody>
          <a:bodyPr>
            <a:normAutofit/>
          </a:bodyPr>
          <a:lstStyle/>
          <a:p>
            <a:pPr algn="just"/>
            <a:r>
              <a:rPr lang="en-US" altLang="zh-TW" sz="2500" dirty="0"/>
              <a:t>The NPV is positive at a required return of 15%, so you should </a:t>
            </a:r>
            <a:r>
              <a:rPr lang="en-US" altLang="zh-TW" sz="2500" b="1" i="1" dirty="0"/>
              <a:t>Accept</a:t>
            </a:r>
            <a:endParaRPr lang="en-US" altLang="zh-TW" sz="2500" dirty="0"/>
          </a:p>
          <a:p>
            <a:pPr algn="just"/>
            <a:r>
              <a:rPr lang="en-US" altLang="zh-TW" sz="2500" dirty="0"/>
              <a:t>IRR = 10.11% which would tell you to </a:t>
            </a:r>
            <a:r>
              <a:rPr lang="en-US" altLang="zh-TW" sz="2500" b="1" i="1" dirty="0"/>
              <a:t>Reject</a:t>
            </a:r>
            <a:endParaRPr lang="en-US" altLang="zh-TW" sz="2500" dirty="0"/>
          </a:p>
          <a:p>
            <a:pPr algn="just"/>
            <a:r>
              <a:rPr lang="en-US" altLang="zh-TW" sz="2500" dirty="0"/>
              <a:t>You need to recognize that there are nonconventional cash flows, and that you need to look at the NPV profile</a:t>
            </a:r>
          </a:p>
        </p:txBody>
      </p:sp>
      <p:sp>
        <p:nvSpPr>
          <p:cNvPr id="7" name="Slide Number Placeholder 5"/>
          <p:cNvSpPr>
            <a:spLocks noGrp="1"/>
          </p:cNvSpPr>
          <p:nvPr>
            <p:ph type="sldNum" sz="quarter" idx="12"/>
          </p:nvPr>
        </p:nvSpPr>
        <p:spPr/>
        <p:txBody>
          <a:bodyPr/>
          <a:lstStyle/>
          <a:p>
            <a:fld id="{F433CCCD-1726-4CBA-84A2-526297DCE90C}" type="slidenum">
              <a:rPr lang="zh-TW" altLang="en-US"/>
              <a:pPr/>
              <a:t>35</a:t>
            </a:fld>
            <a:endParaRPr lang="en-US" altLang="zh-TW" dirty="0"/>
          </a:p>
        </p:txBody>
      </p:sp>
      <p:sp>
        <p:nvSpPr>
          <p:cNvPr id="948228"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B3F97BEA-8F2A-D701-9D8D-1D0E5C7BC355}"/>
              </a:ext>
            </a:extLst>
          </p:cNvPr>
          <p:cNvGrpSpPr/>
          <p:nvPr/>
        </p:nvGrpSpPr>
        <p:grpSpPr>
          <a:xfrm>
            <a:off x="8157553" y="669068"/>
            <a:ext cx="286560" cy="563040"/>
            <a:chOff x="8157553" y="669068"/>
            <a:chExt cx="286560" cy="56304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0F5D5BA-9400-FFEE-747E-8D2B298A5C2A}"/>
                    </a:ext>
                  </a:extLst>
                </p14:cNvPr>
                <p14:cNvContentPartPr/>
                <p14:nvPr/>
              </p14:nvContentPartPr>
              <p14:xfrm>
                <a:off x="8157553" y="669068"/>
                <a:ext cx="275040" cy="551160"/>
              </p14:xfrm>
            </p:contentPart>
          </mc:Choice>
          <mc:Fallback>
            <p:pic>
              <p:nvPicPr>
                <p:cNvPr id="2" name="Ink 1">
                  <a:extLst>
                    <a:ext uri="{FF2B5EF4-FFF2-40B4-BE49-F238E27FC236}">
                      <a16:creationId xmlns:a16="http://schemas.microsoft.com/office/drawing/2014/main" id="{70F5D5BA-9400-FFEE-747E-8D2B298A5C2A}"/>
                    </a:ext>
                  </a:extLst>
                </p:cNvPr>
                <p:cNvPicPr/>
                <p:nvPr/>
              </p:nvPicPr>
              <p:blipFill>
                <a:blip r:embed="rId4"/>
                <a:stretch>
                  <a:fillRect/>
                </a:stretch>
              </p:blipFill>
              <p:spPr>
                <a:xfrm>
                  <a:off x="8139553" y="651068"/>
                  <a:ext cx="310680" cy="586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733B006-B2A1-2597-977B-10A7E1AD3C20}"/>
                    </a:ext>
                  </a:extLst>
                </p14:cNvPr>
                <p14:cNvContentPartPr/>
                <p14:nvPr/>
              </p14:nvContentPartPr>
              <p14:xfrm>
                <a:off x="8271673" y="689948"/>
                <a:ext cx="172440" cy="542160"/>
              </p14:xfrm>
            </p:contentPart>
          </mc:Choice>
          <mc:Fallback>
            <p:pic>
              <p:nvPicPr>
                <p:cNvPr id="3" name="Ink 2">
                  <a:extLst>
                    <a:ext uri="{FF2B5EF4-FFF2-40B4-BE49-F238E27FC236}">
                      <a16:creationId xmlns:a16="http://schemas.microsoft.com/office/drawing/2014/main" id="{8733B006-B2A1-2597-977B-10A7E1AD3C20}"/>
                    </a:ext>
                  </a:extLst>
                </p:cNvPr>
                <p:cNvPicPr/>
                <p:nvPr/>
              </p:nvPicPr>
              <p:blipFill>
                <a:blip r:embed="rId6"/>
                <a:stretch>
                  <a:fillRect/>
                </a:stretch>
              </p:blipFill>
              <p:spPr>
                <a:xfrm>
                  <a:off x="8253673" y="672308"/>
                  <a:ext cx="208080" cy="5778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8227">
                                            <p:txEl>
                                              <p:pRg st="0" end="0"/>
                                            </p:txEl>
                                          </p:spTgt>
                                        </p:tgtEl>
                                        <p:attrNameLst>
                                          <p:attrName>style.visibility</p:attrName>
                                        </p:attrNameLst>
                                      </p:cBhvr>
                                      <p:to>
                                        <p:strVal val="visible"/>
                                      </p:to>
                                    </p:set>
                                    <p:anim calcmode="lin" valueType="num">
                                      <p:cBhvr additive="base">
                                        <p:cTn id="7" dur="500" fill="hold"/>
                                        <p:tgtEl>
                                          <p:spTgt spid="948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822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822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8227">
                                            <p:txEl>
                                              <p:pRg st="1" end="1"/>
                                            </p:txEl>
                                          </p:spTgt>
                                        </p:tgtEl>
                                        <p:attrNameLst>
                                          <p:attrName>style.visibility</p:attrName>
                                        </p:attrNameLst>
                                      </p:cBhvr>
                                      <p:to>
                                        <p:strVal val="visible"/>
                                      </p:to>
                                    </p:set>
                                    <p:anim calcmode="lin" valueType="num">
                                      <p:cBhvr additive="base">
                                        <p:cTn id="13" dur="500" fill="hold"/>
                                        <p:tgtEl>
                                          <p:spTgt spid="948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822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822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8227">
                                            <p:txEl>
                                              <p:pRg st="2" end="2"/>
                                            </p:txEl>
                                          </p:spTgt>
                                        </p:tgtEl>
                                        <p:attrNameLst>
                                          <p:attrName>style.visibility</p:attrName>
                                        </p:attrNameLst>
                                      </p:cBhvr>
                                      <p:to>
                                        <p:strVal val="visible"/>
                                      </p:to>
                                    </p:set>
                                    <p:anim calcmode="lin" valueType="num">
                                      <p:cBhvr additive="base">
                                        <p:cTn id="19" dur="500" fill="hold"/>
                                        <p:tgtEl>
                                          <p:spTgt spid="948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822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8227">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905000" y="331033"/>
            <a:ext cx="6589199" cy="1280890"/>
          </a:xfrm>
        </p:spPr>
        <p:txBody>
          <a:bodyPr/>
          <a:lstStyle/>
          <a:p>
            <a:r>
              <a:rPr lang="en-US" altLang="zh-TW" dirty="0"/>
              <a:t>IRR and Mutually Exclusive Projects</a:t>
            </a:r>
          </a:p>
        </p:txBody>
      </p:sp>
      <p:sp>
        <p:nvSpPr>
          <p:cNvPr id="950275" name="Rectangle 3"/>
          <p:cNvSpPr>
            <a:spLocks noGrp="1" noChangeArrowheads="1"/>
          </p:cNvSpPr>
          <p:nvPr>
            <p:ph idx="1"/>
          </p:nvPr>
        </p:nvSpPr>
        <p:spPr>
          <a:xfrm>
            <a:off x="1066800" y="1600200"/>
            <a:ext cx="8077200" cy="4648200"/>
          </a:xfrm>
        </p:spPr>
        <p:txBody>
          <a:bodyPr>
            <a:normAutofit/>
          </a:bodyPr>
          <a:lstStyle/>
          <a:p>
            <a:pPr algn="just"/>
            <a:r>
              <a:rPr lang="en-US" altLang="zh-TW" sz="2500" dirty="0">
                <a:latin typeface="+mj-lt"/>
              </a:rPr>
              <a:t>Mutually exclusive projects</a:t>
            </a:r>
          </a:p>
          <a:p>
            <a:pPr lvl="1" algn="just"/>
            <a:r>
              <a:rPr lang="en-US" altLang="zh-TW" sz="2200" dirty="0">
                <a:latin typeface="+mj-lt"/>
              </a:rPr>
              <a:t>If you choose one, you can’t choose the other</a:t>
            </a:r>
          </a:p>
          <a:p>
            <a:pPr lvl="1" algn="just"/>
            <a:r>
              <a:rPr lang="en-US" altLang="zh-TW" sz="2200" dirty="0">
                <a:latin typeface="+mj-lt"/>
              </a:rPr>
              <a:t>Example: You can choose to attend graduate school next year at either Harvard or Stanford, but not both</a:t>
            </a:r>
          </a:p>
          <a:p>
            <a:pPr algn="just"/>
            <a:r>
              <a:rPr lang="en-US" altLang="zh-TW" sz="2500" dirty="0">
                <a:latin typeface="+mj-lt"/>
              </a:rPr>
              <a:t>Intuitively, you would use the following decision rules:</a:t>
            </a:r>
          </a:p>
          <a:p>
            <a:pPr lvl="1" algn="just"/>
            <a:r>
              <a:rPr lang="en-US" altLang="zh-TW" sz="2200" dirty="0">
                <a:latin typeface="+mj-lt"/>
              </a:rPr>
              <a:t>NPV – choose the project with the higher NPV</a:t>
            </a:r>
          </a:p>
          <a:p>
            <a:pPr lvl="1" algn="just"/>
            <a:r>
              <a:rPr lang="en-US" altLang="zh-TW" sz="2200" dirty="0">
                <a:latin typeface="+mj-lt"/>
              </a:rPr>
              <a:t>IRR – choose the project with the higher IRR</a:t>
            </a:r>
          </a:p>
        </p:txBody>
      </p:sp>
      <p:sp>
        <p:nvSpPr>
          <p:cNvPr id="7" name="Slide Number Placeholder 5"/>
          <p:cNvSpPr>
            <a:spLocks noGrp="1"/>
          </p:cNvSpPr>
          <p:nvPr>
            <p:ph type="sldNum" sz="quarter" idx="12"/>
          </p:nvPr>
        </p:nvSpPr>
        <p:spPr/>
        <p:txBody>
          <a:bodyPr/>
          <a:lstStyle/>
          <a:p>
            <a:fld id="{88B6AE97-C900-4684-965E-28A509D7E495}" type="slidenum">
              <a:rPr lang="zh-TW" altLang="en-US"/>
              <a:pPr/>
              <a:t>36</a:t>
            </a:fld>
            <a:endParaRPr lang="en-US" altLang="zh-TW" dirty="0"/>
          </a:p>
        </p:txBody>
      </p:sp>
      <p:sp>
        <p:nvSpPr>
          <p:cNvPr id="950276"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CF11D7F4-74C2-0C78-4C99-7DE2EF70685E}"/>
              </a:ext>
            </a:extLst>
          </p:cNvPr>
          <p:cNvGrpSpPr/>
          <p:nvPr/>
        </p:nvGrpSpPr>
        <p:grpSpPr>
          <a:xfrm>
            <a:off x="7810873" y="759428"/>
            <a:ext cx="512640" cy="875160"/>
            <a:chOff x="7810873" y="759428"/>
            <a:chExt cx="512640" cy="87516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3DE5F9B-DC81-206F-ED8E-8442E1969898}"/>
                    </a:ext>
                  </a:extLst>
                </p14:cNvPr>
                <p14:cNvContentPartPr/>
                <p14:nvPr/>
              </p14:nvContentPartPr>
              <p14:xfrm>
                <a:off x="7872433" y="759428"/>
                <a:ext cx="451080" cy="682920"/>
              </p14:xfrm>
            </p:contentPart>
          </mc:Choice>
          <mc:Fallback>
            <p:pic>
              <p:nvPicPr>
                <p:cNvPr id="2" name="Ink 1">
                  <a:extLst>
                    <a:ext uri="{FF2B5EF4-FFF2-40B4-BE49-F238E27FC236}">
                      <a16:creationId xmlns:a16="http://schemas.microsoft.com/office/drawing/2014/main" id="{B3DE5F9B-DC81-206F-ED8E-8442E1969898}"/>
                    </a:ext>
                  </a:extLst>
                </p:cNvPr>
                <p:cNvPicPr/>
                <p:nvPr/>
              </p:nvPicPr>
              <p:blipFill>
                <a:blip r:embed="rId4"/>
                <a:stretch>
                  <a:fillRect/>
                </a:stretch>
              </p:blipFill>
              <p:spPr>
                <a:xfrm>
                  <a:off x="7854793" y="741788"/>
                  <a:ext cx="486720" cy="718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23069F8-42FE-8B9B-F7ED-435C3FAD388D}"/>
                    </a:ext>
                  </a:extLst>
                </p14:cNvPr>
                <p14:cNvContentPartPr/>
                <p14:nvPr/>
              </p14:nvContentPartPr>
              <p14:xfrm>
                <a:off x="7810873" y="1060388"/>
                <a:ext cx="239400" cy="574200"/>
              </p14:xfrm>
            </p:contentPart>
          </mc:Choice>
          <mc:Fallback>
            <p:pic>
              <p:nvPicPr>
                <p:cNvPr id="3" name="Ink 2">
                  <a:extLst>
                    <a:ext uri="{FF2B5EF4-FFF2-40B4-BE49-F238E27FC236}">
                      <a16:creationId xmlns:a16="http://schemas.microsoft.com/office/drawing/2014/main" id="{223069F8-42FE-8B9B-F7ED-435C3FAD388D}"/>
                    </a:ext>
                  </a:extLst>
                </p:cNvPr>
                <p:cNvPicPr/>
                <p:nvPr/>
              </p:nvPicPr>
              <p:blipFill>
                <a:blip r:embed="rId6"/>
                <a:stretch>
                  <a:fillRect/>
                </a:stretch>
              </p:blipFill>
              <p:spPr>
                <a:xfrm>
                  <a:off x="7793233" y="1042388"/>
                  <a:ext cx="275040" cy="60984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anim calcmode="lin" valueType="num">
                                      <p:cBhvr additive="base">
                                        <p:cTn id="7" dur="500" fill="hold"/>
                                        <p:tgtEl>
                                          <p:spTgt spid="950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027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027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0275">
                                            <p:txEl>
                                              <p:pRg st="1" end="1"/>
                                            </p:txEl>
                                          </p:spTgt>
                                        </p:tgtEl>
                                        <p:attrNameLst>
                                          <p:attrName>style.visibility</p:attrName>
                                        </p:attrNameLst>
                                      </p:cBhvr>
                                      <p:to>
                                        <p:strVal val="visible"/>
                                      </p:to>
                                    </p:set>
                                    <p:anim calcmode="lin" valueType="num">
                                      <p:cBhvr additive="base">
                                        <p:cTn id="13" dur="500" fill="hold"/>
                                        <p:tgtEl>
                                          <p:spTgt spid="950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027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0275">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0275">
                                            <p:txEl>
                                              <p:pRg st="2" end="2"/>
                                            </p:txEl>
                                          </p:spTgt>
                                        </p:tgtEl>
                                        <p:attrNameLst>
                                          <p:attrName>style.visibility</p:attrName>
                                        </p:attrNameLst>
                                      </p:cBhvr>
                                      <p:to>
                                        <p:strVal val="visible"/>
                                      </p:to>
                                    </p:set>
                                    <p:anim calcmode="lin" valueType="num">
                                      <p:cBhvr additive="base">
                                        <p:cTn id="19" dur="500" fill="hold"/>
                                        <p:tgtEl>
                                          <p:spTgt spid="950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027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0275">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50275">
                                            <p:txEl>
                                              <p:pRg st="3" end="3"/>
                                            </p:txEl>
                                          </p:spTgt>
                                        </p:tgtEl>
                                        <p:attrNameLst>
                                          <p:attrName>style.visibility</p:attrName>
                                        </p:attrNameLst>
                                      </p:cBhvr>
                                      <p:to>
                                        <p:strVal val="visible"/>
                                      </p:to>
                                    </p:set>
                                    <p:anim calcmode="lin" valueType="num">
                                      <p:cBhvr additive="base">
                                        <p:cTn id="25" dur="500" fill="hold"/>
                                        <p:tgtEl>
                                          <p:spTgt spid="950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5027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0275">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50275">
                                            <p:txEl>
                                              <p:pRg st="4" end="4"/>
                                            </p:txEl>
                                          </p:spTgt>
                                        </p:tgtEl>
                                        <p:attrNameLst>
                                          <p:attrName>style.visibility</p:attrName>
                                        </p:attrNameLst>
                                      </p:cBhvr>
                                      <p:to>
                                        <p:strVal val="visible"/>
                                      </p:to>
                                    </p:set>
                                    <p:anim calcmode="lin" valueType="num">
                                      <p:cBhvr additive="base">
                                        <p:cTn id="31" dur="500" fill="hold"/>
                                        <p:tgtEl>
                                          <p:spTgt spid="9502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5027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0275">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50275">
                                            <p:txEl>
                                              <p:pRg st="5" end="5"/>
                                            </p:txEl>
                                          </p:spTgt>
                                        </p:tgtEl>
                                        <p:attrNameLst>
                                          <p:attrName>style.visibility</p:attrName>
                                        </p:attrNameLst>
                                      </p:cBhvr>
                                      <p:to>
                                        <p:strVal val="visible"/>
                                      </p:to>
                                    </p:set>
                                    <p:anim calcmode="lin" valueType="num">
                                      <p:cBhvr additive="base">
                                        <p:cTn id="37" dur="500" fill="hold"/>
                                        <p:tgtEl>
                                          <p:spTgt spid="9502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5027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0275">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a:normAutofit fontScale="90000"/>
          </a:bodyPr>
          <a:lstStyle/>
          <a:p>
            <a:r>
              <a:rPr lang="en-US" altLang="zh-TW" dirty="0"/>
              <a:t>Example With Mutually Exclusive Projects</a:t>
            </a:r>
          </a:p>
        </p:txBody>
      </p:sp>
      <p:graphicFrame>
        <p:nvGraphicFramePr>
          <p:cNvPr id="952356" name="Group 36"/>
          <p:cNvGraphicFramePr>
            <a:graphicFrameLocks noGrp="1"/>
          </p:cNvGraphicFramePr>
          <p:nvPr>
            <p:ph type="tbl" idx="1"/>
            <p:extLst>
              <p:ext uri="{D42A27DB-BD31-4B8C-83A1-F6EECF244321}">
                <p14:modId xmlns:p14="http://schemas.microsoft.com/office/powerpoint/2010/main" val="3700535649"/>
              </p:ext>
            </p:extLst>
          </p:nvPr>
        </p:nvGraphicFramePr>
        <p:xfrm>
          <a:off x="762000" y="1752601"/>
          <a:ext cx="4800600" cy="3962398"/>
        </p:xfrm>
        <a:graphic>
          <a:graphicData uri="http://schemas.openxmlformats.org/drawingml/2006/table">
            <a:tbl>
              <a:tblPr/>
              <a:tblGrid>
                <a:gridCol w="1280160">
                  <a:extLst>
                    <a:ext uri="{9D8B030D-6E8A-4147-A177-3AD203B41FA5}">
                      <a16:colId xmlns:a16="http://schemas.microsoft.com/office/drawing/2014/main" val="20000"/>
                    </a:ext>
                  </a:extLst>
                </a:gridCol>
                <a:gridCol w="1655207">
                  <a:extLst>
                    <a:ext uri="{9D8B030D-6E8A-4147-A177-3AD203B41FA5}">
                      <a16:colId xmlns:a16="http://schemas.microsoft.com/office/drawing/2014/main" val="20001"/>
                    </a:ext>
                  </a:extLst>
                </a:gridCol>
                <a:gridCol w="1865233">
                  <a:extLst>
                    <a:ext uri="{9D8B030D-6E8A-4147-A177-3AD203B41FA5}">
                      <a16:colId xmlns:a16="http://schemas.microsoft.com/office/drawing/2014/main" val="20002"/>
                    </a:ext>
                  </a:extLst>
                </a:gridCol>
              </a:tblGrid>
              <a:tr h="82261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Period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Project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Project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34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34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325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87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34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IRR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19.43%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22.17%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1CD7D"/>
                    </a:solidFill>
                  </a:tcPr>
                </a:tc>
                <a:extLst>
                  <a:ext uri="{0D108BD9-81ED-4DB2-BD59-A6C34878D82A}">
                    <a16:rowId xmlns:a16="http://schemas.microsoft.com/office/drawing/2014/main" val="10004"/>
                  </a:ext>
                </a:extLst>
              </a:tr>
              <a:tr h="62887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NPV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64.05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1CD7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1" lang="en-US" altLang="zh-TW" sz="2500" b="0" i="0" u="none" strike="noStrike" cap="none" normalizeH="0" baseline="0" dirty="0">
                          <a:ln>
                            <a:noFill/>
                          </a:ln>
                          <a:solidFill>
                            <a:schemeClr val="tx1"/>
                          </a:solidFill>
                          <a:effectLst/>
                          <a:latin typeface="+mj-lt"/>
                          <a:ea typeface="新細明體" charset="-120"/>
                        </a:rPr>
                        <a:t>60.74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52353" name="Text Box 33"/>
          <p:cNvSpPr txBox="1">
            <a:spLocks noChangeArrowheads="1"/>
          </p:cNvSpPr>
          <p:nvPr/>
        </p:nvSpPr>
        <p:spPr bwMode="auto">
          <a:xfrm>
            <a:off x="5867400" y="1752600"/>
            <a:ext cx="2971800" cy="3170099"/>
          </a:xfrm>
          <a:prstGeom prst="rect">
            <a:avLst/>
          </a:prstGeom>
          <a:noFill/>
          <a:ln w="9525">
            <a:noFill/>
            <a:miter lim="800000"/>
            <a:headEnd/>
            <a:tailEnd/>
          </a:ln>
          <a:effectLst/>
        </p:spPr>
        <p:txBody>
          <a:bodyPr>
            <a:spAutoFit/>
          </a:bodyPr>
          <a:lstStyle/>
          <a:p>
            <a:pPr eaLnBrk="0" hangingPunct="0">
              <a:spcBef>
                <a:spcPct val="50000"/>
              </a:spcBef>
            </a:pPr>
            <a:r>
              <a:rPr kumimoji="0" lang="en-US" altLang="zh-TW" sz="2500" dirty="0">
                <a:latin typeface="+mj-lt"/>
              </a:rPr>
              <a:t>The required return for both projects is 10%.</a:t>
            </a:r>
          </a:p>
          <a:p>
            <a:pPr eaLnBrk="0" hangingPunct="0">
              <a:spcBef>
                <a:spcPct val="50000"/>
              </a:spcBef>
            </a:pPr>
            <a:endParaRPr kumimoji="0" lang="en-US" altLang="zh-TW" sz="2500" dirty="0">
              <a:latin typeface="+mj-lt"/>
            </a:endParaRPr>
          </a:p>
          <a:p>
            <a:pPr eaLnBrk="0" hangingPunct="0">
              <a:spcBef>
                <a:spcPct val="50000"/>
              </a:spcBef>
            </a:pPr>
            <a:r>
              <a:rPr kumimoji="0" lang="en-US" altLang="zh-TW" sz="2500" dirty="0">
                <a:latin typeface="+mj-lt"/>
              </a:rPr>
              <a:t>Which project should you accept and why?</a:t>
            </a:r>
          </a:p>
        </p:txBody>
      </p:sp>
      <p:sp>
        <p:nvSpPr>
          <p:cNvPr id="952357"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F8CD8281-5DA2-2691-FD21-3BFB6AACD4F7}"/>
              </a:ext>
            </a:extLst>
          </p:cNvPr>
          <p:cNvGrpSpPr/>
          <p:nvPr/>
        </p:nvGrpSpPr>
        <p:grpSpPr>
          <a:xfrm>
            <a:off x="7820593" y="461348"/>
            <a:ext cx="425160" cy="847440"/>
            <a:chOff x="7820593" y="461348"/>
            <a:chExt cx="425160" cy="84744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4C516DC-B918-A0F0-2B3B-F9A1D3A881DF}"/>
                    </a:ext>
                  </a:extLst>
                </p14:cNvPr>
                <p14:cNvContentPartPr/>
                <p14:nvPr/>
              </p14:nvContentPartPr>
              <p14:xfrm>
                <a:off x="7820593" y="461348"/>
                <a:ext cx="425160" cy="572400"/>
              </p14:xfrm>
            </p:contentPart>
          </mc:Choice>
          <mc:Fallback>
            <p:pic>
              <p:nvPicPr>
                <p:cNvPr id="2" name="Ink 1">
                  <a:extLst>
                    <a:ext uri="{FF2B5EF4-FFF2-40B4-BE49-F238E27FC236}">
                      <a16:creationId xmlns:a16="http://schemas.microsoft.com/office/drawing/2014/main" id="{24C516DC-B918-A0F0-2B3B-F9A1D3A881DF}"/>
                    </a:ext>
                  </a:extLst>
                </p:cNvPr>
                <p:cNvPicPr/>
                <p:nvPr/>
              </p:nvPicPr>
              <p:blipFill>
                <a:blip r:embed="rId4"/>
                <a:stretch>
                  <a:fillRect/>
                </a:stretch>
              </p:blipFill>
              <p:spPr>
                <a:xfrm>
                  <a:off x="7802953" y="443708"/>
                  <a:ext cx="46080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D86CCD6-FCC1-A48D-C03F-0F67C023FB2B}"/>
                    </a:ext>
                  </a:extLst>
                </p14:cNvPr>
                <p14:cNvContentPartPr/>
                <p14:nvPr/>
              </p14:nvContentPartPr>
              <p14:xfrm>
                <a:off x="7855153" y="693188"/>
                <a:ext cx="241560" cy="615600"/>
              </p14:xfrm>
            </p:contentPart>
          </mc:Choice>
          <mc:Fallback>
            <p:pic>
              <p:nvPicPr>
                <p:cNvPr id="3" name="Ink 2">
                  <a:extLst>
                    <a:ext uri="{FF2B5EF4-FFF2-40B4-BE49-F238E27FC236}">
                      <a16:creationId xmlns:a16="http://schemas.microsoft.com/office/drawing/2014/main" id="{6D86CCD6-FCC1-A48D-C03F-0F67C023FB2B}"/>
                    </a:ext>
                  </a:extLst>
                </p:cNvPr>
                <p:cNvPicPr/>
                <p:nvPr/>
              </p:nvPicPr>
              <p:blipFill>
                <a:blip r:embed="rId6"/>
                <a:stretch>
                  <a:fillRect/>
                </a:stretch>
              </p:blipFill>
              <p:spPr>
                <a:xfrm>
                  <a:off x="7837153" y="675548"/>
                  <a:ext cx="277200" cy="651240"/>
                </a:xfrm>
                <a:prstGeom prst="rect">
                  <a:avLst/>
                </a:prstGeom>
              </p:spPr>
            </p:pic>
          </mc:Fallback>
        </mc:AlternateContent>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en-US" altLang="zh-TW" dirty="0"/>
              <a:t>NPV Profiles</a:t>
            </a:r>
          </a:p>
        </p:txBody>
      </p:sp>
      <p:graphicFrame>
        <p:nvGraphicFramePr>
          <p:cNvPr id="954371" name="Object 3"/>
          <p:cNvGraphicFramePr>
            <a:graphicFrameLocks noGrp="1" noChangeAspect="1"/>
          </p:cNvGraphicFramePr>
          <p:nvPr>
            <p:ph type="chart" idx="1"/>
          </p:nvPr>
        </p:nvGraphicFramePr>
        <p:xfrm>
          <a:off x="1370013" y="2474913"/>
          <a:ext cx="6958012" cy="3916362"/>
        </p:xfrm>
        <a:graphic>
          <a:graphicData uri="http://schemas.openxmlformats.org/presentationml/2006/ole">
            <mc:AlternateContent xmlns:mc="http://schemas.openxmlformats.org/markup-compatibility/2006">
              <mc:Choice xmlns:v="urn:schemas-microsoft-com:vml" Requires="v">
                <p:oleObj name="Chart" r:id="rId3" imgW="8210595" imgH="4572159" progId="MSGraph.Chart.8">
                  <p:embed followColorScheme="full"/>
                </p:oleObj>
              </mc:Choice>
              <mc:Fallback>
                <p:oleObj name="Chart" r:id="rId3" imgW="8210595" imgH="4572159" progId="MSGraph.Chart.8">
                  <p:embed followColorScheme="full"/>
                  <p:pic>
                    <p:nvPicPr>
                      <p:cNvPr id="954371" name="Object 3"/>
                      <p:cNvPicPr>
                        <a:picLocks noChangeAspect="1" noChangeArrowheads="1"/>
                      </p:cNvPicPr>
                      <p:nvPr/>
                    </p:nvPicPr>
                    <p:blipFill>
                      <a:blip r:embed="rId4"/>
                      <a:srcRect/>
                      <a:stretch>
                        <a:fillRect/>
                      </a:stretch>
                    </p:blipFill>
                    <p:spPr bwMode="auto">
                      <a:xfrm>
                        <a:off x="1370013" y="2474913"/>
                        <a:ext cx="6958012" cy="3916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372" name="Text Box 4"/>
          <p:cNvSpPr txBox="1">
            <a:spLocks noChangeArrowheads="1"/>
          </p:cNvSpPr>
          <p:nvPr/>
        </p:nvSpPr>
        <p:spPr bwMode="auto">
          <a:xfrm>
            <a:off x="4191000" y="1828800"/>
            <a:ext cx="3962400" cy="1433513"/>
          </a:xfrm>
          <a:prstGeom prst="rect">
            <a:avLst/>
          </a:prstGeom>
          <a:noFill/>
          <a:ln w="9525">
            <a:noFill/>
            <a:miter lim="800000"/>
            <a:headEnd/>
            <a:tailEnd/>
          </a:ln>
          <a:effectLst/>
        </p:spPr>
        <p:txBody>
          <a:bodyPr>
            <a:spAutoFit/>
          </a:bodyPr>
          <a:lstStyle/>
          <a:p>
            <a:pPr algn="l" eaLnBrk="0" hangingPunct="0">
              <a:spcBef>
                <a:spcPct val="50000"/>
              </a:spcBef>
            </a:pPr>
            <a:r>
              <a:rPr kumimoji="0" lang="en-US" altLang="zh-TW" sz="2200" dirty="0">
                <a:latin typeface="Arial" charset="0"/>
              </a:rPr>
              <a:t>IRR for A = 19.43%</a:t>
            </a:r>
          </a:p>
          <a:p>
            <a:pPr algn="l" eaLnBrk="0" hangingPunct="0">
              <a:spcBef>
                <a:spcPct val="50000"/>
              </a:spcBef>
            </a:pPr>
            <a:r>
              <a:rPr kumimoji="0" lang="en-US" altLang="zh-TW" sz="2200" dirty="0">
                <a:latin typeface="Arial" charset="0"/>
              </a:rPr>
              <a:t>IRR for B = 22.17%</a:t>
            </a:r>
          </a:p>
          <a:p>
            <a:pPr algn="l" eaLnBrk="0" hangingPunct="0">
              <a:spcBef>
                <a:spcPct val="50000"/>
              </a:spcBef>
            </a:pPr>
            <a:r>
              <a:rPr kumimoji="0" lang="en-US" altLang="zh-TW" sz="2200" dirty="0">
                <a:latin typeface="Arial" charset="0"/>
              </a:rPr>
              <a:t>Crossover Point = 11.8%</a:t>
            </a:r>
          </a:p>
        </p:txBody>
      </p:sp>
      <p:sp>
        <p:nvSpPr>
          <p:cNvPr id="954373"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sp>
        <p:nvSpPr>
          <p:cNvPr id="12" name="Multiplication Sign 11">
            <a:extLst>
              <a:ext uri="{FF2B5EF4-FFF2-40B4-BE49-F238E27FC236}">
                <a16:creationId xmlns:a16="http://schemas.microsoft.com/office/drawing/2014/main" id="{59749A1D-36B7-4B5A-871A-5BE8858E8987}"/>
              </a:ext>
            </a:extLst>
          </p:cNvPr>
          <p:cNvSpPr/>
          <p:nvPr/>
        </p:nvSpPr>
        <p:spPr>
          <a:xfrm>
            <a:off x="4419600" y="4097338"/>
            <a:ext cx="304800" cy="304800"/>
          </a:xfrm>
          <a:prstGeom prst="mathMultiply">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grpSp>
        <p:nvGrpSpPr>
          <p:cNvPr id="4" name="Group 3">
            <a:extLst>
              <a:ext uri="{FF2B5EF4-FFF2-40B4-BE49-F238E27FC236}">
                <a16:creationId xmlns:a16="http://schemas.microsoft.com/office/drawing/2014/main" id="{2670EB27-F0D6-92F2-E7C7-71DDCC9BCE83}"/>
              </a:ext>
            </a:extLst>
          </p:cNvPr>
          <p:cNvGrpSpPr/>
          <p:nvPr/>
        </p:nvGrpSpPr>
        <p:grpSpPr>
          <a:xfrm>
            <a:off x="7684873" y="777788"/>
            <a:ext cx="374040" cy="688680"/>
            <a:chOff x="7684873" y="777788"/>
            <a:chExt cx="374040" cy="688680"/>
          </a:xfrm>
        </p:grpSpPr>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4BD6402-D7F9-2DC3-AC03-1678D7AD03D3}"/>
                    </a:ext>
                  </a:extLst>
                </p14:cNvPr>
                <p14:cNvContentPartPr/>
                <p14:nvPr/>
              </p14:nvContentPartPr>
              <p14:xfrm>
                <a:off x="7684873" y="777788"/>
                <a:ext cx="374040" cy="588240"/>
              </p14:xfrm>
            </p:contentPart>
          </mc:Choice>
          <mc:Fallback>
            <p:pic>
              <p:nvPicPr>
                <p:cNvPr id="2" name="Ink 1">
                  <a:extLst>
                    <a:ext uri="{FF2B5EF4-FFF2-40B4-BE49-F238E27FC236}">
                      <a16:creationId xmlns:a16="http://schemas.microsoft.com/office/drawing/2014/main" id="{64BD6402-D7F9-2DC3-AC03-1678D7AD03D3}"/>
                    </a:ext>
                  </a:extLst>
                </p:cNvPr>
                <p:cNvPicPr/>
                <p:nvPr/>
              </p:nvPicPr>
              <p:blipFill>
                <a:blip r:embed="rId6"/>
                <a:stretch>
                  <a:fillRect/>
                </a:stretch>
              </p:blipFill>
              <p:spPr>
                <a:xfrm>
                  <a:off x="7667233" y="759788"/>
                  <a:ext cx="40968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D52875F-A7F6-1E7C-25FA-317319887A4A}"/>
                    </a:ext>
                  </a:extLst>
                </p14:cNvPr>
                <p14:cNvContentPartPr/>
                <p14:nvPr/>
              </p14:nvContentPartPr>
              <p14:xfrm>
                <a:off x="7696393" y="916388"/>
                <a:ext cx="268920" cy="550080"/>
              </p14:xfrm>
            </p:contentPart>
          </mc:Choice>
          <mc:Fallback>
            <p:pic>
              <p:nvPicPr>
                <p:cNvPr id="3" name="Ink 2">
                  <a:extLst>
                    <a:ext uri="{FF2B5EF4-FFF2-40B4-BE49-F238E27FC236}">
                      <a16:creationId xmlns:a16="http://schemas.microsoft.com/office/drawing/2014/main" id="{6D52875F-A7F6-1E7C-25FA-317319887A4A}"/>
                    </a:ext>
                  </a:extLst>
                </p:cNvPr>
                <p:cNvPicPr/>
                <p:nvPr/>
              </p:nvPicPr>
              <p:blipFill>
                <a:blip r:embed="rId8"/>
                <a:stretch>
                  <a:fillRect/>
                </a:stretch>
              </p:blipFill>
              <p:spPr>
                <a:xfrm>
                  <a:off x="7678753" y="898388"/>
                  <a:ext cx="304560" cy="5857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1524000" y="624110"/>
            <a:ext cx="7315199" cy="1280890"/>
          </a:xfrm>
        </p:spPr>
        <p:txBody>
          <a:bodyPr/>
          <a:lstStyle/>
          <a:p>
            <a:r>
              <a:rPr lang="en-US" altLang="zh-TW" dirty="0"/>
              <a:t>Conflicts Between NPV and IRR</a:t>
            </a:r>
          </a:p>
        </p:txBody>
      </p:sp>
      <p:sp>
        <p:nvSpPr>
          <p:cNvPr id="956419" name="Rectangle 3"/>
          <p:cNvSpPr>
            <a:spLocks noGrp="1" noChangeArrowheads="1"/>
          </p:cNvSpPr>
          <p:nvPr>
            <p:ph idx="1"/>
          </p:nvPr>
        </p:nvSpPr>
        <p:spPr>
          <a:xfrm>
            <a:off x="1219200" y="1874837"/>
            <a:ext cx="7848600" cy="4983163"/>
          </a:xfrm>
        </p:spPr>
        <p:txBody>
          <a:bodyPr>
            <a:normAutofit/>
          </a:bodyPr>
          <a:lstStyle/>
          <a:p>
            <a:pPr algn="just"/>
            <a:r>
              <a:rPr lang="en-US" altLang="zh-TW" sz="2500" dirty="0"/>
              <a:t>NPV directly measures the increase in value to the firm</a:t>
            </a:r>
          </a:p>
          <a:p>
            <a:pPr algn="just"/>
            <a:r>
              <a:rPr lang="en-US" altLang="zh-TW" sz="2500" dirty="0"/>
              <a:t>Whenever there is a conflict between NPV and another decision rule, you should </a:t>
            </a:r>
            <a:r>
              <a:rPr lang="en-US" altLang="zh-TW" sz="2500" b="1" i="1" dirty="0"/>
              <a:t>always</a:t>
            </a:r>
            <a:r>
              <a:rPr lang="en-US" altLang="zh-TW" sz="2500" dirty="0"/>
              <a:t> use NPV</a:t>
            </a:r>
          </a:p>
          <a:p>
            <a:pPr algn="just"/>
            <a:r>
              <a:rPr lang="en-US" altLang="zh-TW" sz="2500" dirty="0"/>
              <a:t>IRR is unreliable in the following situations</a:t>
            </a:r>
          </a:p>
          <a:p>
            <a:pPr lvl="1" algn="just"/>
            <a:r>
              <a:rPr lang="en-US" altLang="zh-TW" sz="2200" dirty="0"/>
              <a:t>Non-conventional cash flows</a:t>
            </a:r>
          </a:p>
          <a:p>
            <a:pPr lvl="1" algn="just"/>
            <a:r>
              <a:rPr lang="en-US" altLang="zh-TW" sz="2200" dirty="0"/>
              <a:t>Mutually exclusive projects</a:t>
            </a:r>
          </a:p>
        </p:txBody>
      </p:sp>
      <p:sp>
        <p:nvSpPr>
          <p:cNvPr id="7" name="Slide Number Placeholder 5"/>
          <p:cNvSpPr>
            <a:spLocks noGrp="1"/>
          </p:cNvSpPr>
          <p:nvPr>
            <p:ph type="sldNum" sz="quarter" idx="12"/>
          </p:nvPr>
        </p:nvSpPr>
        <p:spPr/>
        <p:txBody>
          <a:bodyPr/>
          <a:lstStyle/>
          <a:p>
            <a:fld id="{6BB7EA99-A9EB-4C9E-8F55-EDBFB2711911}" type="slidenum">
              <a:rPr lang="zh-TW" altLang="en-US"/>
              <a:pPr/>
              <a:t>39</a:t>
            </a:fld>
            <a:endParaRPr lang="en-US" altLang="zh-TW" dirty="0"/>
          </a:p>
        </p:txBody>
      </p:sp>
      <p:sp>
        <p:nvSpPr>
          <p:cNvPr id="956420"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Internal Rate of Return</a:t>
            </a:r>
          </a:p>
        </p:txBody>
      </p:sp>
      <p:grpSp>
        <p:nvGrpSpPr>
          <p:cNvPr id="4" name="Group 3">
            <a:extLst>
              <a:ext uri="{FF2B5EF4-FFF2-40B4-BE49-F238E27FC236}">
                <a16:creationId xmlns:a16="http://schemas.microsoft.com/office/drawing/2014/main" id="{85876D73-1130-4807-89F8-02B7DCA13484}"/>
              </a:ext>
            </a:extLst>
          </p:cNvPr>
          <p:cNvGrpSpPr/>
          <p:nvPr/>
        </p:nvGrpSpPr>
        <p:grpSpPr>
          <a:xfrm>
            <a:off x="7697113" y="563948"/>
            <a:ext cx="626400" cy="577080"/>
            <a:chOff x="7697113" y="563948"/>
            <a:chExt cx="626400" cy="5770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3E60FBB-1220-CA03-64CF-8C1516BF9265}"/>
                    </a:ext>
                  </a:extLst>
                </p14:cNvPr>
                <p14:cNvContentPartPr/>
                <p14:nvPr/>
              </p14:nvContentPartPr>
              <p14:xfrm>
                <a:off x="7913473" y="563948"/>
                <a:ext cx="410040" cy="516600"/>
              </p14:xfrm>
            </p:contentPart>
          </mc:Choice>
          <mc:Fallback>
            <p:pic>
              <p:nvPicPr>
                <p:cNvPr id="2" name="Ink 1">
                  <a:extLst>
                    <a:ext uri="{FF2B5EF4-FFF2-40B4-BE49-F238E27FC236}">
                      <a16:creationId xmlns:a16="http://schemas.microsoft.com/office/drawing/2014/main" id="{D3E60FBB-1220-CA03-64CF-8C1516BF9265}"/>
                    </a:ext>
                  </a:extLst>
                </p:cNvPr>
                <p:cNvPicPr/>
                <p:nvPr/>
              </p:nvPicPr>
              <p:blipFill>
                <a:blip r:embed="rId4"/>
                <a:stretch>
                  <a:fillRect/>
                </a:stretch>
              </p:blipFill>
              <p:spPr>
                <a:xfrm>
                  <a:off x="7895473" y="546308"/>
                  <a:ext cx="44568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C74296A-9D29-6EE9-EC7F-7C690F02CD5B}"/>
                    </a:ext>
                  </a:extLst>
                </p14:cNvPr>
                <p14:cNvContentPartPr/>
                <p14:nvPr/>
              </p14:nvContentPartPr>
              <p14:xfrm>
                <a:off x="7697113" y="673388"/>
                <a:ext cx="389880" cy="467640"/>
              </p14:xfrm>
            </p:contentPart>
          </mc:Choice>
          <mc:Fallback>
            <p:pic>
              <p:nvPicPr>
                <p:cNvPr id="3" name="Ink 2">
                  <a:extLst>
                    <a:ext uri="{FF2B5EF4-FFF2-40B4-BE49-F238E27FC236}">
                      <a16:creationId xmlns:a16="http://schemas.microsoft.com/office/drawing/2014/main" id="{2C74296A-9D29-6EE9-EC7F-7C690F02CD5B}"/>
                    </a:ext>
                  </a:extLst>
                </p:cNvPr>
                <p:cNvPicPr/>
                <p:nvPr/>
              </p:nvPicPr>
              <p:blipFill>
                <a:blip r:embed="rId6"/>
                <a:stretch>
                  <a:fillRect/>
                </a:stretch>
              </p:blipFill>
              <p:spPr>
                <a:xfrm>
                  <a:off x="7679113" y="655388"/>
                  <a:ext cx="425520" cy="5032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6419">
                                            <p:txEl>
                                              <p:pRg st="0" end="0"/>
                                            </p:txEl>
                                          </p:spTgt>
                                        </p:tgtEl>
                                        <p:attrNameLst>
                                          <p:attrName>style.visibility</p:attrName>
                                        </p:attrNameLst>
                                      </p:cBhvr>
                                      <p:to>
                                        <p:strVal val="visible"/>
                                      </p:to>
                                    </p:set>
                                    <p:anim calcmode="lin" valueType="num">
                                      <p:cBhvr additive="base">
                                        <p:cTn id="7" dur="500" fill="hold"/>
                                        <p:tgtEl>
                                          <p:spTgt spid="956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64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6419">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6419">
                                            <p:txEl>
                                              <p:pRg st="1" end="1"/>
                                            </p:txEl>
                                          </p:spTgt>
                                        </p:tgtEl>
                                        <p:attrNameLst>
                                          <p:attrName>style.visibility</p:attrName>
                                        </p:attrNameLst>
                                      </p:cBhvr>
                                      <p:to>
                                        <p:strVal val="visible"/>
                                      </p:to>
                                    </p:set>
                                    <p:anim calcmode="lin" valueType="num">
                                      <p:cBhvr additive="base">
                                        <p:cTn id="13" dur="500" fill="hold"/>
                                        <p:tgtEl>
                                          <p:spTgt spid="956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64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6419">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6419">
                                            <p:txEl>
                                              <p:pRg st="2" end="2"/>
                                            </p:txEl>
                                          </p:spTgt>
                                        </p:tgtEl>
                                        <p:attrNameLst>
                                          <p:attrName>style.visibility</p:attrName>
                                        </p:attrNameLst>
                                      </p:cBhvr>
                                      <p:to>
                                        <p:strVal val="visible"/>
                                      </p:to>
                                    </p:set>
                                    <p:anim calcmode="lin" valueType="num">
                                      <p:cBhvr additive="base">
                                        <p:cTn id="19" dur="500" fill="hold"/>
                                        <p:tgtEl>
                                          <p:spTgt spid="956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641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6419">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56419">
                                            <p:txEl>
                                              <p:pRg st="3" end="3"/>
                                            </p:txEl>
                                          </p:spTgt>
                                        </p:tgtEl>
                                        <p:attrNameLst>
                                          <p:attrName>style.visibility</p:attrName>
                                        </p:attrNameLst>
                                      </p:cBhvr>
                                      <p:to>
                                        <p:strVal val="visible"/>
                                      </p:to>
                                    </p:set>
                                    <p:anim calcmode="lin" valueType="num">
                                      <p:cBhvr additive="base">
                                        <p:cTn id="25" dur="500" fill="hold"/>
                                        <p:tgtEl>
                                          <p:spTgt spid="956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5641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6419">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56419">
                                            <p:txEl>
                                              <p:pRg st="4" end="4"/>
                                            </p:txEl>
                                          </p:spTgt>
                                        </p:tgtEl>
                                        <p:attrNameLst>
                                          <p:attrName>style.visibility</p:attrName>
                                        </p:attrNameLst>
                                      </p:cBhvr>
                                      <p:to>
                                        <p:strVal val="visible"/>
                                      </p:to>
                                    </p:set>
                                    <p:anim calcmode="lin" valueType="num">
                                      <p:cBhvr additive="base">
                                        <p:cTn id="31" dur="500" fill="hold"/>
                                        <p:tgtEl>
                                          <p:spTgt spid="956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5641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56419">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ltLang="zh-TW" dirty="0"/>
              <a:t>Good Decision Criteria</a:t>
            </a:r>
          </a:p>
        </p:txBody>
      </p:sp>
      <p:sp>
        <p:nvSpPr>
          <p:cNvPr id="892931" name="Rectangle 3"/>
          <p:cNvSpPr>
            <a:spLocks noGrp="1" noChangeArrowheads="1"/>
          </p:cNvSpPr>
          <p:nvPr>
            <p:ph idx="1"/>
          </p:nvPr>
        </p:nvSpPr>
        <p:spPr>
          <a:xfrm>
            <a:off x="1096207" y="2133600"/>
            <a:ext cx="7438194" cy="3777622"/>
          </a:xfrm>
        </p:spPr>
        <p:txBody>
          <a:bodyPr>
            <a:noAutofit/>
          </a:bodyPr>
          <a:lstStyle/>
          <a:p>
            <a:pPr algn="just"/>
            <a:r>
              <a:rPr lang="en-US" altLang="zh-TW" sz="2500" dirty="0"/>
              <a:t>We need to ask ourselves the following questions when evaluating decision criteria</a:t>
            </a:r>
          </a:p>
          <a:p>
            <a:pPr lvl="1" algn="just"/>
            <a:r>
              <a:rPr lang="en-HK" altLang="zh-TW" sz="2200" dirty="0"/>
              <a:t>All cash flows considered?</a:t>
            </a:r>
          </a:p>
          <a:p>
            <a:pPr lvl="1" algn="just"/>
            <a:r>
              <a:rPr lang="en-HK" altLang="zh-TW" sz="2200" dirty="0"/>
              <a:t>TVM considered?</a:t>
            </a:r>
          </a:p>
          <a:p>
            <a:pPr lvl="1" algn="just"/>
            <a:r>
              <a:rPr lang="en-HK" altLang="zh-TW" sz="2200" dirty="0"/>
              <a:t>Risk-adjusted?</a:t>
            </a:r>
          </a:p>
          <a:p>
            <a:pPr lvl="1" algn="just"/>
            <a:r>
              <a:rPr lang="en-HK" altLang="zh-TW" sz="2200" dirty="0"/>
              <a:t>Ability to rank projects?</a:t>
            </a:r>
          </a:p>
          <a:p>
            <a:pPr lvl="1" algn="just"/>
            <a:r>
              <a:rPr lang="en-HK" altLang="zh-TW" sz="2200" dirty="0"/>
              <a:t>Indicates added value to the firm?</a:t>
            </a:r>
          </a:p>
        </p:txBody>
      </p:sp>
      <p:sp>
        <p:nvSpPr>
          <p:cNvPr id="7" name="Slide Number Placeholder 5"/>
          <p:cNvSpPr>
            <a:spLocks noGrp="1"/>
          </p:cNvSpPr>
          <p:nvPr>
            <p:ph type="sldNum" sz="quarter" idx="12"/>
          </p:nvPr>
        </p:nvSpPr>
        <p:spPr/>
        <p:txBody>
          <a:bodyPr/>
          <a:lstStyle/>
          <a:p>
            <a:fld id="{8CE460D8-96F3-4C92-BCCB-B1D7303841FF}" type="slidenum">
              <a:rPr lang="zh-TW" altLang="en-US"/>
              <a:pPr/>
              <a:t>4</a:t>
            </a:fld>
            <a:endParaRPr lang="en-US" altLang="zh-TW" dirty="0"/>
          </a:p>
        </p:txBody>
      </p:sp>
      <p:sp>
        <p:nvSpPr>
          <p:cNvPr id="892932"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Net Present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anim calcmode="lin" valueType="num">
                                      <p:cBhvr additive="base">
                                        <p:cTn id="7" dur="500" fill="hold"/>
                                        <p:tgtEl>
                                          <p:spTgt spid="89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29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2931">
                                            <p:txEl>
                                              <p:pRg st="0" end="0"/>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1"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1945201" y="624110"/>
            <a:ext cx="6893999" cy="1280890"/>
          </a:xfrm>
        </p:spPr>
        <p:txBody>
          <a:bodyPr/>
          <a:lstStyle/>
          <a:p>
            <a:r>
              <a:rPr lang="en-US" altLang="zh-TW" dirty="0"/>
              <a:t>Capital Budgeting In Practice</a:t>
            </a:r>
          </a:p>
        </p:txBody>
      </p:sp>
      <p:sp>
        <p:nvSpPr>
          <p:cNvPr id="966659" name="Rectangle 3"/>
          <p:cNvSpPr>
            <a:spLocks noGrp="1" noChangeArrowheads="1"/>
          </p:cNvSpPr>
          <p:nvPr>
            <p:ph idx="1"/>
          </p:nvPr>
        </p:nvSpPr>
        <p:spPr>
          <a:xfrm>
            <a:off x="914400" y="2133600"/>
            <a:ext cx="7848599" cy="3777622"/>
          </a:xfrm>
        </p:spPr>
        <p:txBody>
          <a:bodyPr>
            <a:normAutofit/>
          </a:bodyPr>
          <a:lstStyle/>
          <a:p>
            <a:pPr algn="just"/>
            <a:r>
              <a:rPr lang="en-US" altLang="zh-TW" sz="2400" dirty="0"/>
              <a:t>We should consider several investment criteria when making decisions</a:t>
            </a:r>
          </a:p>
          <a:p>
            <a:pPr algn="just"/>
            <a:r>
              <a:rPr lang="en-US" altLang="zh-TW" sz="2400" dirty="0"/>
              <a:t>NPV and IRR are the most used primary investment criteria</a:t>
            </a:r>
          </a:p>
          <a:p>
            <a:pPr algn="just"/>
            <a:r>
              <a:rPr lang="en-US" altLang="zh-TW" sz="2400" dirty="0"/>
              <a:t>Payback is a secondary investment criteria</a:t>
            </a:r>
          </a:p>
          <a:p>
            <a:pPr algn="just"/>
            <a:r>
              <a:rPr lang="en-US" altLang="zh-TW" sz="2400" dirty="0"/>
              <a:t>All provide valuable information.</a:t>
            </a:r>
          </a:p>
          <a:p>
            <a:pPr algn="just"/>
            <a:endParaRPr lang="en-US" altLang="zh-TW" sz="2400" dirty="0"/>
          </a:p>
        </p:txBody>
      </p:sp>
      <p:sp>
        <p:nvSpPr>
          <p:cNvPr id="7" name="Slide Number Placeholder 5"/>
          <p:cNvSpPr>
            <a:spLocks noGrp="1"/>
          </p:cNvSpPr>
          <p:nvPr>
            <p:ph type="sldNum" sz="quarter" idx="12"/>
          </p:nvPr>
        </p:nvSpPr>
        <p:spPr/>
        <p:txBody>
          <a:bodyPr/>
          <a:lstStyle/>
          <a:p>
            <a:fld id="{906F5042-DFA5-448E-8DA7-665D7534A238}" type="slidenum">
              <a:rPr lang="zh-TW" altLang="en-US"/>
              <a:pPr/>
              <a:t>40</a:t>
            </a:fld>
            <a:endParaRPr lang="en-US" altLang="zh-TW" dirty="0"/>
          </a:p>
        </p:txBody>
      </p:sp>
      <p:sp>
        <p:nvSpPr>
          <p:cNvPr id="966660"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Capital Budgeting in Practice</a:t>
            </a:r>
          </a:p>
        </p:txBody>
      </p:sp>
      <p:grpSp>
        <p:nvGrpSpPr>
          <p:cNvPr id="4" name="Group 3">
            <a:extLst>
              <a:ext uri="{FF2B5EF4-FFF2-40B4-BE49-F238E27FC236}">
                <a16:creationId xmlns:a16="http://schemas.microsoft.com/office/drawing/2014/main" id="{E209FED6-F252-5A1F-2F3E-695D1741937A}"/>
              </a:ext>
            </a:extLst>
          </p:cNvPr>
          <p:cNvGrpSpPr/>
          <p:nvPr/>
        </p:nvGrpSpPr>
        <p:grpSpPr>
          <a:xfrm>
            <a:off x="7619353" y="1246508"/>
            <a:ext cx="355320" cy="542520"/>
            <a:chOff x="7619353" y="1246508"/>
            <a:chExt cx="355320" cy="54252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0AA2FF-EC13-B570-76DF-1B3A947FCA4E}"/>
                    </a:ext>
                  </a:extLst>
                </p14:cNvPr>
                <p14:cNvContentPartPr/>
                <p14:nvPr/>
              </p14:nvContentPartPr>
              <p14:xfrm>
                <a:off x="7638793" y="1246508"/>
                <a:ext cx="335880" cy="489960"/>
              </p14:xfrm>
            </p:contentPart>
          </mc:Choice>
          <mc:Fallback>
            <p:pic>
              <p:nvPicPr>
                <p:cNvPr id="2" name="Ink 1">
                  <a:extLst>
                    <a:ext uri="{FF2B5EF4-FFF2-40B4-BE49-F238E27FC236}">
                      <a16:creationId xmlns:a16="http://schemas.microsoft.com/office/drawing/2014/main" id="{D10AA2FF-EC13-B570-76DF-1B3A947FCA4E}"/>
                    </a:ext>
                  </a:extLst>
                </p:cNvPr>
                <p:cNvPicPr/>
                <p:nvPr/>
              </p:nvPicPr>
              <p:blipFill>
                <a:blip r:embed="rId4"/>
                <a:stretch>
                  <a:fillRect/>
                </a:stretch>
              </p:blipFill>
              <p:spPr>
                <a:xfrm>
                  <a:off x="7621153" y="1228508"/>
                  <a:ext cx="371520" cy="525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968E80A-732D-839E-DBC5-5F72DC59804E}"/>
                    </a:ext>
                  </a:extLst>
                </p14:cNvPr>
                <p14:cNvContentPartPr/>
                <p14:nvPr/>
              </p14:nvContentPartPr>
              <p14:xfrm>
                <a:off x="7619353" y="1301228"/>
                <a:ext cx="333720" cy="487800"/>
              </p14:xfrm>
            </p:contentPart>
          </mc:Choice>
          <mc:Fallback>
            <p:pic>
              <p:nvPicPr>
                <p:cNvPr id="3" name="Ink 2">
                  <a:extLst>
                    <a:ext uri="{FF2B5EF4-FFF2-40B4-BE49-F238E27FC236}">
                      <a16:creationId xmlns:a16="http://schemas.microsoft.com/office/drawing/2014/main" id="{9968E80A-732D-839E-DBC5-5F72DC59804E}"/>
                    </a:ext>
                  </a:extLst>
                </p:cNvPr>
                <p:cNvPicPr/>
                <p:nvPr/>
              </p:nvPicPr>
              <p:blipFill>
                <a:blip r:embed="rId6"/>
                <a:stretch>
                  <a:fillRect/>
                </a:stretch>
              </p:blipFill>
              <p:spPr>
                <a:xfrm>
                  <a:off x="7601713" y="1283588"/>
                  <a:ext cx="369360" cy="52344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anim calcmode="lin" valueType="num">
                                      <p:cBhvr additive="base">
                                        <p:cTn id="7" dur="500" fill="hold"/>
                                        <p:tgtEl>
                                          <p:spTgt spid="966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66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6659">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6659">
                                            <p:txEl>
                                              <p:pRg st="1" end="1"/>
                                            </p:txEl>
                                          </p:spTgt>
                                        </p:tgtEl>
                                        <p:attrNameLst>
                                          <p:attrName>style.visibility</p:attrName>
                                        </p:attrNameLst>
                                      </p:cBhvr>
                                      <p:to>
                                        <p:strVal val="visible"/>
                                      </p:to>
                                    </p:set>
                                    <p:anim calcmode="lin" valueType="num">
                                      <p:cBhvr additive="base">
                                        <p:cTn id="13" dur="500" fill="hold"/>
                                        <p:tgtEl>
                                          <p:spTgt spid="966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66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6659">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6659">
                                            <p:txEl>
                                              <p:pRg st="2" end="2"/>
                                            </p:txEl>
                                          </p:spTgt>
                                        </p:tgtEl>
                                        <p:attrNameLst>
                                          <p:attrName>style.visibility</p:attrName>
                                        </p:attrNameLst>
                                      </p:cBhvr>
                                      <p:to>
                                        <p:strVal val="visible"/>
                                      </p:to>
                                    </p:set>
                                    <p:anim calcmode="lin" valueType="num">
                                      <p:cBhvr additive="base">
                                        <p:cTn id="19" dur="500" fill="hold"/>
                                        <p:tgtEl>
                                          <p:spTgt spid="966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665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6659">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6659">
                                            <p:txEl>
                                              <p:pRg st="3" end="3"/>
                                            </p:txEl>
                                          </p:spTgt>
                                        </p:tgtEl>
                                        <p:attrNameLst>
                                          <p:attrName>style.visibility</p:attrName>
                                        </p:attrNameLst>
                                      </p:cBhvr>
                                      <p:to>
                                        <p:strVal val="visible"/>
                                      </p:to>
                                    </p:set>
                                    <p:anim calcmode="lin" valueType="num">
                                      <p:cBhvr additive="base">
                                        <p:cTn id="25" dur="500" fill="hold"/>
                                        <p:tgtEl>
                                          <p:spTgt spid="9666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665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6659">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r>
              <a:rPr lang="en-US" altLang="zh-TW" dirty="0"/>
              <a:t>Quick Quiz</a:t>
            </a:r>
          </a:p>
        </p:txBody>
      </p:sp>
      <p:sp>
        <p:nvSpPr>
          <p:cNvPr id="968707" name="Rectangle 3"/>
          <p:cNvSpPr>
            <a:spLocks noGrp="1" noChangeArrowheads="1"/>
          </p:cNvSpPr>
          <p:nvPr>
            <p:ph idx="1"/>
          </p:nvPr>
        </p:nvSpPr>
        <p:spPr>
          <a:xfrm>
            <a:off x="1295400" y="1524000"/>
            <a:ext cx="7848600" cy="5059363"/>
          </a:xfrm>
        </p:spPr>
        <p:txBody>
          <a:bodyPr/>
          <a:lstStyle/>
          <a:p>
            <a:pPr algn="just"/>
            <a:r>
              <a:rPr lang="en-US" altLang="zh-TW" sz="2500" dirty="0"/>
              <a:t>Consider an investment that costs $100,000 and has a cash inflow of $25,000 every year for 5 years. The required return is 9% and the required payback is 4 years.</a:t>
            </a:r>
          </a:p>
          <a:p>
            <a:pPr lvl="1" algn="just"/>
            <a:r>
              <a:rPr lang="en-US" altLang="zh-TW" sz="2100" dirty="0"/>
              <a:t>What is the payback period?</a:t>
            </a:r>
          </a:p>
          <a:p>
            <a:pPr lvl="1" algn="just"/>
            <a:r>
              <a:rPr lang="en-US" altLang="zh-TW" sz="2100" dirty="0"/>
              <a:t>What is the NPV?</a:t>
            </a:r>
          </a:p>
          <a:p>
            <a:pPr lvl="1" algn="just"/>
            <a:r>
              <a:rPr lang="en-US" altLang="zh-TW" sz="2100" dirty="0"/>
              <a:t>What is the IRR?</a:t>
            </a:r>
          </a:p>
          <a:p>
            <a:pPr lvl="1" algn="just"/>
            <a:r>
              <a:rPr lang="en-US" altLang="zh-TW" sz="2100" dirty="0"/>
              <a:t>Should we accept the project?</a:t>
            </a:r>
          </a:p>
          <a:p>
            <a:pPr algn="just"/>
            <a:r>
              <a:rPr lang="en-US" altLang="zh-TW" sz="2500" dirty="0"/>
              <a:t>What should be the primary decision method?</a:t>
            </a:r>
          </a:p>
          <a:p>
            <a:pPr algn="just"/>
            <a:r>
              <a:rPr lang="en-US" altLang="zh-TW" sz="2500" dirty="0"/>
              <a:t>When is the IRR rule unreliable?</a:t>
            </a:r>
          </a:p>
        </p:txBody>
      </p:sp>
      <p:sp>
        <p:nvSpPr>
          <p:cNvPr id="7" name="Slide Number Placeholder 5"/>
          <p:cNvSpPr>
            <a:spLocks noGrp="1"/>
          </p:cNvSpPr>
          <p:nvPr>
            <p:ph type="sldNum" sz="quarter" idx="12"/>
          </p:nvPr>
        </p:nvSpPr>
        <p:spPr/>
        <p:txBody>
          <a:bodyPr/>
          <a:lstStyle/>
          <a:p>
            <a:fld id="{B40DA8B6-A2F5-4D47-92D8-71207736EA3E}" type="slidenum">
              <a:rPr lang="zh-TW" altLang="en-US"/>
              <a:pPr/>
              <a:t>41</a:t>
            </a:fld>
            <a:endParaRPr lang="en-US" altLang="zh-TW" dirty="0"/>
          </a:p>
        </p:txBody>
      </p:sp>
      <p:grpSp>
        <p:nvGrpSpPr>
          <p:cNvPr id="4" name="Group 3">
            <a:extLst>
              <a:ext uri="{FF2B5EF4-FFF2-40B4-BE49-F238E27FC236}">
                <a16:creationId xmlns:a16="http://schemas.microsoft.com/office/drawing/2014/main" id="{B0AC09B0-5CB0-75BE-2AEF-0357830B35F6}"/>
              </a:ext>
            </a:extLst>
          </p:cNvPr>
          <p:cNvGrpSpPr/>
          <p:nvPr/>
        </p:nvGrpSpPr>
        <p:grpSpPr>
          <a:xfrm>
            <a:off x="6709633" y="722990"/>
            <a:ext cx="426600" cy="726480"/>
            <a:chOff x="6709633" y="722990"/>
            <a:chExt cx="426600" cy="7264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58F9AB3-ADE5-9DE2-E9F5-870D5F252E4D}"/>
                    </a:ext>
                  </a:extLst>
                </p14:cNvPr>
                <p14:cNvContentPartPr/>
                <p14:nvPr/>
              </p14:nvContentPartPr>
              <p14:xfrm>
                <a:off x="6832033" y="769790"/>
                <a:ext cx="304200" cy="679680"/>
              </p14:xfrm>
            </p:contentPart>
          </mc:Choice>
          <mc:Fallback>
            <p:pic>
              <p:nvPicPr>
                <p:cNvPr id="2" name="Ink 1">
                  <a:extLst>
                    <a:ext uri="{FF2B5EF4-FFF2-40B4-BE49-F238E27FC236}">
                      <a16:creationId xmlns:a16="http://schemas.microsoft.com/office/drawing/2014/main" id="{258F9AB3-ADE5-9DE2-E9F5-870D5F252E4D}"/>
                    </a:ext>
                  </a:extLst>
                </p:cNvPr>
                <p:cNvPicPr/>
                <p:nvPr/>
              </p:nvPicPr>
              <p:blipFill>
                <a:blip r:embed="rId4"/>
                <a:stretch>
                  <a:fillRect/>
                </a:stretch>
              </p:blipFill>
              <p:spPr>
                <a:xfrm>
                  <a:off x="6814033" y="752150"/>
                  <a:ext cx="339840" cy="715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41F9014-B5B6-4FC9-AAFA-4E9BCC2822A3}"/>
                    </a:ext>
                  </a:extLst>
                </p14:cNvPr>
                <p14:cNvContentPartPr/>
                <p14:nvPr/>
              </p14:nvContentPartPr>
              <p14:xfrm>
                <a:off x="6709633" y="722990"/>
                <a:ext cx="386640" cy="497160"/>
              </p14:xfrm>
            </p:contentPart>
          </mc:Choice>
          <mc:Fallback>
            <p:pic>
              <p:nvPicPr>
                <p:cNvPr id="3" name="Ink 2">
                  <a:extLst>
                    <a:ext uri="{FF2B5EF4-FFF2-40B4-BE49-F238E27FC236}">
                      <a16:creationId xmlns:a16="http://schemas.microsoft.com/office/drawing/2014/main" id="{A41F9014-B5B6-4FC9-AAFA-4E9BCC2822A3}"/>
                    </a:ext>
                  </a:extLst>
                </p:cNvPr>
                <p:cNvPicPr/>
                <p:nvPr/>
              </p:nvPicPr>
              <p:blipFill>
                <a:blip r:embed="rId6"/>
                <a:stretch>
                  <a:fillRect/>
                </a:stretch>
              </p:blipFill>
              <p:spPr>
                <a:xfrm>
                  <a:off x="6691633" y="704990"/>
                  <a:ext cx="422280" cy="5328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anim calcmode="lin" valueType="num">
                                      <p:cBhvr additive="base">
                                        <p:cTn id="7" dur="500" fill="hold"/>
                                        <p:tgtEl>
                                          <p:spTgt spid="96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870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870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8707">
                                            <p:txEl>
                                              <p:pRg st="1" end="1"/>
                                            </p:txEl>
                                          </p:spTgt>
                                        </p:tgtEl>
                                        <p:attrNameLst>
                                          <p:attrName>style.visibility</p:attrName>
                                        </p:attrNameLst>
                                      </p:cBhvr>
                                      <p:to>
                                        <p:strVal val="visible"/>
                                      </p:to>
                                    </p:set>
                                    <p:anim calcmode="lin" valueType="num">
                                      <p:cBhvr additive="base">
                                        <p:cTn id="13" dur="500" fill="hold"/>
                                        <p:tgtEl>
                                          <p:spTgt spid="968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870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870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8707">
                                            <p:txEl>
                                              <p:pRg st="2" end="2"/>
                                            </p:txEl>
                                          </p:spTgt>
                                        </p:tgtEl>
                                        <p:attrNameLst>
                                          <p:attrName>style.visibility</p:attrName>
                                        </p:attrNameLst>
                                      </p:cBhvr>
                                      <p:to>
                                        <p:strVal val="visible"/>
                                      </p:to>
                                    </p:set>
                                    <p:anim calcmode="lin" valueType="num">
                                      <p:cBhvr additive="base">
                                        <p:cTn id="19" dur="500" fill="hold"/>
                                        <p:tgtEl>
                                          <p:spTgt spid="968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870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870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8707">
                                            <p:txEl>
                                              <p:pRg st="3" end="3"/>
                                            </p:txEl>
                                          </p:spTgt>
                                        </p:tgtEl>
                                        <p:attrNameLst>
                                          <p:attrName>style.visibility</p:attrName>
                                        </p:attrNameLst>
                                      </p:cBhvr>
                                      <p:to>
                                        <p:strVal val="visible"/>
                                      </p:to>
                                    </p:set>
                                    <p:anim calcmode="lin" valueType="num">
                                      <p:cBhvr additive="base">
                                        <p:cTn id="25" dur="500" fill="hold"/>
                                        <p:tgtEl>
                                          <p:spTgt spid="968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870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8707">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68707">
                                            <p:txEl>
                                              <p:pRg st="4" end="4"/>
                                            </p:txEl>
                                          </p:spTgt>
                                        </p:tgtEl>
                                        <p:attrNameLst>
                                          <p:attrName>style.visibility</p:attrName>
                                        </p:attrNameLst>
                                      </p:cBhvr>
                                      <p:to>
                                        <p:strVal val="visible"/>
                                      </p:to>
                                    </p:set>
                                    <p:anim calcmode="lin" valueType="num">
                                      <p:cBhvr additive="base">
                                        <p:cTn id="31" dur="500" fill="hold"/>
                                        <p:tgtEl>
                                          <p:spTgt spid="9687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870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8707">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68707">
                                            <p:txEl>
                                              <p:pRg st="5" end="5"/>
                                            </p:txEl>
                                          </p:spTgt>
                                        </p:tgtEl>
                                        <p:attrNameLst>
                                          <p:attrName>style.visibility</p:attrName>
                                        </p:attrNameLst>
                                      </p:cBhvr>
                                      <p:to>
                                        <p:strVal val="visible"/>
                                      </p:to>
                                    </p:set>
                                    <p:anim calcmode="lin" valueType="num">
                                      <p:cBhvr additive="base">
                                        <p:cTn id="37" dur="500" fill="hold"/>
                                        <p:tgtEl>
                                          <p:spTgt spid="9687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6870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8707">
                                            <p:txEl>
                                              <p:pRg st="5" end="5"/>
                                            </p:txEl>
                                          </p:spTgt>
                                        </p:tgtEl>
                                        <p:attrNameLst>
                                          <p:attrName>ppt_c</p:attrName>
                                        </p:attrNameLst>
                                      </p:cBhvr>
                                      <p:to>
                                        <a:schemeClr val="tx2"/>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68707">
                                            <p:txEl>
                                              <p:pRg st="6" end="6"/>
                                            </p:txEl>
                                          </p:spTgt>
                                        </p:tgtEl>
                                        <p:attrNameLst>
                                          <p:attrName>style.visibility</p:attrName>
                                        </p:attrNameLst>
                                      </p:cBhvr>
                                      <p:to>
                                        <p:strVal val="visible"/>
                                      </p:to>
                                    </p:set>
                                    <p:anim calcmode="lin" valueType="num">
                                      <p:cBhvr additive="base">
                                        <p:cTn id="43" dur="500" fill="hold"/>
                                        <p:tgtEl>
                                          <p:spTgt spid="9687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68707">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8707">
                                            <p:txEl>
                                              <p:pRg st="6" end="6"/>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en-US" altLang="zh-TW" dirty="0"/>
              <a:t>Comprehensive Problem</a:t>
            </a:r>
          </a:p>
        </p:txBody>
      </p:sp>
      <p:sp>
        <p:nvSpPr>
          <p:cNvPr id="970755" name="Rectangle 3"/>
          <p:cNvSpPr>
            <a:spLocks noGrp="1" noChangeArrowheads="1"/>
          </p:cNvSpPr>
          <p:nvPr>
            <p:ph idx="1"/>
          </p:nvPr>
        </p:nvSpPr>
        <p:spPr>
          <a:xfrm>
            <a:off x="609601" y="1600200"/>
            <a:ext cx="7924800" cy="3777622"/>
          </a:xfrm>
        </p:spPr>
        <p:txBody>
          <a:bodyPr>
            <a:noAutofit/>
          </a:bodyPr>
          <a:lstStyle/>
          <a:p>
            <a:pPr algn="just"/>
            <a:r>
              <a:rPr lang="en-US" altLang="zh-TW" sz="2500" dirty="0">
                <a:latin typeface="+mj-lt"/>
              </a:rPr>
              <a:t>An investment project has the following cash flows: CF0 = -1,000,000; C01 – C08 = 200,000 each</a:t>
            </a:r>
          </a:p>
          <a:p>
            <a:pPr algn="just"/>
            <a:r>
              <a:rPr lang="en-US" altLang="zh-TW" sz="2500" dirty="0">
                <a:latin typeface="+mj-lt"/>
              </a:rPr>
              <a:t>If the required rate of return is 12%, what decision should be made using NPV?</a:t>
            </a:r>
          </a:p>
          <a:p>
            <a:pPr algn="just"/>
            <a:r>
              <a:rPr lang="en-US" altLang="zh-TW" sz="2500" dirty="0">
                <a:latin typeface="+mj-lt"/>
              </a:rPr>
              <a:t>How would the IRR decision rule be used for this project, and what decision would be reached?</a:t>
            </a:r>
          </a:p>
          <a:p>
            <a:pPr algn="just"/>
            <a:r>
              <a:rPr lang="en-US" altLang="zh-TW" sz="2500" dirty="0">
                <a:latin typeface="+mj-lt"/>
              </a:rPr>
              <a:t>How are the above two decisions related? </a:t>
            </a:r>
          </a:p>
        </p:txBody>
      </p:sp>
      <p:sp>
        <p:nvSpPr>
          <p:cNvPr id="7" name="Slide Number Placeholder 5"/>
          <p:cNvSpPr>
            <a:spLocks noGrp="1"/>
          </p:cNvSpPr>
          <p:nvPr>
            <p:ph type="sldNum" sz="quarter" idx="12"/>
          </p:nvPr>
        </p:nvSpPr>
        <p:spPr/>
        <p:txBody>
          <a:bodyPr/>
          <a:lstStyle/>
          <a:p>
            <a:fld id="{AEADC5EA-4D6F-484E-8E83-9B7F31A554FC}" type="slidenum">
              <a:rPr lang="zh-TW" altLang="en-US"/>
              <a:pPr/>
              <a:t>42</a:t>
            </a:fld>
            <a:endParaRPr lang="en-US" altLang="zh-TW" dirty="0"/>
          </a:p>
        </p:txBody>
      </p:sp>
      <p:grpSp>
        <p:nvGrpSpPr>
          <p:cNvPr id="4" name="Group 3">
            <a:extLst>
              <a:ext uri="{FF2B5EF4-FFF2-40B4-BE49-F238E27FC236}">
                <a16:creationId xmlns:a16="http://schemas.microsoft.com/office/drawing/2014/main" id="{0CC544E0-8D2B-B24D-B9B8-A365F6179656}"/>
              </a:ext>
            </a:extLst>
          </p:cNvPr>
          <p:cNvGrpSpPr/>
          <p:nvPr/>
        </p:nvGrpSpPr>
        <p:grpSpPr>
          <a:xfrm>
            <a:off x="7590193" y="410150"/>
            <a:ext cx="415800" cy="705600"/>
            <a:chOff x="7590193" y="410150"/>
            <a:chExt cx="415800" cy="7056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3744A41-DB35-1E7D-31DF-DDD8846C480E}"/>
                    </a:ext>
                  </a:extLst>
                </p14:cNvPr>
                <p14:cNvContentPartPr/>
                <p14:nvPr/>
              </p14:nvContentPartPr>
              <p14:xfrm>
                <a:off x="7590193" y="410150"/>
                <a:ext cx="415800" cy="672480"/>
              </p14:xfrm>
            </p:contentPart>
          </mc:Choice>
          <mc:Fallback>
            <p:pic>
              <p:nvPicPr>
                <p:cNvPr id="2" name="Ink 1">
                  <a:extLst>
                    <a:ext uri="{FF2B5EF4-FFF2-40B4-BE49-F238E27FC236}">
                      <a16:creationId xmlns:a16="http://schemas.microsoft.com/office/drawing/2014/main" id="{33744A41-DB35-1E7D-31DF-DDD8846C480E}"/>
                    </a:ext>
                  </a:extLst>
                </p:cNvPr>
                <p:cNvPicPr/>
                <p:nvPr/>
              </p:nvPicPr>
              <p:blipFill>
                <a:blip r:embed="rId4"/>
                <a:stretch>
                  <a:fillRect/>
                </a:stretch>
              </p:blipFill>
              <p:spPr>
                <a:xfrm>
                  <a:off x="7572193" y="392510"/>
                  <a:ext cx="451440" cy="708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6B4A7D7-B3C6-7317-014D-2796B2F8E507}"/>
                    </a:ext>
                  </a:extLst>
                </p14:cNvPr>
                <p14:cNvContentPartPr/>
                <p14:nvPr/>
              </p14:nvContentPartPr>
              <p14:xfrm>
                <a:off x="7648873" y="410870"/>
                <a:ext cx="354600" cy="704880"/>
              </p14:xfrm>
            </p:contentPart>
          </mc:Choice>
          <mc:Fallback>
            <p:pic>
              <p:nvPicPr>
                <p:cNvPr id="3" name="Ink 2">
                  <a:extLst>
                    <a:ext uri="{FF2B5EF4-FFF2-40B4-BE49-F238E27FC236}">
                      <a16:creationId xmlns:a16="http://schemas.microsoft.com/office/drawing/2014/main" id="{46B4A7D7-B3C6-7317-014D-2796B2F8E507}"/>
                    </a:ext>
                  </a:extLst>
                </p:cNvPr>
                <p:cNvPicPr/>
                <p:nvPr/>
              </p:nvPicPr>
              <p:blipFill>
                <a:blip r:embed="rId6"/>
                <a:stretch>
                  <a:fillRect/>
                </a:stretch>
              </p:blipFill>
              <p:spPr>
                <a:xfrm>
                  <a:off x="7630873" y="393230"/>
                  <a:ext cx="390240" cy="740520"/>
                </a:xfrm>
                <a:prstGeom prst="rect">
                  <a:avLst/>
                </a:prstGeom>
              </p:spPr>
            </p:pic>
          </mc:Fallback>
        </mc:AlternateContent>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a:xfrm>
            <a:off x="2010045" y="375938"/>
            <a:ext cx="6589199" cy="823690"/>
          </a:xfrm>
        </p:spPr>
        <p:txBody>
          <a:bodyPr/>
          <a:lstStyle/>
          <a:p>
            <a:r>
              <a:rPr lang="en-US" altLang="zh-TW" dirty="0"/>
              <a:t>Lecture Summary</a:t>
            </a:r>
          </a:p>
        </p:txBody>
      </p:sp>
      <p:sp>
        <p:nvSpPr>
          <p:cNvPr id="890883" name="Rectangle 3"/>
          <p:cNvSpPr>
            <a:spLocks noGrp="1" noChangeArrowheads="1"/>
          </p:cNvSpPr>
          <p:nvPr>
            <p:ph idx="1"/>
          </p:nvPr>
        </p:nvSpPr>
        <p:spPr>
          <a:xfrm>
            <a:off x="838200" y="1447800"/>
            <a:ext cx="7924800" cy="5410200"/>
          </a:xfrm>
        </p:spPr>
        <p:txBody>
          <a:bodyPr>
            <a:normAutofit fontScale="92500"/>
          </a:bodyPr>
          <a:lstStyle/>
          <a:p>
            <a:r>
              <a:rPr lang="en-US" altLang="zh-TW" sz="2500" dirty="0"/>
              <a:t>Net Present Value (accept if &gt; 0)</a:t>
            </a:r>
          </a:p>
          <a:p>
            <a:pPr lvl="1"/>
            <a:r>
              <a:rPr lang="en-US" altLang="zh-TW" sz="2300" dirty="0"/>
              <a:t>(the best method)</a:t>
            </a:r>
          </a:p>
          <a:p>
            <a:r>
              <a:rPr lang="en-US" altLang="zh-TW" sz="2500" dirty="0"/>
              <a:t>The Payback Rule (accept if get your money in time)</a:t>
            </a:r>
          </a:p>
          <a:p>
            <a:pPr lvl="1"/>
            <a:r>
              <a:rPr lang="en-US" altLang="zh-TW" sz="2300" dirty="0"/>
              <a:t>Easiest method,</a:t>
            </a:r>
          </a:p>
          <a:p>
            <a:pPr lvl="1"/>
            <a:r>
              <a:rPr lang="en-US" altLang="zh-TW" sz="2300" dirty="0"/>
              <a:t>two different formulas</a:t>
            </a:r>
          </a:p>
          <a:p>
            <a:pPr lvl="1"/>
            <a:r>
              <a:rPr lang="en-US" altLang="zh-TW" sz="2300" dirty="0"/>
              <a:t>Good with small projects and with liquidity problems </a:t>
            </a:r>
          </a:p>
          <a:p>
            <a:r>
              <a:rPr lang="en-US" altLang="zh-TW" sz="2500" dirty="0"/>
              <a:t>The Internal Rate of Return (accept if &gt; Required return)</a:t>
            </a:r>
          </a:p>
          <a:p>
            <a:pPr lvl="1"/>
            <a:r>
              <a:rPr lang="en-US" altLang="zh-TW" sz="2300" dirty="0"/>
              <a:t>Trial and Error</a:t>
            </a:r>
          </a:p>
          <a:p>
            <a:pPr lvl="1"/>
            <a:r>
              <a:rPr lang="en-US" altLang="zh-TW" sz="2300" dirty="0"/>
              <a:t>Can lead to wrong decision when mutually exclusive problems and negative CFs in the future</a:t>
            </a:r>
          </a:p>
          <a:p>
            <a:r>
              <a:rPr lang="en-US" altLang="zh-TW" sz="2500" dirty="0"/>
              <a:t>The Practice of Capital Budgeting</a:t>
            </a:r>
          </a:p>
        </p:txBody>
      </p:sp>
      <p:sp>
        <p:nvSpPr>
          <p:cNvPr id="6" name="Slide Number Placeholder 5"/>
          <p:cNvSpPr>
            <a:spLocks noGrp="1"/>
          </p:cNvSpPr>
          <p:nvPr>
            <p:ph type="sldNum" sz="quarter" idx="12"/>
          </p:nvPr>
        </p:nvSpPr>
        <p:spPr/>
        <p:txBody>
          <a:bodyPr/>
          <a:lstStyle/>
          <a:p>
            <a:fld id="{9E3ED08D-03BE-4771-9A83-FDF3BA46DFCE}" type="slidenum">
              <a:rPr lang="zh-TW" altLang="en-US"/>
              <a:pPr/>
              <a:t>43</a:t>
            </a:fld>
            <a:endParaRPr lang="en-US" altLang="zh-TW" dirty="0"/>
          </a:p>
        </p:txBody>
      </p:sp>
    </p:spTree>
    <p:extLst>
      <p:ext uri="{BB962C8B-B14F-4D97-AF65-F5344CB8AC3E}">
        <p14:creationId xmlns:p14="http://schemas.microsoft.com/office/powerpoint/2010/main" val="403903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 calcmode="lin" valueType="num">
                                      <p:cBhvr additive="base">
                                        <p:cTn id="7" dur="500" fill="hold"/>
                                        <p:tgtEl>
                                          <p:spTgt spid="890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8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890883">
                                            <p:txEl>
                                              <p:pRg st="1" end="1"/>
                                            </p:txEl>
                                          </p:spTgt>
                                        </p:tgtEl>
                                        <p:attrNameLst>
                                          <p:attrName>style.visibility</p:attrName>
                                        </p:attrNameLst>
                                      </p:cBhvr>
                                      <p:to>
                                        <p:strVal val="visible"/>
                                      </p:to>
                                    </p:set>
                                    <p:anim calcmode="lin" valueType="num">
                                      <p:cBhvr additive="base">
                                        <p:cTn id="11" dur="500" fill="hold"/>
                                        <p:tgtEl>
                                          <p:spTgt spid="8908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908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1" end="1"/>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90883">
                                            <p:txEl>
                                              <p:pRg st="2" end="2"/>
                                            </p:txEl>
                                          </p:spTgt>
                                        </p:tgtEl>
                                        <p:attrNameLst>
                                          <p:attrName>style.visibility</p:attrName>
                                        </p:attrNameLst>
                                      </p:cBhvr>
                                      <p:to>
                                        <p:strVal val="visible"/>
                                      </p:to>
                                    </p:set>
                                    <p:anim calcmode="lin" valueType="num">
                                      <p:cBhvr additive="base">
                                        <p:cTn id="17" dur="500" fill="hold"/>
                                        <p:tgtEl>
                                          <p:spTgt spid="8908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908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2" end="2"/>
                                            </p:txEl>
                                          </p:spTgt>
                                        </p:tgtEl>
                                        <p:attrNameLst>
                                          <p:attrName>ppt_c</p:attrName>
                                        </p:attrNameLst>
                                      </p:cBhvr>
                                      <p:to>
                                        <a:schemeClr val="tx2"/>
                                      </p:to>
                                    </p:animClr>
                                  </p:subTnLst>
                                </p:cTn>
                              </p:par>
                              <p:par>
                                <p:cTn id="19" presetID="2" presetClass="entr" presetSubtype="8" fill="hold" grpId="0" nodeType="withEffect">
                                  <p:stCondLst>
                                    <p:cond delay="0"/>
                                  </p:stCondLst>
                                  <p:childTnLst>
                                    <p:set>
                                      <p:cBhvr>
                                        <p:cTn id="20" dur="1" fill="hold">
                                          <p:stCondLst>
                                            <p:cond delay="0"/>
                                          </p:stCondLst>
                                        </p:cTn>
                                        <p:tgtEl>
                                          <p:spTgt spid="890883">
                                            <p:txEl>
                                              <p:pRg st="3" end="3"/>
                                            </p:txEl>
                                          </p:spTgt>
                                        </p:tgtEl>
                                        <p:attrNameLst>
                                          <p:attrName>style.visibility</p:attrName>
                                        </p:attrNameLst>
                                      </p:cBhvr>
                                      <p:to>
                                        <p:strVal val="visible"/>
                                      </p:to>
                                    </p:set>
                                    <p:anim calcmode="lin" valueType="num">
                                      <p:cBhvr additive="base">
                                        <p:cTn id="21" dur="500" fill="hold"/>
                                        <p:tgtEl>
                                          <p:spTgt spid="89088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908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3" end="3"/>
                                            </p:txEl>
                                          </p:spTgt>
                                        </p:tgtEl>
                                        <p:attrNameLst>
                                          <p:attrName>ppt_c</p:attrName>
                                        </p:attrNameLst>
                                      </p:cBhvr>
                                      <p:to>
                                        <a:schemeClr val="tx2"/>
                                      </p:to>
                                    </p:animClr>
                                  </p:subTnLst>
                                </p:cTn>
                              </p:par>
                              <p:par>
                                <p:cTn id="23" presetID="2" presetClass="entr" presetSubtype="8" fill="hold" grpId="0" nodeType="withEffect">
                                  <p:stCondLst>
                                    <p:cond delay="0"/>
                                  </p:stCondLst>
                                  <p:childTnLst>
                                    <p:set>
                                      <p:cBhvr>
                                        <p:cTn id="24" dur="1" fill="hold">
                                          <p:stCondLst>
                                            <p:cond delay="0"/>
                                          </p:stCondLst>
                                        </p:cTn>
                                        <p:tgtEl>
                                          <p:spTgt spid="890883">
                                            <p:txEl>
                                              <p:pRg st="4" end="4"/>
                                            </p:txEl>
                                          </p:spTgt>
                                        </p:tgtEl>
                                        <p:attrNameLst>
                                          <p:attrName>style.visibility</p:attrName>
                                        </p:attrNameLst>
                                      </p:cBhvr>
                                      <p:to>
                                        <p:strVal val="visible"/>
                                      </p:to>
                                    </p:set>
                                    <p:anim calcmode="lin" valueType="num">
                                      <p:cBhvr additive="base">
                                        <p:cTn id="25" dur="500" fill="hold"/>
                                        <p:tgtEl>
                                          <p:spTgt spid="89088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88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4" end="4"/>
                                            </p:txEl>
                                          </p:spTgt>
                                        </p:tgtEl>
                                        <p:attrNameLst>
                                          <p:attrName>ppt_c</p:attrName>
                                        </p:attrNameLst>
                                      </p:cBhvr>
                                      <p:to>
                                        <a:schemeClr val="tx2"/>
                                      </p:to>
                                    </p:animClr>
                                  </p:subTnLst>
                                </p:cTn>
                              </p:par>
                              <p:par>
                                <p:cTn id="27" presetID="2" presetClass="entr" presetSubtype="8" fill="hold" grpId="0" nodeType="withEffect">
                                  <p:stCondLst>
                                    <p:cond delay="0"/>
                                  </p:stCondLst>
                                  <p:childTnLst>
                                    <p:set>
                                      <p:cBhvr>
                                        <p:cTn id="28" dur="1" fill="hold">
                                          <p:stCondLst>
                                            <p:cond delay="0"/>
                                          </p:stCondLst>
                                        </p:cTn>
                                        <p:tgtEl>
                                          <p:spTgt spid="890883">
                                            <p:txEl>
                                              <p:pRg st="5" end="5"/>
                                            </p:txEl>
                                          </p:spTgt>
                                        </p:tgtEl>
                                        <p:attrNameLst>
                                          <p:attrName>style.visibility</p:attrName>
                                        </p:attrNameLst>
                                      </p:cBhvr>
                                      <p:to>
                                        <p:strVal val="visible"/>
                                      </p:to>
                                    </p:set>
                                    <p:anim calcmode="lin" valueType="num">
                                      <p:cBhvr additive="base">
                                        <p:cTn id="29" dur="500" fill="hold"/>
                                        <p:tgtEl>
                                          <p:spTgt spid="89088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9088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5" end="5"/>
                                            </p:txEl>
                                          </p:spTgt>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90883">
                                            <p:txEl>
                                              <p:pRg st="6" end="6"/>
                                            </p:txEl>
                                          </p:spTgt>
                                        </p:tgtEl>
                                        <p:attrNameLst>
                                          <p:attrName>style.visibility</p:attrName>
                                        </p:attrNameLst>
                                      </p:cBhvr>
                                      <p:to>
                                        <p:strVal val="visible"/>
                                      </p:to>
                                    </p:set>
                                    <p:anim calcmode="lin" valueType="num">
                                      <p:cBhvr additive="base">
                                        <p:cTn id="35" dur="500" fill="hold"/>
                                        <p:tgtEl>
                                          <p:spTgt spid="89088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90883">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6" end="6"/>
                                            </p:txEl>
                                          </p:spTgt>
                                        </p:tgtEl>
                                        <p:attrNameLst>
                                          <p:attrName>ppt_c</p:attrName>
                                        </p:attrNameLst>
                                      </p:cBhvr>
                                      <p:to>
                                        <a:schemeClr val="tx2"/>
                                      </p:to>
                                    </p:animClr>
                                  </p:subTnLst>
                                </p:cTn>
                              </p:par>
                              <p:par>
                                <p:cTn id="37" presetID="2" presetClass="entr" presetSubtype="8" fill="hold" grpId="0" nodeType="withEffect">
                                  <p:stCondLst>
                                    <p:cond delay="0"/>
                                  </p:stCondLst>
                                  <p:childTnLst>
                                    <p:set>
                                      <p:cBhvr>
                                        <p:cTn id="38" dur="1" fill="hold">
                                          <p:stCondLst>
                                            <p:cond delay="0"/>
                                          </p:stCondLst>
                                        </p:cTn>
                                        <p:tgtEl>
                                          <p:spTgt spid="890883">
                                            <p:txEl>
                                              <p:pRg st="7" end="7"/>
                                            </p:txEl>
                                          </p:spTgt>
                                        </p:tgtEl>
                                        <p:attrNameLst>
                                          <p:attrName>style.visibility</p:attrName>
                                        </p:attrNameLst>
                                      </p:cBhvr>
                                      <p:to>
                                        <p:strVal val="visible"/>
                                      </p:to>
                                    </p:set>
                                    <p:anim calcmode="lin" valueType="num">
                                      <p:cBhvr additive="base">
                                        <p:cTn id="39" dur="500" fill="hold"/>
                                        <p:tgtEl>
                                          <p:spTgt spid="89088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90883">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7" end="7"/>
                                            </p:txEl>
                                          </p:spTgt>
                                        </p:tgtEl>
                                        <p:attrNameLst>
                                          <p:attrName>ppt_c</p:attrName>
                                        </p:attrNameLst>
                                      </p:cBhvr>
                                      <p:to>
                                        <a:schemeClr val="tx2"/>
                                      </p:to>
                                    </p:animClr>
                                  </p:subTnLst>
                                </p:cTn>
                              </p:par>
                              <p:par>
                                <p:cTn id="41" presetID="2" presetClass="entr" presetSubtype="8" fill="hold" grpId="0" nodeType="withEffect">
                                  <p:stCondLst>
                                    <p:cond delay="0"/>
                                  </p:stCondLst>
                                  <p:childTnLst>
                                    <p:set>
                                      <p:cBhvr>
                                        <p:cTn id="42" dur="1" fill="hold">
                                          <p:stCondLst>
                                            <p:cond delay="0"/>
                                          </p:stCondLst>
                                        </p:cTn>
                                        <p:tgtEl>
                                          <p:spTgt spid="890883">
                                            <p:txEl>
                                              <p:pRg st="8" end="8"/>
                                            </p:txEl>
                                          </p:spTgt>
                                        </p:tgtEl>
                                        <p:attrNameLst>
                                          <p:attrName>style.visibility</p:attrName>
                                        </p:attrNameLst>
                                      </p:cBhvr>
                                      <p:to>
                                        <p:strVal val="visible"/>
                                      </p:to>
                                    </p:set>
                                    <p:anim calcmode="lin" valueType="num">
                                      <p:cBhvr additive="base">
                                        <p:cTn id="43" dur="500" fill="hold"/>
                                        <p:tgtEl>
                                          <p:spTgt spid="89088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90883">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8" end="8"/>
                                            </p:txEl>
                                          </p:spTgt>
                                        </p:tgtEl>
                                        <p:attrNameLst>
                                          <p:attrName>ppt_c</p:attrName>
                                        </p:attrNameLst>
                                      </p:cBhvr>
                                      <p:to>
                                        <a:schemeClr val="tx2"/>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90883">
                                            <p:txEl>
                                              <p:pRg st="9" end="9"/>
                                            </p:txEl>
                                          </p:spTgt>
                                        </p:tgtEl>
                                        <p:attrNameLst>
                                          <p:attrName>style.visibility</p:attrName>
                                        </p:attrNameLst>
                                      </p:cBhvr>
                                      <p:to>
                                        <p:strVal val="visible"/>
                                      </p:to>
                                    </p:set>
                                    <p:anim calcmode="lin" valueType="num">
                                      <p:cBhvr additive="base">
                                        <p:cTn id="49" dur="500" fill="hold"/>
                                        <p:tgtEl>
                                          <p:spTgt spid="89088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883">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0883">
                                            <p:txEl>
                                              <p:pRg st="9" end="9"/>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CB94A497-B3F2-40E9-9D41-914F33EE5C53}"/>
              </a:ext>
            </a:extLst>
          </p:cNvPr>
          <p:cNvSpPr>
            <a:spLocks noChangeArrowheads="1"/>
          </p:cNvSpPr>
          <p:nvPr/>
        </p:nvSpPr>
        <p:spPr bwMode="auto">
          <a:xfrm>
            <a:off x="1477252" y="5758350"/>
            <a:ext cx="7391400" cy="1099650"/>
          </a:xfrm>
          <a:prstGeom prst="roundRect">
            <a:avLst/>
          </a:prstGeom>
          <a:ln>
            <a:solidFill>
              <a:schemeClr val="accent2">
                <a:lumMod val="60000"/>
                <a:lumOff val="40000"/>
              </a:schemeClr>
            </a:solidFill>
            <a:headEnd/>
            <a:tailEnd/>
          </a:ln>
        </p:spPr>
        <p:style>
          <a:lnRef idx="2">
            <a:schemeClr val="accent2"/>
          </a:lnRef>
          <a:fillRef idx="1">
            <a:schemeClr val="lt1"/>
          </a:fillRef>
          <a:effectRef idx="0">
            <a:schemeClr val="accent2"/>
          </a:effectRef>
          <a:fontRef idx="minor">
            <a:schemeClr val="dk1"/>
          </a:fontRef>
        </p:style>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90882" name="Rectangle 2"/>
          <p:cNvSpPr>
            <a:spLocks noGrp="1" noChangeArrowheads="1"/>
          </p:cNvSpPr>
          <p:nvPr>
            <p:ph type="title"/>
          </p:nvPr>
        </p:nvSpPr>
        <p:spPr>
          <a:xfrm>
            <a:off x="1368556" y="133765"/>
            <a:ext cx="7125644" cy="1280890"/>
          </a:xfrm>
        </p:spPr>
        <p:txBody>
          <a:bodyPr/>
          <a:lstStyle/>
          <a:p>
            <a:r>
              <a:rPr lang="en-US" altLang="zh-TW" dirty="0"/>
              <a:t>All the FORMULAS Used in Slides</a:t>
            </a:r>
          </a:p>
        </p:txBody>
      </p:sp>
      <p:sp>
        <p:nvSpPr>
          <p:cNvPr id="6" name="Slide Number Placeholder 5"/>
          <p:cNvSpPr>
            <a:spLocks noGrp="1"/>
          </p:cNvSpPr>
          <p:nvPr>
            <p:ph type="sldNum" sz="quarter" idx="12"/>
          </p:nvPr>
        </p:nvSpPr>
        <p:spPr/>
        <p:txBody>
          <a:bodyPr/>
          <a:lstStyle/>
          <a:p>
            <a:fld id="{9E3ED08D-03BE-4771-9A83-FDF3BA46DFCE}" type="slidenum">
              <a:rPr lang="zh-TW" altLang="en-US"/>
              <a:pPr/>
              <a:t>44</a:t>
            </a:fld>
            <a:endParaRPr lang="en-US" altLang="zh-TW" dirty="0"/>
          </a:p>
        </p:txBody>
      </p:sp>
      <p:grpSp>
        <p:nvGrpSpPr>
          <p:cNvPr id="5" name="Group 9">
            <a:extLst>
              <a:ext uri="{FF2B5EF4-FFF2-40B4-BE49-F238E27FC236}">
                <a16:creationId xmlns:a16="http://schemas.microsoft.com/office/drawing/2014/main" id="{E0A33937-6D90-409E-9977-76152FF3174F}"/>
              </a:ext>
            </a:extLst>
          </p:cNvPr>
          <p:cNvGrpSpPr>
            <a:grpSpLocks/>
          </p:cNvGrpSpPr>
          <p:nvPr/>
        </p:nvGrpSpPr>
        <p:grpSpPr bwMode="auto">
          <a:xfrm>
            <a:off x="1477252" y="1119080"/>
            <a:ext cx="7391400" cy="1274881"/>
            <a:chOff x="360" y="2760"/>
            <a:chExt cx="4896" cy="960"/>
          </a:xfrm>
        </p:grpSpPr>
        <p:sp>
          <p:nvSpPr>
            <p:cNvPr id="7" name="Rectangle 10">
              <a:extLst>
                <a:ext uri="{FF2B5EF4-FFF2-40B4-BE49-F238E27FC236}">
                  <a16:creationId xmlns:a16="http://schemas.microsoft.com/office/drawing/2014/main" id="{0DDA2809-D7BC-44FE-B7C6-CB6C9C0AAE5D}"/>
                </a:ext>
              </a:extLst>
            </p:cNvPr>
            <p:cNvSpPr>
              <a:spLocks noChangeArrowheads="1"/>
            </p:cNvSpPr>
            <p:nvPr/>
          </p:nvSpPr>
          <p:spPr bwMode="auto">
            <a:xfrm>
              <a:off x="360" y="2760"/>
              <a:ext cx="4896" cy="960"/>
            </a:xfrm>
            <a:prstGeom prst="roundRect">
              <a:avLst/>
            </a:prstGeom>
            <a:ln>
              <a:solidFill>
                <a:schemeClr val="accent2">
                  <a:lumMod val="60000"/>
                  <a:lumOff val="40000"/>
                </a:schemeClr>
              </a:solidFill>
              <a:headEnd/>
              <a:tailEnd/>
            </a:ln>
          </p:spPr>
          <p:style>
            <a:lnRef idx="2">
              <a:schemeClr val="accent2"/>
            </a:lnRef>
            <a:fillRef idx="1">
              <a:schemeClr val="lt1"/>
            </a:fillRef>
            <a:effectRef idx="0">
              <a:schemeClr val="accent2"/>
            </a:effectRef>
            <a:fontRef idx="minor">
              <a:schemeClr val="dk1"/>
            </a:fontRef>
          </p:style>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 name="Object 2">
              <a:extLst>
                <a:ext uri="{FF2B5EF4-FFF2-40B4-BE49-F238E27FC236}">
                  <a16:creationId xmlns:a16="http://schemas.microsoft.com/office/drawing/2014/main" id="{DAF59D4F-99D6-4976-976A-4BEC134FA0B5}"/>
                </a:ext>
              </a:extLst>
            </p:cNvPr>
            <p:cNvGraphicFramePr>
              <a:graphicFrameLocks/>
            </p:cNvGraphicFramePr>
            <p:nvPr/>
          </p:nvGraphicFramePr>
          <p:xfrm>
            <a:off x="480" y="2904"/>
            <a:ext cx="4584" cy="675"/>
          </p:xfrm>
          <a:graphic>
            <a:graphicData uri="http://schemas.openxmlformats.org/presentationml/2006/ole">
              <mc:AlternateContent xmlns:mc="http://schemas.openxmlformats.org/markup-compatibility/2006">
                <mc:Choice xmlns:v="urn:schemas-microsoft-com:vml" Requires="v">
                  <p:oleObj name="Equation" r:id="rId3" imgW="2628900" imgH="419100" progId="Equation.3">
                    <p:embed/>
                  </p:oleObj>
                </mc:Choice>
                <mc:Fallback>
                  <p:oleObj name="Equation" r:id="rId3" imgW="2628900" imgH="419100" progId="Equation.3">
                    <p:embed/>
                    <p:pic>
                      <p:nvPicPr>
                        <p:cNvPr id="8" name="Object 2">
                          <a:extLst>
                            <a:ext uri="{FF2B5EF4-FFF2-40B4-BE49-F238E27FC236}">
                              <a16:creationId xmlns:a16="http://schemas.microsoft.com/office/drawing/2014/main" id="{DAF59D4F-99D6-4976-976A-4BEC134FA0B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2904"/>
                          <a:ext cx="4584" cy="675"/>
                        </a:xfrm>
                        <a:prstGeom prst="rect">
                          <a:avLst/>
                        </a:prstGeom>
                        <a:noFill/>
                      </p:spPr>
                    </p:pic>
                  </p:oleObj>
                </mc:Fallback>
              </mc:AlternateContent>
            </a:graphicData>
          </a:graphic>
        </p:graphicFrame>
      </p:grpSp>
      <p:sp>
        <p:nvSpPr>
          <p:cNvPr id="9" name="Rectangle 8">
            <a:extLst>
              <a:ext uri="{FF2B5EF4-FFF2-40B4-BE49-F238E27FC236}">
                <a16:creationId xmlns:a16="http://schemas.microsoft.com/office/drawing/2014/main" id="{B136026D-890B-4A52-85C0-5B52B7674BAF}"/>
              </a:ext>
            </a:extLst>
          </p:cNvPr>
          <p:cNvSpPr/>
          <p:nvPr/>
        </p:nvSpPr>
        <p:spPr>
          <a:xfrm>
            <a:off x="631874" y="2881782"/>
            <a:ext cx="8534400" cy="400110"/>
          </a:xfrm>
          <a:prstGeom prst="rect">
            <a:avLst/>
          </a:prstGeom>
        </p:spPr>
        <p:txBody>
          <a:bodyPr wrap="square">
            <a:spAutoFit/>
          </a:bodyPr>
          <a:lstStyle/>
          <a:p>
            <a:pPr eaLnBrk="1" fontAlgn="ctr" hangingPunct="1"/>
            <a:r>
              <a:rPr lang="en-US" sz="2000" b="1" dirty="0">
                <a:latin typeface="+mj-lt"/>
              </a:rPr>
              <a:t>Payback Period = Initial Investment/Annual Cash Flow</a:t>
            </a:r>
          </a:p>
        </p:txBody>
      </p:sp>
      <p:sp>
        <p:nvSpPr>
          <p:cNvPr id="10" name="Rectangle 9">
            <a:extLst>
              <a:ext uri="{FF2B5EF4-FFF2-40B4-BE49-F238E27FC236}">
                <a16:creationId xmlns:a16="http://schemas.microsoft.com/office/drawing/2014/main" id="{9024A588-6868-49FC-9809-37FF1E1CFD03}"/>
              </a:ext>
            </a:extLst>
          </p:cNvPr>
          <p:cNvSpPr/>
          <p:nvPr/>
        </p:nvSpPr>
        <p:spPr>
          <a:xfrm>
            <a:off x="609600" y="2452435"/>
            <a:ext cx="8305800" cy="400110"/>
          </a:xfrm>
          <a:prstGeom prst="rect">
            <a:avLst/>
          </a:prstGeom>
        </p:spPr>
        <p:txBody>
          <a:bodyPr wrap="square">
            <a:spAutoFit/>
          </a:bodyPr>
          <a:lstStyle/>
          <a:p>
            <a:pPr eaLnBrk="1" fontAlgn="ctr" hangingPunct="1"/>
            <a:r>
              <a:rPr lang="en-US" sz="2000" u="sng" dirty="0">
                <a:latin typeface="+mj-lt"/>
              </a:rPr>
              <a:t>Formula 1</a:t>
            </a:r>
            <a:r>
              <a:rPr lang="en-US" sz="2000" dirty="0">
                <a:latin typeface="+mj-lt"/>
              </a:rPr>
              <a:t> when Cash Flows from year one till the end are even</a:t>
            </a:r>
          </a:p>
        </p:txBody>
      </p:sp>
      <p:sp>
        <p:nvSpPr>
          <p:cNvPr id="11" name="Rectangle 10">
            <a:extLst>
              <a:ext uri="{FF2B5EF4-FFF2-40B4-BE49-F238E27FC236}">
                <a16:creationId xmlns:a16="http://schemas.microsoft.com/office/drawing/2014/main" id="{9F3BD607-4D02-4EB4-A9BE-631A80F8CB36}"/>
              </a:ext>
            </a:extLst>
          </p:cNvPr>
          <p:cNvSpPr/>
          <p:nvPr/>
        </p:nvSpPr>
        <p:spPr>
          <a:xfrm>
            <a:off x="609600" y="3311129"/>
            <a:ext cx="8534401" cy="400110"/>
          </a:xfrm>
          <a:prstGeom prst="rect">
            <a:avLst/>
          </a:prstGeom>
        </p:spPr>
        <p:txBody>
          <a:bodyPr wrap="square">
            <a:spAutoFit/>
          </a:bodyPr>
          <a:lstStyle/>
          <a:p>
            <a:pPr fontAlgn="ctr"/>
            <a:r>
              <a:rPr lang="en-US" sz="2000" u="sng" dirty="0">
                <a:latin typeface="+mj-lt"/>
              </a:rPr>
              <a:t>Formula 2</a:t>
            </a:r>
            <a:r>
              <a:rPr lang="en-US" sz="2000" dirty="0">
                <a:latin typeface="+mj-lt"/>
              </a:rPr>
              <a:t> when </a:t>
            </a:r>
            <a:r>
              <a:rPr lang="en-US" sz="2000" dirty="0"/>
              <a:t>Cash Flows</a:t>
            </a:r>
            <a:r>
              <a:rPr lang="en-US" sz="2000" dirty="0">
                <a:latin typeface="+mj-lt"/>
              </a:rPr>
              <a:t> </a:t>
            </a:r>
            <a:r>
              <a:rPr lang="en-US" sz="2000" dirty="0"/>
              <a:t>from year one till the end are</a:t>
            </a:r>
            <a:r>
              <a:rPr lang="en-US" sz="2000" dirty="0">
                <a:latin typeface="+mj-lt"/>
              </a:rPr>
              <a:t> different</a:t>
            </a:r>
          </a:p>
        </p:txBody>
      </p:sp>
      <p:sp>
        <p:nvSpPr>
          <p:cNvPr id="12" name="Rectangle 11">
            <a:extLst>
              <a:ext uri="{FF2B5EF4-FFF2-40B4-BE49-F238E27FC236}">
                <a16:creationId xmlns:a16="http://schemas.microsoft.com/office/drawing/2014/main" id="{F5995011-D0FF-48A3-A6B6-0D3B53FCF209}"/>
              </a:ext>
            </a:extLst>
          </p:cNvPr>
          <p:cNvSpPr/>
          <p:nvPr/>
        </p:nvSpPr>
        <p:spPr>
          <a:xfrm>
            <a:off x="631874" y="3769713"/>
            <a:ext cx="3482043" cy="400110"/>
          </a:xfrm>
          <a:prstGeom prst="rect">
            <a:avLst/>
          </a:prstGeom>
        </p:spPr>
        <p:txBody>
          <a:bodyPr wrap="none">
            <a:spAutoFit/>
          </a:bodyPr>
          <a:lstStyle/>
          <a:p>
            <a:r>
              <a:rPr lang="en-US" sz="2000" b="1" dirty="0">
                <a:latin typeface="+mj-lt"/>
              </a:rPr>
              <a:t>Payback Period = A + B/ C</a:t>
            </a:r>
          </a:p>
        </p:txBody>
      </p:sp>
      <p:sp>
        <p:nvSpPr>
          <p:cNvPr id="13" name="Rectangle 12">
            <a:extLst>
              <a:ext uri="{FF2B5EF4-FFF2-40B4-BE49-F238E27FC236}">
                <a16:creationId xmlns:a16="http://schemas.microsoft.com/office/drawing/2014/main" id="{3DA4C120-CCBB-4904-A2B2-5C6677352D9C}"/>
              </a:ext>
            </a:extLst>
          </p:cNvPr>
          <p:cNvSpPr/>
          <p:nvPr/>
        </p:nvSpPr>
        <p:spPr>
          <a:xfrm>
            <a:off x="609600" y="4169823"/>
            <a:ext cx="8077200" cy="1631216"/>
          </a:xfrm>
          <a:prstGeom prst="rect">
            <a:avLst/>
          </a:prstGeom>
        </p:spPr>
        <p:txBody>
          <a:bodyPr wrap="square">
            <a:spAutoFit/>
          </a:bodyPr>
          <a:lstStyle/>
          <a:p>
            <a:r>
              <a:rPr lang="en-US" sz="2000" dirty="0">
                <a:latin typeface="+mj-lt"/>
              </a:rPr>
              <a:t>Where:</a:t>
            </a:r>
          </a:p>
          <a:p>
            <a:pPr lvl="1"/>
            <a:r>
              <a:rPr lang="en-US" sz="2000" b="1" dirty="0">
                <a:latin typeface="+mj-lt"/>
              </a:rPr>
              <a:t>A</a:t>
            </a:r>
            <a:r>
              <a:rPr lang="en-US" sz="2000" dirty="0">
                <a:latin typeface="+mj-lt"/>
              </a:rPr>
              <a:t> is the last period with a negative cumulative cash flow;</a:t>
            </a:r>
            <a:br>
              <a:rPr lang="en-US" sz="2000" dirty="0">
                <a:latin typeface="+mj-lt"/>
              </a:rPr>
            </a:br>
            <a:r>
              <a:rPr lang="en-US" sz="2000" b="1" dirty="0">
                <a:latin typeface="+mj-lt"/>
              </a:rPr>
              <a:t>B</a:t>
            </a:r>
            <a:r>
              <a:rPr lang="en-US" sz="2000" dirty="0">
                <a:latin typeface="+mj-lt"/>
              </a:rPr>
              <a:t> is the </a:t>
            </a:r>
            <a:r>
              <a:rPr lang="en-US" sz="2000" b="1" dirty="0">
                <a:latin typeface="+mj-lt"/>
              </a:rPr>
              <a:t>absolute value </a:t>
            </a:r>
            <a:r>
              <a:rPr lang="en-US" sz="2000" dirty="0">
                <a:latin typeface="+mj-lt"/>
              </a:rPr>
              <a:t>of cumulative cash flow at the end of the period A;</a:t>
            </a:r>
            <a:br>
              <a:rPr lang="en-US" sz="2000" dirty="0">
                <a:latin typeface="+mj-lt"/>
              </a:rPr>
            </a:br>
            <a:r>
              <a:rPr lang="en-US" sz="2000" b="1" dirty="0">
                <a:latin typeface="+mj-lt"/>
              </a:rPr>
              <a:t>C</a:t>
            </a:r>
            <a:r>
              <a:rPr lang="en-US" sz="2000" dirty="0">
                <a:latin typeface="+mj-lt"/>
              </a:rPr>
              <a:t> is the cash flow during the period after A</a:t>
            </a:r>
          </a:p>
        </p:txBody>
      </p:sp>
      <p:graphicFrame>
        <p:nvGraphicFramePr>
          <p:cNvPr id="16" name="Object 3">
            <a:extLst>
              <a:ext uri="{FF2B5EF4-FFF2-40B4-BE49-F238E27FC236}">
                <a16:creationId xmlns:a16="http://schemas.microsoft.com/office/drawing/2014/main" id="{1B84F464-DA9C-4F1C-94FC-0D38A0D0F16F}"/>
              </a:ext>
            </a:extLst>
          </p:cNvPr>
          <p:cNvGraphicFramePr>
            <a:graphicFrameLocks/>
          </p:cNvGraphicFramePr>
          <p:nvPr/>
        </p:nvGraphicFramePr>
        <p:xfrm>
          <a:off x="1717929" y="5758350"/>
          <a:ext cx="6589199" cy="1027848"/>
        </p:xfrm>
        <a:graphic>
          <a:graphicData uri="http://schemas.openxmlformats.org/presentationml/2006/ole">
            <mc:AlternateContent xmlns:mc="http://schemas.openxmlformats.org/markup-compatibility/2006">
              <mc:Choice xmlns:v="urn:schemas-microsoft-com:vml" Requires="v">
                <p:oleObj name="Equation" r:id="rId5" imgW="2908300" imgH="419100" progId="">
                  <p:embed/>
                </p:oleObj>
              </mc:Choice>
              <mc:Fallback>
                <p:oleObj name="Equation" r:id="rId5" imgW="2908300" imgH="419100" progId="">
                  <p:embed/>
                  <p:pic>
                    <p:nvPicPr>
                      <p:cNvPr id="16" name="Object 3">
                        <a:extLst>
                          <a:ext uri="{FF2B5EF4-FFF2-40B4-BE49-F238E27FC236}">
                            <a16:creationId xmlns:a16="http://schemas.microsoft.com/office/drawing/2014/main" id="{1B84F464-DA9C-4F1C-94FC-0D38A0D0F16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929" y="5758350"/>
                        <a:ext cx="6589199" cy="1027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169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p:bldP spid="10" grpId="0"/>
      <p:bldP spid="11" grpId="0"/>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211F31C-CF56-47FC-BF19-17C0EBE1A6A0}"/>
              </a:ext>
            </a:extLst>
          </p:cNvPr>
          <p:cNvSpPr>
            <a:spLocks noGrp="1" noChangeArrowheads="1"/>
          </p:cNvSpPr>
          <p:nvPr>
            <p:ph type="ctrTitle"/>
          </p:nvPr>
        </p:nvSpPr>
        <p:spPr>
          <a:xfrm>
            <a:off x="1219200" y="1543050"/>
            <a:ext cx="7239000" cy="1524000"/>
          </a:xfrm>
        </p:spPr>
        <p:txBody>
          <a:bodyPr/>
          <a:lstStyle/>
          <a:p>
            <a:pPr algn="ctr" eaLnBrk="1" hangingPunct="1"/>
            <a:r>
              <a:rPr lang="en-US" altLang="zh-TW" sz="7200" dirty="0"/>
              <a:t>Topic 9</a:t>
            </a:r>
          </a:p>
        </p:txBody>
      </p:sp>
      <p:sp>
        <p:nvSpPr>
          <p:cNvPr id="4100" name="Rectangle 3">
            <a:extLst>
              <a:ext uri="{FF2B5EF4-FFF2-40B4-BE49-F238E27FC236}">
                <a16:creationId xmlns:a16="http://schemas.microsoft.com/office/drawing/2014/main" id="{20F6391C-A9C9-46DE-996D-3FD3EF5934A8}"/>
              </a:ext>
            </a:extLst>
          </p:cNvPr>
          <p:cNvSpPr>
            <a:spLocks noGrp="1" noChangeArrowheads="1"/>
          </p:cNvSpPr>
          <p:nvPr>
            <p:ph type="subTitle" idx="1"/>
          </p:nvPr>
        </p:nvSpPr>
        <p:spPr>
          <a:xfrm>
            <a:off x="1219200" y="4711700"/>
            <a:ext cx="7543800" cy="2286000"/>
          </a:xfrm>
        </p:spPr>
        <p:txBody>
          <a:bodyPr rtlCol="0">
            <a:normAutofit/>
          </a:bodyPr>
          <a:lstStyle/>
          <a:p>
            <a:pPr algn="ctr" eaLnBrk="1" fontAlgn="auto" hangingPunct="1">
              <a:spcAft>
                <a:spcPts val="0"/>
              </a:spcAft>
              <a:buFont typeface="Wingdings 3" charset="2"/>
              <a:buNone/>
              <a:defRPr/>
            </a:pPr>
            <a:r>
              <a:rPr lang="en-US" altLang="zh-TW" sz="4000" dirty="0"/>
              <a:t>Making Capital Investment Decisions</a:t>
            </a:r>
          </a:p>
        </p:txBody>
      </p:sp>
      <p:sp>
        <p:nvSpPr>
          <p:cNvPr id="19460" name="Rectangle 10">
            <a:extLst>
              <a:ext uri="{FF2B5EF4-FFF2-40B4-BE49-F238E27FC236}">
                <a16:creationId xmlns:a16="http://schemas.microsoft.com/office/drawing/2014/main" id="{B34D8F4F-DB6F-4EB6-868B-AF0975686AD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437DC9D8-7CAB-4BAA-ABF3-CAE117992254}" type="slidenum">
              <a:rPr lang="zh-TW" altLang="en-US" sz="1800" smtClean="0">
                <a:solidFill>
                  <a:schemeClr val="tx1"/>
                </a:solidFill>
                <a:latin typeface="Verdana" panose="020B0604030504040204" pitchFamily="34" charset="0"/>
                <a:ea typeface="新細明體" panose="02020500000000000000" pitchFamily="18" charset="-120"/>
              </a:rPr>
              <a:pPr fontAlgn="base">
                <a:spcBef>
                  <a:spcPct val="0"/>
                </a:spcBef>
                <a:spcAft>
                  <a:spcPct val="0"/>
                </a:spcAft>
                <a:buClrTx/>
                <a:buFontTx/>
                <a:buNone/>
              </a:pPr>
              <a:t>45</a:t>
            </a:fld>
            <a:endParaRPr lang="en-US" altLang="zh-TW" sz="1800" dirty="0">
              <a:solidFill>
                <a:schemeClr val="tx1"/>
              </a:solidFill>
              <a:latin typeface="Verdana" panose="020B0604030504040204" pitchFamily="34" charset="0"/>
              <a:ea typeface="新細明體" panose="02020500000000000000" pitchFamily="18" charset="-120"/>
            </a:endParaRPr>
          </a:p>
        </p:txBody>
      </p:sp>
      <p:sp>
        <p:nvSpPr>
          <p:cNvPr id="5" name="Rectangle 2">
            <a:extLst>
              <a:ext uri="{FF2B5EF4-FFF2-40B4-BE49-F238E27FC236}">
                <a16:creationId xmlns:a16="http://schemas.microsoft.com/office/drawing/2014/main" id="{E9314F38-AC80-4FA3-B359-B4D450C5E990}"/>
              </a:ext>
            </a:extLst>
          </p:cNvPr>
          <p:cNvSpPr txBox="1">
            <a:spLocks noChangeArrowheads="1"/>
          </p:cNvSpPr>
          <p:nvPr/>
        </p:nvSpPr>
        <p:spPr bwMode="auto">
          <a:xfrm>
            <a:off x="242888" y="381001"/>
            <a:ext cx="88725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endParaRPr lang="en-US" altLang="zh-TW" sz="5400" dirty="0">
              <a:solidFill>
                <a:schemeClr val="tx2"/>
              </a:solidFill>
              <a:effectLst>
                <a:outerShdw blurRad="38100" dist="38100" dir="2700000" algn="tl">
                  <a:srgbClr val="000000">
                    <a:alpha val="43137"/>
                  </a:srgbClr>
                </a:outerShdw>
              </a:effectLst>
              <a:latin typeface="+mj-lt"/>
            </a:endParaRPr>
          </a:p>
          <a:p>
            <a:pPr algn="ctr" eaLnBrk="1" hangingPunct="1">
              <a:spcBef>
                <a:spcPct val="0"/>
              </a:spcBef>
              <a:buClrTx/>
              <a:buFontTx/>
              <a:buNone/>
              <a:defRPr/>
            </a:pPr>
            <a:r>
              <a:rPr lang="en-US" altLang="zh-TW" sz="5400" dirty="0">
                <a:solidFill>
                  <a:schemeClr val="tx2"/>
                </a:solidFill>
                <a:effectLst>
                  <a:outerShdw blurRad="38100" dist="38100" dir="2700000" algn="tl">
                    <a:srgbClr val="000000">
                      <a:alpha val="43137"/>
                    </a:srgbClr>
                  </a:outerShdw>
                </a:effectLst>
                <a:latin typeface="+mj-lt"/>
              </a:rPr>
              <a:t>NEXT WEEK</a:t>
            </a:r>
          </a:p>
        </p:txBody>
      </p:sp>
    </p:spTree>
    <p:extLst>
      <p:ext uri="{BB962C8B-B14F-4D97-AF65-F5344CB8AC3E}">
        <p14:creationId xmlns:p14="http://schemas.microsoft.com/office/powerpoint/2010/main" val="242977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1828800" y="218726"/>
            <a:ext cx="6589199" cy="1280890"/>
          </a:xfrm>
        </p:spPr>
        <p:txBody>
          <a:bodyPr/>
          <a:lstStyle/>
          <a:p>
            <a:r>
              <a:rPr lang="en-US" altLang="zh-TW" dirty="0"/>
              <a:t>Project Example Information</a:t>
            </a:r>
          </a:p>
        </p:txBody>
      </p:sp>
      <p:sp>
        <p:nvSpPr>
          <p:cNvPr id="894979" name="Rectangle 3"/>
          <p:cNvSpPr>
            <a:spLocks noGrp="1" noChangeArrowheads="1"/>
          </p:cNvSpPr>
          <p:nvPr>
            <p:ph idx="1"/>
          </p:nvPr>
        </p:nvSpPr>
        <p:spPr>
          <a:xfrm>
            <a:off x="838200" y="1752600"/>
            <a:ext cx="8172450" cy="5105400"/>
          </a:xfrm>
        </p:spPr>
        <p:txBody>
          <a:bodyPr>
            <a:normAutofit/>
          </a:bodyPr>
          <a:lstStyle/>
          <a:p>
            <a:pPr>
              <a:lnSpc>
                <a:spcPct val="90000"/>
              </a:lnSpc>
            </a:pPr>
            <a:r>
              <a:rPr lang="en-US" altLang="zh-TW" sz="2500" dirty="0"/>
              <a:t>You are looking at a new project and you have estimated the following cash flows:</a:t>
            </a:r>
          </a:p>
          <a:p>
            <a:pPr lvl="1">
              <a:lnSpc>
                <a:spcPct val="90000"/>
              </a:lnSpc>
            </a:pPr>
            <a:r>
              <a:rPr lang="en-US" altLang="zh-TW" sz="2200" dirty="0"/>
              <a:t>Year 0:	CF = -165,000</a:t>
            </a:r>
          </a:p>
          <a:p>
            <a:pPr lvl="1">
              <a:lnSpc>
                <a:spcPct val="90000"/>
              </a:lnSpc>
            </a:pPr>
            <a:r>
              <a:rPr lang="en-US" altLang="zh-TW" sz="2200" dirty="0"/>
              <a:t>Year 1:	CF = 63,120; NI = 13,620</a:t>
            </a:r>
          </a:p>
          <a:p>
            <a:pPr lvl="1">
              <a:lnSpc>
                <a:spcPct val="90000"/>
              </a:lnSpc>
            </a:pPr>
            <a:r>
              <a:rPr lang="en-US" altLang="zh-TW" sz="2200" dirty="0"/>
              <a:t>Year 2:	CF = 70,800; NI = 3,300</a:t>
            </a:r>
          </a:p>
          <a:p>
            <a:pPr lvl="1">
              <a:lnSpc>
                <a:spcPct val="90000"/>
              </a:lnSpc>
            </a:pPr>
            <a:r>
              <a:rPr lang="en-US" altLang="zh-TW" sz="2200" dirty="0"/>
              <a:t>Year 3:	CF = 91,080; NI = 29,100</a:t>
            </a:r>
          </a:p>
          <a:p>
            <a:pPr lvl="1">
              <a:lnSpc>
                <a:spcPct val="90000"/>
              </a:lnSpc>
            </a:pPr>
            <a:r>
              <a:rPr lang="en-US" altLang="zh-TW" sz="2200" dirty="0"/>
              <a:t>Average Book Value = 72,000</a:t>
            </a:r>
          </a:p>
          <a:p>
            <a:pPr>
              <a:lnSpc>
                <a:spcPct val="90000"/>
              </a:lnSpc>
            </a:pPr>
            <a:r>
              <a:rPr lang="en-US" altLang="zh-TW" sz="2500" dirty="0"/>
              <a:t>Your required return for assets of this risk is 12%.</a:t>
            </a:r>
          </a:p>
          <a:p>
            <a:pPr>
              <a:lnSpc>
                <a:spcPct val="90000"/>
              </a:lnSpc>
            </a:pPr>
            <a:r>
              <a:rPr lang="en-US" sz="2400" u="sng" dirty="0">
                <a:latin typeface="+mj-lt"/>
              </a:rPr>
              <a:t>This project will be the example for most of the problems in the slides.</a:t>
            </a:r>
          </a:p>
          <a:p>
            <a:pPr>
              <a:lnSpc>
                <a:spcPct val="90000"/>
              </a:lnSpc>
            </a:pPr>
            <a:endParaRPr lang="en-US" altLang="zh-TW" sz="2500" dirty="0"/>
          </a:p>
        </p:txBody>
      </p:sp>
      <p:sp>
        <p:nvSpPr>
          <p:cNvPr id="7" name="Slide Number Placeholder 5"/>
          <p:cNvSpPr>
            <a:spLocks noGrp="1"/>
          </p:cNvSpPr>
          <p:nvPr>
            <p:ph type="sldNum" sz="quarter" idx="12"/>
          </p:nvPr>
        </p:nvSpPr>
        <p:spPr/>
        <p:txBody>
          <a:bodyPr/>
          <a:lstStyle/>
          <a:p>
            <a:fld id="{2C58617B-5ECA-46B9-8D86-E34FEF3DAAF4}" type="slidenum">
              <a:rPr lang="zh-TW" altLang="en-US"/>
              <a:pPr/>
              <a:t>5</a:t>
            </a:fld>
            <a:endParaRPr lang="en-US" altLang="zh-TW" dirty="0"/>
          </a:p>
        </p:txBody>
      </p:sp>
      <p:sp>
        <p:nvSpPr>
          <p:cNvPr id="894980"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Net Present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4979">
                                            <p:txEl>
                                              <p:pRg st="0" end="0"/>
                                            </p:txEl>
                                          </p:spTgt>
                                        </p:tgtEl>
                                        <p:attrNameLst>
                                          <p:attrName>style.visibility</p:attrName>
                                        </p:attrNameLst>
                                      </p:cBhvr>
                                      <p:to>
                                        <p:strVal val="visible"/>
                                      </p:to>
                                    </p:set>
                                    <p:anim calcmode="lin" valueType="num">
                                      <p:cBhvr additive="base">
                                        <p:cTn id="7" dur="500" fill="hold"/>
                                        <p:tgtEl>
                                          <p:spTgt spid="894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497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894979">
                                            <p:txEl>
                                              <p:pRg st="1" end="1"/>
                                            </p:txEl>
                                          </p:spTgt>
                                        </p:tgtEl>
                                        <p:attrNameLst>
                                          <p:attrName>style.visibility</p:attrName>
                                        </p:attrNameLst>
                                      </p:cBhvr>
                                      <p:to>
                                        <p:strVal val="visible"/>
                                      </p:to>
                                    </p:set>
                                    <p:anim calcmode="lin" valueType="num">
                                      <p:cBhvr additive="base">
                                        <p:cTn id="11" dur="500" fill="hold"/>
                                        <p:tgtEl>
                                          <p:spTgt spid="8949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9497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1" end="1"/>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894979">
                                            <p:txEl>
                                              <p:pRg st="2" end="2"/>
                                            </p:txEl>
                                          </p:spTgt>
                                        </p:tgtEl>
                                        <p:attrNameLst>
                                          <p:attrName>style.visibility</p:attrName>
                                        </p:attrNameLst>
                                      </p:cBhvr>
                                      <p:to>
                                        <p:strVal val="visible"/>
                                      </p:to>
                                    </p:set>
                                    <p:anim calcmode="lin" valueType="num">
                                      <p:cBhvr additive="base">
                                        <p:cTn id="15" dur="500" fill="hold"/>
                                        <p:tgtEl>
                                          <p:spTgt spid="8949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9497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2" end="2"/>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894979">
                                            <p:txEl>
                                              <p:pRg st="3" end="3"/>
                                            </p:txEl>
                                          </p:spTgt>
                                        </p:tgtEl>
                                        <p:attrNameLst>
                                          <p:attrName>style.visibility</p:attrName>
                                        </p:attrNameLst>
                                      </p:cBhvr>
                                      <p:to>
                                        <p:strVal val="visible"/>
                                      </p:to>
                                    </p:set>
                                    <p:anim calcmode="lin" valueType="num">
                                      <p:cBhvr additive="base">
                                        <p:cTn id="19" dur="500" fill="hold"/>
                                        <p:tgtEl>
                                          <p:spTgt spid="8949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497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3" end="3"/>
                                            </p:txEl>
                                          </p:spTgt>
                                        </p:tgtEl>
                                        <p:attrNameLst>
                                          <p:attrName>ppt_c</p:attrName>
                                        </p:attrNameLst>
                                      </p:cBhvr>
                                      <p:to>
                                        <a:schemeClr val="tx2"/>
                                      </p:to>
                                    </p:animClr>
                                  </p:subTnLst>
                                </p:cTn>
                              </p:par>
                              <p:par>
                                <p:cTn id="21" presetID="2" presetClass="entr" presetSubtype="8" fill="hold" grpId="0" nodeType="withEffect">
                                  <p:stCondLst>
                                    <p:cond delay="0"/>
                                  </p:stCondLst>
                                  <p:childTnLst>
                                    <p:set>
                                      <p:cBhvr>
                                        <p:cTn id="22" dur="1" fill="hold">
                                          <p:stCondLst>
                                            <p:cond delay="0"/>
                                          </p:stCondLst>
                                        </p:cTn>
                                        <p:tgtEl>
                                          <p:spTgt spid="894979">
                                            <p:txEl>
                                              <p:pRg st="4" end="4"/>
                                            </p:txEl>
                                          </p:spTgt>
                                        </p:tgtEl>
                                        <p:attrNameLst>
                                          <p:attrName>style.visibility</p:attrName>
                                        </p:attrNameLst>
                                      </p:cBhvr>
                                      <p:to>
                                        <p:strVal val="visible"/>
                                      </p:to>
                                    </p:set>
                                    <p:anim calcmode="lin" valueType="num">
                                      <p:cBhvr additive="base">
                                        <p:cTn id="23" dur="500" fill="hold"/>
                                        <p:tgtEl>
                                          <p:spTgt spid="8949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9497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4" end="4"/>
                                            </p:txEl>
                                          </p:spTgt>
                                        </p:tgtEl>
                                        <p:attrNameLst>
                                          <p:attrName>ppt_c</p:attrName>
                                        </p:attrNameLst>
                                      </p:cBhvr>
                                      <p:to>
                                        <a:schemeClr val="tx2"/>
                                      </p:to>
                                    </p:animClr>
                                  </p:subTnLst>
                                </p:cTn>
                              </p:par>
                              <p:par>
                                <p:cTn id="25" presetID="2" presetClass="entr" presetSubtype="8" fill="hold" grpId="0" nodeType="withEffect">
                                  <p:stCondLst>
                                    <p:cond delay="0"/>
                                  </p:stCondLst>
                                  <p:childTnLst>
                                    <p:set>
                                      <p:cBhvr>
                                        <p:cTn id="26" dur="1" fill="hold">
                                          <p:stCondLst>
                                            <p:cond delay="0"/>
                                          </p:stCondLst>
                                        </p:cTn>
                                        <p:tgtEl>
                                          <p:spTgt spid="894979">
                                            <p:txEl>
                                              <p:pRg st="5" end="5"/>
                                            </p:txEl>
                                          </p:spTgt>
                                        </p:tgtEl>
                                        <p:attrNameLst>
                                          <p:attrName>style.visibility</p:attrName>
                                        </p:attrNameLst>
                                      </p:cBhvr>
                                      <p:to>
                                        <p:strVal val="visible"/>
                                      </p:to>
                                    </p:set>
                                    <p:anim calcmode="lin" valueType="num">
                                      <p:cBhvr additive="base">
                                        <p:cTn id="27" dur="500" fill="hold"/>
                                        <p:tgtEl>
                                          <p:spTgt spid="89497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9497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5" end="5"/>
                                            </p:txEl>
                                          </p:spTgt>
                                        </p:tgtEl>
                                        <p:attrNameLst>
                                          <p:attrName>ppt_c</p:attrName>
                                        </p:attrNameLst>
                                      </p:cBhvr>
                                      <p:to>
                                        <a:schemeClr val="tx2"/>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94979">
                                            <p:txEl>
                                              <p:pRg st="6" end="6"/>
                                            </p:txEl>
                                          </p:spTgt>
                                        </p:tgtEl>
                                        <p:attrNameLst>
                                          <p:attrName>style.visibility</p:attrName>
                                        </p:attrNameLst>
                                      </p:cBhvr>
                                      <p:to>
                                        <p:strVal val="visible"/>
                                      </p:to>
                                    </p:set>
                                    <p:anim calcmode="lin" valueType="num">
                                      <p:cBhvr additive="base">
                                        <p:cTn id="33" dur="500" fill="hold"/>
                                        <p:tgtEl>
                                          <p:spTgt spid="89497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94979">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6" end="6"/>
                                            </p:txEl>
                                          </p:spTgt>
                                        </p:tgtEl>
                                        <p:attrNameLst>
                                          <p:attrName>ppt_c</p:attrName>
                                        </p:attrNameLst>
                                      </p:cBhvr>
                                      <p:to>
                                        <a:schemeClr val="tx2"/>
                                      </p:to>
                                    </p:animClr>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94979">
                                            <p:txEl>
                                              <p:pRg st="7" end="7"/>
                                            </p:txEl>
                                          </p:spTgt>
                                        </p:tgtEl>
                                        <p:attrNameLst>
                                          <p:attrName>style.visibility</p:attrName>
                                        </p:attrNameLst>
                                      </p:cBhvr>
                                      <p:to>
                                        <p:strVal val="visible"/>
                                      </p:to>
                                    </p:set>
                                    <p:anim calcmode="lin" valueType="num">
                                      <p:cBhvr additive="base">
                                        <p:cTn id="39" dur="500" fill="hold"/>
                                        <p:tgtEl>
                                          <p:spTgt spid="894979">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94979">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4979">
                                            <p:txEl>
                                              <p:pRg st="7" end="7"/>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7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p:txBody>
          <a:bodyPr/>
          <a:lstStyle/>
          <a:p>
            <a:r>
              <a:rPr lang="en-US" altLang="zh-TW" dirty="0">
                <a:solidFill>
                  <a:schemeClr val="tx1"/>
                </a:solidFill>
              </a:rPr>
              <a:t>Net Present Value</a:t>
            </a:r>
          </a:p>
        </p:txBody>
      </p:sp>
      <p:sp>
        <p:nvSpPr>
          <p:cNvPr id="897027" name="Rectangle 3"/>
          <p:cNvSpPr>
            <a:spLocks noGrp="1" noChangeArrowheads="1"/>
          </p:cNvSpPr>
          <p:nvPr>
            <p:ph idx="1"/>
          </p:nvPr>
        </p:nvSpPr>
        <p:spPr>
          <a:xfrm>
            <a:off x="511228" y="1619250"/>
            <a:ext cx="8480372" cy="5059363"/>
          </a:xfrm>
        </p:spPr>
        <p:txBody>
          <a:bodyPr>
            <a:normAutofit/>
          </a:bodyPr>
          <a:lstStyle/>
          <a:p>
            <a:pPr algn="just">
              <a:lnSpc>
                <a:spcPct val="90000"/>
              </a:lnSpc>
            </a:pPr>
            <a:r>
              <a:rPr lang="en-US" altLang="zh-TW" sz="2500" dirty="0">
                <a:solidFill>
                  <a:schemeClr val="tx1"/>
                </a:solidFill>
              </a:rPr>
              <a:t>The difference between the market value of a project and its cost</a:t>
            </a:r>
          </a:p>
          <a:p>
            <a:pPr algn="just">
              <a:lnSpc>
                <a:spcPct val="90000"/>
              </a:lnSpc>
            </a:pPr>
            <a:r>
              <a:rPr lang="en-US" altLang="zh-TW" sz="2500" dirty="0">
                <a:solidFill>
                  <a:schemeClr val="tx1"/>
                </a:solidFill>
              </a:rPr>
              <a:t>How much value is created from undertaking an investment?</a:t>
            </a:r>
          </a:p>
          <a:p>
            <a:pPr lvl="1" algn="just">
              <a:lnSpc>
                <a:spcPct val="90000"/>
              </a:lnSpc>
            </a:pPr>
            <a:r>
              <a:rPr lang="en-US" altLang="zh-TW" sz="2200" dirty="0">
                <a:solidFill>
                  <a:schemeClr val="tx1"/>
                </a:solidFill>
              </a:rPr>
              <a:t>The first step is to estimate the expected future cash flows.</a:t>
            </a:r>
          </a:p>
          <a:p>
            <a:pPr lvl="1" algn="just">
              <a:lnSpc>
                <a:spcPct val="90000"/>
              </a:lnSpc>
            </a:pPr>
            <a:r>
              <a:rPr lang="en-US" altLang="zh-TW" sz="2200" dirty="0">
                <a:solidFill>
                  <a:schemeClr val="tx1"/>
                </a:solidFill>
              </a:rPr>
              <a:t>The second step is to estimate the </a:t>
            </a:r>
            <a:r>
              <a:rPr lang="en-US" altLang="zh-TW" sz="2200" b="1" dirty="0">
                <a:solidFill>
                  <a:schemeClr val="tx1"/>
                </a:solidFill>
              </a:rPr>
              <a:t>required return </a:t>
            </a:r>
            <a:r>
              <a:rPr lang="en-US" altLang="zh-TW" sz="2200" dirty="0">
                <a:solidFill>
                  <a:schemeClr val="tx1"/>
                </a:solidFill>
              </a:rPr>
              <a:t>for projects of this risk level.</a:t>
            </a:r>
          </a:p>
          <a:p>
            <a:pPr lvl="1" algn="just">
              <a:lnSpc>
                <a:spcPct val="90000"/>
              </a:lnSpc>
            </a:pPr>
            <a:r>
              <a:rPr lang="en-US" altLang="zh-TW" sz="2200" dirty="0">
                <a:solidFill>
                  <a:schemeClr val="tx1"/>
                </a:solidFill>
              </a:rPr>
              <a:t>The third step is to find the present value of the cash flows and subtract the initial investment.</a:t>
            </a:r>
          </a:p>
          <a:p>
            <a:pPr lvl="1" algn="just">
              <a:lnSpc>
                <a:spcPct val="90000"/>
              </a:lnSpc>
            </a:pPr>
            <a:r>
              <a:rPr lang="en-US" altLang="en-US" sz="2200" dirty="0">
                <a:solidFill>
                  <a:schemeClr val="tx1"/>
                </a:solidFill>
              </a:rPr>
              <a:t>The fourth step: </a:t>
            </a:r>
            <a:r>
              <a:rPr lang="en-US" altLang="en-US" sz="2200" b="1" u="sng" dirty="0">
                <a:solidFill>
                  <a:schemeClr val="tx1"/>
                </a:solidFill>
              </a:rPr>
              <a:t>accept</a:t>
            </a:r>
            <a:r>
              <a:rPr lang="en-US" altLang="en-US" sz="2200" dirty="0">
                <a:solidFill>
                  <a:schemeClr val="tx1"/>
                </a:solidFill>
              </a:rPr>
              <a:t> the project if PV of cash flows &gt; investment </a:t>
            </a:r>
            <a:r>
              <a:rPr lang="en-US" altLang="en-US" sz="2200" b="1" u="sng" dirty="0">
                <a:solidFill>
                  <a:schemeClr val="tx1"/>
                </a:solidFill>
              </a:rPr>
              <a:t>OR reject </a:t>
            </a:r>
            <a:r>
              <a:rPr lang="en-US" altLang="en-US" sz="2200" dirty="0">
                <a:solidFill>
                  <a:schemeClr val="tx1"/>
                </a:solidFill>
              </a:rPr>
              <a:t>it if PV of cash flows &lt; investment</a:t>
            </a:r>
            <a:endParaRPr lang="en-US" altLang="zh-TW" sz="2200" dirty="0">
              <a:solidFill>
                <a:schemeClr val="tx1"/>
              </a:solidFill>
            </a:endParaRPr>
          </a:p>
        </p:txBody>
      </p:sp>
      <p:sp>
        <p:nvSpPr>
          <p:cNvPr id="7" name="Slide Number Placeholder 5"/>
          <p:cNvSpPr>
            <a:spLocks noGrp="1"/>
          </p:cNvSpPr>
          <p:nvPr>
            <p:ph type="sldNum" sz="quarter" idx="12"/>
          </p:nvPr>
        </p:nvSpPr>
        <p:spPr/>
        <p:txBody>
          <a:bodyPr/>
          <a:lstStyle/>
          <a:p>
            <a:fld id="{5ADA8D01-1DA7-47EA-A0A0-6CA54CCD6032}" type="slidenum">
              <a:rPr lang="zh-TW" altLang="en-US">
                <a:solidFill>
                  <a:schemeClr val="tx1"/>
                </a:solidFill>
              </a:rPr>
              <a:pPr/>
              <a:t>6</a:t>
            </a:fld>
            <a:endParaRPr lang="en-US" altLang="zh-TW" dirty="0">
              <a:solidFill>
                <a:schemeClr val="tx1"/>
              </a:solidFill>
            </a:endParaRPr>
          </a:p>
        </p:txBody>
      </p:sp>
      <p:sp>
        <p:nvSpPr>
          <p:cNvPr id="897028"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chemeClr val="bg1">
                    <a:lumMod val="85000"/>
                  </a:schemeClr>
                </a:solidFill>
                <a:latin typeface="Century Gothic" pitchFamily="34" charset="0"/>
              </a:rPr>
              <a:t>Net Present Value</a:t>
            </a:r>
          </a:p>
        </p:txBody>
      </p:sp>
      <p:pic>
        <p:nvPicPr>
          <p:cNvPr id="955394" name="Picture 2" descr="http://akademik.wima.ac.id/images/click-me-arrow.png">
            <a:hlinkClick r:id="rId3"/>
            <a:extLst>
              <a:ext uri="{FF2B5EF4-FFF2-40B4-BE49-F238E27FC236}">
                <a16:creationId xmlns:a16="http://schemas.microsoft.com/office/drawing/2014/main" id="{6125FBDC-7051-4903-8D4C-ECBD12C5F5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0219" y="47847"/>
            <a:ext cx="1073781" cy="1152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7027">
                                            <p:txEl>
                                              <p:pRg st="0" end="0"/>
                                            </p:txEl>
                                          </p:spTgt>
                                        </p:tgtEl>
                                        <p:attrNameLst>
                                          <p:attrName>style.visibility</p:attrName>
                                        </p:attrNameLst>
                                      </p:cBhvr>
                                      <p:to>
                                        <p:strVal val="visible"/>
                                      </p:to>
                                    </p:set>
                                    <p:anim calcmode="lin" valueType="num">
                                      <p:cBhvr additive="base">
                                        <p:cTn id="7" dur="500" fill="hold"/>
                                        <p:tgtEl>
                                          <p:spTgt spid="897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702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702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7027">
                                            <p:txEl>
                                              <p:pRg st="1" end="1"/>
                                            </p:txEl>
                                          </p:spTgt>
                                        </p:tgtEl>
                                        <p:attrNameLst>
                                          <p:attrName>style.visibility</p:attrName>
                                        </p:attrNameLst>
                                      </p:cBhvr>
                                      <p:to>
                                        <p:strVal val="visible"/>
                                      </p:to>
                                    </p:set>
                                    <p:anim calcmode="lin" valueType="num">
                                      <p:cBhvr additive="base">
                                        <p:cTn id="13" dur="500" fill="hold"/>
                                        <p:tgtEl>
                                          <p:spTgt spid="897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702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702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7027">
                                            <p:txEl>
                                              <p:pRg st="2" end="2"/>
                                            </p:txEl>
                                          </p:spTgt>
                                        </p:tgtEl>
                                        <p:attrNameLst>
                                          <p:attrName>style.visibility</p:attrName>
                                        </p:attrNameLst>
                                      </p:cBhvr>
                                      <p:to>
                                        <p:strVal val="visible"/>
                                      </p:to>
                                    </p:set>
                                    <p:anim calcmode="lin" valueType="num">
                                      <p:cBhvr additive="base">
                                        <p:cTn id="19" dur="500" fill="hold"/>
                                        <p:tgtEl>
                                          <p:spTgt spid="897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702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702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7027">
                                            <p:txEl>
                                              <p:pRg st="3" end="3"/>
                                            </p:txEl>
                                          </p:spTgt>
                                        </p:tgtEl>
                                        <p:attrNameLst>
                                          <p:attrName>style.visibility</p:attrName>
                                        </p:attrNameLst>
                                      </p:cBhvr>
                                      <p:to>
                                        <p:strVal val="visible"/>
                                      </p:to>
                                    </p:set>
                                    <p:anim calcmode="lin" valueType="num">
                                      <p:cBhvr additive="base">
                                        <p:cTn id="25" dur="500" fill="hold"/>
                                        <p:tgtEl>
                                          <p:spTgt spid="897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702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7027">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7027">
                                            <p:txEl>
                                              <p:pRg st="4" end="4"/>
                                            </p:txEl>
                                          </p:spTgt>
                                        </p:tgtEl>
                                        <p:attrNameLst>
                                          <p:attrName>style.visibility</p:attrName>
                                        </p:attrNameLst>
                                      </p:cBhvr>
                                      <p:to>
                                        <p:strVal val="visible"/>
                                      </p:to>
                                    </p:set>
                                    <p:anim calcmode="lin" valueType="num">
                                      <p:cBhvr additive="base">
                                        <p:cTn id="31" dur="500" fill="hold"/>
                                        <p:tgtEl>
                                          <p:spTgt spid="897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702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7027">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7027">
                                            <p:txEl>
                                              <p:pRg st="5" end="5"/>
                                            </p:txEl>
                                          </p:spTgt>
                                        </p:tgtEl>
                                        <p:attrNameLst>
                                          <p:attrName>style.visibility</p:attrName>
                                        </p:attrNameLst>
                                      </p:cBhvr>
                                      <p:to>
                                        <p:strVal val="visible"/>
                                      </p:to>
                                    </p:set>
                                    <p:anim calcmode="lin" valueType="num">
                                      <p:cBhvr additive="base">
                                        <p:cTn id="37" dur="500" fill="hold"/>
                                        <p:tgtEl>
                                          <p:spTgt spid="897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702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7027">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2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26" name="Rectangle 4"/>
          <p:cNvSpPr>
            <a:spLocks noGrp="1" noChangeArrowheads="1"/>
          </p:cNvSpPr>
          <p:nvPr>
            <p:ph type="title"/>
          </p:nvPr>
        </p:nvSpPr>
        <p:spPr>
          <a:xfrm>
            <a:off x="1981200" y="304800"/>
            <a:ext cx="6589199" cy="1280890"/>
          </a:xfrm>
          <a:noFill/>
        </p:spPr>
        <p:txBody>
          <a:bodyPr/>
          <a:lstStyle/>
          <a:p>
            <a:r>
              <a:rPr lang="en-US" altLang="en-US" dirty="0"/>
              <a:t>Net Present Value Formula</a:t>
            </a:r>
          </a:p>
        </p:txBody>
      </p:sp>
      <p:sp>
        <p:nvSpPr>
          <p:cNvPr id="5127" name="Rectangle 5"/>
          <p:cNvSpPr>
            <a:spLocks noGrp="1" noChangeArrowheads="1"/>
          </p:cNvSpPr>
          <p:nvPr>
            <p:ph type="body" idx="1"/>
          </p:nvPr>
        </p:nvSpPr>
        <p:spPr>
          <a:xfrm>
            <a:off x="1600200" y="1295400"/>
            <a:ext cx="7086600" cy="4419600"/>
          </a:xfrm>
          <a:noFill/>
        </p:spPr>
        <p:txBody>
          <a:bodyPr/>
          <a:lstStyle/>
          <a:p>
            <a:pPr>
              <a:buFont typeface="Wingdings" pitchFamily="2" charset="2"/>
              <a:buNone/>
            </a:pPr>
            <a:r>
              <a:rPr lang="en-US" altLang="en-US" sz="2800" i="1" dirty="0"/>
              <a:t>C</a:t>
            </a:r>
            <a:r>
              <a:rPr lang="en-US" altLang="en-US" sz="2800" baseline="-25000" dirty="0"/>
              <a:t>0</a:t>
            </a:r>
            <a:r>
              <a:rPr lang="en-US" altLang="en-US" sz="2800" dirty="0"/>
              <a:t> = Initial cash flow (often negative)</a:t>
            </a:r>
          </a:p>
          <a:p>
            <a:pPr>
              <a:buFont typeface="Wingdings" pitchFamily="2" charset="2"/>
              <a:buNone/>
            </a:pPr>
            <a:r>
              <a:rPr lang="en-US" altLang="en-US" sz="2800" i="1" dirty="0"/>
              <a:t>C</a:t>
            </a:r>
            <a:r>
              <a:rPr lang="en-US" altLang="en-US" sz="2800" baseline="-25000" dirty="0"/>
              <a:t>1</a:t>
            </a:r>
            <a:r>
              <a:rPr lang="en-US" altLang="en-US" sz="2800" dirty="0"/>
              <a:t> = Cash flow at time 1</a:t>
            </a:r>
          </a:p>
          <a:p>
            <a:pPr>
              <a:buFont typeface="Wingdings" pitchFamily="2" charset="2"/>
              <a:buNone/>
            </a:pPr>
            <a:r>
              <a:rPr lang="en-US" altLang="en-US" sz="2800" i="1" dirty="0"/>
              <a:t>C</a:t>
            </a:r>
            <a:r>
              <a:rPr lang="en-US" altLang="en-US" sz="2800" baseline="-25000" dirty="0"/>
              <a:t>2</a:t>
            </a:r>
            <a:r>
              <a:rPr lang="en-US" altLang="en-US" sz="2800" dirty="0"/>
              <a:t> = Cash flow at time 2</a:t>
            </a:r>
          </a:p>
          <a:p>
            <a:pPr>
              <a:buFont typeface="Wingdings" pitchFamily="2" charset="2"/>
              <a:buNone/>
            </a:pPr>
            <a:r>
              <a:rPr lang="en-US" altLang="en-US" sz="2800" i="1" dirty="0"/>
              <a:t>C</a:t>
            </a:r>
            <a:r>
              <a:rPr lang="en-US" altLang="en-US" sz="2800" i="1" baseline="-25000" dirty="0"/>
              <a:t>t</a:t>
            </a:r>
            <a:r>
              <a:rPr lang="en-US" altLang="en-US" sz="2800" baseline="-25000" dirty="0"/>
              <a:t> </a:t>
            </a:r>
            <a:r>
              <a:rPr lang="en-US" altLang="en-US" sz="2800" dirty="0"/>
              <a:t>= Cash flow at time t</a:t>
            </a:r>
          </a:p>
          <a:p>
            <a:pPr>
              <a:buFont typeface="Wingdings" pitchFamily="2" charset="2"/>
              <a:buNone/>
            </a:pPr>
            <a:r>
              <a:rPr lang="en-US" altLang="en-US" sz="2800" i="1" dirty="0"/>
              <a:t>t</a:t>
            </a:r>
            <a:r>
              <a:rPr lang="en-US" altLang="en-US" sz="2800" dirty="0"/>
              <a:t> = Time period of the investment</a:t>
            </a:r>
          </a:p>
          <a:p>
            <a:pPr>
              <a:buFont typeface="Wingdings" pitchFamily="2" charset="2"/>
              <a:buNone/>
            </a:pPr>
            <a:r>
              <a:rPr lang="en-US" altLang="en-US" sz="2800" i="1" dirty="0"/>
              <a:t>r</a:t>
            </a:r>
            <a:r>
              <a:rPr lang="en-US" altLang="en-US" sz="2800" dirty="0"/>
              <a:t> = Opportunity cost of capital</a:t>
            </a:r>
          </a:p>
        </p:txBody>
      </p:sp>
      <p:grpSp>
        <p:nvGrpSpPr>
          <p:cNvPr id="3" name="Group 9"/>
          <p:cNvGrpSpPr>
            <a:grpSpLocks/>
          </p:cNvGrpSpPr>
          <p:nvPr/>
        </p:nvGrpSpPr>
        <p:grpSpPr bwMode="auto">
          <a:xfrm>
            <a:off x="914400" y="4697698"/>
            <a:ext cx="7772400" cy="1524000"/>
            <a:chOff x="360" y="2760"/>
            <a:chExt cx="4896" cy="960"/>
          </a:xfrm>
        </p:grpSpPr>
        <p:sp>
          <p:nvSpPr>
            <p:cNvPr id="5130" name="Rectangle 10"/>
            <p:cNvSpPr>
              <a:spLocks noChangeArrowheads="1"/>
            </p:cNvSpPr>
            <p:nvPr/>
          </p:nvSpPr>
          <p:spPr bwMode="auto">
            <a:xfrm>
              <a:off x="360" y="2760"/>
              <a:ext cx="4896" cy="960"/>
            </a:xfrm>
            <a:prstGeom prst="roundRect">
              <a:avLst/>
            </a:prstGeom>
            <a:ln>
              <a:solidFill>
                <a:schemeClr val="accent2">
                  <a:lumMod val="60000"/>
                  <a:lumOff val="40000"/>
                </a:schemeClr>
              </a:solidFill>
              <a:headEnd/>
              <a:tailEnd/>
            </a:ln>
          </p:spPr>
          <p:style>
            <a:lnRef idx="2">
              <a:schemeClr val="accent2"/>
            </a:lnRef>
            <a:fillRef idx="1">
              <a:schemeClr val="lt1"/>
            </a:fillRef>
            <a:effectRef idx="0">
              <a:schemeClr val="accent2"/>
            </a:effectRef>
            <a:fontRef idx="minor">
              <a:schemeClr val="dk1"/>
            </a:fontRef>
          </p:style>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122" name="Object 2"/>
            <p:cNvGraphicFramePr>
              <a:graphicFrameLocks/>
            </p:cNvGraphicFramePr>
            <p:nvPr/>
          </p:nvGraphicFramePr>
          <p:xfrm>
            <a:off x="552" y="2904"/>
            <a:ext cx="4512" cy="672"/>
          </p:xfrm>
          <a:graphic>
            <a:graphicData uri="http://schemas.openxmlformats.org/presentationml/2006/ole">
              <mc:AlternateContent xmlns:mc="http://schemas.openxmlformats.org/markup-compatibility/2006">
                <mc:Choice xmlns:v="urn:schemas-microsoft-com:vml" Requires="v">
                  <p:oleObj name="Equation" r:id="rId3" imgW="2628900" imgH="419100" progId="Equation.3">
                    <p:embed/>
                  </p:oleObj>
                </mc:Choice>
                <mc:Fallback>
                  <p:oleObj name="Equation" r:id="rId3" imgW="2628900" imgH="419100" progId="Equation.3">
                    <p:embed/>
                    <p:pic>
                      <p:nvPicPr>
                        <p:cNvPr id="5122"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 y="2904"/>
                          <a:ext cx="4512"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AutoShape 3">
            <a:extLst>
              <a:ext uri="{FF2B5EF4-FFF2-40B4-BE49-F238E27FC236}">
                <a16:creationId xmlns:a16="http://schemas.microsoft.com/office/drawing/2014/main" id="{FF7E0BF5-17A7-45D0-B318-DEC3515902AF}"/>
              </a:ext>
            </a:extLst>
          </p:cNvPr>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Net Present Value</a:t>
            </a:r>
          </a:p>
        </p:txBody>
      </p:sp>
      <p:sp>
        <p:nvSpPr>
          <p:cNvPr id="11" name="Slide Number Placeholder 5">
            <a:extLst>
              <a:ext uri="{FF2B5EF4-FFF2-40B4-BE49-F238E27FC236}">
                <a16:creationId xmlns:a16="http://schemas.microsoft.com/office/drawing/2014/main" id="{58B2E548-88D8-4486-8B0E-B2FE5F3E8BE9}"/>
              </a:ext>
            </a:extLst>
          </p:cNvPr>
          <p:cNvSpPr>
            <a:spLocks noGrp="1"/>
          </p:cNvSpPr>
          <p:nvPr>
            <p:ph type="sldNum" sz="quarter" idx="12"/>
          </p:nvPr>
        </p:nvSpPr>
        <p:spPr>
          <a:xfrm>
            <a:off x="511228" y="787783"/>
            <a:ext cx="584978" cy="365125"/>
          </a:xfrm>
        </p:spPr>
        <p:txBody>
          <a:bodyPr/>
          <a:lstStyle/>
          <a:p>
            <a:fld id="{5ADA8D01-1DA7-47EA-A0A0-6CA54CCD6032}" type="slidenum">
              <a:rPr lang="zh-TW" altLang="en-US"/>
              <a:pPr/>
              <a:t>7</a:t>
            </a:fld>
            <a:endParaRPr lang="en-US" altLang="zh-TW" dirty="0"/>
          </a:p>
        </p:txBody>
      </p:sp>
    </p:spTree>
    <p:extLst>
      <p:ext uri="{BB962C8B-B14F-4D97-AF65-F5344CB8AC3E}">
        <p14:creationId xmlns:p14="http://schemas.microsoft.com/office/powerpoint/2010/main" val="39718542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en-US" altLang="zh-TW" dirty="0"/>
              <a:t>NPV Decision Rule</a:t>
            </a:r>
          </a:p>
        </p:txBody>
      </p:sp>
      <p:sp>
        <p:nvSpPr>
          <p:cNvPr id="899075" name="Rectangle 3"/>
          <p:cNvSpPr>
            <a:spLocks noGrp="1" noChangeArrowheads="1"/>
          </p:cNvSpPr>
          <p:nvPr>
            <p:ph idx="1"/>
          </p:nvPr>
        </p:nvSpPr>
        <p:spPr>
          <a:xfrm>
            <a:off x="1219200" y="1888043"/>
            <a:ext cx="7467600" cy="3777622"/>
          </a:xfrm>
        </p:spPr>
        <p:txBody>
          <a:bodyPr>
            <a:normAutofit/>
          </a:bodyPr>
          <a:lstStyle/>
          <a:p>
            <a:pPr algn="just"/>
            <a:r>
              <a:rPr lang="en-US" altLang="zh-TW" sz="2500" b="1" i="1" dirty="0"/>
              <a:t>If the NPV is positive (NPV&gt;0) accept the project</a:t>
            </a:r>
            <a:endParaRPr lang="en-US" altLang="zh-TW" sz="2500" dirty="0"/>
          </a:p>
          <a:p>
            <a:pPr algn="just"/>
            <a:r>
              <a:rPr lang="en-US" altLang="zh-TW" sz="2500" dirty="0"/>
              <a:t>A positive NPV means that the project is expected to add value to the firm and will therefore increase the wealth of the owners.</a:t>
            </a:r>
          </a:p>
          <a:p>
            <a:pPr algn="just"/>
            <a:r>
              <a:rPr lang="en-US" altLang="zh-TW" sz="2500" dirty="0"/>
              <a:t>Since our goal is to increase owner wealth, NPV is a direct measure of how well this project will meet our goal.</a:t>
            </a:r>
            <a:endParaRPr lang="en-US" altLang="zh-TW" sz="2500" b="1" i="1" dirty="0"/>
          </a:p>
        </p:txBody>
      </p:sp>
      <p:sp>
        <p:nvSpPr>
          <p:cNvPr id="7" name="Slide Number Placeholder 5"/>
          <p:cNvSpPr>
            <a:spLocks noGrp="1"/>
          </p:cNvSpPr>
          <p:nvPr>
            <p:ph type="sldNum" sz="quarter" idx="12"/>
          </p:nvPr>
        </p:nvSpPr>
        <p:spPr/>
        <p:txBody>
          <a:bodyPr/>
          <a:lstStyle/>
          <a:p>
            <a:fld id="{91E7CA12-BF80-439D-8494-4A541EEFE466}" type="slidenum">
              <a:rPr lang="zh-TW" altLang="en-US"/>
              <a:pPr/>
              <a:t>8</a:t>
            </a:fld>
            <a:endParaRPr lang="en-US" altLang="zh-TW" dirty="0"/>
          </a:p>
        </p:txBody>
      </p:sp>
      <p:sp>
        <p:nvSpPr>
          <p:cNvPr id="899076"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Net Present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anim calcmode="lin" valueType="num">
                                      <p:cBhvr additive="base">
                                        <p:cTn id="7" dur="500" fill="hold"/>
                                        <p:tgtEl>
                                          <p:spTgt spid="899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907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907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9075">
                                            <p:txEl>
                                              <p:pRg st="1" end="1"/>
                                            </p:txEl>
                                          </p:spTgt>
                                        </p:tgtEl>
                                        <p:attrNameLst>
                                          <p:attrName>style.visibility</p:attrName>
                                        </p:attrNameLst>
                                      </p:cBhvr>
                                      <p:to>
                                        <p:strVal val="visible"/>
                                      </p:to>
                                    </p:set>
                                    <p:anim calcmode="lin" valueType="num">
                                      <p:cBhvr additive="base">
                                        <p:cTn id="13" dur="500" fill="hold"/>
                                        <p:tgtEl>
                                          <p:spTgt spid="899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907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9075">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9075">
                                            <p:txEl>
                                              <p:pRg st="2" end="2"/>
                                            </p:txEl>
                                          </p:spTgt>
                                        </p:tgtEl>
                                        <p:attrNameLst>
                                          <p:attrName>style.visibility</p:attrName>
                                        </p:attrNameLst>
                                      </p:cBhvr>
                                      <p:to>
                                        <p:strVal val="visible"/>
                                      </p:to>
                                    </p:set>
                                    <p:anim calcmode="lin" valueType="num">
                                      <p:cBhvr additive="base">
                                        <p:cTn id="19" dur="500" fill="hold"/>
                                        <p:tgtEl>
                                          <p:spTgt spid="899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907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9075">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1945201" y="624110"/>
            <a:ext cx="7046399" cy="1280890"/>
          </a:xfrm>
        </p:spPr>
        <p:txBody>
          <a:bodyPr/>
          <a:lstStyle/>
          <a:p>
            <a:r>
              <a:rPr lang="en-US" altLang="zh-TW" dirty="0"/>
              <a:t>Computing NPV for the Project</a:t>
            </a:r>
          </a:p>
        </p:txBody>
      </p:sp>
      <p:sp>
        <p:nvSpPr>
          <p:cNvPr id="901123" name="Rectangle 3"/>
          <p:cNvSpPr>
            <a:spLocks noGrp="1" noChangeArrowheads="1"/>
          </p:cNvSpPr>
          <p:nvPr>
            <p:ph idx="1"/>
          </p:nvPr>
        </p:nvSpPr>
        <p:spPr>
          <a:xfrm>
            <a:off x="1111446" y="1752600"/>
            <a:ext cx="7696199" cy="3981009"/>
          </a:xfrm>
        </p:spPr>
        <p:txBody>
          <a:bodyPr>
            <a:normAutofit/>
          </a:bodyPr>
          <a:lstStyle/>
          <a:p>
            <a:r>
              <a:rPr lang="en-US" altLang="zh-TW" sz="2500" dirty="0">
                <a:latin typeface="+mj-lt"/>
              </a:rPr>
              <a:t>Using the formula:</a:t>
            </a:r>
          </a:p>
          <a:p>
            <a:pPr lvl="1"/>
            <a:r>
              <a:rPr lang="en-US" altLang="zh-TW" sz="2200" dirty="0">
                <a:latin typeface="+mj-lt"/>
              </a:rPr>
              <a:t>NPV = </a:t>
            </a:r>
            <a:r>
              <a:rPr lang="en-US" altLang="zh-TW" sz="2200" dirty="0"/>
              <a:t>– 165,000 + </a:t>
            </a:r>
            <a:r>
              <a:rPr lang="en-US" altLang="zh-TW" sz="2200" dirty="0">
                <a:latin typeface="+mj-lt"/>
              </a:rPr>
              <a:t>63,120/(1.12) + 70,800/(1.12)</a:t>
            </a:r>
            <a:r>
              <a:rPr lang="en-US" altLang="zh-TW" sz="2200" baseline="30000" dirty="0">
                <a:latin typeface="+mj-lt"/>
              </a:rPr>
              <a:t>2</a:t>
            </a:r>
            <a:r>
              <a:rPr lang="en-US" altLang="zh-TW" sz="2200" dirty="0">
                <a:latin typeface="+mj-lt"/>
              </a:rPr>
              <a:t> + 91,080/(1.12)</a:t>
            </a:r>
            <a:r>
              <a:rPr lang="en-US" altLang="zh-TW" sz="2200" baseline="30000" dirty="0">
                <a:latin typeface="+mj-lt"/>
              </a:rPr>
              <a:t>3</a:t>
            </a:r>
            <a:r>
              <a:rPr lang="en-US" altLang="zh-TW" sz="2200" dirty="0">
                <a:latin typeface="+mj-lt"/>
              </a:rPr>
              <a:t> = $12,627.41</a:t>
            </a:r>
          </a:p>
          <a:p>
            <a:r>
              <a:rPr lang="en-US" altLang="zh-TW" sz="2500" b="1" i="1" dirty="0">
                <a:latin typeface="+mj-lt"/>
              </a:rPr>
              <a:t>Do we accept or reject the project?</a:t>
            </a:r>
          </a:p>
        </p:txBody>
      </p:sp>
      <p:sp>
        <p:nvSpPr>
          <p:cNvPr id="7" name="Slide Number Placeholder 5"/>
          <p:cNvSpPr>
            <a:spLocks noGrp="1"/>
          </p:cNvSpPr>
          <p:nvPr>
            <p:ph type="sldNum" sz="quarter" idx="12"/>
          </p:nvPr>
        </p:nvSpPr>
        <p:spPr/>
        <p:txBody>
          <a:bodyPr/>
          <a:lstStyle/>
          <a:p>
            <a:fld id="{86B62E67-2B02-44D7-AC5E-B403F3F23EEB}" type="slidenum">
              <a:rPr lang="zh-TW" altLang="en-US"/>
              <a:pPr/>
              <a:t>9</a:t>
            </a:fld>
            <a:endParaRPr lang="en-US" altLang="zh-TW" dirty="0"/>
          </a:p>
        </p:txBody>
      </p:sp>
      <p:sp>
        <p:nvSpPr>
          <p:cNvPr id="901124" name="AutoShape 3"/>
          <p:cNvSpPr>
            <a:spLocks noChangeArrowheads="1"/>
          </p:cNvSpPr>
          <p:nvPr/>
        </p:nvSpPr>
        <p:spPr bwMode="auto">
          <a:xfrm>
            <a:off x="0" y="6400800"/>
            <a:ext cx="9144000" cy="457200"/>
          </a:xfrm>
          <a:prstGeom prst="roundRect">
            <a:avLst>
              <a:gd name="adj" fmla="val 16667"/>
            </a:avLst>
          </a:prstGeom>
          <a:noFill/>
          <a:ln w="25400">
            <a:solidFill>
              <a:srgbClr val="B2B2B2"/>
            </a:solidFill>
            <a:round/>
            <a:headEnd/>
            <a:tailEnd/>
          </a:ln>
        </p:spPr>
        <p:txBody>
          <a:bodyPr wrap="none" anchor="ctr"/>
          <a:lstStyle/>
          <a:p>
            <a:pPr algn="ctr"/>
            <a:r>
              <a:rPr lang="en-US" altLang="zh-TW" b="1" dirty="0">
                <a:solidFill>
                  <a:srgbClr val="B2B2B2"/>
                </a:solidFill>
                <a:latin typeface="Century Gothic" pitchFamily="34" charset="0"/>
              </a:rPr>
              <a:t>Net Present Value</a:t>
            </a:r>
          </a:p>
        </p:txBody>
      </p:sp>
      <p:sp>
        <p:nvSpPr>
          <p:cNvPr id="8" name="Rectangle 7">
            <a:extLst>
              <a:ext uri="{FF2B5EF4-FFF2-40B4-BE49-F238E27FC236}">
                <a16:creationId xmlns:a16="http://schemas.microsoft.com/office/drawing/2014/main" id="{4B30673D-C391-449F-B552-196EF235118F}"/>
              </a:ext>
            </a:extLst>
          </p:cNvPr>
          <p:cNvSpPr/>
          <p:nvPr/>
        </p:nvSpPr>
        <p:spPr>
          <a:xfrm>
            <a:off x="1806088" y="5956006"/>
            <a:ext cx="6141425" cy="923330"/>
          </a:xfrm>
          <a:prstGeom prst="rect">
            <a:avLst/>
          </a:prstGeom>
          <a:solidFill>
            <a:srgbClr val="92D050"/>
          </a:solidFill>
        </p:spPr>
        <p:txBody>
          <a:bodyPr wrap="none">
            <a:spAutoFit/>
          </a:bodyPr>
          <a:lstStyle/>
          <a:p>
            <a:r>
              <a:rPr lang="en-US" altLang="zh-TW" sz="5400" b="1" dirty="0"/>
              <a:t>NPV&gt;0 so ACCEPT</a:t>
            </a:r>
            <a:endParaRPr lang="en-GB" sz="5400" dirty="0"/>
          </a:p>
        </p:txBody>
      </p:sp>
      <p:graphicFrame>
        <p:nvGraphicFramePr>
          <p:cNvPr id="9" name="Object 12">
            <a:extLst>
              <a:ext uri="{FF2B5EF4-FFF2-40B4-BE49-F238E27FC236}">
                <a16:creationId xmlns:a16="http://schemas.microsoft.com/office/drawing/2014/main" id="{A63415B4-86FF-4F28-A22B-B68248F47556}"/>
              </a:ext>
            </a:extLst>
          </p:cNvPr>
          <p:cNvGraphicFramePr>
            <a:graphicFrameLocks noChangeAspect="1"/>
          </p:cNvGraphicFramePr>
          <p:nvPr>
            <p:extLst>
              <p:ext uri="{D42A27DB-BD31-4B8C-83A1-F6EECF244321}">
                <p14:modId xmlns:p14="http://schemas.microsoft.com/office/powerpoint/2010/main" val="3570325555"/>
              </p:ext>
            </p:extLst>
          </p:nvPr>
        </p:nvGraphicFramePr>
        <p:xfrm>
          <a:off x="1219200" y="3562262"/>
          <a:ext cx="6813354" cy="2393744"/>
        </p:xfrm>
        <a:graphic>
          <a:graphicData uri="http://schemas.openxmlformats.org/presentationml/2006/ole">
            <mc:AlternateContent xmlns:mc="http://schemas.openxmlformats.org/markup-compatibility/2006">
              <mc:Choice xmlns:v="urn:schemas-microsoft-com:vml" Requires="v">
                <p:oleObj name="Worksheet" r:id="rId3" imgW="4581701" imgH="1609592" progId="Excel.Sheet.8">
                  <p:embed/>
                </p:oleObj>
              </mc:Choice>
              <mc:Fallback>
                <p:oleObj name="Worksheet" r:id="rId3" imgW="4581701" imgH="1609592" progId="Excel.Sheet.8">
                  <p:embed/>
                  <p:pic>
                    <p:nvPicPr>
                      <p:cNvPr id="9" name="Object 12">
                        <a:extLst>
                          <a:ext uri="{FF2B5EF4-FFF2-40B4-BE49-F238E27FC236}">
                            <a16:creationId xmlns:a16="http://schemas.microsoft.com/office/drawing/2014/main" id="{A63415B4-86FF-4F28-A22B-B68248F47556}"/>
                          </a:ext>
                        </a:extLst>
                      </p:cNvPr>
                      <p:cNvPicPr>
                        <a:picLocks noGrp="1" noChangeAspect="1" noChangeArrowheads="1"/>
                      </p:cNvPicPr>
                      <p:nvPr/>
                    </p:nvPicPr>
                    <p:blipFill>
                      <a:blip r:embed="rId4"/>
                      <a:srcRect/>
                      <a:stretch>
                        <a:fillRect/>
                      </a:stretch>
                    </p:blipFill>
                    <p:spPr bwMode="auto">
                      <a:xfrm>
                        <a:off x="1219200" y="3562262"/>
                        <a:ext cx="6813354" cy="23937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23">
                                            <p:txEl>
                                              <p:pRg st="0" end="0"/>
                                            </p:txEl>
                                          </p:spTgt>
                                        </p:tgtEl>
                                        <p:attrNameLst>
                                          <p:attrName>style.visibility</p:attrName>
                                        </p:attrNameLst>
                                      </p:cBhvr>
                                      <p:to>
                                        <p:strVal val="visible"/>
                                      </p:to>
                                    </p:set>
                                    <p:anim calcmode="lin" valueType="num">
                                      <p:cBhvr additive="base">
                                        <p:cTn id="7" dur="500" fill="hold"/>
                                        <p:tgtEl>
                                          <p:spTgt spid="901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1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1123">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901123">
                                            <p:txEl>
                                              <p:pRg st="1" end="1"/>
                                            </p:txEl>
                                          </p:spTgt>
                                        </p:tgtEl>
                                        <p:attrNameLst>
                                          <p:attrName>style.visibility</p:attrName>
                                        </p:attrNameLst>
                                      </p:cBhvr>
                                      <p:to>
                                        <p:strVal val="visible"/>
                                      </p:to>
                                    </p:set>
                                    <p:anim calcmode="lin" valueType="num">
                                      <p:cBhvr additive="base">
                                        <p:cTn id="11" dur="500" fill="hold"/>
                                        <p:tgtEl>
                                          <p:spTgt spid="9011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011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1123">
                                            <p:txEl>
                                              <p:pRg st="1" end="1"/>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01123">
                                            <p:txEl>
                                              <p:pRg st="2" end="2"/>
                                            </p:txEl>
                                          </p:spTgt>
                                        </p:tgtEl>
                                        <p:attrNameLst>
                                          <p:attrName>style.visibility</p:attrName>
                                        </p:attrNameLst>
                                      </p:cBhvr>
                                      <p:to>
                                        <p:strVal val="visible"/>
                                      </p:to>
                                    </p:set>
                                    <p:anim calcmode="lin" valueType="num">
                                      <p:cBhvr additive="base">
                                        <p:cTn id="17" dur="500" fill="hold"/>
                                        <p:tgtEl>
                                          <p:spTgt spid="9011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0112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1123">
                                            <p:txEl>
                                              <p:pRg st="2" end="2"/>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3" grpId="0" build="p" autoUpdateAnimBg="0"/>
      <p:bldP spid="8" grpId="0" animBg="1"/>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1628</TotalTime>
  <Words>3197</Words>
  <Application>Microsoft Office PowerPoint</Application>
  <PresentationFormat>On-screen Show (4:3)</PresentationFormat>
  <Paragraphs>525</Paragraphs>
  <Slides>45</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57" baseType="lpstr">
      <vt:lpstr>Arial</vt:lpstr>
      <vt:lpstr>Calibri</vt:lpstr>
      <vt:lpstr>Century Gothic</vt:lpstr>
      <vt:lpstr>Symbol</vt:lpstr>
      <vt:lpstr>Times New Roman</vt:lpstr>
      <vt:lpstr>Verdana</vt:lpstr>
      <vt:lpstr>Wingdings</vt:lpstr>
      <vt:lpstr>Wingdings 3</vt:lpstr>
      <vt:lpstr>Wisp</vt:lpstr>
      <vt:lpstr>Equation</vt:lpstr>
      <vt:lpstr>Worksheet</vt:lpstr>
      <vt:lpstr>Chart</vt:lpstr>
      <vt:lpstr>Topic 8</vt:lpstr>
      <vt:lpstr>Key Concepts and Skills</vt:lpstr>
      <vt:lpstr>Lecture Outline</vt:lpstr>
      <vt:lpstr>Good Decision Criteria</vt:lpstr>
      <vt:lpstr>Project Example Information</vt:lpstr>
      <vt:lpstr>Net Present Value</vt:lpstr>
      <vt:lpstr>Net Present Value Formula</vt:lpstr>
      <vt:lpstr>NPV Decision Rule</vt:lpstr>
      <vt:lpstr>Computing NPV for the Project</vt:lpstr>
      <vt:lpstr>Calculating NPVs with Excel</vt:lpstr>
      <vt:lpstr>Example: Valuing an Office Building</vt:lpstr>
      <vt:lpstr>Risk and Present Value</vt:lpstr>
      <vt:lpstr>Risk and Present Value</vt:lpstr>
      <vt:lpstr>Decision Criteria Test - NPV</vt:lpstr>
      <vt:lpstr>Payback Period</vt:lpstr>
      <vt:lpstr>Payback Period Method: 2 Formulas</vt:lpstr>
      <vt:lpstr>Payback Method: Even CFs &amp; Formula 1</vt:lpstr>
      <vt:lpstr>Payback Method: our first Project with Different CFs &amp; Formula 2</vt:lpstr>
      <vt:lpstr>Payback Method: Another Example with Different CFs </vt:lpstr>
      <vt:lpstr>Payback Method: Another Example with Different CFs </vt:lpstr>
      <vt:lpstr>Decision Criteria Test - Payback</vt:lpstr>
      <vt:lpstr>Advantages and Disadvantages of Payback</vt:lpstr>
      <vt:lpstr>Internal Rate of Return</vt:lpstr>
      <vt:lpstr>Internal Rate of Return</vt:lpstr>
      <vt:lpstr>Computing IRR For our first Project</vt:lpstr>
      <vt:lpstr>NPV Profile For the Project</vt:lpstr>
      <vt:lpstr>IRR: Another Example</vt:lpstr>
      <vt:lpstr>Calculating IRRs With a Spreadsheet</vt:lpstr>
      <vt:lpstr>Summary of Decisions For our first Project</vt:lpstr>
      <vt:lpstr>IRR Advantages &amp; Disadvantages</vt:lpstr>
      <vt:lpstr>Decision Criteria Test - IRR</vt:lpstr>
      <vt:lpstr>IRR and Nonconventional Cash Flows</vt:lpstr>
      <vt:lpstr>Another Example – Nonconventional Cash Flows</vt:lpstr>
      <vt:lpstr>NPV Profile</vt:lpstr>
      <vt:lpstr>Summary of Decision Rules</vt:lpstr>
      <vt:lpstr>IRR and Mutually Exclusive Projects</vt:lpstr>
      <vt:lpstr>Example With Mutually Exclusive Projects</vt:lpstr>
      <vt:lpstr>NPV Profiles</vt:lpstr>
      <vt:lpstr>Conflicts Between NPV and IRR</vt:lpstr>
      <vt:lpstr>Capital Budgeting In Practice</vt:lpstr>
      <vt:lpstr>Quick Quiz</vt:lpstr>
      <vt:lpstr>Comprehensive Problem</vt:lpstr>
      <vt:lpstr>Lecture Summary</vt:lpstr>
      <vt:lpstr>All the FORMULAS Used in Slides</vt:lpstr>
      <vt:lpstr>Topic 9</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MHE</dc:creator>
  <cp:lastModifiedBy>RAYAMAJHI CHHETRI Manoj</cp:lastModifiedBy>
  <cp:revision>88</cp:revision>
  <cp:lastPrinted>2015-10-25T10:01:22Z</cp:lastPrinted>
  <dcterms:created xsi:type="dcterms:W3CDTF">2006-08-09T18:58:00Z</dcterms:created>
  <dcterms:modified xsi:type="dcterms:W3CDTF">2024-11-12T04:38:36Z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47c9fc-b882-441b-a296-0591a76080ea_Enabled">
    <vt:lpwstr>true</vt:lpwstr>
  </property>
  <property fmtid="{D5CDD505-2E9C-101B-9397-08002B2CF9AE}" pid="3" name="MSIP_Label_bf47c9fc-b882-441b-a296-0591a76080ea_SetDate">
    <vt:lpwstr>2023-10-30T14:19:29Z</vt:lpwstr>
  </property>
  <property fmtid="{D5CDD505-2E9C-101B-9397-08002B2CF9AE}" pid="4" name="MSIP_Label_bf47c9fc-b882-441b-a296-0591a76080ea_Method">
    <vt:lpwstr>Standard</vt:lpwstr>
  </property>
  <property fmtid="{D5CDD505-2E9C-101B-9397-08002B2CF9AE}" pid="5" name="MSIP_Label_bf47c9fc-b882-441b-a296-0591a76080ea_Name">
    <vt:lpwstr>Public</vt:lpwstr>
  </property>
  <property fmtid="{D5CDD505-2E9C-101B-9397-08002B2CF9AE}" pid="6" name="MSIP_Label_bf47c9fc-b882-441b-a296-0591a76080ea_SiteId">
    <vt:lpwstr>a5819553-432c-4f87-aa01-56da11acc555</vt:lpwstr>
  </property>
  <property fmtid="{D5CDD505-2E9C-101B-9397-08002B2CF9AE}" pid="7" name="MSIP_Label_bf47c9fc-b882-441b-a296-0591a76080ea_ActionId">
    <vt:lpwstr>7eba42fc-31bf-4473-84b7-49e67866e330</vt:lpwstr>
  </property>
  <property fmtid="{D5CDD505-2E9C-101B-9397-08002B2CF9AE}" pid="8" name="MSIP_Label_bf47c9fc-b882-441b-a296-0591a76080ea_ContentBits">
    <vt:lpwstr>0</vt:lpwstr>
  </property>
</Properties>
</file>