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Utkarsh Thakre"/>
  <p:cmAuthor clrIdx="1" id="1" initials="" lastIdx="1" name="Anish Kulkarni"/>
  <p:cmAuthor clrIdx="2" id="2" initials="" lastIdx="2" name="Kanishka Sunic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03T06:25:30.866">
    <p:pos x="287" y="849"/>
    <p:text>slide 5 and 6  anish tera part hai accordingly edit karna</p:text>
  </p:cm>
  <p:cm authorId="1" idx="1" dt="2019-11-03T05:00:16.005">
    <p:pos x="287" y="849"/>
    <p:text>ha theek hai</p:text>
  </p:cm>
  <p:cm authorId="2" idx="1" dt="2019-11-03T06:05:10.636">
    <p:pos x="287" y="849"/>
    <p:text>ye part mein likh de raha hu, anish intro likh raha hai</p:text>
  </p:cm>
  <p:cm authorId="2" idx="2" dt="2019-11-03T06:25:30.866">
    <p:pos x="287" y="849"/>
    <p:text>12.6 mm length cylinder ka perimeter ke liye likha hai, and 4mm radius ke wajah se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07d55ccd8_7_56: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68" name="Google Shape;68;g707d55ccd8_7_56: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07d55ccd8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07d55ccd8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07d55ccd8_7_125:notes"/>
          <p:cNvSpPr txBox="1"/>
          <p:nvPr>
            <p:ph idx="1" type="body"/>
          </p:nvPr>
        </p:nvSpPr>
        <p:spPr>
          <a:xfrm>
            <a:off x="685784" y="4343396"/>
            <a:ext cx="5486386" cy="4114791"/>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83" name="Google Shape;83;g707d55ccd8_7_125:notes"/>
          <p:cNvSpPr/>
          <p:nvPr>
            <p:ph idx="2" type="sldImg"/>
          </p:nvPr>
        </p:nvSpPr>
        <p:spPr>
          <a:xfrm>
            <a:off x="1143128" y="685791"/>
            <a:ext cx="4572379"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af01084a57cf84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f01084a57cf84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07d55cc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07d55cc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07d55cc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7d55cc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07d55ccd8_5_3: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09" name="Google Shape;109;g707d55ccd8_5_3:notes"/>
          <p:cNvSpPr/>
          <p:nvPr>
            <p:ph idx="2" type="sldImg"/>
          </p:nvPr>
        </p:nvSpPr>
        <p:spPr>
          <a:xfrm>
            <a:off x="114312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07d55ccd8_5_8:notes"/>
          <p:cNvSpPr txBox="1"/>
          <p:nvPr>
            <p:ph idx="1" type="body"/>
          </p:nvPr>
        </p:nvSpPr>
        <p:spPr>
          <a:xfrm>
            <a:off x="685784" y="4343396"/>
            <a:ext cx="5486400" cy="4114800"/>
          </a:xfrm>
          <a:prstGeom prst="rect">
            <a:avLst/>
          </a:prstGeom>
        </p:spPr>
        <p:txBody>
          <a:bodyPr anchorCtr="0" anchor="t" bIns="81350" lIns="81350" spcFirstLastPara="1" rIns="81350" wrap="square" tIns="81350">
            <a:noAutofit/>
          </a:bodyPr>
          <a:lstStyle/>
          <a:p>
            <a:pPr indent="0" lvl="0" marL="0" rtl="0" algn="l">
              <a:spcBef>
                <a:spcPts val="0"/>
              </a:spcBef>
              <a:spcAft>
                <a:spcPts val="0"/>
              </a:spcAft>
              <a:buNone/>
            </a:pPr>
            <a:r>
              <a:t/>
            </a:r>
            <a:endParaRPr/>
          </a:p>
        </p:txBody>
      </p:sp>
      <p:sp>
        <p:nvSpPr>
          <p:cNvPr id="115" name="Google Shape;115;g707d55ccd8_5_8:notes"/>
          <p:cNvSpPr/>
          <p:nvPr>
            <p:ph idx="2" type="sldImg"/>
          </p:nvPr>
        </p:nvSpPr>
        <p:spPr>
          <a:xfrm>
            <a:off x="1143128" y="685791"/>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7d55ccd8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7d55ccd8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16" name="Google Shape;16;p2"/>
          <p:cNvSpPr txBox="1"/>
          <p:nvPr>
            <p:ph idx="1" type="body"/>
          </p:nvPr>
        </p:nvSpPr>
        <p:spPr>
          <a:xfrm>
            <a:off x="457172" y="1502083"/>
            <a:ext cx="8228763" cy="268383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4" name="Shape 44"/>
        <p:cNvGrpSpPr/>
        <p:nvPr/>
      </p:nvGrpSpPr>
      <p:grpSpPr>
        <a:xfrm>
          <a:off x="0" y="0"/>
          <a:ext cx="0" cy="0"/>
          <a:chOff x="0" y="0"/>
          <a:chExt cx="0" cy="0"/>
        </a:xfrm>
      </p:grpSpPr>
      <p:sp>
        <p:nvSpPr>
          <p:cNvPr id="45" name="Google Shape;45;p11"/>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46" name="Google Shape;46;p11"/>
          <p:cNvSpPr txBox="1"/>
          <p:nvPr>
            <p:ph idx="1" type="body"/>
          </p:nvPr>
        </p:nvSpPr>
        <p:spPr>
          <a:xfrm>
            <a:off x="457172" y="1502083"/>
            <a:ext cx="8228763"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7" name="Google Shape;47;p11"/>
          <p:cNvSpPr txBox="1"/>
          <p:nvPr>
            <p:ph idx="2" type="body"/>
          </p:nvPr>
        </p:nvSpPr>
        <p:spPr>
          <a:xfrm>
            <a:off x="457172" y="2903918"/>
            <a:ext cx="8228763"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8" name="Shape 48"/>
        <p:cNvGrpSpPr/>
        <p:nvPr/>
      </p:nvGrpSpPr>
      <p:grpSpPr>
        <a:xfrm>
          <a:off x="0" y="0"/>
          <a:ext cx="0" cy="0"/>
          <a:chOff x="0" y="0"/>
          <a:chExt cx="0" cy="0"/>
        </a:xfrm>
      </p:grpSpPr>
      <p:sp>
        <p:nvSpPr>
          <p:cNvPr id="49" name="Google Shape;49;p12"/>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0" name="Google Shape;50;p12"/>
          <p:cNvSpPr txBox="1"/>
          <p:nvPr>
            <p:ph idx="1" type="body"/>
          </p:nvPr>
        </p:nvSpPr>
        <p:spPr>
          <a:xfrm>
            <a:off x="457172"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1" name="Google Shape;51;p12"/>
          <p:cNvSpPr txBox="1"/>
          <p:nvPr>
            <p:ph idx="2" type="body"/>
          </p:nvPr>
        </p:nvSpPr>
        <p:spPr>
          <a:xfrm>
            <a:off x="4673927"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2" name="Google Shape;52;p12"/>
          <p:cNvSpPr txBox="1"/>
          <p:nvPr>
            <p:ph idx="3" type="body"/>
          </p:nvPr>
        </p:nvSpPr>
        <p:spPr>
          <a:xfrm>
            <a:off x="457172" y="2903918"/>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3" name="Google Shape;53;p12"/>
          <p:cNvSpPr txBox="1"/>
          <p:nvPr>
            <p:ph idx="4" type="body"/>
          </p:nvPr>
        </p:nvSpPr>
        <p:spPr>
          <a:xfrm>
            <a:off x="4673927" y="2903918"/>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4" name="Shape 54"/>
        <p:cNvGrpSpPr/>
        <p:nvPr/>
      </p:nvGrpSpPr>
      <p:grpSpPr>
        <a:xfrm>
          <a:off x="0" y="0"/>
          <a:ext cx="0" cy="0"/>
          <a:chOff x="0" y="0"/>
          <a:chExt cx="0" cy="0"/>
        </a:xfrm>
      </p:grpSpPr>
      <p:sp>
        <p:nvSpPr>
          <p:cNvPr id="55" name="Google Shape;55;p13"/>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56" name="Google Shape;56;p13"/>
          <p:cNvSpPr txBox="1"/>
          <p:nvPr>
            <p:ph idx="1" type="body"/>
          </p:nvPr>
        </p:nvSpPr>
        <p:spPr>
          <a:xfrm>
            <a:off x="457172" y="1502083"/>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7" name="Google Shape;57;p13"/>
          <p:cNvSpPr txBox="1"/>
          <p:nvPr>
            <p:ph idx="2" type="body"/>
          </p:nvPr>
        </p:nvSpPr>
        <p:spPr>
          <a:xfrm>
            <a:off x="3239388" y="1502083"/>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8" name="Google Shape;58;p13"/>
          <p:cNvSpPr txBox="1"/>
          <p:nvPr>
            <p:ph idx="3" type="body"/>
          </p:nvPr>
        </p:nvSpPr>
        <p:spPr>
          <a:xfrm>
            <a:off x="6021277" y="1502083"/>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59" name="Google Shape;59;p13"/>
          <p:cNvSpPr txBox="1"/>
          <p:nvPr>
            <p:ph idx="4" type="body"/>
          </p:nvPr>
        </p:nvSpPr>
        <p:spPr>
          <a:xfrm>
            <a:off x="457172" y="2903918"/>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0" name="Google Shape;60;p13"/>
          <p:cNvSpPr txBox="1"/>
          <p:nvPr>
            <p:ph idx="5" type="body"/>
          </p:nvPr>
        </p:nvSpPr>
        <p:spPr>
          <a:xfrm>
            <a:off x="3239388" y="2903918"/>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61" name="Google Shape;61;p13"/>
          <p:cNvSpPr txBox="1"/>
          <p:nvPr>
            <p:ph idx="6" type="body"/>
          </p:nvPr>
        </p:nvSpPr>
        <p:spPr>
          <a:xfrm>
            <a:off x="6021277" y="2903918"/>
            <a:ext cx="264931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BODY_1">
  <p:cSld name="TITLE_AND_BODY_1">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rtl="0">
              <a:spcBef>
                <a:spcPts val="0"/>
              </a:spcBef>
              <a:spcAft>
                <a:spcPts val="0"/>
              </a:spcAft>
              <a:buSzPts val="1300"/>
              <a:buNone/>
              <a:defRPr/>
            </a:lvl1pPr>
            <a:lvl2pPr lvl="1" rtl="0">
              <a:spcBef>
                <a:spcPts val="0"/>
              </a:spcBef>
              <a:spcAft>
                <a:spcPts val="0"/>
              </a:spcAft>
              <a:buSzPts val="1300"/>
              <a:buNone/>
              <a:defRPr/>
            </a:lvl2pPr>
            <a:lvl3pPr lvl="2" rtl="0">
              <a:spcBef>
                <a:spcPts val="0"/>
              </a:spcBef>
              <a:spcAft>
                <a:spcPts val="0"/>
              </a:spcAft>
              <a:buSzPts val="1300"/>
              <a:buNone/>
              <a:defRPr/>
            </a:lvl3pPr>
            <a:lvl4pPr lvl="3" rtl="0">
              <a:spcBef>
                <a:spcPts val="0"/>
              </a:spcBef>
              <a:spcAft>
                <a:spcPts val="0"/>
              </a:spcAft>
              <a:buSzPts val="1300"/>
              <a:buNone/>
              <a:defRPr/>
            </a:lvl4pPr>
            <a:lvl5pPr lvl="4" rtl="0">
              <a:spcBef>
                <a:spcPts val="0"/>
              </a:spcBef>
              <a:spcAft>
                <a:spcPts val="0"/>
              </a:spcAft>
              <a:buSzPts val="1300"/>
              <a:buNone/>
              <a:defRPr/>
            </a:lvl5pPr>
            <a:lvl6pPr lvl="5" rtl="0">
              <a:spcBef>
                <a:spcPts val="0"/>
              </a:spcBef>
              <a:spcAft>
                <a:spcPts val="0"/>
              </a:spcAft>
              <a:buSzPts val="1300"/>
              <a:buNone/>
              <a:defRPr/>
            </a:lvl6pPr>
            <a:lvl7pPr lvl="6" rtl="0">
              <a:spcBef>
                <a:spcPts val="0"/>
              </a:spcBef>
              <a:spcAft>
                <a:spcPts val="0"/>
              </a:spcAft>
              <a:buSzPts val="1300"/>
              <a:buNone/>
              <a:defRPr/>
            </a:lvl7pPr>
            <a:lvl8pPr lvl="7" rtl="0">
              <a:spcBef>
                <a:spcPts val="0"/>
              </a:spcBef>
              <a:spcAft>
                <a:spcPts val="0"/>
              </a:spcAft>
              <a:buSzPts val="1300"/>
              <a:buNone/>
              <a:defRPr/>
            </a:lvl8pPr>
            <a:lvl9pPr lvl="8" rtl="0">
              <a:spcBef>
                <a:spcPts val="0"/>
              </a:spcBef>
              <a:spcAft>
                <a:spcPts val="0"/>
              </a:spcAft>
              <a:buSzPts val="1300"/>
              <a:buNone/>
              <a:defRPr/>
            </a:lvl9pPr>
          </a:lstStyle>
          <a:p/>
        </p:txBody>
      </p:sp>
      <p:sp>
        <p:nvSpPr>
          <p:cNvPr id="64" name="Google Shape;64;p14"/>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228600" lvl="0" marL="457200" rtl="0">
              <a:spcBef>
                <a:spcPts val="0"/>
              </a:spcBef>
              <a:spcAft>
                <a:spcPts val="0"/>
              </a:spcAft>
              <a:buSzPts val="1300"/>
              <a:buNone/>
              <a:defRPr/>
            </a:lvl1pPr>
            <a:lvl2pPr indent="-228600" lvl="1" marL="914400" rtl="0">
              <a:spcBef>
                <a:spcPts val="0"/>
              </a:spcBef>
              <a:spcAft>
                <a:spcPts val="0"/>
              </a:spcAft>
              <a:buSzPts val="1300"/>
              <a:buNone/>
              <a:defRPr/>
            </a:lvl2pPr>
            <a:lvl3pPr indent="-228600" lvl="2" marL="1371600" rtl="0">
              <a:spcBef>
                <a:spcPts val="0"/>
              </a:spcBef>
              <a:spcAft>
                <a:spcPts val="0"/>
              </a:spcAft>
              <a:buSzPts val="1300"/>
              <a:buNone/>
              <a:defRPr/>
            </a:lvl3pPr>
            <a:lvl4pPr indent="-228600" lvl="3" marL="1828800" rtl="0">
              <a:spcBef>
                <a:spcPts val="0"/>
              </a:spcBef>
              <a:spcAft>
                <a:spcPts val="0"/>
              </a:spcAft>
              <a:buSzPts val="1300"/>
              <a:buNone/>
              <a:defRPr/>
            </a:lvl4pPr>
            <a:lvl5pPr indent="-228600" lvl="4" marL="2286000" rtl="0">
              <a:spcBef>
                <a:spcPts val="0"/>
              </a:spcBef>
              <a:spcAft>
                <a:spcPts val="0"/>
              </a:spcAft>
              <a:buSzPts val="1300"/>
              <a:buNone/>
              <a:defRPr/>
            </a:lvl5pPr>
            <a:lvl6pPr indent="-228600" lvl="5" marL="2743200" rtl="0">
              <a:spcBef>
                <a:spcPts val="0"/>
              </a:spcBef>
              <a:spcAft>
                <a:spcPts val="0"/>
              </a:spcAft>
              <a:buSzPts val="1300"/>
              <a:buNone/>
              <a:defRPr/>
            </a:lvl6pPr>
            <a:lvl7pPr indent="-228600" lvl="6" marL="3200400" rtl="0">
              <a:spcBef>
                <a:spcPts val="0"/>
              </a:spcBef>
              <a:spcAft>
                <a:spcPts val="0"/>
              </a:spcAft>
              <a:buSzPts val="1300"/>
              <a:buNone/>
              <a:defRPr/>
            </a:lvl7pPr>
            <a:lvl8pPr indent="-228600" lvl="7" marL="3657600" rtl="0">
              <a:spcBef>
                <a:spcPts val="0"/>
              </a:spcBef>
              <a:spcAft>
                <a:spcPts val="0"/>
              </a:spcAft>
              <a:buSzPts val="1300"/>
              <a:buNone/>
              <a:defRPr/>
            </a:lvl8pPr>
            <a:lvl9pPr indent="-228600" lvl="8" marL="4114800" rtl="0">
              <a:spcBef>
                <a:spcPts val="0"/>
              </a:spcBef>
              <a:spcAft>
                <a:spcPts val="0"/>
              </a:spcAft>
              <a:buSzPts val="1300"/>
              <a:buNone/>
              <a:defRPr/>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0" name="Google Shape;20;p4"/>
          <p:cNvSpPr txBox="1"/>
          <p:nvPr>
            <p:ph idx="1" type="subTitle"/>
          </p:nvPr>
        </p:nvSpPr>
        <p:spPr>
          <a:xfrm>
            <a:off x="457172" y="1502083"/>
            <a:ext cx="8228763" cy="268383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23" name="Google Shape;23;p5"/>
          <p:cNvSpPr txBox="1"/>
          <p:nvPr>
            <p:ph idx="1" type="body"/>
          </p:nvPr>
        </p:nvSpPr>
        <p:spPr>
          <a:xfrm>
            <a:off x="457172" y="1502083"/>
            <a:ext cx="4015600" cy="268383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24" name="Google Shape;24;p5"/>
          <p:cNvSpPr txBox="1"/>
          <p:nvPr>
            <p:ph idx="2" type="body"/>
          </p:nvPr>
        </p:nvSpPr>
        <p:spPr>
          <a:xfrm>
            <a:off x="4673927" y="1502083"/>
            <a:ext cx="4015600" cy="268383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7" name="Shape 27"/>
        <p:cNvGrpSpPr/>
        <p:nvPr/>
      </p:nvGrpSpPr>
      <p:grpSpPr>
        <a:xfrm>
          <a:off x="0" y="0"/>
          <a:ext cx="0" cy="0"/>
          <a:chOff x="0" y="0"/>
          <a:chExt cx="0" cy="0"/>
        </a:xfrm>
      </p:grpSpPr>
      <p:sp>
        <p:nvSpPr>
          <p:cNvPr id="28" name="Google Shape;28;p7"/>
          <p:cNvSpPr txBox="1"/>
          <p:nvPr>
            <p:ph idx="1" type="subTitle"/>
          </p:nvPr>
        </p:nvSpPr>
        <p:spPr>
          <a:xfrm>
            <a:off x="457172" y="512994"/>
            <a:ext cx="8228763" cy="3980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8"/>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1" name="Google Shape;31;p8"/>
          <p:cNvSpPr txBox="1"/>
          <p:nvPr>
            <p:ph idx="1" type="body"/>
          </p:nvPr>
        </p:nvSpPr>
        <p:spPr>
          <a:xfrm>
            <a:off x="457172"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32" name="Google Shape;32;p8"/>
          <p:cNvSpPr txBox="1"/>
          <p:nvPr>
            <p:ph idx="2" type="body"/>
          </p:nvPr>
        </p:nvSpPr>
        <p:spPr>
          <a:xfrm>
            <a:off x="4673927" y="1502083"/>
            <a:ext cx="4015600" cy="268383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33" name="Google Shape;33;p8"/>
          <p:cNvSpPr txBox="1"/>
          <p:nvPr>
            <p:ph idx="3" type="body"/>
          </p:nvPr>
        </p:nvSpPr>
        <p:spPr>
          <a:xfrm>
            <a:off x="457172" y="2903918"/>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36" name="Google Shape;36;p9"/>
          <p:cNvSpPr txBox="1"/>
          <p:nvPr>
            <p:ph idx="1" type="body"/>
          </p:nvPr>
        </p:nvSpPr>
        <p:spPr>
          <a:xfrm>
            <a:off x="457172" y="1502083"/>
            <a:ext cx="4015600" cy="268383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37" name="Google Shape;37;p9"/>
          <p:cNvSpPr txBox="1"/>
          <p:nvPr>
            <p:ph idx="2" type="body"/>
          </p:nvPr>
        </p:nvSpPr>
        <p:spPr>
          <a:xfrm>
            <a:off x="4673927"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38" name="Google Shape;38;p9"/>
          <p:cNvSpPr txBox="1"/>
          <p:nvPr>
            <p:ph idx="3" type="body"/>
          </p:nvPr>
        </p:nvSpPr>
        <p:spPr>
          <a:xfrm>
            <a:off x="4673927" y="2903918"/>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10"/>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300"/>
              <a:buNone/>
              <a:defRPr/>
            </a:lvl1pPr>
            <a:lvl2pPr lvl="1" algn="l">
              <a:spcBef>
                <a:spcPts val="0"/>
              </a:spcBef>
              <a:spcAft>
                <a:spcPts val="0"/>
              </a:spcAft>
              <a:buSzPts val="1300"/>
              <a:buNone/>
              <a:defRPr/>
            </a:lvl2pPr>
            <a:lvl3pPr lvl="2" algn="l">
              <a:spcBef>
                <a:spcPts val="0"/>
              </a:spcBef>
              <a:spcAft>
                <a:spcPts val="0"/>
              </a:spcAft>
              <a:buSzPts val="1300"/>
              <a:buNone/>
              <a:defRPr/>
            </a:lvl3pPr>
            <a:lvl4pPr lvl="3" algn="l">
              <a:spcBef>
                <a:spcPts val="0"/>
              </a:spcBef>
              <a:spcAft>
                <a:spcPts val="0"/>
              </a:spcAft>
              <a:buSzPts val="1300"/>
              <a:buNone/>
              <a:defRPr/>
            </a:lvl4pPr>
            <a:lvl5pPr lvl="4" algn="l">
              <a:spcBef>
                <a:spcPts val="0"/>
              </a:spcBef>
              <a:spcAft>
                <a:spcPts val="0"/>
              </a:spcAft>
              <a:buSzPts val="1300"/>
              <a:buNone/>
              <a:defRPr/>
            </a:lvl5pPr>
            <a:lvl6pPr lvl="5" algn="l">
              <a:spcBef>
                <a:spcPts val="0"/>
              </a:spcBef>
              <a:spcAft>
                <a:spcPts val="0"/>
              </a:spcAft>
              <a:buSzPts val="1300"/>
              <a:buNone/>
              <a:defRPr/>
            </a:lvl6pPr>
            <a:lvl7pPr lvl="6" algn="l">
              <a:spcBef>
                <a:spcPts val="0"/>
              </a:spcBef>
              <a:spcAft>
                <a:spcPts val="0"/>
              </a:spcAft>
              <a:buSzPts val="1300"/>
              <a:buNone/>
              <a:defRPr/>
            </a:lvl7pPr>
            <a:lvl8pPr lvl="7" algn="l">
              <a:spcBef>
                <a:spcPts val="0"/>
              </a:spcBef>
              <a:spcAft>
                <a:spcPts val="0"/>
              </a:spcAft>
              <a:buSzPts val="1300"/>
              <a:buNone/>
              <a:defRPr/>
            </a:lvl8pPr>
            <a:lvl9pPr lvl="8" algn="l">
              <a:spcBef>
                <a:spcPts val="0"/>
              </a:spcBef>
              <a:spcAft>
                <a:spcPts val="0"/>
              </a:spcAft>
              <a:buSzPts val="1300"/>
              <a:buNone/>
              <a:defRPr/>
            </a:lvl9pPr>
          </a:lstStyle>
          <a:p/>
        </p:txBody>
      </p:sp>
      <p:sp>
        <p:nvSpPr>
          <p:cNvPr id="41" name="Google Shape;41;p10"/>
          <p:cNvSpPr txBox="1"/>
          <p:nvPr>
            <p:ph idx="1" type="body"/>
          </p:nvPr>
        </p:nvSpPr>
        <p:spPr>
          <a:xfrm>
            <a:off x="457172"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2" name="Google Shape;42;p10"/>
          <p:cNvSpPr txBox="1"/>
          <p:nvPr>
            <p:ph idx="2" type="body"/>
          </p:nvPr>
        </p:nvSpPr>
        <p:spPr>
          <a:xfrm>
            <a:off x="4673927" y="1502083"/>
            <a:ext cx="4015600"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
        <p:nvSpPr>
          <p:cNvPr id="43" name="Google Shape;43;p10"/>
          <p:cNvSpPr txBox="1"/>
          <p:nvPr>
            <p:ph idx="3" type="body"/>
          </p:nvPr>
        </p:nvSpPr>
        <p:spPr>
          <a:xfrm>
            <a:off x="457172" y="2903918"/>
            <a:ext cx="8228763" cy="1280036"/>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300"/>
              <a:buNone/>
              <a:defRPr/>
            </a:lvl1pPr>
            <a:lvl2pPr indent="-228600" lvl="1" marL="914400" algn="l">
              <a:spcBef>
                <a:spcPts val="0"/>
              </a:spcBef>
              <a:spcAft>
                <a:spcPts val="0"/>
              </a:spcAft>
              <a:buSzPts val="1300"/>
              <a:buNone/>
              <a:defRPr/>
            </a:lvl2pPr>
            <a:lvl3pPr indent="-228600" lvl="2" marL="1371600" algn="l">
              <a:spcBef>
                <a:spcPts val="0"/>
              </a:spcBef>
              <a:spcAft>
                <a:spcPts val="0"/>
              </a:spcAft>
              <a:buSzPts val="1300"/>
              <a:buNone/>
              <a:defRPr/>
            </a:lvl3pPr>
            <a:lvl4pPr indent="-228600" lvl="3" marL="1828800" algn="l">
              <a:spcBef>
                <a:spcPts val="0"/>
              </a:spcBef>
              <a:spcAft>
                <a:spcPts val="0"/>
              </a:spcAft>
              <a:buSzPts val="1300"/>
              <a:buNone/>
              <a:defRPr/>
            </a:lvl4pPr>
            <a:lvl5pPr indent="-228600" lvl="4" marL="2286000" algn="l">
              <a:spcBef>
                <a:spcPts val="0"/>
              </a:spcBef>
              <a:spcAft>
                <a:spcPts val="0"/>
              </a:spcAft>
              <a:buSzPts val="1300"/>
              <a:buNone/>
              <a:defRPr/>
            </a:lvl5pPr>
            <a:lvl6pPr indent="-228600" lvl="5" marL="2743200" algn="l">
              <a:spcBef>
                <a:spcPts val="0"/>
              </a:spcBef>
              <a:spcAft>
                <a:spcPts val="0"/>
              </a:spcAft>
              <a:buSzPts val="1300"/>
              <a:buNone/>
              <a:defRPr/>
            </a:lvl6pPr>
            <a:lvl7pPr indent="-228600" lvl="6" marL="3200400" algn="l">
              <a:spcBef>
                <a:spcPts val="0"/>
              </a:spcBef>
              <a:spcAft>
                <a:spcPts val="0"/>
              </a:spcAft>
              <a:buSzPts val="1300"/>
              <a:buNone/>
              <a:defRPr/>
            </a:lvl7pPr>
            <a:lvl8pPr indent="-228600" lvl="7" marL="3657600" algn="l">
              <a:spcBef>
                <a:spcPts val="0"/>
              </a:spcBef>
              <a:spcAft>
                <a:spcPts val="0"/>
              </a:spcAft>
              <a:buSzPts val="1300"/>
              <a:buNone/>
              <a:defRPr/>
            </a:lvl8pPr>
            <a:lvl9pPr indent="-228600" lvl="8" marL="4114800" algn="l">
              <a:spcBef>
                <a:spcPts val="0"/>
              </a:spcBef>
              <a:spcAft>
                <a:spcPts val="0"/>
              </a:spcAft>
              <a:buSzPts val="1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5551" y="0"/>
            <a:ext cx="9143433" cy="293886"/>
          </a:xfrm>
          <a:prstGeom prst="rect">
            <a:avLst/>
          </a:prstGeom>
          <a:noFill/>
          <a:ln>
            <a:noFill/>
          </a:ln>
        </p:spPr>
      </p:pic>
      <p:pic>
        <p:nvPicPr>
          <p:cNvPr id="7" name="Google Shape;7;p1"/>
          <p:cNvPicPr preferRelativeResize="0"/>
          <p:nvPr/>
        </p:nvPicPr>
        <p:blipFill rotWithShape="1">
          <a:blip r:embed="rId1">
            <a:alphaModFix/>
          </a:blip>
          <a:srcRect b="0" l="0" r="0" t="0"/>
          <a:stretch/>
        </p:blipFill>
        <p:spPr>
          <a:xfrm>
            <a:off x="5551" y="4859238"/>
            <a:ext cx="9143433" cy="293886"/>
          </a:xfrm>
          <a:prstGeom prst="rect">
            <a:avLst/>
          </a:prstGeom>
          <a:noFill/>
          <a:ln>
            <a:noFill/>
          </a:ln>
        </p:spPr>
      </p:pic>
      <p:sp>
        <p:nvSpPr>
          <p:cNvPr id="8" name="Google Shape;8;p1"/>
          <p:cNvSpPr txBox="1"/>
          <p:nvPr>
            <p:ph type="title"/>
          </p:nvPr>
        </p:nvSpPr>
        <p:spPr>
          <a:xfrm>
            <a:off x="457172" y="512994"/>
            <a:ext cx="8228763" cy="858473"/>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300"/>
              <a:buNone/>
              <a:defRPr b="0" i="0" sz="1600" u="none" cap="none" strike="noStrike"/>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9" name="Google Shape;9;p1"/>
          <p:cNvSpPr txBox="1"/>
          <p:nvPr>
            <p:ph idx="1" type="body"/>
          </p:nvPr>
        </p:nvSpPr>
        <p:spPr>
          <a:xfrm>
            <a:off x="457172" y="1502083"/>
            <a:ext cx="8228763" cy="268383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300"/>
              <a:buNone/>
              <a:defRPr b="0" i="0" sz="1600" u="none" cap="none" strike="noStrike"/>
            </a:lvl1pPr>
            <a:lvl2pPr indent="-228600" lvl="1" marL="914400" marR="0" rtl="0" algn="l">
              <a:spcBef>
                <a:spcPts val="0"/>
              </a:spcBef>
              <a:spcAft>
                <a:spcPts val="0"/>
              </a:spcAft>
              <a:buSzPts val="1300"/>
              <a:buNone/>
              <a:defRPr b="0" i="0" sz="1600" u="none" cap="none" strike="noStrike"/>
            </a:lvl2pPr>
            <a:lvl3pPr indent="-228600" lvl="2" marL="1371600" marR="0" rtl="0" algn="l">
              <a:spcBef>
                <a:spcPts val="0"/>
              </a:spcBef>
              <a:spcAft>
                <a:spcPts val="0"/>
              </a:spcAft>
              <a:buSzPts val="1300"/>
              <a:buNone/>
              <a:defRPr b="0" i="0" sz="1600" u="none" cap="none" strike="noStrike"/>
            </a:lvl3pPr>
            <a:lvl4pPr indent="-228600" lvl="3" marL="1828800" marR="0" rtl="0" algn="l">
              <a:spcBef>
                <a:spcPts val="0"/>
              </a:spcBef>
              <a:spcAft>
                <a:spcPts val="0"/>
              </a:spcAft>
              <a:buSzPts val="1300"/>
              <a:buNone/>
              <a:defRPr b="0" i="0" sz="1600" u="none" cap="none" strike="noStrike"/>
            </a:lvl4pPr>
            <a:lvl5pPr indent="-228600" lvl="4" marL="2286000" marR="0" rtl="0" algn="l">
              <a:spcBef>
                <a:spcPts val="0"/>
              </a:spcBef>
              <a:spcAft>
                <a:spcPts val="0"/>
              </a:spcAft>
              <a:buSzPts val="1300"/>
              <a:buNone/>
              <a:defRPr b="0" i="0" sz="1600" u="none" cap="none" strike="noStrike"/>
            </a:lvl5pPr>
            <a:lvl6pPr indent="-228600" lvl="5" marL="2743200" marR="0" rtl="0" algn="l">
              <a:spcBef>
                <a:spcPts val="0"/>
              </a:spcBef>
              <a:spcAft>
                <a:spcPts val="0"/>
              </a:spcAft>
              <a:buSzPts val="1300"/>
              <a:buNone/>
              <a:defRPr b="0" i="0" sz="1600" u="none" cap="none" strike="noStrike"/>
            </a:lvl6pPr>
            <a:lvl7pPr indent="-228600" lvl="6" marL="3200400" marR="0" rtl="0" algn="l">
              <a:spcBef>
                <a:spcPts val="0"/>
              </a:spcBef>
              <a:spcAft>
                <a:spcPts val="0"/>
              </a:spcAft>
              <a:buSzPts val="1300"/>
              <a:buNone/>
              <a:defRPr b="0" i="0" sz="1600" u="none" cap="none" strike="noStrike"/>
            </a:lvl7pPr>
            <a:lvl8pPr indent="-228600" lvl="7" marL="3657600" marR="0" rtl="0" algn="l">
              <a:spcBef>
                <a:spcPts val="0"/>
              </a:spcBef>
              <a:spcAft>
                <a:spcPts val="0"/>
              </a:spcAft>
              <a:buSzPts val="1300"/>
              <a:buNone/>
              <a:defRPr b="0" i="0" sz="1600" u="none" cap="none" strike="noStrike"/>
            </a:lvl8pPr>
            <a:lvl9pPr indent="-228600" lvl="8" marL="4114800" marR="0" rtl="0" algn="l">
              <a:spcBef>
                <a:spcPts val="0"/>
              </a:spcBef>
              <a:spcAft>
                <a:spcPts val="0"/>
              </a:spcAft>
              <a:buSzPts val="1300"/>
              <a:buNone/>
              <a:defRPr b="0" i="0" sz="1600" u="none" cap="none" strike="noStrike"/>
            </a:lvl9pPr>
          </a:lstStyle>
          <a:p/>
        </p:txBody>
      </p:sp>
      <p:sp>
        <p:nvSpPr>
          <p:cNvPr id="10" name="Google Shape;10;p1"/>
          <p:cNvSpPr txBox="1"/>
          <p:nvPr>
            <p:ph idx="10" type="dt"/>
          </p:nvPr>
        </p:nvSpPr>
        <p:spPr>
          <a:xfrm>
            <a:off x="914343" y="4898749"/>
            <a:ext cx="2032128" cy="354296"/>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300"/>
              <a:buNone/>
              <a:defRPr sz="1600"/>
            </a:lvl1pPr>
            <a:lvl2pPr lvl="1" marR="0" rtl="0" algn="l">
              <a:spcBef>
                <a:spcPts val="0"/>
              </a:spcBef>
              <a:spcAft>
                <a:spcPts val="0"/>
              </a:spcAft>
              <a:buSzPts val="1300"/>
              <a:buNone/>
              <a:defRPr b="0" i="0" sz="1600" u="none" cap="none" strike="noStrike"/>
            </a:lvl2pPr>
            <a:lvl3pPr lvl="2" marR="0" rtl="0" algn="l">
              <a:spcBef>
                <a:spcPts val="0"/>
              </a:spcBef>
              <a:spcAft>
                <a:spcPts val="0"/>
              </a:spcAft>
              <a:buSzPts val="1300"/>
              <a:buNone/>
              <a:defRPr b="0" i="0" sz="1600" u="none" cap="none" strike="noStrike"/>
            </a:lvl3pPr>
            <a:lvl4pPr lvl="3" marR="0" rtl="0" algn="l">
              <a:spcBef>
                <a:spcPts val="0"/>
              </a:spcBef>
              <a:spcAft>
                <a:spcPts val="0"/>
              </a:spcAft>
              <a:buSzPts val="1300"/>
              <a:buNone/>
              <a:defRPr b="0" i="0" sz="1600" u="none" cap="none" strike="noStrike"/>
            </a:lvl4pPr>
            <a:lvl5pPr lvl="4" marR="0" rtl="0" algn="l">
              <a:spcBef>
                <a:spcPts val="0"/>
              </a:spcBef>
              <a:spcAft>
                <a:spcPts val="0"/>
              </a:spcAft>
              <a:buSzPts val="1300"/>
              <a:buNone/>
              <a:defRPr b="0" i="0" sz="1600" u="none" cap="none" strike="noStrike"/>
            </a:lvl5pPr>
            <a:lvl6pPr lvl="5" marR="0" rtl="0" algn="l">
              <a:spcBef>
                <a:spcPts val="0"/>
              </a:spcBef>
              <a:spcAft>
                <a:spcPts val="0"/>
              </a:spcAft>
              <a:buSzPts val="1300"/>
              <a:buNone/>
              <a:defRPr b="0" i="0" sz="1600" u="none" cap="none" strike="noStrike"/>
            </a:lvl6pPr>
            <a:lvl7pPr lvl="6" marR="0" rtl="0" algn="l">
              <a:spcBef>
                <a:spcPts val="0"/>
              </a:spcBef>
              <a:spcAft>
                <a:spcPts val="0"/>
              </a:spcAft>
              <a:buSzPts val="1300"/>
              <a:buNone/>
              <a:defRPr b="0" i="0" sz="1600" u="none" cap="none" strike="noStrike"/>
            </a:lvl7pPr>
            <a:lvl8pPr lvl="7" marR="0" rtl="0" algn="l">
              <a:spcBef>
                <a:spcPts val="0"/>
              </a:spcBef>
              <a:spcAft>
                <a:spcPts val="0"/>
              </a:spcAft>
              <a:buSzPts val="1300"/>
              <a:buNone/>
              <a:defRPr b="0" i="0" sz="1600" u="none" cap="none" strike="noStrike"/>
            </a:lvl8pPr>
            <a:lvl9pPr lvl="8" marR="0" rtl="0" algn="l">
              <a:spcBef>
                <a:spcPts val="0"/>
              </a:spcBef>
              <a:spcAft>
                <a:spcPts val="0"/>
              </a:spcAft>
              <a:buSzPts val="1300"/>
              <a:buNone/>
              <a:defRPr b="0" i="0" sz="1600" u="none" cap="none" strike="noStrike"/>
            </a:lvl9pPr>
          </a:lstStyle>
          <a:p/>
        </p:txBody>
      </p:sp>
      <p:sp>
        <p:nvSpPr>
          <p:cNvPr id="11" name="Google Shape;11;p1"/>
          <p:cNvSpPr txBox="1"/>
          <p:nvPr/>
        </p:nvSpPr>
        <p:spPr>
          <a:xfrm>
            <a:off x="1567772" y="4898423"/>
            <a:ext cx="2130093" cy="35462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 sz="1300" strike="noStrike">
                <a:solidFill>
                  <a:srgbClr val="FFFFFF"/>
                </a:solidFill>
                <a:latin typeface="Arial"/>
                <a:ea typeface="Arial"/>
                <a:cs typeface="Arial"/>
                <a:sym typeface="Arial"/>
              </a:rPr>
              <a:t>&lt;date/time&gt;</a:t>
            </a:r>
            <a:endParaRPr b="0" sz="1300" strike="noStrike">
              <a:latin typeface="Arial"/>
              <a:ea typeface="Arial"/>
              <a:cs typeface="Arial"/>
              <a:sym typeface="Arial"/>
            </a:endParaRPr>
          </a:p>
        </p:txBody>
      </p:sp>
      <p:sp>
        <p:nvSpPr>
          <p:cNvPr id="12" name="Google Shape;12;p1"/>
          <p:cNvSpPr txBox="1"/>
          <p:nvPr/>
        </p:nvSpPr>
        <p:spPr>
          <a:xfrm>
            <a:off x="3829139" y="4898423"/>
            <a:ext cx="2898142" cy="35462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lang="en" sz="1300" strike="noStrike">
                <a:solidFill>
                  <a:srgbClr val="FFFFFF"/>
                </a:solidFill>
                <a:latin typeface="Arial"/>
                <a:ea typeface="Arial"/>
                <a:cs typeface="Arial"/>
                <a:sym typeface="Arial"/>
              </a:rPr>
              <a:t>&lt;footer&gt;</a:t>
            </a:r>
            <a:endParaRPr b="0" sz="1300" strike="noStrike">
              <a:latin typeface="Arial"/>
              <a:ea typeface="Arial"/>
              <a:cs typeface="Arial"/>
              <a:sym typeface="Arial"/>
            </a:endParaRPr>
          </a:p>
        </p:txBody>
      </p:sp>
      <p:sp>
        <p:nvSpPr>
          <p:cNvPr id="13" name="Google Shape;13;p1"/>
          <p:cNvSpPr txBox="1"/>
          <p:nvPr/>
        </p:nvSpPr>
        <p:spPr>
          <a:xfrm>
            <a:off x="6948030" y="4898423"/>
            <a:ext cx="2130093" cy="354622"/>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 sz="1300" strike="noStrike">
                <a:solidFill>
                  <a:srgbClr val="FFFFFF"/>
                </a:solidFill>
                <a:latin typeface="Arial"/>
                <a:ea typeface="Arial"/>
                <a:cs typeface="Arial"/>
                <a:sym typeface="Arial"/>
              </a:rPr>
              <a:t>‹#›</a:t>
            </a:fld>
            <a:endParaRPr b="0" sz="1300" strike="noStrike">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p:nvPr/>
        </p:nvSpPr>
        <p:spPr>
          <a:xfrm>
            <a:off x="1253250" y="4885300"/>
            <a:ext cx="4548900" cy="2583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7184" y="587772"/>
            <a:ext cx="8228763" cy="2481702"/>
          </a:xfrm>
          <a:prstGeom prst="rect">
            <a:avLst/>
          </a:prstGeom>
          <a:solidFill>
            <a:srgbClr val="C7243A"/>
          </a:solidFill>
          <a:ln>
            <a:noFill/>
          </a:ln>
        </p:spPr>
        <p:txBody>
          <a:bodyPr anchorCtr="0" anchor="ctr" bIns="0" lIns="65300" spcFirstLastPara="1" rIns="0" wrap="square" tIns="0">
            <a:noAutofit/>
          </a:bodyPr>
          <a:lstStyle/>
          <a:p>
            <a:pPr indent="0" lvl="0" marL="0" marR="0" rtl="0" algn="l">
              <a:spcBef>
                <a:spcPts val="0"/>
              </a:spcBef>
              <a:spcAft>
                <a:spcPts val="0"/>
              </a:spcAft>
              <a:buNone/>
            </a:pPr>
            <a:r>
              <a:rPr b="0" i="0" lang="en" sz="4000" u="none" cap="none" strike="noStrike">
                <a:solidFill>
                  <a:srgbClr val="FFFFFF"/>
                </a:solidFill>
                <a:latin typeface="Arial"/>
                <a:ea typeface="Arial"/>
                <a:cs typeface="Arial"/>
                <a:sym typeface="Arial"/>
              </a:rPr>
              <a:t>Analysis of growth and properties of titanium Nanotubes</a:t>
            </a:r>
            <a:endParaRPr b="0" sz="4000" strike="noStrike">
              <a:solidFill>
                <a:srgbClr val="FFFFFF"/>
              </a:solidFill>
              <a:latin typeface="Arial"/>
              <a:ea typeface="Arial"/>
              <a:cs typeface="Arial"/>
              <a:sym typeface="Arial"/>
            </a:endParaRPr>
          </a:p>
        </p:txBody>
      </p:sp>
      <p:sp>
        <p:nvSpPr>
          <p:cNvPr id="72" name="Google Shape;72;p15"/>
          <p:cNvSpPr txBox="1"/>
          <p:nvPr/>
        </p:nvSpPr>
        <p:spPr>
          <a:xfrm>
            <a:off x="3461443" y="3265398"/>
            <a:ext cx="4767300" cy="1175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lang="en" sz="2900" strike="noStrike">
                <a:latin typeface="Arial"/>
                <a:ea typeface="Arial"/>
                <a:cs typeface="Arial"/>
                <a:sym typeface="Arial"/>
              </a:rPr>
              <a:t>Under the Guidance of</a:t>
            </a:r>
            <a:endParaRPr b="0" sz="2900" strike="noStrike">
              <a:latin typeface="Arial"/>
              <a:ea typeface="Arial"/>
              <a:cs typeface="Arial"/>
              <a:sym typeface="Arial"/>
            </a:endParaRPr>
          </a:p>
          <a:p>
            <a:pPr indent="0" lvl="0" marL="0" marR="0" rtl="0" algn="ctr">
              <a:spcBef>
                <a:spcPts val="0"/>
              </a:spcBef>
              <a:spcAft>
                <a:spcPts val="0"/>
              </a:spcAft>
              <a:buNone/>
            </a:pPr>
            <a:r>
              <a:rPr b="0" lang="en" sz="2900" strike="noStrike">
                <a:latin typeface="Arial"/>
                <a:ea typeface="Arial"/>
                <a:cs typeface="Arial"/>
                <a:sym typeface="Arial"/>
              </a:rPr>
              <a:t>Prof. Rakesh Mote</a:t>
            </a:r>
            <a:endParaRPr b="0" sz="2900" strike="noStrike">
              <a:latin typeface="Arial"/>
              <a:ea typeface="Arial"/>
              <a:cs typeface="Arial"/>
              <a:sym typeface="Arial"/>
            </a:endParaRPr>
          </a:p>
        </p:txBody>
      </p:sp>
      <p:sp>
        <p:nvSpPr>
          <p:cNvPr id="73" name="Google Shape;73;p15"/>
          <p:cNvSpPr txBox="1"/>
          <p:nvPr/>
        </p:nvSpPr>
        <p:spPr>
          <a:xfrm>
            <a:off x="137975" y="4838875"/>
            <a:ext cx="6966900" cy="546300"/>
          </a:xfrm>
          <a:prstGeom prst="rect">
            <a:avLst/>
          </a:prstGeom>
          <a:noFill/>
          <a:ln>
            <a:noFill/>
          </a:ln>
        </p:spPr>
        <p:txBody>
          <a:bodyPr anchorCtr="0" anchor="t" bIns="40825" lIns="81625" spcFirstLastPara="1" rIns="81625" wrap="square" tIns="40825">
            <a:noAutofit/>
          </a:bodyPr>
          <a:lstStyle/>
          <a:p>
            <a:pPr indent="0" lvl="0" marL="0" marR="0" rtl="0" algn="l">
              <a:spcBef>
                <a:spcPts val="0"/>
              </a:spcBef>
              <a:spcAft>
                <a:spcPts val="0"/>
              </a:spcAft>
              <a:buNone/>
            </a:pPr>
            <a:r>
              <a:rPr b="0" lang="en" sz="1000" strike="noStrike">
                <a:solidFill>
                  <a:srgbClr val="FFFFFF"/>
                </a:solidFill>
                <a:latin typeface="Arial"/>
                <a:ea typeface="Arial"/>
                <a:cs typeface="Arial"/>
                <a:sym typeface="Arial"/>
              </a:rPr>
              <a:t>By: Utkarsh Thakre( 17</a:t>
            </a:r>
            <a:r>
              <a:rPr lang="en" sz="1000">
                <a:solidFill>
                  <a:srgbClr val="FFFFFF"/>
                </a:solidFill>
              </a:rPr>
              <a:t>D</a:t>
            </a:r>
            <a:r>
              <a:rPr b="0" lang="en" sz="1000" strike="noStrike">
                <a:solidFill>
                  <a:srgbClr val="FFFFFF"/>
                </a:solidFill>
                <a:latin typeface="Arial"/>
                <a:ea typeface="Arial"/>
                <a:cs typeface="Arial"/>
                <a:sym typeface="Arial"/>
              </a:rPr>
              <a:t>100018) , Anish Kulkarni(17</a:t>
            </a:r>
            <a:r>
              <a:rPr lang="en" sz="1000">
                <a:solidFill>
                  <a:srgbClr val="FFFFFF"/>
                </a:solidFill>
              </a:rPr>
              <a:t>D100008)</a:t>
            </a:r>
            <a:r>
              <a:rPr b="0" lang="en" sz="1000" strike="noStrike">
                <a:solidFill>
                  <a:srgbClr val="FFFFFF"/>
                </a:solidFill>
                <a:latin typeface="Arial"/>
                <a:ea typeface="Arial"/>
                <a:cs typeface="Arial"/>
                <a:sym typeface="Arial"/>
              </a:rPr>
              <a:t>, Manan Tayal(170100005), Kaniska Sunick(17D100004)</a:t>
            </a:r>
            <a:endParaRPr b="0" sz="1000"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457172" y="512994"/>
            <a:ext cx="8228700" cy="8586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Font typeface="Arial"/>
              <a:buNone/>
            </a:pPr>
            <a:r>
              <a:rPr lang="en" sz="3000">
                <a:solidFill>
                  <a:srgbClr val="C7243A"/>
                </a:solidFill>
              </a:rPr>
              <a:t>TNTs and their Applications</a:t>
            </a:r>
            <a:endParaRPr/>
          </a:p>
        </p:txBody>
      </p:sp>
      <p:sp>
        <p:nvSpPr>
          <p:cNvPr id="79" name="Google Shape;79;p16"/>
          <p:cNvSpPr txBox="1"/>
          <p:nvPr>
            <p:ph idx="1" type="subTitle"/>
          </p:nvPr>
        </p:nvSpPr>
        <p:spPr>
          <a:xfrm>
            <a:off x="457174" y="1502075"/>
            <a:ext cx="5011800" cy="2683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Titanium N</a:t>
            </a:r>
            <a:r>
              <a:rPr lang="en" sz="1400"/>
              <a:t>anotubes</a:t>
            </a:r>
            <a:r>
              <a:rPr lang="en" sz="1400"/>
              <a:t> have their major application in biomedical implants due to </a:t>
            </a:r>
            <a:r>
              <a:rPr lang="en" sz="1400"/>
              <a:t>biocompatibility of Ti in the body.</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analysis of the properties of Nanotubes become crucial since the Nanotubes increase the surface area by large extent, thus enhancing the catalytic reactive properties. </a:t>
            </a:r>
            <a:r>
              <a:rPr lang="en" sz="1400"/>
              <a:t> </a:t>
            </a:r>
            <a:endParaRPr sz="1400"/>
          </a:p>
        </p:txBody>
      </p:sp>
      <p:pic>
        <p:nvPicPr>
          <p:cNvPr id="80" name="Google Shape;80;p16"/>
          <p:cNvPicPr preferRelativeResize="0"/>
          <p:nvPr/>
        </p:nvPicPr>
        <p:blipFill>
          <a:blip r:embed="rId3">
            <a:alphaModFix/>
          </a:blip>
          <a:stretch>
            <a:fillRect/>
          </a:stretch>
        </p:blipFill>
        <p:spPr>
          <a:xfrm>
            <a:off x="5621375" y="944050"/>
            <a:ext cx="3179000" cy="283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nvSpPr>
        <p:spPr>
          <a:xfrm>
            <a:off x="457172" y="512994"/>
            <a:ext cx="8228763" cy="858473"/>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lang="en" sz="3000">
                <a:solidFill>
                  <a:srgbClr val="C7243A"/>
                </a:solidFill>
              </a:rPr>
              <a:t>Aspects </a:t>
            </a:r>
            <a:r>
              <a:rPr lang="en" sz="3000">
                <a:solidFill>
                  <a:srgbClr val="C7243A"/>
                </a:solidFill>
              </a:rPr>
              <a:t>that can be analysed in TNTs growth</a:t>
            </a:r>
            <a:endParaRPr b="0" sz="3000" strike="noStrike">
              <a:solidFill>
                <a:srgbClr val="C7243A"/>
              </a:solidFill>
              <a:latin typeface="Arial"/>
              <a:ea typeface="Arial"/>
              <a:cs typeface="Arial"/>
              <a:sym typeface="Arial"/>
            </a:endParaRPr>
          </a:p>
        </p:txBody>
      </p:sp>
      <p:sp>
        <p:nvSpPr>
          <p:cNvPr id="86" name="Google Shape;86;p17"/>
          <p:cNvSpPr txBox="1"/>
          <p:nvPr/>
        </p:nvSpPr>
        <p:spPr>
          <a:xfrm>
            <a:off x="457172" y="1229833"/>
            <a:ext cx="8228700" cy="2683800"/>
          </a:xfrm>
          <a:prstGeom prst="rect">
            <a:avLst/>
          </a:prstGeom>
          <a:noFill/>
          <a:ln>
            <a:noFill/>
          </a:ln>
        </p:spPr>
        <p:txBody>
          <a:bodyPr anchorCtr="0" anchor="t" bIns="0" lIns="0" spcFirstLastPara="1" rIns="0" wrap="square" tIns="0">
            <a:noAutofit/>
          </a:bodyPr>
          <a:lstStyle/>
          <a:p>
            <a:pPr indent="-279400" lvl="0" marL="393700" marR="0" rtl="0" algn="l">
              <a:spcBef>
                <a:spcPts val="0"/>
              </a:spcBef>
              <a:spcAft>
                <a:spcPts val="0"/>
              </a:spcAft>
              <a:buClr>
                <a:srgbClr val="000000"/>
              </a:buClr>
              <a:buSzPts val="200"/>
              <a:buFont typeface="Noto Sans Symbols"/>
              <a:buNone/>
            </a:pPr>
            <a:r>
              <a:t/>
            </a:r>
            <a:endParaRPr b="0" sz="5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Crystal structure or the shape of the nanotubes.</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Spatial variation of density length of the nanotubes</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Creating a mathematical model to determine structural properties on various characteristic parameters</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Effects of electrical and electro-chemical parameters on the nano-tube growth.</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Growth characteristics in surfaces with curvature</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Deciding use of efficient monitoring techniques</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Possibility of controlling growth through complex electric fields</a:t>
            </a:r>
            <a:endParaRPr b="0" sz="1200" strike="noStrike">
              <a:latin typeface="Arial"/>
              <a:ea typeface="Arial"/>
              <a:cs typeface="Arial"/>
              <a:sym typeface="Arial"/>
            </a:endParaRPr>
          </a:p>
          <a:p>
            <a:pPr indent="-355600" lvl="0" marL="393700" marR="0" rtl="0" algn="l">
              <a:spcBef>
                <a:spcPts val="1300"/>
              </a:spcBef>
              <a:spcAft>
                <a:spcPts val="0"/>
              </a:spcAft>
              <a:buClr>
                <a:srgbClr val="000000"/>
              </a:buClr>
              <a:buSzPts val="1200"/>
              <a:buFont typeface="Noto Sans Symbols"/>
              <a:buChar char="●"/>
            </a:pPr>
            <a:r>
              <a:rPr b="0" lang="en" sz="1200" strike="noStrike">
                <a:latin typeface="Arial"/>
                <a:ea typeface="Arial"/>
                <a:cs typeface="Arial"/>
                <a:sym typeface="Arial"/>
              </a:rPr>
              <a:t>Possibility of controlling growth through microfluidics</a:t>
            </a:r>
            <a:endParaRPr b="0" sz="1200" strike="noStrike">
              <a:latin typeface="Arial"/>
              <a:ea typeface="Arial"/>
              <a:cs typeface="Arial"/>
              <a:sym typeface="Arial"/>
            </a:endParaRPr>
          </a:p>
          <a:p>
            <a:pPr indent="-279400" lvl="0" marL="393700" marR="0" rtl="0" algn="l">
              <a:spcBef>
                <a:spcPts val="1300"/>
              </a:spcBef>
              <a:spcAft>
                <a:spcPts val="0"/>
              </a:spcAft>
              <a:buClr>
                <a:srgbClr val="000000"/>
              </a:buClr>
              <a:buSzPts val="200"/>
              <a:buFont typeface="Noto Sans Symbols"/>
              <a:buNone/>
            </a:pPr>
            <a:r>
              <a:t/>
            </a:r>
            <a:endParaRPr b="0" sz="5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457175" y="513000"/>
            <a:ext cx="8004300" cy="711900"/>
          </a:xfrm>
          <a:prstGeom prst="rect">
            <a:avLst/>
          </a:prstGeom>
        </p:spPr>
        <p:txBody>
          <a:bodyPr anchorCtr="0" anchor="ctr" bIns="0" lIns="0" spcFirstLastPara="1" rIns="0" wrap="square" tIns="0">
            <a:noAutofit/>
          </a:bodyPr>
          <a:lstStyle/>
          <a:p>
            <a:pPr indent="0" lvl="0" marL="457200" rtl="0" algn="ctr">
              <a:spcBef>
                <a:spcPts val="0"/>
              </a:spcBef>
              <a:spcAft>
                <a:spcPts val="0"/>
              </a:spcAft>
              <a:buNone/>
            </a:pPr>
            <a:r>
              <a:rPr b="1" lang="en" sz="2200">
                <a:solidFill>
                  <a:srgbClr val="FF0000"/>
                </a:solidFill>
              </a:rPr>
              <a:t>Mechanism of TiO</a:t>
            </a:r>
            <a:r>
              <a:rPr b="1" baseline="-25000" lang="en" sz="2200">
                <a:solidFill>
                  <a:srgbClr val="FF0000"/>
                </a:solidFill>
              </a:rPr>
              <a:t>2</a:t>
            </a:r>
            <a:r>
              <a:rPr b="1" lang="en" sz="2200">
                <a:solidFill>
                  <a:srgbClr val="FF0000"/>
                </a:solidFill>
              </a:rPr>
              <a:t> Nanotubes formation</a:t>
            </a:r>
            <a:endParaRPr b="1" sz="2200">
              <a:solidFill>
                <a:srgbClr val="FF0000"/>
              </a:solidFill>
            </a:endParaRPr>
          </a:p>
        </p:txBody>
      </p:sp>
      <p:pic>
        <p:nvPicPr>
          <p:cNvPr id="92" name="Google Shape;92;p18"/>
          <p:cNvPicPr preferRelativeResize="0"/>
          <p:nvPr/>
        </p:nvPicPr>
        <p:blipFill>
          <a:blip r:embed="rId3">
            <a:alphaModFix/>
          </a:blip>
          <a:stretch>
            <a:fillRect/>
          </a:stretch>
        </p:blipFill>
        <p:spPr>
          <a:xfrm>
            <a:off x="457163" y="2019068"/>
            <a:ext cx="5038951" cy="2021425"/>
          </a:xfrm>
          <a:prstGeom prst="rect">
            <a:avLst/>
          </a:prstGeom>
          <a:noFill/>
          <a:ln>
            <a:noFill/>
          </a:ln>
        </p:spPr>
      </p:pic>
      <p:sp>
        <p:nvSpPr>
          <p:cNvPr id="93" name="Google Shape;93;p18"/>
          <p:cNvSpPr txBox="1"/>
          <p:nvPr/>
        </p:nvSpPr>
        <p:spPr>
          <a:xfrm>
            <a:off x="5810425" y="1224900"/>
            <a:ext cx="2979900" cy="371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(a) The first stage: the local chemical dissolution of the growing anodic oxide film by F− ions takes place, with the nano-imprinted dimples acting as single or multiple nucleation sites; </a:t>
            </a:r>
            <a:endParaRPr/>
          </a:p>
          <a:p>
            <a:pPr indent="0" lvl="0" marL="0" rtl="0" algn="just">
              <a:spcBef>
                <a:spcPts val="0"/>
              </a:spcBef>
              <a:spcAft>
                <a:spcPts val="0"/>
              </a:spcAft>
              <a:buNone/>
            </a:pPr>
            <a:r>
              <a:rPr lang="en"/>
              <a:t>(b) In second stage the pronounced dissolution takes place at the bottom of the pores, where the electric filed is stronger</a:t>
            </a:r>
            <a:endParaRPr/>
          </a:p>
          <a:p>
            <a:pPr indent="0" lvl="0" marL="0" rtl="0" algn="just">
              <a:spcBef>
                <a:spcPts val="0"/>
              </a:spcBef>
              <a:spcAft>
                <a:spcPts val="0"/>
              </a:spcAft>
              <a:buNone/>
            </a:pPr>
            <a:r>
              <a:rPr lang="en"/>
              <a:t>(c) A later stage is achieved after a long period of anodization, after which the initial structure remains in the top region of the film while ordered tubes are underneath.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nvSpPr>
        <p:spPr>
          <a:xfrm>
            <a:off x="37950" y="991450"/>
            <a:ext cx="9068100" cy="44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Aim:</a:t>
            </a:r>
            <a:endParaRPr b="1">
              <a:latin typeface="Times New Roman"/>
              <a:ea typeface="Times New Roman"/>
              <a:cs typeface="Times New Roman"/>
              <a:sym typeface="Times New Roman"/>
            </a:endParaRPr>
          </a:p>
          <a:p>
            <a:pPr indent="0" lvl="0" marL="0" rtl="0" algn="l">
              <a:spcBef>
                <a:spcPts val="0"/>
              </a:spcBef>
              <a:spcAft>
                <a:spcPts val="0"/>
              </a:spcAft>
              <a:buNone/>
            </a:pPr>
            <a:r>
              <a:rPr lang="en"/>
              <a:t>Analysis of TNT growth with variation in spatial geometry of the electrodes.</a:t>
            </a:r>
            <a:endParaRPr/>
          </a:p>
          <a:p>
            <a:pPr indent="0" lvl="0" marL="0" rtl="0" algn="l">
              <a:spcBef>
                <a:spcPts val="0"/>
              </a:spcBef>
              <a:spcAft>
                <a:spcPts val="0"/>
              </a:spcAft>
              <a:buNone/>
            </a:pPr>
            <a:r>
              <a:rPr lang="en"/>
              <a:t>Analysis of TNT growth on variation of the voltages and time period.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Experimental specifications:</a:t>
            </a:r>
            <a:endParaRPr b="1"/>
          </a:p>
          <a:p>
            <a:pPr indent="0" lvl="0" marL="0" rtl="0" algn="l">
              <a:spcBef>
                <a:spcPts val="0"/>
              </a:spcBef>
              <a:spcAft>
                <a:spcPts val="0"/>
              </a:spcAft>
              <a:buNone/>
            </a:pPr>
            <a:r>
              <a:rPr lang="en"/>
              <a:t>Electrolyte-     	 H</a:t>
            </a:r>
            <a:r>
              <a:rPr baseline="-25000" lang="en"/>
              <a:t>3</a:t>
            </a:r>
            <a:r>
              <a:rPr lang="en"/>
              <a:t>PO</a:t>
            </a:r>
            <a:r>
              <a:rPr baseline="-25000" lang="en"/>
              <a:t>4</a:t>
            </a:r>
            <a:r>
              <a:rPr lang="en"/>
              <a:t>+NH</a:t>
            </a:r>
            <a:r>
              <a:rPr baseline="-25000" lang="en"/>
              <a:t>4</a:t>
            </a:r>
            <a:r>
              <a:rPr lang="en"/>
              <a:t>F</a:t>
            </a:r>
            <a:endParaRPr/>
          </a:p>
          <a:p>
            <a:pPr indent="0" lvl="0" marL="0" rtl="0" algn="l">
              <a:spcBef>
                <a:spcPts val="0"/>
              </a:spcBef>
              <a:spcAft>
                <a:spcPts val="0"/>
              </a:spcAft>
              <a:buNone/>
            </a:pPr>
            <a:r>
              <a:rPr lang="en"/>
              <a:t>Cathode-pure Ti, Anode-Carbon/Copper Electrode.</a:t>
            </a:r>
            <a:endParaRPr/>
          </a:p>
          <a:p>
            <a:pPr indent="0" lvl="0" marL="0" rtl="0" algn="l">
              <a:spcBef>
                <a:spcPts val="0"/>
              </a:spcBef>
              <a:spcAft>
                <a:spcPts val="0"/>
              </a:spcAft>
              <a:buNone/>
            </a:pPr>
            <a:r>
              <a:rPr lang="en"/>
              <a:t>Concentration of  Electrolyte 0.3M H</a:t>
            </a:r>
            <a:r>
              <a:rPr baseline="-25000" lang="en"/>
              <a:t>3</a:t>
            </a:r>
            <a:r>
              <a:rPr lang="en"/>
              <a:t>PO</a:t>
            </a:r>
            <a:r>
              <a:rPr baseline="-25000" lang="en"/>
              <a:t>4</a:t>
            </a:r>
            <a:r>
              <a:rPr lang="en"/>
              <a:t> + 0.3M NH</a:t>
            </a:r>
            <a:r>
              <a:rPr baseline="-25000" lang="en">
                <a:solidFill>
                  <a:schemeClr val="dk1"/>
                </a:solidFill>
              </a:rPr>
              <a:t>4</a:t>
            </a:r>
            <a:r>
              <a:rPr lang="en">
                <a:solidFill>
                  <a:schemeClr val="dk1"/>
                </a:solidFill>
              </a:rPr>
              <a:t> </a:t>
            </a:r>
            <a:endParaRPr sz="1300"/>
          </a:p>
          <a:p>
            <a:pPr indent="0" lvl="0" marL="0" rtl="0" algn="l">
              <a:spcBef>
                <a:spcPts val="0"/>
              </a:spcBef>
              <a:spcAft>
                <a:spcPts val="0"/>
              </a:spcAft>
              <a:buNone/>
            </a:pPr>
            <a:r>
              <a:rPr lang="en"/>
              <a:t>Normal Temperature Pressure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Details:</a:t>
            </a:r>
            <a:endParaRPr b="1"/>
          </a:p>
          <a:p>
            <a:pPr indent="0" lvl="0" marL="0" rtl="0" algn="l">
              <a:spcBef>
                <a:spcPts val="0"/>
              </a:spcBef>
              <a:spcAft>
                <a:spcPts val="0"/>
              </a:spcAft>
              <a:buNone/>
            </a:pPr>
            <a:r>
              <a:rPr lang="en"/>
              <a:t>Two configurations will be considered. Firstly the TNT will be grown on the flat plate with the carbon at certain distance. In second case the Ti plate will be kept in a cylindrical fashion around the carbon electrode. Thus the effect of the geometry variation is expected to be observed.  </a:t>
            </a:r>
            <a:endParaRPr/>
          </a:p>
          <a:p>
            <a:pPr indent="0" lvl="0" marL="0" rtl="0" algn="l">
              <a:spcBef>
                <a:spcPts val="0"/>
              </a:spcBef>
              <a:spcAft>
                <a:spcPts val="0"/>
              </a:spcAft>
              <a:buNone/>
            </a:pPr>
            <a:r>
              <a:rPr lang="en"/>
              <a:t>The TNT nano tubes will be analyzed under variation of different growth parameters i.e Voltage (10V,20V,30V) and Time period.(1 hr, 2hr 3hr)</a:t>
            </a:r>
            <a:endParaRPr/>
          </a:p>
          <a:p>
            <a:pPr indent="0" lvl="0" marL="0" rtl="0" algn="l">
              <a:spcBef>
                <a:spcPts val="0"/>
              </a:spcBef>
              <a:spcAft>
                <a:spcPts val="0"/>
              </a:spcAft>
              <a:buNone/>
            </a:pPr>
            <a:r>
              <a:rPr lang="en"/>
              <a:t>Characteristics to be observed: diameter of the tubes, wall thickness and length of the TNTs.</a:t>
            </a:r>
            <a:endParaRPr/>
          </a:p>
          <a:p>
            <a:pPr indent="0" lvl="0" marL="0" rtl="0" algn="l">
              <a:spcBef>
                <a:spcPts val="0"/>
              </a:spcBef>
              <a:spcAft>
                <a:spcPts val="0"/>
              </a:spcAft>
              <a:buNone/>
            </a:pPr>
            <a:r>
              <a:t/>
            </a:r>
            <a:endParaRPr/>
          </a:p>
        </p:txBody>
      </p:sp>
      <p:sp>
        <p:nvSpPr>
          <p:cNvPr id="99" name="Google Shape;99;p19"/>
          <p:cNvSpPr txBox="1"/>
          <p:nvPr/>
        </p:nvSpPr>
        <p:spPr>
          <a:xfrm>
            <a:off x="232950" y="266875"/>
            <a:ext cx="7983600" cy="8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C7243A"/>
                </a:solidFill>
              </a:rPr>
              <a:t> Experimental setup  </a:t>
            </a:r>
            <a:endParaRPr/>
          </a:p>
        </p:txBody>
      </p:sp>
      <p:pic>
        <p:nvPicPr>
          <p:cNvPr id="100" name="Google Shape;100;p19"/>
          <p:cNvPicPr preferRelativeResize="0"/>
          <p:nvPr/>
        </p:nvPicPr>
        <p:blipFill>
          <a:blip r:embed="rId3">
            <a:alphaModFix/>
          </a:blip>
          <a:stretch>
            <a:fillRect/>
          </a:stretch>
        </p:blipFill>
        <p:spPr>
          <a:xfrm>
            <a:off x="6516825" y="343075"/>
            <a:ext cx="2550974" cy="2832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457172" y="512994"/>
            <a:ext cx="8228700" cy="85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3000">
                <a:solidFill>
                  <a:srgbClr val="CC4125"/>
                </a:solidFill>
              </a:rPr>
              <a:t>Experimental Conditions</a:t>
            </a:r>
            <a:endParaRPr sz="3000">
              <a:solidFill>
                <a:srgbClr val="CC4125"/>
              </a:solidFill>
            </a:endParaRPr>
          </a:p>
        </p:txBody>
      </p:sp>
      <p:sp>
        <p:nvSpPr>
          <p:cNvPr id="106" name="Google Shape;106;p20"/>
          <p:cNvSpPr txBox="1"/>
          <p:nvPr>
            <p:ph idx="1" type="body"/>
          </p:nvPr>
        </p:nvSpPr>
        <p:spPr>
          <a:xfrm>
            <a:off x="457175" y="1349074"/>
            <a:ext cx="8228700" cy="3018000"/>
          </a:xfrm>
          <a:prstGeom prst="rect">
            <a:avLst/>
          </a:prstGeom>
        </p:spPr>
        <p:txBody>
          <a:bodyPr anchorCtr="0" anchor="t" bIns="0" lIns="0" spcFirstLastPara="1" rIns="0" wrap="square" tIns="0">
            <a:noAutofit/>
          </a:bodyPr>
          <a:lstStyle/>
          <a:p>
            <a:pPr indent="-311150" lvl="0" marL="457200" rtl="0" algn="l">
              <a:lnSpc>
                <a:spcPct val="115000"/>
              </a:lnSpc>
              <a:spcBef>
                <a:spcPts val="0"/>
              </a:spcBef>
              <a:spcAft>
                <a:spcPts val="0"/>
              </a:spcAft>
              <a:buSzPts val="1300"/>
              <a:buChar char="●"/>
            </a:pPr>
            <a:r>
              <a:rPr lang="en" sz="1400">
                <a:solidFill>
                  <a:schemeClr val="dk1"/>
                </a:solidFill>
              </a:rPr>
              <a:t>Electrolyte with 0.3M H</a:t>
            </a:r>
            <a:r>
              <a:rPr baseline="-25000" lang="en" sz="1400">
                <a:solidFill>
                  <a:schemeClr val="dk1"/>
                </a:solidFill>
              </a:rPr>
              <a:t>3</a:t>
            </a:r>
            <a:r>
              <a:rPr lang="en" sz="1400">
                <a:solidFill>
                  <a:schemeClr val="dk1"/>
                </a:solidFill>
              </a:rPr>
              <a:t>PO</a:t>
            </a:r>
            <a:r>
              <a:rPr baseline="-25000" lang="en" sz="1400">
                <a:solidFill>
                  <a:schemeClr val="dk1"/>
                </a:solidFill>
              </a:rPr>
              <a:t>4</a:t>
            </a:r>
            <a:r>
              <a:rPr lang="en" sz="1400">
                <a:solidFill>
                  <a:schemeClr val="dk1"/>
                </a:solidFill>
              </a:rPr>
              <a:t> and 0.3M NH</a:t>
            </a:r>
            <a:r>
              <a:rPr baseline="-25000" lang="en" sz="1500">
                <a:solidFill>
                  <a:schemeClr val="dk1"/>
                </a:solidFill>
              </a:rPr>
              <a:t>4</a:t>
            </a:r>
            <a:r>
              <a:rPr lang="en" sz="1500">
                <a:solidFill>
                  <a:schemeClr val="dk1"/>
                </a:solidFill>
              </a:rPr>
              <a:t> was used at normal room temperature pressure conditions.</a:t>
            </a:r>
            <a:endParaRPr sz="1400">
              <a:solidFill>
                <a:schemeClr val="dk1"/>
              </a:solidFill>
            </a:endParaRPr>
          </a:p>
          <a:p>
            <a:pPr indent="-311150" lvl="0" marL="457200" rtl="0" algn="l">
              <a:lnSpc>
                <a:spcPct val="115000"/>
              </a:lnSpc>
              <a:spcBef>
                <a:spcPts val="0"/>
              </a:spcBef>
              <a:spcAft>
                <a:spcPts val="0"/>
              </a:spcAft>
              <a:buSzPts val="1300"/>
              <a:buChar char="●"/>
            </a:pPr>
            <a:r>
              <a:rPr lang="en" sz="1400">
                <a:solidFill>
                  <a:schemeClr val="dk1"/>
                </a:solidFill>
              </a:rPr>
              <a:t>First setup had Titanium sheets rolled into a cylindrical shape of diameter 8 mm and kept in form using electrical tape.</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Carbon electrode were held in position between the sheet via DST to maintain a uniform distance from the walls of the sheet.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500">
                <a:solidFill>
                  <a:schemeClr val="dk1"/>
                </a:solidFill>
              </a:rPr>
              <a:t>Second setup had Titanium rectangular sheets of 12.6mm, 4mm away from the carbon electrode from the centre of the sheet.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The setups were run for 2 varying input parameters : Voltage, Anodization time.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Voltage setups were run for incremental voltages of 10 V, 20 V, 30 V.</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Anodization time for each of the voltages were 1 hour, 2 hour and 3 hours.</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457172" y="512994"/>
            <a:ext cx="8228700" cy="85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3000">
                <a:solidFill>
                  <a:srgbClr val="C7243A"/>
                </a:solidFill>
              </a:rPr>
              <a:t>Explanations for expected results</a:t>
            </a:r>
            <a:endParaRPr b="0" sz="3000" strike="noStrike">
              <a:solidFill>
                <a:srgbClr val="C7243A"/>
              </a:solidFill>
              <a:latin typeface="Arial"/>
              <a:ea typeface="Arial"/>
              <a:cs typeface="Arial"/>
              <a:sym typeface="Arial"/>
            </a:endParaRPr>
          </a:p>
        </p:txBody>
      </p:sp>
      <p:sp>
        <p:nvSpPr>
          <p:cNvPr id="112" name="Google Shape;112;p21"/>
          <p:cNvSpPr txBox="1"/>
          <p:nvPr/>
        </p:nvSpPr>
        <p:spPr>
          <a:xfrm>
            <a:off x="457172" y="1502083"/>
            <a:ext cx="8228700" cy="2683800"/>
          </a:xfrm>
          <a:prstGeom prst="rect">
            <a:avLst/>
          </a:prstGeom>
          <a:noFill/>
          <a:ln>
            <a:noFill/>
          </a:ln>
        </p:spPr>
        <p:txBody>
          <a:bodyPr anchorCtr="0" anchor="t" bIns="0" lIns="0" spcFirstLastPara="1" rIns="0" wrap="square" tIns="0">
            <a:noAutofit/>
          </a:bodyPr>
          <a:lstStyle/>
          <a:p>
            <a:pPr indent="-317500" lvl="0" marL="457200" marR="0" rtl="0" algn="l">
              <a:spcBef>
                <a:spcPts val="0"/>
              </a:spcBef>
              <a:spcAft>
                <a:spcPts val="0"/>
              </a:spcAft>
              <a:buSzPts val="1400"/>
              <a:buFont typeface="Arial"/>
              <a:buChar char="●"/>
            </a:pPr>
            <a:r>
              <a:rPr b="0" lang="en" strike="noStrike">
                <a:latin typeface="Arial"/>
                <a:ea typeface="Arial"/>
                <a:cs typeface="Arial"/>
                <a:sym typeface="Arial"/>
              </a:rPr>
              <a:t>By decreasing the electrode distance, both the diameter and length of TiO2 nanotubes can be improved due to the enhanced steady-state current density.</a:t>
            </a:r>
            <a:endParaRPr b="0" strike="noStrike">
              <a:latin typeface="Arial"/>
              <a:ea typeface="Arial"/>
              <a:cs typeface="Arial"/>
              <a:sym typeface="Arial"/>
            </a:endParaRPr>
          </a:p>
          <a:p>
            <a:pPr indent="0" lvl="0" marL="457200" marR="0" rtl="0" algn="l">
              <a:spcBef>
                <a:spcPts val="0"/>
              </a:spcBef>
              <a:spcAft>
                <a:spcPts val="0"/>
              </a:spcAft>
              <a:buNone/>
            </a:pPr>
            <a:r>
              <a:t/>
            </a:r>
            <a:endParaRPr/>
          </a:p>
          <a:p>
            <a:pPr indent="-317500" lvl="0" marL="457200" marR="0" rtl="0" algn="l">
              <a:spcBef>
                <a:spcPts val="0"/>
              </a:spcBef>
              <a:spcAft>
                <a:spcPts val="0"/>
              </a:spcAft>
              <a:buSzPts val="1400"/>
              <a:buFont typeface="Arial"/>
              <a:buChar char="●"/>
            </a:pPr>
            <a:r>
              <a:rPr b="0" lang="en" strike="noStrike">
                <a:latin typeface="Arial"/>
                <a:ea typeface="Arial"/>
                <a:cs typeface="Arial"/>
                <a:sym typeface="Arial"/>
              </a:rPr>
              <a:t>The growth of TiO2 was also found to be more sensitive to the change of electrode distance at high anodizing voltages. Because the enhanced growth of TiO2 nanotube can be achieved without increasing the anodic voltages, the present study provides a promising approach to fabricate TiO2 nanotubes in a more energy-efficient manner.</a:t>
            </a:r>
            <a:endParaRPr/>
          </a:p>
          <a:p>
            <a:pPr indent="0" lvl="0" marL="457200" marR="0" rtl="0" algn="l">
              <a:spcBef>
                <a:spcPts val="0"/>
              </a:spcBef>
              <a:spcAft>
                <a:spcPts val="0"/>
              </a:spcAft>
              <a:buNone/>
            </a:pPr>
            <a:r>
              <a:t/>
            </a:r>
            <a:endParaRPr/>
          </a:p>
          <a:p>
            <a:pPr indent="-317500" lvl="0" marL="457200" marR="0" rtl="0" algn="l">
              <a:spcBef>
                <a:spcPts val="0"/>
              </a:spcBef>
              <a:spcAft>
                <a:spcPts val="0"/>
              </a:spcAft>
              <a:buSzPts val="1400"/>
              <a:buFont typeface="Arial"/>
              <a:buChar char="●"/>
            </a:pPr>
            <a:r>
              <a:rPr b="0" lang="en" strike="noStrike">
                <a:latin typeface="Arial"/>
                <a:ea typeface="Arial"/>
                <a:cs typeface="Arial"/>
                <a:sym typeface="Arial"/>
              </a:rPr>
              <a:t>High-quality NTs can be grown in the anodization range of 10–240 V. </a:t>
            </a:r>
            <a:endParaRPr b="0" strike="noStrike">
              <a:latin typeface="Arial"/>
              <a:ea typeface="Arial"/>
              <a:cs typeface="Arial"/>
              <a:sym typeface="Arial"/>
            </a:endParaRPr>
          </a:p>
          <a:p>
            <a:pPr indent="0" lvl="0" marL="457200" marR="0" rtl="0" algn="l">
              <a:spcBef>
                <a:spcPts val="0"/>
              </a:spcBef>
              <a:spcAft>
                <a:spcPts val="0"/>
              </a:spcAft>
              <a:buNone/>
            </a:pPr>
            <a:r>
              <a:t/>
            </a:r>
            <a:endParaRPr/>
          </a:p>
          <a:p>
            <a:pPr indent="-317500" lvl="0" marL="457200" rtl="0" algn="l">
              <a:spcBef>
                <a:spcPts val="0"/>
              </a:spcBef>
              <a:spcAft>
                <a:spcPts val="0"/>
              </a:spcAft>
              <a:buSzPts val="1400"/>
              <a:buChar char="●"/>
            </a:pPr>
            <a:r>
              <a:rPr lang="en">
                <a:solidFill>
                  <a:schemeClr val="dk1"/>
                </a:solidFill>
              </a:rPr>
              <a:t>The maximum acid concentration, at which NT can be grown, is 0.7% for Va&lt;60V, and starts decreasing with an increase in anodization voltage, reaching 0.1% at 240 V.</a:t>
            </a:r>
            <a:endParaRPr/>
          </a:p>
          <a:p>
            <a:pPr indent="-266700" lvl="0" marL="393700" marR="0" rtl="0" algn="l">
              <a:spcBef>
                <a:spcPts val="1300"/>
              </a:spcBef>
              <a:spcAft>
                <a:spcPts val="0"/>
              </a:spcAft>
              <a:buClr>
                <a:srgbClr val="000000"/>
              </a:buClr>
              <a:buSzPts val="500"/>
              <a:buFont typeface="Noto Sans Symbols"/>
              <a:buNone/>
            </a:pPr>
            <a:r>
              <a:t/>
            </a:r>
            <a:endParaRPr b="0" sz="1200"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nvSpPr>
        <p:spPr>
          <a:xfrm>
            <a:off x="457172" y="457156"/>
            <a:ext cx="8228700" cy="42450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t/>
            </a:r>
            <a:endParaRPr b="0" strike="noStrike">
              <a:latin typeface="Arial"/>
              <a:ea typeface="Arial"/>
              <a:cs typeface="Arial"/>
              <a:sym typeface="Arial"/>
            </a:endParaRPr>
          </a:p>
          <a:p>
            <a:pPr indent="-355600" lvl="0" marL="393700" marR="0" rtl="0" algn="l">
              <a:spcBef>
                <a:spcPts val="1300"/>
              </a:spcBef>
              <a:spcAft>
                <a:spcPts val="0"/>
              </a:spcAft>
              <a:buClr>
                <a:srgbClr val="000000"/>
              </a:buClr>
              <a:buSzPts val="1400"/>
              <a:buFont typeface="Noto Sans Symbols"/>
              <a:buChar char="●"/>
            </a:pPr>
            <a:r>
              <a:rPr b="0" lang="en" strike="noStrike">
                <a:latin typeface="Arial"/>
                <a:ea typeface="Arial"/>
                <a:cs typeface="Arial"/>
                <a:sym typeface="Arial"/>
              </a:rPr>
              <a:t>As-grown amorphous TiO2 transform into anatase phase after annealing at 400°C, and further transforms to rutile phase at temperatures above 500°C. The transition temperature from anatase to rutile phase changes with NH4F concentration.</a:t>
            </a:r>
            <a:endParaRPr b="0" strike="noStrike">
              <a:latin typeface="Arial"/>
              <a:ea typeface="Arial"/>
              <a:cs typeface="Arial"/>
              <a:sym typeface="Arial"/>
            </a:endParaRPr>
          </a:p>
          <a:p>
            <a:pPr indent="-355600" lvl="0" marL="393700" marR="0" rtl="0" algn="l">
              <a:spcBef>
                <a:spcPts val="1300"/>
              </a:spcBef>
              <a:spcAft>
                <a:spcPts val="0"/>
              </a:spcAft>
              <a:buClr>
                <a:srgbClr val="000000"/>
              </a:buClr>
              <a:buSzPts val="1400"/>
              <a:buFont typeface="Noto Sans Symbols"/>
              <a:buChar char="●"/>
            </a:pPr>
            <a:r>
              <a:rPr b="0" lang="en" strike="noStrike">
                <a:latin typeface="Arial"/>
                <a:ea typeface="Arial"/>
                <a:cs typeface="Arial"/>
                <a:sym typeface="Arial"/>
              </a:rPr>
              <a:t>NTs prepared with 0.7% acid has transition temperature above 600°C, while the samples prepared with 0.1% NH4F shows a phase transformation to rutile for temperatures above 500°C.</a:t>
            </a:r>
            <a:endParaRPr b="0" strike="noStrike">
              <a:latin typeface="Arial"/>
              <a:ea typeface="Arial"/>
              <a:cs typeface="Arial"/>
              <a:sym typeface="Arial"/>
            </a:endParaRPr>
          </a:p>
          <a:p>
            <a:pPr indent="-355600" lvl="0" marL="393700" marR="0" rtl="0" algn="l">
              <a:spcBef>
                <a:spcPts val="1300"/>
              </a:spcBef>
              <a:spcAft>
                <a:spcPts val="0"/>
              </a:spcAft>
              <a:buClr>
                <a:srgbClr val="000000"/>
              </a:buClr>
              <a:buSzPts val="1400"/>
              <a:buFont typeface="Noto Sans Symbols"/>
              <a:buChar char="●"/>
            </a:pPr>
            <a:r>
              <a:rPr b="0" lang="en" strike="noStrike">
                <a:latin typeface="Arial"/>
                <a:ea typeface="Arial"/>
                <a:cs typeface="Arial"/>
                <a:sym typeface="Arial"/>
              </a:rPr>
              <a:t>In the voltage range of 30–120 V XRD measurements showed higher crystal quality of the TiO2 Nanotubes. Various measurements revealed that samples grown in higher acid concentrations have increased defect density and reduced activation energy.</a:t>
            </a:r>
            <a:endParaRPr b="0" strike="noStrike">
              <a:latin typeface="Arial"/>
              <a:ea typeface="Arial"/>
              <a:cs typeface="Arial"/>
              <a:sym typeface="Arial"/>
            </a:endParaRPr>
          </a:p>
          <a:p>
            <a:pPr indent="-355600" lvl="0" marL="393700" marR="0" rtl="0" algn="l">
              <a:spcBef>
                <a:spcPts val="1300"/>
              </a:spcBef>
              <a:spcAft>
                <a:spcPts val="0"/>
              </a:spcAft>
              <a:buClr>
                <a:srgbClr val="000000"/>
              </a:buClr>
              <a:buSzPts val="1400"/>
              <a:buFont typeface="Noto Sans Symbols"/>
              <a:buChar char="●"/>
            </a:pPr>
            <a:r>
              <a:rPr b="0" lang="en" strike="noStrike">
                <a:latin typeface="Arial"/>
                <a:ea typeface="Arial"/>
                <a:cs typeface="Arial"/>
                <a:sym typeface="Arial"/>
              </a:rPr>
              <a:t>The anodic growth of TiO2 nanotubes is significantly enhanced (≈16–20 times faster) under flow conditions in microfluidics. Flow not only controls the diameter, length, and crystal orientations of TiO2 nanotubes, but also regulates the spatial distribution of nanotubes inside microfluidic devices.</a:t>
            </a:r>
            <a:endParaRPr b="0" strike="noStrike">
              <a:latin typeface="Arial"/>
              <a:ea typeface="Arial"/>
              <a:cs typeface="Arial"/>
              <a:sym typeface="Arial"/>
            </a:endParaRPr>
          </a:p>
          <a:p>
            <a:pPr indent="-266700" lvl="0" marL="393700" marR="0" rtl="0" algn="l">
              <a:spcBef>
                <a:spcPts val="1300"/>
              </a:spcBef>
              <a:spcAft>
                <a:spcPts val="0"/>
              </a:spcAft>
              <a:buClr>
                <a:srgbClr val="000000"/>
              </a:buClr>
              <a:buSzPts val="500"/>
              <a:buFont typeface="Noto Sans Symbols"/>
              <a:buNone/>
            </a:pPr>
            <a:r>
              <a:t/>
            </a:r>
            <a:endParaRPr b="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57172" y="512994"/>
            <a:ext cx="8228700" cy="858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000"/>
              <a:t>Current status</a:t>
            </a:r>
            <a:r>
              <a:rPr lang="en" sz="3000"/>
              <a:t> and future work to be done.</a:t>
            </a:r>
            <a:endParaRPr sz="3000"/>
          </a:p>
        </p:txBody>
      </p:sp>
      <p:sp>
        <p:nvSpPr>
          <p:cNvPr id="123" name="Google Shape;123;p23"/>
          <p:cNvSpPr txBox="1"/>
          <p:nvPr>
            <p:ph idx="1" type="body"/>
          </p:nvPr>
        </p:nvSpPr>
        <p:spPr>
          <a:xfrm>
            <a:off x="457172" y="1502083"/>
            <a:ext cx="8228700" cy="2683800"/>
          </a:xfrm>
          <a:prstGeom prst="rect">
            <a:avLst/>
          </a:prstGeom>
        </p:spPr>
        <p:txBody>
          <a:bodyPr anchorCtr="0" anchor="t" bIns="0" lIns="0" spcFirstLastPara="1" rIns="0" wrap="square" tIns="0">
            <a:noAutofit/>
          </a:bodyPr>
          <a:lstStyle/>
          <a:p>
            <a:pPr indent="-311150" lvl="0" marL="457200" rtl="0" algn="l">
              <a:spcBef>
                <a:spcPts val="0"/>
              </a:spcBef>
              <a:spcAft>
                <a:spcPts val="0"/>
              </a:spcAft>
              <a:buSzPts val="1300"/>
              <a:buChar char="●"/>
            </a:pPr>
            <a:r>
              <a:rPr lang="en"/>
              <a:t>We performed several experiments in the cylindrical electrodes under various growth times. </a:t>
            </a:r>
            <a:endParaRPr/>
          </a:p>
          <a:p>
            <a:pPr indent="-311150" lvl="0" marL="457200" rtl="0" algn="l">
              <a:spcBef>
                <a:spcPts val="0"/>
              </a:spcBef>
              <a:spcAft>
                <a:spcPts val="0"/>
              </a:spcAft>
              <a:buSzPts val="1300"/>
              <a:buChar char="●"/>
            </a:pPr>
            <a:r>
              <a:rPr lang="en"/>
              <a:t>Out of all setups some failed due to short circuiting, since we tried to keep the electrodes in very close proximity.</a:t>
            </a:r>
            <a:endParaRPr/>
          </a:p>
          <a:p>
            <a:pPr indent="-311150" lvl="0" marL="457200" rtl="0" algn="l">
              <a:spcBef>
                <a:spcPts val="0"/>
              </a:spcBef>
              <a:spcAft>
                <a:spcPts val="0"/>
              </a:spcAft>
              <a:buSzPts val="1300"/>
              <a:buChar char="●"/>
            </a:pPr>
            <a:r>
              <a:rPr lang="en"/>
              <a:t>Due unavailability of more customised and enhanced setup the results may be </a:t>
            </a:r>
            <a:r>
              <a:rPr lang="en"/>
              <a:t>inconsistent.</a:t>
            </a:r>
            <a:endParaRPr/>
          </a:p>
          <a:p>
            <a:pPr indent="-311150" lvl="0" marL="457200" rtl="0" algn="l">
              <a:spcBef>
                <a:spcPts val="0"/>
              </a:spcBef>
              <a:spcAft>
                <a:spcPts val="0"/>
              </a:spcAft>
              <a:buSzPts val="1300"/>
              <a:buChar char="●"/>
            </a:pPr>
            <a:r>
              <a:rPr lang="en"/>
              <a:t>Nanotube growth was also tried on the H3PO4 as solvent but deposition was mostly uniform and TNT formation wasn’t visible.</a:t>
            </a:r>
            <a:endParaRPr/>
          </a:p>
          <a:p>
            <a:pPr indent="-311150" lvl="0" marL="457200" rtl="0" algn="l">
              <a:spcBef>
                <a:spcPts val="0"/>
              </a:spcBef>
              <a:spcAft>
                <a:spcPts val="0"/>
              </a:spcAft>
              <a:buSzPts val="1300"/>
              <a:buChar char="●"/>
            </a:pPr>
            <a:r>
              <a:rPr lang="en"/>
              <a:t>On </a:t>
            </a:r>
            <a:r>
              <a:rPr lang="en"/>
              <a:t>theoretical</a:t>
            </a:r>
            <a:r>
              <a:rPr lang="en"/>
              <a:t> introspection it can be said that the TNT growth will be affected only after a geometry variations of lesser than micrometers orders.</a:t>
            </a:r>
            <a:endParaRPr/>
          </a:p>
          <a:p>
            <a:pPr indent="-311150" lvl="0" marL="457200" rtl="0" algn="l">
              <a:spcBef>
                <a:spcPts val="0"/>
              </a:spcBef>
              <a:spcAft>
                <a:spcPts val="0"/>
              </a:spcAft>
              <a:buSzPts val="1300"/>
              <a:buChar char="●"/>
            </a:pPr>
            <a:r>
              <a:rPr lang="en"/>
              <a:t>Further TNTs have to be analysed in FSEM Microscope for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