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33.xml" ContentType="application/vnd.openxmlformats-officedocument.presentationml.slide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wrap="none" lIns="0" rIns="0" tIns="0" bIns="0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wrap="none" lIns="0" rIns="0" tIns="0" bIns="0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wrap="none" lIns="0" rIns="0" tIns="0" bIns="0"/>
          <a:p>
            <a:pPr algn="r"/>
            <a:fld id="{0C03E068-BE16-4C53-9F10-5952480DA51E}" type="slidenum">
              <a:rPr lang="en-US" sz="1400"/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Introducere în limbajul Python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78400"/>
            <a:ext cx="9071640" cy="50137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Cosmin Poieana</a:t>
            </a:r>
            <a:endParaRPr/>
          </a:p>
          <a:p>
            <a:pPr algn="ctr"/>
            <a:r>
              <a:rPr lang="en-US"/>
              <a:t>&lt;cmin@ropython.org&gt;</a:t>
            </a:r>
            <a:endParaRPr/>
          </a:p>
          <a:p>
            <a:endParaRPr/>
          </a:p>
          <a:p>
            <a:r>
              <a:rPr lang="en-US"/>
              <a:t>→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interpretorul Python</a:t>
            </a:r>
            <a:endParaRPr/>
          </a:p>
          <a:p>
            <a:r>
              <a:rPr lang="en-US"/>
              <a:t>→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tipuri și structuri de date</a:t>
            </a:r>
            <a:endParaRPr/>
          </a:p>
          <a:p>
            <a:r>
              <a:rPr lang="en-US"/>
              <a:t>→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instrucțiuni de control și bucle</a:t>
            </a:r>
            <a:endParaRPr/>
          </a:p>
          <a:p>
            <a:r>
              <a:rPr lang="en-US"/>
              <a:t>→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funcții</a:t>
            </a:r>
            <a:endParaRPr/>
          </a:p>
          <a:p>
            <a:r>
              <a:rPr lang="en-US"/>
              <a:t>→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clase</a:t>
            </a:r>
            <a:endParaRPr/>
          </a:p>
          <a:p>
            <a:r>
              <a:rPr lang="en-US"/>
              <a:t>→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biblioteci</a:t>
            </a:r>
            <a:endParaRPr/>
          </a:p>
          <a:p>
            <a:r>
              <a:rPr lang="en-US"/>
              <a:t>→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fluxuri intrare/ieșire</a:t>
            </a:r>
            <a:endParaRPr/>
          </a:p>
          <a:p>
            <a:r>
              <a:rPr lang="en-US"/>
              <a:t>→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resurse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list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04000" y="1563480"/>
            <a:ext cx="9071640" cy="5477400"/>
          </a:xfrm>
          <a:prstGeom prst="rect">
            <a:avLst/>
          </a:prstGeom>
        </p:spPr>
        <p:txBody>
          <a:bodyPr wrap="none" lIns="0" rIns="0" tIns="0" bIns="0"/>
          <a:p>
            <a:pPr>
              <a:lnSpc>
                <a:spcPts val="397"/>
              </a:lnSpc>
            </a:pPr>
            <a:r>
              <a:rPr lang="en-US" sz="44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4400">
                <a:solidFill>
                  <a:srgbClr val="000000"/>
                </a:solidFill>
                <a:latin typeface="Consolas;DejaVu Sans Mono"/>
              </a:rPr>
              <a:t> a</a:t>
            </a:r>
            <a:r>
              <a:rPr lang="en-US" sz="44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4400">
                <a:solidFill>
                  <a:srgbClr val="000000"/>
                </a:solidFill>
                <a:latin typeface="Consolas;DejaVu Sans Mono"/>
              </a:rPr>
              <a:t>insert(</a:t>
            </a:r>
            <a:r>
              <a:rPr lang="en-US" sz="4400">
                <a:solidFill>
                  <a:srgbClr val="40a070"/>
                </a:solidFill>
                <a:latin typeface="Consolas;DejaVu Sans Mono"/>
              </a:rPr>
              <a:t>0</a:t>
            </a:r>
            <a:r>
              <a:rPr lang="en-US" sz="44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4400">
                <a:solidFill>
                  <a:srgbClr val="007020"/>
                </a:solidFill>
                <a:latin typeface="Consolas;DejaVu Sans Mono"/>
              </a:rPr>
              <a:t>False</a:t>
            </a:r>
            <a:r>
              <a:rPr lang="en-US" sz="44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44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4400">
                <a:solidFill>
                  <a:srgbClr val="000000"/>
                </a:solidFill>
                <a:latin typeface="Consolas;DejaVu Sans Mono"/>
              </a:rPr>
              <a:t> a</a:t>
            </a:r>
            <a:endParaRPr/>
          </a:p>
          <a:p>
            <a:pPr>
              <a:lnSpc>
                <a:spcPts val="397"/>
              </a:lnSpc>
            </a:pPr>
            <a:r>
              <a:rPr lang="en-US" sz="4400">
                <a:solidFill>
                  <a:srgbClr val="000000"/>
                </a:solidFill>
                <a:latin typeface="Consolas;DejaVu Sans Mono"/>
              </a:rPr>
              <a:t>[</a:t>
            </a:r>
            <a:r>
              <a:rPr lang="en-US" sz="4400">
                <a:solidFill>
                  <a:srgbClr val="007020"/>
                </a:solidFill>
                <a:latin typeface="Consolas;DejaVu Sans Mono"/>
              </a:rPr>
              <a:t>False</a:t>
            </a:r>
            <a:r>
              <a:rPr lang="en-US" sz="44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4400">
                <a:solidFill>
                  <a:srgbClr val="4070a0"/>
                </a:solidFill>
                <a:latin typeface="Consolas;DejaVu Sans Mono"/>
              </a:rPr>
              <a:t>'text'</a:t>
            </a:r>
            <a:r>
              <a:rPr lang="en-US" sz="44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44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44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4400">
                <a:solidFill>
                  <a:srgbClr val="40a070"/>
                </a:solidFill>
                <a:latin typeface="Consolas;DejaVu Sans Mono"/>
              </a:rPr>
              <a:t>255</a:t>
            </a:r>
            <a:r>
              <a:rPr lang="en-US" sz="44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4400">
                <a:solidFill>
                  <a:srgbClr val="666666"/>
                </a:solidFill>
                <a:latin typeface="Consolas;DejaVu Sans Mono"/>
              </a:rPr>
              <a:t>&lt;</a:t>
            </a:r>
            <a:r>
              <a:rPr lang="en-US" sz="4400">
                <a:solidFill>
                  <a:srgbClr val="000000"/>
                </a:solidFill>
                <a:latin typeface="Consolas;DejaVu Sans Mono"/>
              </a:rPr>
              <a:t>built</a:t>
            </a:r>
            <a:r>
              <a:rPr lang="en-US" sz="4400">
                <a:solidFill>
                  <a:srgbClr val="666666"/>
                </a:solidFill>
                <a:latin typeface="Consolas;DejaVu Sans Mono"/>
              </a:rPr>
              <a:t>-</a:t>
            </a:r>
            <a:r>
              <a:rPr b="1" lang="en-US" sz="4400">
                <a:solidFill>
                  <a:srgbClr val="007020"/>
                </a:solidFill>
                <a:latin typeface="Consolas;DejaVu Sans Mono"/>
              </a:rPr>
              <a:t>in</a:t>
            </a:r>
            <a:r>
              <a:rPr lang="en-US" sz="4400">
                <a:solidFill>
                  <a:srgbClr val="000000"/>
                </a:solidFill>
                <a:latin typeface="Consolas;DejaVu Sans Mono"/>
              </a:rPr>
              <a:t> function </a:t>
            </a:r>
            <a:r>
              <a:rPr lang="en-US" sz="4400">
                <a:solidFill>
                  <a:srgbClr val="007020"/>
                </a:solidFill>
                <a:latin typeface="Consolas;DejaVu Sans Mono"/>
              </a:rPr>
              <a:t>sum</a:t>
            </a:r>
            <a:r>
              <a:rPr lang="en-US" sz="4400">
                <a:solidFill>
                  <a:srgbClr val="666666"/>
                </a:solidFill>
                <a:latin typeface="Consolas;DejaVu Sans Mono"/>
              </a:rPr>
              <a:t>&gt;</a:t>
            </a:r>
            <a:r>
              <a:rPr lang="en-US" sz="44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4400">
                <a:solidFill>
                  <a:srgbClr val="007020"/>
                </a:solidFill>
                <a:latin typeface="Consolas;DejaVu Sans Mono"/>
              </a:rPr>
              <a:t>True</a:t>
            </a:r>
            <a:r>
              <a:rPr lang="en-US" sz="4400">
                <a:solidFill>
                  <a:srgbClr val="000000"/>
                </a:solidFill>
                <a:latin typeface="Consolas;DejaVu Sans Mono"/>
              </a:rPr>
              <a:t>]</a:t>
            </a:r>
            <a:endParaRPr/>
          </a:p>
          <a:p>
            <a:pPr>
              <a:lnSpc>
                <a:spcPts val="397"/>
              </a:lnSpc>
            </a:pPr>
            <a:r>
              <a:rPr lang="en-US" sz="44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44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4400">
                <a:solidFill>
                  <a:srgbClr val="007020"/>
                </a:solidFill>
                <a:latin typeface="Consolas;DejaVu Sans Mono"/>
              </a:rPr>
              <a:t>dir</a:t>
            </a:r>
            <a:r>
              <a:rPr lang="en-US" sz="4400">
                <a:solidFill>
                  <a:srgbClr val="000000"/>
                </a:solidFill>
                <a:latin typeface="Consolas;DejaVu Sans Mono"/>
              </a:rPr>
              <a:t>(a)</a:t>
            </a:r>
            <a:endParaRPr/>
          </a:p>
          <a:p>
            <a:pPr>
              <a:lnSpc>
                <a:spcPts val="397"/>
              </a:lnSpc>
            </a:pPr>
            <a:r>
              <a:rPr lang="en-US" sz="4400">
                <a:solidFill>
                  <a:srgbClr val="000000"/>
                </a:solidFill>
                <a:latin typeface="Consolas;DejaVu Sans Mono"/>
              </a:rPr>
              <a:t>[</a:t>
            </a:r>
            <a:r>
              <a:rPr lang="en-US" sz="4400">
                <a:solidFill>
                  <a:srgbClr val="666666"/>
                </a:solidFill>
                <a:latin typeface="Consolas;DejaVu Sans Mono"/>
              </a:rPr>
              <a:t>...</a:t>
            </a:r>
            <a:r>
              <a:rPr lang="en-US" sz="4400">
                <a:solidFill>
                  <a:srgbClr val="000000"/>
                </a:solidFill>
                <a:latin typeface="Consolas;DejaVu Sans Mono"/>
              </a:rPr>
              <a:t>,</a:t>
            </a:r>
            <a:endParaRPr/>
          </a:p>
          <a:p>
            <a:pPr>
              <a:lnSpc>
                <a:spcPts val="397"/>
              </a:lnSpc>
            </a:pPr>
            <a:r>
              <a:rPr lang="en-US" sz="4400">
                <a:solidFill>
                  <a:srgbClr val="000000"/>
                </a:solidFill>
              </a:rPr>
              <a:t> </a:t>
            </a:r>
            <a:r>
              <a:rPr lang="en-US" sz="4400">
                <a:solidFill>
                  <a:srgbClr val="4070a0"/>
                </a:solidFill>
                <a:latin typeface="Consolas;DejaVu Sans Mono"/>
              </a:rPr>
              <a:t>'append'</a:t>
            </a:r>
            <a:r>
              <a:rPr lang="en-US" sz="44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4400">
                <a:solidFill>
                  <a:srgbClr val="4070a0"/>
                </a:solidFill>
                <a:latin typeface="Consolas;DejaVu Sans Mono"/>
              </a:rPr>
              <a:t>'count'</a:t>
            </a:r>
            <a:r>
              <a:rPr lang="en-US" sz="44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4400">
                <a:solidFill>
                  <a:srgbClr val="4070a0"/>
                </a:solidFill>
                <a:latin typeface="Consolas;DejaVu Sans Mono"/>
              </a:rPr>
              <a:t>'extend'</a:t>
            </a:r>
            <a:r>
              <a:rPr lang="en-US" sz="44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4400">
                <a:solidFill>
                  <a:srgbClr val="4070a0"/>
                </a:solidFill>
                <a:latin typeface="Consolas;DejaVu Sans Mono"/>
              </a:rPr>
              <a:t>'index'</a:t>
            </a:r>
            <a:r>
              <a:rPr lang="en-US" sz="44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4400">
                <a:solidFill>
                  <a:srgbClr val="4070a0"/>
                </a:solidFill>
                <a:latin typeface="Consolas;DejaVu Sans Mono"/>
              </a:rPr>
              <a:t>'insert'</a:t>
            </a:r>
            <a:r>
              <a:rPr lang="en-US" sz="44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4400">
                <a:solidFill>
                  <a:srgbClr val="4070a0"/>
                </a:solidFill>
                <a:latin typeface="Consolas;DejaVu Sans Mono"/>
              </a:rPr>
              <a:t>'pop'</a:t>
            </a:r>
            <a:r>
              <a:rPr lang="en-US" sz="44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4400">
                <a:solidFill>
                  <a:srgbClr val="4070a0"/>
                </a:solidFill>
                <a:latin typeface="Consolas;DejaVu Sans Mono"/>
              </a:rPr>
              <a:t>'remove'</a:t>
            </a:r>
            <a:r>
              <a:rPr lang="en-US" sz="44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4400">
                <a:solidFill>
                  <a:srgbClr val="4070a0"/>
                </a:solidFill>
                <a:latin typeface="Consolas;DejaVu Sans Mono"/>
              </a:rPr>
              <a:t>'reverse'</a:t>
            </a:r>
            <a:r>
              <a:rPr lang="en-US" sz="44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4400">
                <a:solidFill>
                  <a:srgbClr val="4070a0"/>
                </a:solidFill>
                <a:latin typeface="Consolas;DejaVu Sans Mono"/>
              </a:rPr>
              <a:t>'sort'</a:t>
            </a:r>
            <a:r>
              <a:rPr lang="en-US" sz="4400">
                <a:solidFill>
                  <a:srgbClr val="000000"/>
                </a:solidFill>
                <a:latin typeface="Consolas;DejaVu Sans Mono"/>
              </a:rPr>
              <a:t>]</a:t>
            </a:r>
            <a:endParaRPr/>
          </a:p>
          <a:p>
            <a:pPr>
              <a:lnSpc>
                <a:spcPts val="397"/>
              </a:lnSpc>
            </a:pPr>
            <a:r>
              <a:rPr lang="en-US" sz="44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4400">
                <a:solidFill>
                  <a:srgbClr val="000000"/>
                </a:solidFill>
                <a:latin typeface="Consolas;DejaVu Sans Mono"/>
              </a:rPr>
              <a:t> 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set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504000" y="1371600"/>
            <a:ext cx="9071640" cy="6035040"/>
          </a:xfrm>
          <a:prstGeom prst="rect">
            <a:avLst/>
          </a:prstGeom>
        </p:spPr>
        <p:txBody>
          <a:bodyPr wrap="none" lIns="0" rIns="0" tIns="0" bIns="0"/>
          <a:p>
            <a:pPr>
              <a:lnSpc>
                <a:spcPts val="397"/>
              </a:lnSpc>
            </a:pPr>
            <a:r>
              <a:rPr lang="en-US" sz="48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 a </a:t>
            </a:r>
            <a:r>
              <a:rPr lang="en-US" sz="4800">
                <a:solidFill>
                  <a:srgbClr val="666666"/>
                </a:solidFill>
                <a:latin typeface="Consolas;DejaVu Sans Mono"/>
              </a:rPr>
              <a:t>=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4800">
                <a:solidFill>
                  <a:srgbClr val="007020"/>
                </a:solidFill>
                <a:latin typeface="Consolas;DejaVu Sans Mono"/>
              </a:rPr>
              <a:t>set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([</a:t>
            </a:r>
            <a:r>
              <a:rPr lang="en-US" sz="48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48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4800">
                <a:solidFill>
                  <a:srgbClr val="40a070"/>
                </a:solidFill>
                <a:latin typeface="Consolas;DejaVu Sans Mono"/>
              </a:rPr>
              <a:t>2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4800">
                <a:solidFill>
                  <a:srgbClr val="40a070"/>
                </a:solidFill>
                <a:latin typeface="Consolas;DejaVu Sans Mono"/>
              </a:rPr>
              <a:t>3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])</a:t>
            </a:r>
            <a:endParaRPr/>
          </a:p>
          <a:p>
            <a:pPr>
              <a:lnSpc>
                <a:spcPts val="397"/>
              </a:lnSpc>
            </a:pPr>
            <a:r>
              <a:rPr lang="en-US" sz="48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 a</a:t>
            </a:r>
            <a:endParaRPr/>
          </a:p>
          <a:p>
            <a:pPr>
              <a:lnSpc>
                <a:spcPts val="397"/>
              </a:lnSpc>
            </a:pPr>
            <a:r>
              <a:rPr lang="en-US" sz="4800">
                <a:solidFill>
                  <a:srgbClr val="007020"/>
                </a:solidFill>
                <a:latin typeface="Consolas;DejaVu Sans Mono"/>
              </a:rPr>
              <a:t>set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([</a:t>
            </a:r>
            <a:r>
              <a:rPr lang="en-US" sz="48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4800">
                <a:solidFill>
                  <a:srgbClr val="40a070"/>
                </a:solidFill>
                <a:latin typeface="Consolas;DejaVu Sans Mono"/>
              </a:rPr>
              <a:t>2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4800">
                <a:solidFill>
                  <a:srgbClr val="40a070"/>
                </a:solidFill>
                <a:latin typeface="Consolas;DejaVu Sans Mono"/>
              </a:rPr>
              <a:t>3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])</a:t>
            </a:r>
            <a:endParaRPr/>
          </a:p>
          <a:p>
            <a:pPr>
              <a:lnSpc>
                <a:spcPts val="397"/>
              </a:lnSpc>
            </a:pPr>
            <a:r>
              <a:rPr lang="en-US" sz="48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 b </a:t>
            </a:r>
            <a:r>
              <a:rPr lang="en-US" sz="4800">
                <a:solidFill>
                  <a:srgbClr val="666666"/>
                </a:solidFill>
                <a:latin typeface="Consolas;DejaVu Sans Mono"/>
              </a:rPr>
              <a:t>=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 {</a:t>
            </a:r>
            <a:r>
              <a:rPr lang="en-US" sz="4800">
                <a:solidFill>
                  <a:srgbClr val="40a070"/>
                </a:solidFill>
                <a:latin typeface="Consolas;DejaVu Sans Mono"/>
              </a:rPr>
              <a:t>2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4800">
                <a:solidFill>
                  <a:srgbClr val="40a070"/>
                </a:solidFill>
                <a:latin typeface="Consolas;DejaVu Sans Mono"/>
              </a:rPr>
              <a:t>4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4800">
                <a:solidFill>
                  <a:srgbClr val="666666"/>
                </a:solidFill>
                <a:latin typeface="Consolas;DejaVu Sans Mono"/>
              </a:rPr>
              <a:t>-</a:t>
            </a:r>
            <a:r>
              <a:rPr lang="en-US" sz="48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4800">
                <a:solidFill>
                  <a:srgbClr val="40a070"/>
                </a:solidFill>
                <a:latin typeface="Consolas;DejaVu Sans Mono"/>
              </a:rPr>
              <a:t>0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}</a:t>
            </a:r>
            <a:endParaRPr/>
          </a:p>
          <a:p>
            <a:pPr>
              <a:lnSpc>
                <a:spcPts val="397"/>
              </a:lnSpc>
            </a:pPr>
            <a:r>
              <a:rPr lang="en-US" sz="48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 b</a:t>
            </a:r>
            <a:endParaRPr/>
          </a:p>
          <a:p>
            <a:pPr>
              <a:lnSpc>
                <a:spcPts val="397"/>
              </a:lnSpc>
            </a:pPr>
            <a:r>
              <a:rPr lang="en-US" sz="4800">
                <a:solidFill>
                  <a:srgbClr val="007020"/>
                </a:solidFill>
                <a:latin typeface="Consolas;DejaVu Sans Mono"/>
              </a:rPr>
              <a:t>set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([</a:t>
            </a:r>
            <a:r>
              <a:rPr lang="en-US" sz="4800">
                <a:solidFill>
                  <a:srgbClr val="40a070"/>
                </a:solidFill>
                <a:latin typeface="Consolas;DejaVu Sans Mono"/>
              </a:rPr>
              <a:t>0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4800">
                <a:solidFill>
                  <a:srgbClr val="40a070"/>
                </a:solidFill>
                <a:latin typeface="Consolas;DejaVu Sans Mono"/>
              </a:rPr>
              <a:t>2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4800">
                <a:solidFill>
                  <a:srgbClr val="40a070"/>
                </a:solidFill>
                <a:latin typeface="Consolas;DejaVu Sans Mono"/>
              </a:rPr>
              <a:t>4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4800">
                <a:solidFill>
                  <a:srgbClr val="666666"/>
                </a:solidFill>
                <a:latin typeface="Consolas;DejaVu Sans Mono"/>
              </a:rPr>
              <a:t>-</a:t>
            </a:r>
            <a:r>
              <a:rPr lang="en-US" sz="48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])</a:t>
            </a:r>
            <a:endParaRPr/>
          </a:p>
          <a:p>
            <a:pPr>
              <a:lnSpc>
                <a:spcPts val="397"/>
              </a:lnSpc>
            </a:pPr>
            <a:r>
              <a:rPr lang="en-US" sz="48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 help(</a:t>
            </a:r>
            <a:r>
              <a:rPr lang="en-US" sz="4800">
                <a:solidFill>
                  <a:srgbClr val="007020"/>
                </a:solidFill>
                <a:latin typeface="Consolas;DejaVu Sans Mono"/>
              </a:rPr>
              <a:t>set</a:t>
            </a:r>
            <a:r>
              <a:rPr lang="en-US" sz="48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union)</a:t>
            </a:r>
            <a:endParaRPr/>
          </a:p>
          <a:p>
            <a:pPr>
              <a:lnSpc>
                <a:spcPts val="397"/>
              </a:lnSpc>
            </a:pPr>
            <a:r>
              <a:rPr lang="en-US" sz="4800">
                <a:solidFill>
                  <a:srgbClr val="000000"/>
                </a:solidFill>
                <a:latin typeface="Consolas;DejaVu Sans Mono"/>
              </a:rPr>
              <a:t>Help on method_descriptor:</a:t>
            </a:r>
            <a:endParaRPr/>
          </a:p>
          <a:p>
            <a:pPr>
              <a:lnSpc>
                <a:spcPts val="397"/>
              </a:lnSpc>
            </a:pPr>
            <a:r>
              <a:rPr lang="en-US" sz="4800">
                <a:solidFill>
                  <a:srgbClr val="000000"/>
                </a:solidFill>
                <a:latin typeface="Consolas;DejaVu Sans Mono"/>
              </a:rPr>
              <a:t>union(</a:t>
            </a:r>
            <a:r>
              <a:rPr lang="en-US" sz="4800">
                <a:solidFill>
                  <a:srgbClr val="666666"/>
                </a:solidFill>
                <a:latin typeface="Consolas;DejaVu Sans Mono"/>
              </a:rPr>
              <a:t>...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4800">
                <a:solidFill>
                  <a:srgbClr val="000000"/>
                </a:solidFill>
              </a:rPr>
              <a:t>    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Return the union of sets </a:t>
            </a:r>
            <a:r>
              <a:rPr b="1" lang="en-US" sz="4800">
                <a:solidFill>
                  <a:srgbClr val="007020"/>
                </a:solidFill>
                <a:latin typeface="Consolas;DejaVu Sans Mono"/>
              </a:rPr>
              <a:t>as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 a new </a:t>
            </a:r>
            <a:r>
              <a:rPr lang="en-US" sz="4800">
                <a:solidFill>
                  <a:srgbClr val="007020"/>
                </a:solidFill>
                <a:latin typeface="Consolas;DejaVu Sans Mono"/>
              </a:rPr>
              <a:t>set</a:t>
            </a:r>
            <a:r>
              <a:rPr lang="en-US" sz="4800">
                <a:solidFill>
                  <a:srgbClr val="666666"/>
                </a:solidFill>
                <a:latin typeface="Consolas;DejaVu Sans Mono"/>
              </a:rPr>
              <a:t>.</a:t>
            </a:r>
            <a:endParaRPr/>
          </a:p>
          <a:p>
            <a:pPr>
              <a:lnSpc>
                <a:spcPts val="397"/>
              </a:lnSpc>
            </a:pPr>
            <a:r>
              <a:rPr lang="en-US" sz="4800">
                <a:solidFill>
                  <a:srgbClr val="000000"/>
                </a:solidFill>
              </a:rPr>
              <a:t>    </a:t>
            </a:r>
            <a:endParaRPr/>
          </a:p>
          <a:p>
            <a:pPr>
              <a:lnSpc>
                <a:spcPts val="397"/>
              </a:lnSpc>
            </a:pPr>
            <a:r>
              <a:rPr lang="en-US" sz="4800">
                <a:solidFill>
                  <a:srgbClr val="000000"/>
                </a:solidFill>
              </a:rPr>
              <a:t>    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(i</a:t>
            </a:r>
            <a:r>
              <a:rPr lang="en-US" sz="48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e</a:t>
            </a:r>
            <a:r>
              <a:rPr lang="en-US" sz="48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4800">
                <a:solidFill>
                  <a:srgbClr val="007020"/>
                </a:solidFill>
                <a:latin typeface="Consolas;DejaVu Sans Mono"/>
              </a:rPr>
              <a:t>all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 elements that are </a:t>
            </a:r>
            <a:r>
              <a:rPr b="1" lang="en-US" sz="4800">
                <a:solidFill>
                  <a:srgbClr val="007020"/>
                </a:solidFill>
                <a:latin typeface="Consolas;DejaVu Sans Mono"/>
              </a:rPr>
              <a:t>in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 either </a:t>
            </a:r>
            <a:r>
              <a:rPr lang="en-US" sz="4800">
                <a:solidFill>
                  <a:srgbClr val="007020"/>
                </a:solidFill>
                <a:latin typeface="Consolas;DejaVu Sans Mono"/>
              </a:rPr>
              <a:t>set</a:t>
            </a:r>
            <a:r>
              <a:rPr lang="en-US" sz="48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4800">
                <a:solidFill>
                  <a:srgbClr val="000000"/>
                </a:solidFill>
                <a:latin typeface="Consolas;DejaVu Sans Mono"/>
              </a:rPr>
              <a:t>(END)</a:t>
            </a:r>
            <a:endParaRPr/>
          </a:p>
          <a:p>
            <a:pPr>
              <a:lnSpc>
                <a:spcPts val="397"/>
              </a:lnSpc>
            </a:pP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set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504000" y="1371600"/>
            <a:ext cx="9071640" cy="6035040"/>
          </a:xfrm>
          <a:prstGeom prst="rect">
            <a:avLst/>
          </a:prstGeom>
        </p:spPr>
        <p:txBody>
          <a:bodyPr wrap="none" lIns="0" rIns="0" tIns="0" bIns="0"/>
          <a:p>
            <a:pPr>
              <a:lnSpc>
                <a:spcPts val="397"/>
              </a:lnSpc>
            </a:pPr>
            <a:endParaRPr/>
          </a:p>
          <a:p>
            <a:pPr>
              <a:lnSpc>
                <a:spcPts val="397"/>
              </a:lnSpc>
            </a:pPr>
            <a:r>
              <a:rPr lang="en-US" sz="48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 a</a:t>
            </a:r>
            <a:r>
              <a:rPr lang="en-US" sz="48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union(b)</a:t>
            </a:r>
            <a:endParaRPr/>
          </a:p>
          <a:p>
            <a:pPr>
              <a:lnSpc>
                <a:spcPts val="397"/>
              </a:lnSpc>
            </a:pPr>
            <a:r>
              <a:rPr lang="en-US" sz="4800">
                <a:solidFill>
                  <a:srgbClr val="007020"/>
                </a:solidFill>
                <a:latin typeface="Consolas;DejaVu Sans Mono"/>
              </a:rPr>
              <a:t>set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([</a:t>
            </a:r>
            <a:r>
              <a:rPr lang="en-US" sz="4800">
                <a:solidFill>
                  <a:srgbClr val="40a070"/>
                </a:solidFill>
                <a:latin typeface="Consolas;DejaVu Sans Mono"/>
              </a:rPr>
              <a:t>0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48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4800">
                <a:solidFill>
                  <a:srgbClr val="40a070"/>
                </a:solidFill>
                <a:latin typeface="Consolas;DejaVu Sans Mono"/>
              </a:rPr>
              <a:t>2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4800">
                <a:solidFill>
                  <a:srgbClr val="40a070"/>
                </a:solidFill>
                <a:latin typeface="Consolas;DejaVu Sans Mono"/>
              </a:rPr>
              <a:t>3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4800">
                <a:solidFill>
                  <a:srgbClr val="40a070"/>
                </a:solidFill>
                <a:latin typeface="Consolas;DejaVu Sans Mono"/>
              </a:rPr>
              <a:t>4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4800">
                <a:solidFill>
                  <a:srgbClr val="666666"/>
                </a:solidFill>
                <a:latin typeface="Consolas;DejaVu Sans Mono"/>
              </a:rPr>
              <a:t>-</a:t>
            </a:r>
            <a:r>
              <a:rPr lang="en-US" sz="48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])</a:t>
            </a:r>
            <a:endParaRPr/>
          </a:p>
          <a:p>
            <a:pPr>
              <a:lnSpc>
                <a:spcPts val="397"/>
              </a:lnSpc>
            </a:pPr>
            <a:r>
              <a:rPr lang="en-US" sz="48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 a</a:t>
            </a:r>
            <a:r>
              <a:rPr lang="en-US" sz="48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intersection(b)</a:t>
            </a:r>
            <a:endParaRPr/>
          </a:p>
          <a:p>
            <a:pPr>
              <a:lnSpc>
                <a:spcPts val="397"/>
              </a:lnSpc>
            </a:pPr>
            <a:r>
              <a:rPr lang="en-US" sz="4800">
                <a:solidFill>
                  <a:srgbClr val="007020"/>
                </a:solidFill>
                <a:latin typeface="Consolas;DejaVu Sans Mono"/>
              </a:rPr>
              <a:t>set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([</a:t>
            </a:r>
            <a:r>
              <a:rPr lang="en-US" sz="4800">
                <a:solidFill>
                  <a:srgbClr val="40a070"/>
                </a:solidFill>
                <a:latin typeface="Consolas;DejaVu Sans Mono"/>
              </a:rPr>
              <a:t>2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])</a:t>
            </a:r>
            <a:endParaRPr/>
          </a:p>
          <a:p>
            <a:pPr>
              <a:lnSpc>
                <a:spcPts val="397"/>
              </a:lnSpc>
            </a:pPr>
            <a:r>
              <a:rPr lang="en-US" sz="48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 b</a:t>
            </a:r>
            <a:r>
              <a:rPr lang="en-US" sz="48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difference(a)</a:t>
            </a:r>
            <a:endParaRPr/>
          </a:p>
          <a:p>
            <a:pPr>
              <a:lnSpc>
                <a:spcPts val="397"/>
              </a:lnSpc>
            </a:pPr>
            <a:r>
              <a:rPr lang="en-US" sz="4800">
                <a:solidFill>
                  <a:srgbClr val="007020"/>
                </a:solidFill>
                <a:latin typeface="Consolas;DejaVu Sans Mono"/>
              </a:rPr>
              <a:t>set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([</a:t>
            </a:r>
            <a:r>
              <a:rPr lang="en-US" sz="4800">
                <a:solidFill>
                  <a:srgbClr val="40a070"/>
                </a:solidFill>
                <a:latin typeface="Consolas;DejaVu Sans Mono"/>
              </a:rPr>
              <a:t>0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4800">
                <a:solidFill>
                  <a:srgbClr val="40a070"/>
                </a:solidFill>
                <a:latin typeface="Consolas;DejaVu Sans Mono"/>
              </a:rPr>
              <a:t>4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4800">
                <a:solidFill>
                  <a:srgbClr val="666666"/>
                </a:solidFill>
                <a:latin typeface="Consolas;DejaVu Sans Mono"/>
              </a:rPr>
              <a:t>-</a:t>
            </a:r>
            <a:r>
              <a:rPr lang="en-US" sz="48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])</a:t>
            </a:r>
            <a:endParaRPr/>
          </a:p>
          <a:p>
            <a:pPr>
              <a:lnSpc>
                <a:spcPts val="397"/>
              </a:lnSpc>
            </a:pPr>
            <a:r>
              <a:rPr lang="en-US" sz="4800">
                <a:solidFill>
                  <a:srgbClr val="666666"/>
                </a:solidFill>
                <a:latin typeface="Consolas;DejaVu Sans Mono"/>
              </a:rPr>
              <a:t>&gt;&gt;&gt;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dict</a:t>
            </a:r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5271840"/>
          </a:xfrm>
          <a:prstGeom prst="rect">
            <a:avLst/>
          </a:prstGeom>
        </p:spPr>
        <p:txBody>
          <a:bodyPr wrap="none" lIns="0" rIns="0" tIns="0" bIns="0"/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a 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=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3200">
                <a:solidFill>
                  <a:srgbClr val="007020"/>
                </a:solidFill>
                <a:latin typeface="Consolas;DejaVu Sans Mono"/>
              </a:rPr>
              <a:t>dict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()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b 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=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{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: </a:t>
            </a:r>
            <a:r>
              <a:rPr lang="en-US" sz="3200">
                <a:solidFill>
                  <a:srgbClr val="4070a0"/>
                </a:solidFill>
                <a:latin typeface="Consolas;DejaVu Sans Mono"/>
              </a:rPr>
              <a:t>"a"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2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: </a:t>
            </a:r>
            <a:r>
              <a:rPr lang="en-US" sz="3200">
                <a:solidFill>
                  <a:srgbClr val="4070a0"/>
                </a:solidFill>
                <a:latin typeface="Consolas;DejaVu Sans Mono"/>
              </a:rPr>
              <a:t>"b"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}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b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keys()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000000"/>
                </a:solidFill>
                <a:latin typeface="Consolas;DejaVu Sans Mono"/>
              </a:rPr>
              <a:t>[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2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]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a[_[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0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]] 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=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b[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2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]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a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000000"/>
                </a:solidFill>
                <a:latin typeface="Consolas;DejaVu Sans Mono"/>
              </a:rPr>
              <a:t>{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: </a:t>
            </a:r>
            <a:r>
              <a:rPr lang="en-US" sz="3200">
                <a:solidFill>
                  <a:srgbClr val="4070a0"/>
                </a:solidFill>
                <a:latin typeface="Consolas;DejaVu Sans Mono"/>
              </a:rPr>
              <a:t>'b'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}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a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update({</a:t>
            </a:r>
            <a:r>
              <a:rPr lang="en-US" sz="3200">
                <a:solidFill>
                  <a:srgbClr val="007020"/>
                </a:solidFill>
                <a:latin typeface="Consolas;DejaVu Sans Mono"/>
              </a:rPr>
              <a:t>True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: </a:t>
            </a:r>
            <a:r>
              <a:rPr lang="en-US" sz="3200">
                <a:solidFill>
                  <a:srgbClr val="007020"/>
                </a:solidFill>
                <a:latin typeface="Consolas;DejaVu Sans Mono"/>
              </a:rPr>
              <a:t>False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200">
                <a:solidFill>
                  <a:srgbClr val="007020"/>
                </a:solidFill>
                <a:latin typeface="Consolas;DejaVu Sans Mono"/>
              </a:rPr>
              <a:t>False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: </a:t>
            </a:r>
            <a:r>
              <a:rPr lang="en-US" sz="3200">
                <a:solidFill>
                  <a:srgbClr val="007020"/>
                </a:solidFill>
                <a:latin typeface="Consolas;DejaVu Sans Mono"/>
              </a:rPr>
              <a:t>True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})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dict</a:t>
            </a:r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9071640" cy="5271840"/>
          </a:xfrm>
          <a:prstGeom prst="rect">
            <a:avLst/>
          </a:prstGeom>
        </p:spPr>
        <p:txBody>
          <a:bodyPr wrap="none" lIns="0" rIns="0" tIns="0" bIns="0"/>
          <a:p>
            <a:pPr>
              <a:lnSpc>
                <a:spcPts val="397"/>
              </a:lnSpc>
            </a:pPr>
            <a:r>
              <a:rPr lang="en-US" sz="36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 a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000000"/>
                </a:solidFill>
                <a:latin typeface="Consolas;DejaVu Sans Mono"/>
              </a:rPr>
              <a:t>{</a:t>
            </a:r>
            <a:r>
              <a:rPr lang="en-US" sz="3600">
                <a:solidFill>
                  <a:srgbClr val="007020"/>
                </a:solidFill>
                <a:latin typeface="Consolas;DejaVu Sans Mono"/>
              </a:rPr>
              <a:t>False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: </a:t>
            </a:r>
            <a:r>
              <a:rPr lang="en-US" sz="3600">
                <a:solidFill>
                  <a:srgbClr val="007020"/>
                </a:solidFill>
                <a:latin typeface="Consolas;DejaVu Sans Mono"/>
              </a:rPr>
              <a:t>True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6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: </a:t>
            </a:r>
            <a:r>
              <a:rPr lang="en-US" sz="3600">
                <a:solidFill>
                  <a:srgbClr val="007020"/>
                </a:solidFill>
                <a:latin typeface="Consolas;DejaVu Sans Mono"/>
              </a:rPr>
              <a:t>False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}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3600">
                <a:solidFill>
                  <a:srgbClr val="007020"/>
                </a:solidFill>
                <a:latin typeface="Consolas;DejaVu Sans Mono"/>
              </a:rPr>
              <a:t>hash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(</a:t>
            </a:r>
            <a:r>
              <a:rPr lang="en-US" sz="36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), </a:t>
            </a:r>
            <a:r>
              <a:rPr lang="en-US" sz="3600">
                <a:solidFill>
                  <a:srgbClr val="007020"/>
                </a:solidFill>
                <a:latin typeface="Consolas;DejaVu Sans Mono"/>
              </a:rPr>
              <a:t>hash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(</a:t>
            </a:r>
            <a:r>
              <a:rPr lang="en-US" sz="3600">
                <a:solidFill>
                  <a:srgbClr val="007020"/>
                </a:solidFill>
                <a:latin typeface="Consolas;DejaVu Sans Mono"/>
              </a:rPr>
              <a:t>True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000000"/>
                </a:solidFill>
                <a:latin typeface="Consolas;DejaVu Sans Mono"/>
              </a:rPr>
              <a:t>(</a:t>
            </a:r>
            <a:r>
              <a:rPr lang="en-US" sz="36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6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 a</a:t>
            </a:r>
            <a:r>
              <a:rPr lang="en-US" sz="36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pop(</a:t>
            </a:r>
            <a:r>
              <a:rPr lang="en-US" sz="3600">
                <a:solidFill>
                  <a:srgbClr val="007020"/>
                </a:solidFill>
                <a:latin typeface="Consolas;DejaVu Sans Mono"/>
              </a:rPr>
              <a:t>True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007020"/>
                </a:solidFill>
                <a:latin typeface="Consolas;DejaVu Sans Mono"/>
              </a:rPr>
              <a:t>False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 a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000000"/>
                </a:solidFill>
                <a:latin typeface="Consolas;DejaVu Sans Mono"/>
              </a:rPr>
              <a:t>{</a:t>
            </a:r>
            <a:r>
              <a:rPr lang="en-US" sz="3600">
                <a:solidFill>
                  <a:srgbClr val="007020"/>
                </a:solidFill>
                <a:latin typeface="Consolas;DejaVu Sans Mono"/>
              </a:rPr>
              <a:t>False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: </a:t>
            </a:r>
            <a:r>
              <a:rPr lang="en-US" sz="3600">
                <a:solidFill>
                  <a:srgbClr val="007020"/>
                </a:solidFill>
                <a:latin typeface="Consolas;DejaVu Sans Mono"/>
              </a:rPr>
              <a:t>True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}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666666"/>
                </a:solidFill>
                <a:latin typeface="Consolas;DejaVu Sans Mono"/>
              </a:rPr>
              <a:t>&gt;&gt;&gt;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Referinte</a:t>
            </a:r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504000" y="1769040"/>
            <a:ext cx="9071640" cy="5180400"/>
          </a:xfrm>
          <a:prstGeom prst="rect">
            <a:avLst/>
          </a:prstGeom>
        </p:spPr>
        <p:txBody>
          <a:bodyPr wrap="none" lIns="0" rIns="0" tIns="0" bIns="0"/>
          <a:p>
            <a:pPr>
              <a:lnSpc>
                <a:spcPts val="397"/>
              </a:lnSpc>
            </a:pPr>
            <a:r>
              <a:rPr lang="en-US" sz="28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a </a:t>
            </a:r>
            <a:r>
              <a:rPr lang="en-US" sz="2800">
                <a:solidFill>
                  <a:srgbClr val="666666"/>
                </a:solidFill>
                <a:latin typeface="Consolas;DejaVu Sans Mono"/>
              </a:rPr>
              <a:t>=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[</a:t>
            </a:r>
            <a:r>
              <a:rPr lang="en-US" sz="28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2800">
                <a:solidFill>
                  <a:srgbClr val="40a070"/>
                </a:solidFill>
                <a:latin typeface="Consolas;DejaVu Sans Mono"/>
              </a:rPr>
              <a:t>2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2800">
                <a:solidFill>
                  <a:srgbClr val="40a070"/>
                </a:solidFill>
                <a:latin typeface="Consolas;DejaVu Sans Mono"/>
              </a:rPr>
              <a:t>3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]</a:t>
            </a:r>
            <a:endParaRPr/>
          </a:p>
          <a:p>
            <a:pPr>
              <a:lnSpc>
                <a:spcPts val="397"/>
              </a:lnSpc>
            </a:pPr>
            <a:r>
              <a:rPr lang="en-US" sz="28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b </a:t>
            </a:r>
            <a:r>
              <a:rPr lang="en-US" sz="2800">
                <a:solidFill>
                  <a:srgbClr val="666666"/>
                </a:solidFill>
                <a:latin typeface="Consolas;DejaVu Sans Mono"/>
              </a:rPr>
              <a:t>=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a</a:t>
            </a:r>
            <a:endParaRPr/>
          </a:p>
          <a:p>
            <a:pPr>
              <a:lnSpc>
                <a:spcPts val="397"/>
              </a:lnSpc>
            </a:pPr>
            <a:r>
              <a:rPr lang="en-US" sz="28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b</a:t>
            </a:r>
            <a:r>
              <a:rPr lang="en-US" sz="28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append(</a:t>
            </a:r>
            <a:r>
              <a:rPr lang="en-US" sz="2800">
                <a:solidFill>
                  <a:srgbClr val="40a070"/>
                </a:solidFill>
                <a:latin typeface="Consolas;DejaVu Sans Mono"/>
              </a:rPr>
              <a:t>4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28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a</a:t>
            </a:r>
            <a:endParaRPr/>
          </a:p>
          <a:p>
            <a:pPr>
              <a:lnSpc>
                <a:spcPts val="397"/>
              </a:lnSpc>
            </a:pPr>
            <a:r>
              <a:rPr lang="en-US" sz="2800">
                <a:solidFill>
                  <a:srgbClr val="000000"/>
                </a:solidFill>
                <a:latin typeface="Consolas;DejaVu Sans Mono"/>
              </a:rPr>
              <a:t>[</a:t>
            </a:r>
            <a:r>
              <a:rPr lang="en-US" sz="28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2800">
                <a:solidFill>
                  <a:srgbClr val="40a070"/>
                </a:solidFill>
                <a:latin typeface="Consolas;DejaVu Sans Mono"/>
              </a:rPr>
              <a:t>2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2800">
                <a:solidFill>
                  <a:srgbClr val="40a070"/>
                </a:solidFill>
                <a:latin typeface="Consolas;DejaVu Sans Mono"/>
              </a:rPr>
              <a:t>3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2800">
                <a:solidFill>
                  <a:srgbClr val="40a070"/>
                </a:solidFill>
                <a:latin typeface="Consolas;DejaVu Sans Mono"/>
              </a:rPr>
              <a:t>4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]</a:t>
            </a:r>
            <a:endParaRPr/>
          </a:p>
          <a:p>
            <a:pPr>
              <a:lnSpc>
                <a:spcPts val="397"/>
              </a:lnSpc>
            </a:pPr>
            <a:r>
              <a:rPr lang="en-US" sz="28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b="1" lang="en-US" sz="2800">
                <a:solidFill>
                  <a:srgbClr val="007020"/>
                </a:solidFill>
                <a:latin typeface="Consolas;DejaVu Sans Mono"/>
              </a:rPr>
              <a:t>del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b</a:t>
            </a:r>
            <a:endParaRPr/>
          </a:p>
          <a:p>
            <a:pPr>
              <a:lnSpc>
                <a:spcPts val="397"/>
              </a:lnSpc>
            </a:pPr>
            <a:r>
              <a:rPr lang="en-US" sz="28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a</a:t>
            </a:r>
            <a:endParaRPr/>
          </a:p>
          <a:p>
            <a:pPr>
              <a:lnSpc>
                <a:spcPts val="397"/>
              </a:lnSpc>
            </a:pPr>
            <a:r>
              <a:rPr lang="en-US" sz="2800">
                <a:solidFill>
                  <a:srgbClr val="000000"/>
                </a:solidFill>
                <a:latin typeface="Consolas;DejaVu Sans Mono"/>
              </a:rPr>
              <a:t>[</a:t>
            </a:r>
            <a:r>
              <a:rPr lang="en-US" sz="28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2800">
                <a:solidFill>
                  <a:srgbClr val="40a070"/>
                </a:solidFill>
                <a:latin typeface="Consolas;DejaVu Sans Mono"/>
              </a:rPr>
              <a:t>2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2800">
                <a:solidFill>
                  <a:srgbClr val="40a070"/>
                </a:solidFill>
                <a:latin typeface="Consolas;DejaVu Sans Mono"/>
              </a:rPr>
              <a:t>3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2800">
                <a:solidFill>
                  <a:srgbClr val="40a070"/>
                </a:solidFill>
                <a:latin typeface="Consolas;DejaVu Sans Mono"/>
              </a:rPr>
              <a:t>4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]</a:t>
            </a:r>
            <a:endParaRPr/>
          </a:p>
          <a:p>
            <a:pPr>
              <a:lnSpc>
                <a:spcPts val="397"/>
              </a:lnSpc>
            </a:pPr>
            <a:r>
              <a:rPr lang="en-US" sz="28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b="1" lang="en-US" sz="2800">
                <a:solidFill>
                  <a:srgbClr val="007020"/>
                </a:solidFill>
                <a:latin typeface="Consolas;DejaVu Sans Mono"/>
              </a:rPr>
              <a:t>del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a</a:t>
            </a:r>
            <a:endParaRPr/>
          </a:p>
          <a:p>
            <a:pPr>
              <a:lnSpc>
                <a:spcPts val="397"/>
              </a:lnSpc>
            </a:pPr>
            <a:r>
              <a:rPr lang="en-US" sz="28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</a:t>
            </a:r>
            <a:endParaRPr/>
          </a:p>
          <a:p>
            <a:pPr>
              <a:lnSpc>
                <a:spcPts val="397"/>
              </a:lnSpc>
            </a:pP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Instrucțiuni condiționale</a:t>
            </a:r>
            <a:endParaRPr/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9071640" cy="5363280"/>
          </a:xfrm>
          <a:prstGeom prst="rect">
            <a:avLst/>
          </a:prstGeom>
        </p:spPr>
        <p:txBody>
          <a:bodyPr wrap="none" lIns="0" rIns="0" tIns="0" bIns="0"/>
          <a:p>
            <a:pPr>
              <a:lnSpc>
                <a:spcPts val="397"/>
              </a:lnSpc>
            </a:pPr>
            <a:r>
              <a:rPr lang="en-US" sz="28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a </a:t>
            </a:r>
            <a:r>
              <a:rPr lang="en-US" sz="2800">
                <a:solidFill>
                  <a:srgbClr val="666666"/>
                </a:solidFill>
                <a:latin typeface="Consolas;DejaVu Sans Mono"/>
              </a:rPr>
              <a:t>=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2800">
                <a:solidFill>
                  <a:srgbClr val="40a070"/>
                </a:solidFill>
                <a:latin typeface="Consolas;DejaVu Sans Mono"/>
              </a:rPr>
              <a:t>3</a:t>
            </a:r>
            <a:endParaRPr/>
          </a:p>
          <a:p>
            <a:pPr>
              <a:lnSpc>
                <a:spcPts val="397"/>
              </a:lnSpc>
            </a:pPr>
            <a:r>
              <a:rPr lang="en-US" sz="28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b="1" lang="en-US" sz="2800">
                <a:solidFill>
                  <a:srgbClr val="007020"/>
                </a:solidFill>
                <a:latin typeface="Consolas;DejaVu Sans Mono"/>
              </a:rPr>
              <a:t>if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a </a:t>
            </a:r>
            <a:r>
              <a:rPr lang="en-US" sz="2800">
                <a:solidFill>
                  <a:srgbClr val="666666"/>
                </a:solidFill>
                <a:latin typeface="Consolas;DejaVu Sans Mono"/>
              </a:rPr>
              <a:t>==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2800">
                <a:solidFill>
                  <a:srgbClr val="40a070"/>
                </a:solidFill>
                <a:latin typeface="Consolas;DejaVu Sans Mono"/>
              </a:rPr>
              <a:t>3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:</a:t>
            </a:r>
            <a:endParaRPr/>
          </a:p>
          <a:p>
            <a:pPr>
              <a:lnSpc>
                <a:spcPts val="397"/>
              </a:lnSpc>
            </a:pPr>
            <a:r>
              <a:rPr lang="en-US" sz="2800">
                <a:solidFill>
                  <a:srgbClr val="666666"/>
                </a:solidFill>
                <a:latin typeface="Consolas;DejaVu Sans Mono"/>
              </a:rPr>
              <a:t>...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         </a:t>
            </a:r>
            <a:r>
              <a:rPr b="1" lang="en-US" sz="2800">
                <a:solidFill>
                  <a:srgbClr val="007020"/>
                </a:solidFill>
                <a:latin typeface="Consolas;DejaVu Sans Mono"/>
              </a:rPr>
              <a:t>print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2800">
                <a:solidFill>
                  <a:srgbClr val="40a070"/>
                </a:solidFill>
                <a:latin typeface="Consolas;DejaVu Sans Mono"/>
              </a:rPr>
              <a:t>1</a:t>
            </a:r>
            <a:endParaRPr/>
          </a:p>
          <a:p>
            <a:pPr>
              <a:lnSpc>
                <a:spcPts val="397"/>
              </a:lnSpc>
            </a:pPr>
            <a:r>
              <a:rPr lang="en-US" sz="2800">
                <a:solidFill>
                  <a:srgbClr val="666666"/>
                </a:solidFill>
                <a:latin typeface="Consolas;DejaVu Sans Mono"/>
              </a:rPr>
              <a:t>...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     </a:t>
            </a:r>
            <a:r>
              <a:rPr b="1" lang="en-US" sz="2800">
                <a:solidFill>
                  <a:srgbClr val="007020"/>
                </a:solidFill>
                <a:latin typeface="Consolas;DejaVu Sans Mono"/>
              </a:rPr>
              <a:t>elif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a </a:t>
            </a:r>
            <a:r>
              <a:rPr b="1" lang="en-US" sz="2800">
                <a:solidFill>
                  <a:srgbClr val="007020"/>
                </a:solidFill>
                <a:latin typeface="Consolas;DejaVu Sans Mono"/>
              </a:rPr>
              <a:t>in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(</a:t>
            </a:r>
            <a:r>
              <a:rPr lang="en-US" sz="2800">
                <a:solidFill>
                  <a:srgbClr val="40a070"/>
                </a:solidFill>
                <a:latin typeface="Consolas;DejaVu Sans Mono"/>
              </a:rPr>
              <a:t>4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2800">
                <a:solidFill>
                  <a:srgbClr val="40a070"/>
                </a:solidFill>
                <a:latin typeface="Consolas;DejaVu Sans Mono"/>
              </a:rPr>
              <a:t>5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):</a:t>
            </a:r>
            <a:endParaRPr/>
          </a:p>
          <a:p>
            <a:pPr>
              <a:lnSpc>
                <a:spcPts val="397"/>
              </a:lnSpc>
            </a:pPr>
            <a:r>
              <a:rPr lang="en-US" sz="2800">
                <a:solidFill>
                  <a:srgbClr val="666666"/>
                </a:solidFill>
                <a:latin typeface="Consolas;DejaVu Sans Mono"/>
              </a:rPr>
              <a:t>...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         </a:t>
            </a:r>
            <a:r>
              <a:rPr b="1" lang="en-US" sz="2800">
                <a:solidFill>
                  <a:srgbClr val="007020"/>
                </a:solidFill>
                <a:latin typeface="Consolas;DejaVu Sans Mono"/>
              </a:rPr>
              <a:t>print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2800">
                <a:solidFill>
                  <a:srgbClr val="40a070"/>
                </a:solidFill>
                <a:latin typeface="Consolas;DejaVu Sans Mono"/>
              </a:rPr>
              <a:t>2</a:t>
            </a:r>
            <a:endParaRPr/>
          </a:p>
          <a:p>
            <a:pPr>
              <a:lnSpc>
                <a:spcPts val="397"/>
              </a:lnSpc>
            </a:pPr>
            <a:r>
              <a:rPr lang="en-US" sz="2800">
                <a:solidFill>
                  <a:srgbClr val="666666"/>
                </a:solidFill>
                <a:latin typeface="Consolas;DejaVu Sans Mono"/>
              </a:rPr>
              <a:t>...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     </a:t>
            </a:r>
            <a:r>
              <a:rPr b="1" lang="en-US" sz="2800">
                <a:solidFill>
                  <a:srgbClr val="007020"/>
                </a:solidFill>
                <a:latin typeface="Consolas;DejaVu Sans Mono"/>
              </a:rPr>
              <a:t>else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:</a:t>
            </a:r>
            <a:endParaRPr/>
          </a:p>
          <a:p>
            <a:pPr>
              <a:lnSpc>
                <a:spcPts val="397"/>
              </a:lnSpc>
            </a:pPr>
            <a:r>
              <a:rPr lang="en-US" sz="2800">
                <a:solidFill>
                  <a:srgbClr val="666666"/>
                </a:solidFill>
                <a:latin typeface="Consolas;DejaVu Sans Mono"/>
              </a:rPr>
              <a:t>...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         </a:t>
            </a:r>
            <a:r>
              <a:rPr b="1" lang="en-US" sz="2800">
                <a:solidFill>
                  <a:srgbClr val="007020"/>
                </a:solidFill>
                <a:latin typeface="Consolas;DejaVu Sans Mono"/>
              </a:rPr>
              <a:t>print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2800">
                <a:solidFill>
                  <a:srgbClr val="40a070"/>
                </a:solidFill>
                <a:latin typeface="Consolas;DejaVu Sans Mono"/>
              </a:rPr>
              <a:t>3</a:t>
            </a:r>
            <a:endParaRPr/>
          </a:p>
          <a:p>
            <a:pPr>
              <a:lnSpc>
                <a:spcPts val="397"/>
              </a:lnSpc>
            </a:pPr>
            <a:r>
              <a:rPr lang="en-US" sz="2800">
                <a:solidFill>
                  <a:srgbClr val="666666"/>
                </a:solidFill>
                <a:latin typeface="Consolas;DejaVu Sans Mono"/>
              </a:rPr>
              <a:t>...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</a:t>
            </a:r>
            <a:endParaRPr/>
          </a:p>
          <a:p>
            <a:pPr>
              <a:lnSpc>
                <a:spcPts val="397"/>
              </a:lnSpc>
            </a:pPr>
            <a:r>
              <a:rPr lang="en-US" sz="2800">
                <a:solidFill>
                  <a:srgbClr val="40a070"/>
                </a:solidFill>
                <a:latin typeface="Consolas;DejaVu Sans Mono"/>
              </a:rPr>
              <a:t>1</a:t>
            </a:r>
            <a:endParaRPr/>
          </a:p>
          <a:p>
            <a:pPr>
              <a:lnSpc>
                <a:spcPts val="397"/>
              </a:lnSpc>
            </a:pPr>
            <a:r>
              <a:rPr lang="en-US" sz="28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b </a:t>
            </a:r>
            <a:r>
              <a:rPr lang="en-US" sz="2800">
                <a:solidFill>
                  <a:srgbClr val="666666"/>
                </a:solidFill>
                <a:latin typeface="Consolas;DejaVu Sans Mono"/>
              </a:rPr>
              <a:t>=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2800">
                <a:solidFill>
                  <a:srgbClr val="4070a0"/>
                </a:solidFill>
                <a:latin typeface="Consolas;DejaVu Sans Mono"/>
              </a:rPr>
              <a:t>"impar"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b="1" lang="en-US" sz="2800">
                <a:solidFill>
                  <a:srgbClr val="007020"/>
                </a:solidFill>
                <a:latin typeface="Consolas;DejaVu Sans Mono"/>
              </a:rPr>
              <a:t>if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a </a:t>
            </a:r>
            <a:r>
              <a:rPr lang="en-US" sz="2800">
                <a:solidFill>
                  <a:srgbClr val="666666"/>
                </a:solidFill>
                <a:latin typeface="Consolas;DejaVu Sans Mono"/>
              </a:rPr>
              <a:t>%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2800">
                <a:solidFill>
                  <a:srgbClr val="40a070"/>
                </a:solidFill>
                <a:latin typeface="Consolas;DejaVu Sans Mono"/>
              </a:rPr>
              <a:t>2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b="1" lang="en-US" sz="2800">
                <a:solidFill>
                  <a:srgbClr val="007020"/>
                </a:solidFill>
                <a:latin typeface="Consolas;DejaVu Sans Mono"/>
              </a:rPr>
              <a:t>else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2800">
                <a:solidFill>
                  <a:srgbClr val="4070a0"/>
                </a:solidFill>
                <a:latin typeface="Consolas;DejaVu Sans Mono"/>
              </a:rPr>
              <a:t>"par"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Instrucțiuni condiționale</a:t>
            </a:r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9280080" cy="5363280"/>
          </a:xfrm>
          <a:prstGeom prst="rect">
            <a:avLst/>
          </a:prstGeom>
        </p:spPr>
        <p:txBody>
          <a:bodyPr wrap="none" lIns="0" rIns="0" tIns="0" bIns="0"/>
          <a:p>
            <a:pPr>
              <a:lnSpc>
                <a:spcPts val="397"/>
              </a:lnSpc>
            </a:pPr>
            <a:r>
              <a:rPr lang="en-US" sz="30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b="1" lang="en-US" sz="3000">
                <a:solidFill>
                  <a:srgbClr val="007020"/>
                </a:solidFill>
                <a:latin typeface="Consolas;DejaVu Sans Mono"/>
              </a:rPr>
              <a:t>print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 b</a:t>
            </a:r>
            <a:endParaRPr/>
          </a:p>
          <a:p>
            <a:pPr>
              <a:lnSpc>
                <a:spcPts val="397"/>
              </a:lnSpc>
            </a:pPr>
            <a:r>
              <a:rPr lang="en-US" sz="3000">
                <a:solidFill>
                  <a:srgbClr val="000000"/>
                </a:solidFill>
                <a:latin typeface="Consolas;DejaVu Sans Mono"/>
              </a:rPr>
              <a:t>impar</a:t>
            </a:r>
            <a:endParaRPr/>
          </a:p>
          <a:p>
            <a:pPr>
              <a:lnSpc>
                <a:spcPts val="397"/>
              </a:lnSpc>
            </a:pPr>
            <a:r>
              <a:rPr lang="en-US" sz="30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b="1" lang="en-US" sz="3000">
                <a:solidFill>
                  <a:srgbClr val="007020"/>
                </a:solidFill>
                <a:latin typeface="Consolas;DejaVu Sans Mono"/>
              </a:rPr>
              <a:t>if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3000">
                <a:solidFill>
                  <a:srgbClr val="007020"/>
                </a:solidFill>
                <a:latin typeface="Consolas;DejaVu Sans Mono"/>
              </a:rPr>
              <a:t>True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b="1" lang="en-US" sz="3000">
                <a:solidFill>
                  <a:srgbClr val="007020"/>
                </a:solidFill>
                <a:latin typeface="Consolas;DejaVu Sans Mono"/>
              </a:rPr>
              <a:t>and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 (</a:t>
            </a:r>
            <a:r>
              <a:rPr lang="en-US" sz="3000">
                <a:solidFill>
                  <a:srgbClr val="007020"/>
                </a:solidFill>
                <a:latin typeface="Consolas;DejaVu Sans Mono"/>
              </a:rPr>
              <a:t>any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([</a:t>
            </a:r>
            <a:r>
              <a:rPr lang="en-US" sz="3000">
                <a:solidFill>
                  <a:srgbClr val="007020"/>
                </a:solidFill>
                <a:latin typeface="Consolas;DejaVu Sans Mono"/>
              </a:rPr>
              <a:t>False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000">
                <a:solidFill>
                  <a:srgbClr val="40a070"/>
                </a:solidFill>
                <a:latin typeface="Consolas;DejaVu Sans Mono"/>
              </a:rPr>
              <a:t>0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000">
                <a:solidFill>
                  <a:srgbClr val="007020"/>
                </a:solidFill>
                <a:latin typeface="Consolas;DejaVu Sans Mono"/>
              </a:rPr>
              <a:t>None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0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]) </a:t>
            </a:r>
            <a:r>
              <a:rPr b="1" lang="en-US" sz="3000">
                <a:solidFill>
                  <a:srgbClr val="007020"/>
                </a:solidFill>
                <a:latin typeface="Consolas;DejaVu Sans Mono"/>
              </a:rPr>
              <a:t>or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3000">
                <a:solidFill>
                  <a:srgbClr val="40a070"/>
                </a:solidFill>
                <a:latin typeface="Consolas;DejaVu Sans Mono"/>
              </a:rPr>
              <a:t>0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):</a:t>
            </a:r>
            <a:endParaRPr/>
          </a:p>
          <a:p>
            <a:pPr>
              <a:lnSpc>
                <a:spcPts val="397"/>
              </a:lnSpc>
            </a:pPr>
            <a:r>
              <a:rPr lang="en-US" sz="3000">
                <a:solidFill>
                  <a:srgbClr val="666666"/>
                </a:solidFill>
                <a:latin typeface="Consolas;DejaVu Sans Mono"/>
              </a:rPr>
              <a:t>...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          </a:t>
            </a:r>
            <a:r>
              <a:rPr b="1" lang="en-US" sz="3000">
                <a:solidFill>
                  <a:srgbClr val="007020"/>
                </a:solidFill>
                <a:latin typeface="Consolas;DejaVu Sans Mono"/>
              </a:rPr>
              <a:t>print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3000">
                <a:solidFill>
                  <a:srgbClr val="007020"/>
                </a:solidFill>
                <a:latin typeface="Consolas;DejaVu Sans Mono"/>
              </a:rPr>
              <a:t>all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([</a:t>
            </a:r>
            <a:r>
              <a:rPr lang="en-US" sz="30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000">
                <a:solidFill>
                  <a:srgbClr val="40a070"/>
                </a:solidFill>
                <a:latin typeface="Consolas;DejaVu Sans Mono"/>
              </a:rPr>
              <a:t>2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000">
                <a:solidFill>
                  <a:srgbClr val="40a070"/>
                </a:solidFill>
                <a:latin typeface="Consolas;DejaVu Sans Mono"/>
              </a:rPr>
              <a:t>3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000">
                <a:solidFill>
                  <a:srgbClr val="007020"/>
                </a:solidFill>
                <a:latin typeface="Consolas;DejaVu Sans Mono"/>
              </a:rPr>
              <a:t>False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])</a:t>
            </a:r>
            <a:endParaRPr/>
          </a:p>
          <a:p>
            <a:pPr>
              <a:lnSpc>
                <a:spcPts val="397"/>
              </a:lnSpc>
            </a:pPr>
            <a:r>
              <a:rPr lang="en-US" sz="3000">
                <a:solidFill>
                  <a:srgbClr val="666666"/>
                </a:solidFill>
                <a:latin typeface="Consolas;DejaVu Sans Mono"/>
              </a:rPr>
              <a:t>...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 </a:t>
            </a:r>
            <a:endParaRPr/>
          </a:p>
          <a:p>
            <a:pPr>
              <a:lnSpc>
                <a:spcPts val="397"/>
              </a:lnSpc>
            </a:pPr>
            <a:r>
              <a:rPr lang="en-US" sz="3000">
                <a:solidFill>
                  <a:srgbClr val="007020"/>
                </a:solidFill>
                <a:latin typeface="Consolas;DejaVu Sans Mono"/>
              </a:rPr>
              <a:t>False</a:t>
            </a:r>
            <a:endParaRPr/>
          </a:p>
          <a:p>
            <a:pPr>
              <a:lnSpc>
                <a:spcPts val="397"/>
              </a:lnSpc>
            </a:pPr>
            <a:r>
              <a:rPr lang="en-US" sz="3000">
                <a:solidFill>
                  <a:srgbClr val="666666"/>
                </a:solidFill>
                <a:latin typeface="Consolas;DejaVu Sans Mono"/>
              </a:rPr>
              <a:t>&gt;&gt;&gt;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 sz="3000"/>
              <a:t>* Nu exista switch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Instrucțiuni repetitive</a:t>
            </a:r>
            <a:endParaRPr/>
          </a:p>
        </p:txBody>
      </p:sp>
      <p:sp>
        <p:nvSpPr>
          <p:cNvPr id="74" name="TextShape 2"/>
          <p:cNvSpPr txBox="1"/>
          <p:nvPr/>
        </p:nvSpPr>
        <p:spPr>
          <a:xfrm>
            <a:off x="274320" y="1563480"/>
            <a:ext cx="9418320" cy="5203080"/>
          </a:xfrm>
          <a:prstGeom prst="rect">
            <a:avLst/>
          </a:prstGeom>
        </p:spPr>
        <p:txBody>
          <a:bodyPr wrap="none" lIns="0" rIns="0" tIns="0" bIns="0"/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a 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=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3200">
                <a:solidFill>
                  <a:srgbClr val="007020"/>
                </a:solidFill>
                <a:latin typeface="Consolas;DejaVu Sans Mono"/>
              </a:rPr>
              <a:t>range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(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10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a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000000"/>
                </a:solidFill>
                <a:latin typeface="Consolas;DejaVu Sans Mono"/>
              </a:rPr>
              <a:t>[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0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2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3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4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5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6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7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8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9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]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pare 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=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3200">
                <a:solidFill>
                  <a:srgbClr val="007020"/>
                </a:solidFill>
                <a:latin typeface="Consolas;DejaVu Sans Mono"/>
              </a:rPr>
              <a:t>list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()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b="1" lang="en-US" sz="3200">
                <a:solidFill>
                  <a:srgbClr val="007020"/>
                </a:solidFill>
                <a:latin typeface="Consolas;DejaVu Sans Mono"/>
              </a:rPr>
              <a:t>for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i </a:t>
            </a:r>
            <a:r>
              <a:rPr b="1" lang="en-US" sz="3200">
                <a:solidFill>
                  <a:srgbClr val="007020"/>
                </a:solidFill>
                <a:latin typeface="Consolas;DejaVu Sans Mono"/>
              </a:rPr>
              <a:t>in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a: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...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         </a:t>
            </a:r>
            <a:r>
              <a:rPr b="1" lang="en-US" sz="3200">
                <a:solidFill>
                  <a:srgbClr val="007020"/>
                </a:solidFill>
                <a:latin typeface="Consolas;DejaVu Sans Mono"/>
              </a:rPr>
              <a:t>if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b="1" lang="en-US" sz="3200">
                <a:solidFill>
                  <a:srgbClr val="007020"/>
                </a:solidFill>
                <a:latin typeface="Consolas;DejaVu Sans Mono"/>
              </a:rPr>
              <a:t>not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i 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%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2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: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...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             pare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append(i)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...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pare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000000"/>
                </a:solidFill>
                <a:latin typeface="Consolas;DejaVu Sans Mono"/>
              </a:rPr>
              <a:t>[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0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2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4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6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8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]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Instrucțiuni repetitive</a:t>
            </a:r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640080" y="1569600"/>
            <a:ext cx="9127440" cy="5471280"/>
          </a:xfrm>
          <a:prstGeom prst="rect">
            <a:avLst/>
          </a:prstGeom>
        </p:spPr>
        <p:txBody>
          <a:bodyPr wrap="none" lIns="0" rIns="0" tIns="0" bIns="0"/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total 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=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0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b="1" lang="en-US" sz="3200">
                <a:solidFill>
                  <a:srgbClr val="007020"/>
                </a:solidFill>
                <a:latin typeface="Consolas;DejaVu Sans Mono"/>
              </a:rPr>
              <a:t>while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pare: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...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         total 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+=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pare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pop()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...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total</a:t>
            </a:r>
            <a:endParaRPr/>
          </a:p>
          <a:p>
            <a:pPr>
              <a:lnSpc>
                <a:spcPts val="397"/>
              </a:lnSpc>
            </a:pPr>
            <a:r>
              <a:rPr lang="en-US" sz="3200"/>
              <a:t>20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3200">
                <a:solidFill>
                  <a:srgbClr val="007020"/>
                </a:solidFill>
                <a:latin typeface="Consolas;DejaVu Sans Mono"/>
              </a:rPr>
              <a:t>sum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([i </a:t>
            </a:r>
            <a:r>
              <a:rPr b="1" lang="en-US" sz="3200">
                <a:solidFill>
                  <a:srgbClr val="007020"/>
                </a:solidFill>
                <a:latin typeface="Consolas;DejaVu Sans Mono"/>
              </a:rPr>
              <a:t>for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i </a:t>
            </a:r>
            <a:r>
              <a:rPr b="1" lang="en-US" sz="3200">
                <a:solidFill>
                  <a:srgbClr val="007020"/>
                </a:solidFill>
                <a:latin typeface="Consolas;DejaVu Sans Mono"/>
              </a:rPr>
              <a:t>in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a </a:t>
            </a:r>
            <a:r>
              <a:rPr b="1" lang="en-US" sz="3200">
                <a:solidFill>
                  <a:srgbClr val="007020"/>
                </a:solidFill>
                <a:latin typeface="Consolas;DejaVu Sans Mono"/>
              </a:rPr>
              <a:t>if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i 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%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2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==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0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])</a:t>
            </a:r>
            <a:endParaRPr/>
          </a:p>
          <a:p>
            <a:pPr>
              <a:lnSpc>
                <a:spcPts val="397"/>
              </a:lnSpc>
            </a:pPr>
            <a:r>
              <a:rPr lang="en-US" sz="3200"/>
              <a:t>20</a:t>
            </a:r>
            <a:endParaRPr/>
          </a:p>
          <a:p>
            <a:pPr>
              <a:lnSpc>
                <a:spcPts val="397"/>
              </a:lnSpc>
            </a:pPr>
            <a:endParaRPr/>
          </a:p>
          <a:p>
            <a:r>
              <a:rPr lang="en-US"/>
              <a:t>* Nu exista do-while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Ce este Python?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Limbaj de nivel înalt orientat pe obiecte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Uz general (POO, procedural, funcțional)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Interpretoare (CPython, Jython, IronPython)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Syntaxa (inexistența acoladelor, indentare)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Încorporare (Cython)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Avantaje/dezavantaje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Funcții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477000" y="1755360"/>
            <a:ext cx="9071640" cy="5363280"/>
          </a:xfrm>
          <a:prstGeom prst="rect">
            <a:avLst/>
          </a:prstGeom>
        </p:spPr>
        <p:txBody>
          <a:bodyPr wrap="none" lIns="0" rIns="0" tIns="0" bIns="0"/>
          <a:p>
            <a:pPr>
              <a:lnSpc>
                <a:spcPts val="397"/>
              </a:lnSpc>
            </a:pPr>
            <a:r>
              <a:rPr lang="en-US" sz="28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b="1" lang="en-US" sz="2800">
                <a:solidFill>
                  <a:srgbClr val="007020"/>
                </a:solidFill>
                <a:latin typeface="Consolas;DejaVu Sans Mono"/>
              </a:rPr>
              <a:t>def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2800">
                <a:solidFill>
                  <a:srgbClr val="06287e"/>
                </a:solidFill>
                <a:latin typeface="Consolas;DejaVu Sans Mono"/>
              </a:rPr>
              <a:t>func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(nr):</a:t>
            </a:r>
            <a:endParaRPr/>
          </a:p>
          <a:p>
            <a:pPr>
              <a:lnSpc>
                <a:spcPts val="397"/>
              </a:lnSpc>
            </a:pPr>
            <a:r>
              <a:rPr lang="en-US" sz="2800">
                <a:solidFill>
                  <a:srgbClr val="666666"/>
                </a:solidFill>
                <a:latin typeface="Consolas;DejaVu Sans Mono"/>
              </a:rPr>
              <a:t>...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         </a:t>
            </a:r>
            <a:r>
              <a:rPr b="1" lang="en-US" sz="2800">
                <a:solidFill>
                  <a:srgbClr val="007020"/>
                </a:solidFill>
                <a:latin typeface="Consolas;DejaVu Sans Mono"/>
              </a:rPr>
              <a:t>return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func(nr </a:t>
            </a:r>
            <a:r>
              <a:rPr lang="en-US" sz="2800">
                <a:solidFill>
                  <a:srgbClr val="666666"/>
                </a:solidFill>
                <a:latin typeface="Consolas;DejaVu Sans Mono"/>
              </a:rPr>
              <a:t>-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28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) </a:t>
            </a:r>
            <a:r>
              <a:rPr lang="en-US" sz="2800">
                <a:solidFill>
                  <a:srgbClr val="666666"/>
                </a:solidFill>
                <a:latin typeface="Consolas;DejaVu Sans Mono"/>
              </a:rPr>
              <a:t>*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nr </a:t>
            </a:r>
            <a:r>
              <a:rPr b="1" lang="en-US" sz="2800">
                <a:solidFill>
                  <a:srgbClr val="007020"/>
                </a:solidFill>
                <a:latin typeface="Consolas;DejaVu Sans Mono"/>
              </a:rPr>
              <a:t>if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nr </a:t>
            </a:r>
            <a:r>
              <a:rPr lang="en-US" sz="2800">
                <a:solidFill>
                  <a:srgbClr val="666666"/>
                </a:solidFill>
                <a:latin typeface="Consolas;DejaVu Sans Mono"/>
              </a:rPr>
              <a:t>&gt;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28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b="1" lang="en-US" sz="2800">
                <a:solidFill>
                  <a:srgbClr val="007020"/>
                </a:solidFill>
                <a:latin typeface="Consolas;DejaVu Sans Mono"/>
              </a:rPr>
              <a:t>else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2800">
                <a:solidFill>
                  <a:srgbClr val="40a070"/>
                </a:solidFill>
                <a:latin typeface="Consolas;DejaVu Sans Mono"/>
              </a:rPr>
              <a:t>1</a:t>
            </a:r>
            <a:endParaRPr/>
          </a:p>
          <a:p>
            <a:pPr>
              <a:lnSpc>
                <a:spcPts val="397"/>
              </a:lnSpc>
            </a:pPr>
            <a:r>
              <a:rPr lang="en-US" sz="2800">
                <a:solidFill>
                  <a:srgbClr val="666666"/>
                </a:solidFill>
                <a:latin typeface="Consolas;DejaVu Sans Mono"/>
              </a:rPr>
              <a:t>...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</a:t>
            </a:r>
            <a:endParaRPr/>
          </a:p>
          <a:p>
            <a:pPr>
              <a:lnSpc>
                <a:spcPts val="397"/>
              </a:lnSpc>
            </a:pPr>
            <a:r>
              <a:rPr lang="en-US" sz="28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func(</a:t>
            </a:r>
            <a:r>
              <a:rPr lang="en-US" sz="2800">
                <a:solidFill>
                  <a:srgbClr val="40a070"/>
                </a:solidFill>
                <a:latin typeface="Consolas;DejaVu Sans Mono"/>
              </a:rPr>
              <a:t>4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2800">
                <a:solidFill>
                  <a:srgbClr val="40a070"/>
                </a:solidFill>
                <a:latin typeface="Consolas;DejaVu Sans Mono"/>
              </a:rPr>
              <a:t>24</a:t>
            </a:r>
            <a:endParaRPr/>
          </a:p>
          <a:p>
            <a:pPr>
              <a:lnSpc>
                <a:spcPts val="397"/>
              </a:lnSpc>
            </a:pPr>
            <a:r>
              <a:rPr lang="en-US" sz="28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b="1" lang="en-US" sz="2800">
                <a:solidFill>
                  <a:srgbClr val="007020"/>
                </a:solidFill>
                <a:latin typeface="Consolas;DejaVu Sans Mono"/>
              </a:rPr>
              <a:t>def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2800">
                <a:solidFill>
                  <a:srgbClr val="06287e"/>
                </a:solidFill>
                <a:latin typeface="Consolas;DejaVu Sans Mono"/>
              </a:rPr>
              <a:t>func2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(nr):</a:t>
            </a:r>
            <a:endParaRPr/>
          </a:p>
          <a:p>
            <a:pPr>
              <a:lnSpc>
                <a:spcPts val="397"/>
              </a:lnSpc>
            </a:pPr>
            <a:r>
              <a:rPr lang="en-US" sz="2800">
                <a:solidFill>
                  <a:srgbClr val="666666"/>
                </a:solidFill>
                <a:latin typeface="Consolas;DejaVu Sans Mono"/>
              </a:rPr>
              <a:t>...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         </a:t>
            </a:r>
            <a:r>
              <a:rPr b="1" lang="en-US" sz="2800">
                <a:solidFill>
                  <a:srgbClr val="007020"/>
                </a:solidFill>
                <a:latin typeface="Consolas;DejaVu Sans Mono"/>
              </a:rPr>
              <a:t>return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func(nr) </a:t>
            </a:r>
            <a:r>
              <a:rPr lang="en-US" sz="2800">
                <a:solidFill>
                  <a:srgbClr val="666666"/>
                </a:solidFill>
                <a:latin typeface="Consolas;DejaVu Sans Mono"/>
              </a:rPr>
              <a:t>/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(func(func2</a:t>
            </a:r>
            <a:r>
              <a:rPr lang="en-US" sz="28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k) </a:t>
            </a:r>
            <a:r>
              <a:rPr lang="en-US" sz="2800">
                <a:solidFill>
                  <a:srgbClr val="666666"/>
                </a:solidFill>
                <a:latin typeface="Consolas;DejaVu Sans Mono"/>
              </a:rPr>
              <a:t>*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func(nr </a:t>
            </a:r>
            <a:r>
              <a:rPr lang="en-US" sz="2800">
                <a:solidFill>
                  <a:srgbClr val="666666"/>
                </a:solidFill>
                <a:latin typeface="Consolas;DejaVu Sans Mono"/>
              </a:rPr>
              <a:t>-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func2</a:t>
            </a:r>
            <a:r>
              <a:rPr lang="en-US" sz="28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k)) </a:t>
            </a:r>
            <a:endParaRPr/>
          </a:p>
          <a:p>
            <a:pPr>
              <a:lnSpc>
                <a:spcPts val="397"/>
              </a:lnSpc>
            </a:pPr>
            <a:r>
              <a:rPr lang="en-US" sz="2800">
                <a:solidFill>
                  <a:srgbClr val="666666"/>
                </a:solidFill>
                <a:latin typeface="Consolas;DejaVu Sans Mono"/>
              </a:rPr>
              <a:t>...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</a:t>
            </a:r>
            <a:endParaRPr/>
          </a:p>
          <a:p>
            <a:pPr>
              <a:lnSpc>
                <a:spcPts val="397"/>
              </a:lnSpc>
            </a:pPr>
            <a:r>
              <a:rPr lang="en-US" sz="28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func2</a:t>
            </a:r>
            <a:r>
              <a:rPr lang="en-US" sz="28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k </a:t>
            </a:r>
            <a:r>
              <a:rPr lang="en-US" sz="2800">
                <a:solidFill>
                  <a:srgbClr val="666666"/>
                </a:solidFill>
                <a:latin typeface="Consolas;DejaVu Sans Mono"/>
              </a:rPr>
              <a:t>=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2800">
                <a:solidFill>
                  <a:srgbClr val="40a070"/>
                </a:solidFill>
                <a:latin typeface="Consolas;DejaVu Sans Mono"/>
              </a:rPr>
              <a:t>2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Funcții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04000" y="1769040"/>
            <a:ext cx="9071640" cy="5363280"/>
          </a:xfrm>
          <a:prstGeom prst="rect">
            <a:avLst/>
          </a:prstGeom>
        </p:spPr>
        <p:txBody>
          <a:bodyPr wrap="none" lIns="0" rIns="0" tIns="0" bIns="0"/>
          <a:p>
            <a:pPr>
              <a:lnSpc>
                <a:spcPts val="397"/>
              </a:lnSpc>
            </a:pPr>
            <a:r>
              <a:rPr lang="en-US" sz="26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 func2(</a:t>
            </a:r>
            <a:r>
              <a:rPr lang="en-US" sz="2600">
                <a:solidFill>
                  <a:srgbClr val="40a070"/>
                </a:solidFill>
                <a:latin typeface="Consolas;DejaVu Sans Mono"/>
              </a:rPr>
              <a:t>3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2600">
                <a:solidFill>
                  <a:srgbClr val="40a070"/>
                </a:solidFill>
                <a:latin typeface="Consolas;DejaVu Sans Mono"/>
              </a:rPr>
              <a:t>3</a:t>
            </a:r>
            <a:endParaRPr/>
          </a:p>
          <a:p>
            <a:pPr>
              <a:lnSpc>
                <a:spcPts val="397"/>
              </a:lnSpc>
            </a:pPr>
            <a:r>
              <a:rPr lang="en-US" sz="26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 func2(</a:t>
            </a:r>
            <a:r>
              <a:rPr lang="en-US" sz="2600">
                <a:solidFill>
                  <a:srgbClr val="40a070"/>
                </a:solidFill>
                <a:latin typeface="Consolas;DejaVu Sans Mono"/>
              </a:rPr>
              <a:t>4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2600">
                <a:solidFill>
                  <a:srgbClr val="40a070"/>
                </a:solidFill>
                <a:latin typeface="Consolas;DejaVu Sans Mono"/>
              </a:rPr>
              <a:t>6</a:t>
            </a:r>
            <a:endParaRPr/>
          </a:p>
          <a:p>
            <a:pPr>
              <a:lnSpc>
                <a:spcPts val="397"/>
              </a:lnSpc>
            </a:pPr>
            <a:r>
              <a:rPr lang="en-US" sz="26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 func3 </a:t>
            </a:r>
            <a:r>
              <a:rPr lang="en-US" sz="2600">
                <a:solidFill>
                  <a:srgbClr val="666666"/>
                </a:solidFill>
                <a:latin typeface="Consolas;DejaVu Sans Mono"/>
              </a:rPr>
              <a:t>=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b="1" lang="en-US" sz="2600">
                <a:solidFill>
                  <a:srgbClr val="007020"/>
                </a:solidFill>
                <a:latin typeface="Consolas;DejaVu Sans Mono"/>
              </a:rPr>
              <a:t>lambda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 arg: arg </a:t>
            </a:r>
            <a:r>
              <a:rPr lang="en-US" sz="2600">
                <a:solidFill>
                  <a:srgbClr val="666666"/>
                </a:solidFill>
                <a:latin typeface="Consolas;DejaVu Sans Mono"/>
              </a:rPr>
              <a:t>**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 (</a:t>
            </a:r>
            <a:r>
              <a:rPr lang="en-US" sz="2600">
                <a:solidFill>
                  <a:srgbClr val="40a070"/>
                </a:solidFill>
                <a:latin typeface="Consolas;DejaVu Sans Mono"/>
              </a:rPr>
              <a:t>2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b="1" lang="en-US" sz="2600">
                <a:solidFill>
                  <a:srgbClr val="007020"/>
                </a:solidFill>
                <a:latin typeface="Consolas;DejaVu Sans Mono"/>
              </a:rPr>
              <a:t>if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 arg </a:t>
            </a:r>
            <a:r>
              <a:rPr lang="en-US" sz="2600">
                <a:solidFill>
                  <a:srgbClr val="666666"/>
                </a:solidFill>
                <a:latin typeface="Consolas;DejaVu Sans Mono"/>
              </a:rPr>
              <a:t>%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2600">
                <a:solidFill>
                  <a:srgbClr val="40a070"/>
                </a:solidFill>
                <a:latin typeface="Consolas;DejaVu Sans Mono"/>
              </a:rPr>
              <a:t>2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b="1" lang="en-US" sz="2600">
                <a:solidFill>
                  <a:srgbClr val="007020"/>
                </a:solidFill>
                <a:latin typeface="Consolas;DejaVu Sans Mono"/>
              </a:rPr>
              <a:t>else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2600">
                <a:solidFill>
                  <a:srgbClr val="40a070"/>
                </a:solidFill>
                <a:latin typeface="Consolas;DejaVu Sans Mono"/>
              </a:rPr>
              <a:t>3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26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 func3(</a:t>
            </a:r>
            <a:r>
              <a:rPr lang="en-US" sz="2600">
                <a:solidFill>
                  <a:srgbClr val="40a070"/>
                </a:solidFill>
                <a:latin typeface="Consolas;DejaVu Sans Mono"/>
              </a:rPr>
              <a:t>2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2600">
                <a:solidFill>
                  <a:srgbClr val="40a070"/>
                </a:solidFill>
                <a:latin typeface="Consolas;DejaVu Sans Mono"/>
              </a:rPr>
              <a:t>8</a:t>
            </a:r>
            <a:endParaRPr/>
          </a:p>
          <a:p>
            <a:pPr>
              <a:lnSpc>
                <a:spcPts val="397"/>
              </a:lnSpc>
            </a:pPr>
            <a:r>
              <a:rPr lang="en-US" sz="26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 func3(</a:t>
            </a:r>
            <a:r>
              <a:rPr lang="en-US" sz="2600">
                <a:solidFill>
                  <a:srgbClr val="40a070"/>
                </a:solidFill>
                <a:latin typeface="Consolas;DejaVu Sans Mono"/>
              </a:rPr>
              <a:t>3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2600">
                <a:solidFill>
                  <a:srgbClr val="40a070"/>
                </a:solidFill>
                <a:latin typeface="Consolas;DejaVu Sans Mono"/>
              </a:rPr>
              <a:t>9</a:t>
            </a:r>
            <a:endParaRPr/>
          </a:p>
          <a:p>
            <a:pPr>
              <a:lnSpc>
                <a:spcPts val="397"/>
              </a:lnSpc>
            </a:pPr>
            <a:r>
              <a:rPr lang="en-US" sz="2600">
                <a:solidFill>
                  <a:srgbClr val="666666"/>
                </a:solidFill>
                <a:latin typeface="Consolas;DejaVu Sans Mono"/>
              </a:rPr>
              <a:t>&gt;&gt;&gt;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Funcții (2)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769040"/>
            <a:ext cx="9144000" cy="5271840"/>
          </a:xfrm>
          <a:prstGeom prst="rect">
            <a:avLst/>
          </a:prstGeom>
        </p:spPr>
        <p:txBody>
          <a:bodyPr wrap="none" lIns="0" rIns="0" tIns="0" bIns="0"/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b="1" lang="en-US" sz="3200">
                <a:solidFill>
                  <a:srgbClr val="007020"/>
                </a:solidFill>
                <a:latin typeface="Consolas;DejaVu Sans Mono"/>
              </a:rPr>
              <a:t>def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3200">
                <a:solidFill>
                  <a:srgbClr val="06287e"/>
                </a:solidFill>
                <a:latin typeface="Consolas;DejaVu Sans Mono"/>
              </a:rPr>
              <a:t>func4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(a, b, c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=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2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):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...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     </a:t>
            </a:r>
            <a:r>
              <a:rPr b="1" lang="en-US" sz="3200">
                <a:solidFill>
                  <a:srgbClr val="007020"/>
                </a:solidFill>
                <a:latin typeface="Consolas;DejaVu Sans Mono"/>
              </a:rPr>
              <a:t>if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a </a:t>
            </a:r>
            <a:r>
              <a:rPr b="1" lang="en-US" sz="3200">
                <a:solidFill>
                  <a:srgbClr val="007020"/>
                </a:solidFill>
                <a:latin typeface="Consolas;DejaVu Sans Mono"/>
              </a:rPr>
              <a:t>or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b: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...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         </a:t>
            </a:r>
            <a:r>
              <a:rPr b="1" lang="en-US" sz="3200">
                <a:solidFill>
                  <a:srgbClr val="007020"/>
                </a:solidFill>
                <a:latin typeface="Consolas;DejaVu Sans Mono"/>
              </a:rPr>
              <a:t>return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c 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*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(a 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+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b)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...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func4(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40a070"/>
                </a:solidFill>
                <a:latin typeface="Consolas;DejaVu Sans Mono"/>
              </a:rPr>
              <a:t>4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func4(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0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, c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=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3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40a070"/>
                </a:solidFill>
                <a:latin typeface="Consolas;DejaVu Sans Mono"/>
              </a:rPr>
              <a:t>3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func4(c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=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10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, a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=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0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, b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=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0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func4(c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=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10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, a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=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0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, b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=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40a070"/>
                </a:solidFill>
                <a:latin typeface="Consolas;DejaVu Sans Mono"/>
              </a:rPr>
              <a:t>10</a:t>
            </a:r>
            <a:endParaRPr/>
          </a:p>
          <a:p>
            <a:pPr>
              <a:lnSpc>
                <a:spcPts val="397"/>
              </a:lnSpc>
            </a:pP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Funcții (2)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563480"/>
            <a:ext cx="9071640" cy="5568840"/>
          </a:xfrm>
          <a:prstGeom prst="rect">
            <a:avLst/>
          </a:prstGeom>
        </p:spPr>
        <p:txBody>
          <a:bodyPr wrap="none" lIns="0" rIns="0" tIns="0" bIns="0"/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b="1" lang="en-US" sz="3200">
                <a:solidFill>
                  <a:srgbClr val="007020"/>
                </a:solidFill>
                <a:latin typeface="Consolas;DejaVu Sans Mono"/>
              </a:rPr>
              <a:t>def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3200">
                <a:solidFill>
                  <a:srgbClr val="06287e"/>
                </a:solidFill>
                <a:latin typeface="Consolas;DejaVu Sans Mono"/>
              </a:rPr>
              <a:t>func5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(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*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args, 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**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kwargs):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...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         </a:t>
            </a:r>
            <a:r>
              <a:rPr b="1" lang="en-US" sz="3200">
                <a:solidFill>
                  <a:srgbClr val="007020"/>
                </a:solidFill>
                <a:latin typeface="Consolas;DejaVu Sans Mono"/>
              </a:rPr>
              <a:t>print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args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...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         </a:t>
            </a:r>
            <a:r>
              <a:rPr b="1" lang="en-US" sz="3200">
                <a:solidFill>
                  <a:srgbClr val="007020"/>
                </a:solidFill>
                <a:latin typeface="Consolas;DejaVu Sans Mono"/>
              </a:rPr>
              <a:t>print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kwargs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...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func5(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2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, c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=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4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, d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=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5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000000"/>
                </a:solidFill>
                <a:latin typeface="Consolas;DejaVu Sans Mono"/>
              </a:rPr>
              <a:t>(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2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000000"/>
                </a:solidFill>
                <a:latin typeface="Consolas;DejaVu Sans Mono"/>
              </a:rPr>
              <a:t>{</a:t>
            </a:r>
            <a:r>
              <a:rPr lang="en-US" sz="3200">
                <a:solidFill>
                  <a:srgbClr val="4070a0"/>
                </a:solidFill>
                <a:latin typeface="Consolas;DejaVu Sans Mono"/>
              </a:rPr>
              <a:t>'c'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: 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4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200">
                <a:solidFill>
                  <a:srgbClr val="4070a0"/>
                </a:solidFill>
                <a:latin typeface="Consolas;DejaVu Sans Mono"/>
              </a:rPr>
              <a:t>'d'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: 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5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}</a:t>
            </a:r>
            <a:endParaRPr/>
          </a:p>
          <a:p>
            <a:pPr>
              <a:lnSpc>
                <a:spcPts val="397"/>
              </a:lnSpc>
            </a:pPr>
            <a:r>
              <a:rPr lang="en-US" sz="3200"/>
              <a:t>&gt;&gt;&gt;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Clase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365760" y="1563480"/>
            <a:ext cx="9418320" cy="5660280"/>
          </a:xfrm>
          <a:prstGeom prst="rect">
            <a:avLst/>
          </a:prstGeom>
        </p:spPr>
        <p:txBody>
          <a:bodyPr wrap="none" lIns="0" rIns="0" tIns="0" bIns="0"/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b="1" lang="en-US" sz="3200">
                <a:solidFill>
                  <a:srgbClr val="007020"/>
                </a:solidFill>
                <a:latin typeface="Consolas;DejaVu Sans Mono"/>
              </a:rPr>
              <a:t>class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b="1" lang="en-US" sz="3200">
                <a:solidFill>
                  <a:srgbClr val="0e84b5"/>
                </a:solidFill>
                <a:latin typeface="Consolas;DejaVu Sans Mono"/>
              </a:rPr>
              <a:t>A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(</a:t>
            </a:r>
            <a:r>
              <a:rPr lang="en-US" sz="3200">
                <a:solidFill>
                  <a:srgbClr val="007020"/>
                </a:solidFill>
                <a:latin typeface="Consolas;DejaVu Sans Mono"/>
              </a:rPr>
              <a:t>object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):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...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         </a:t>
            </a:r>
            <a:r>
              <a:rPr b="1" lang="en-US" sz="3200">
                <a:solidFill>
                  <a:srgbClr val="007020"/>
                </a:solidFill>
                <a:latin typeface="Consolas;DejaVu Sans Mono"/>
              </a:rPr>
              <a:t>def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3200">
                <a:solidFill>
                  <a:srgbClr val="06287e"/>
                </a:solidFill>
                <a:latin typeface="Consolas;DejaVu Sans Mono"/>
              </a:rPr>
              <a:t>__init__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(</a:t>
            </a:r>
            <a:r>
              <a:rPr lang="en-US" sz="3200">
                <a:solidFill>
                  <a:srgbClr val="007020"/>
                </a:solidFill>
                <a:latin typeface="Consolas;DejaVu Sans Mono"/>
              </a:rPr>
              <a:t>self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, x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=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):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...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             </a:t>
            </a:r>
            <a:r>
              <a:rPr lang="en-US" sz="3200">
                <a:solidFill>
                  <a:srgbClr val="007020"/>
                </a:solidFill>
                <a:latin typeface="Consolas;DejaVu Sans Mono"/>
              </a:rPr>
              <a:t>self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x 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=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x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...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         </a:t>
            </a:r>
            <a:r>
              <a:rPr b="1" lang="en-US" sz="3200">
                <a:solidFill>
                  <a:srgbClr val="007020"/>
                </a:solidFill>
                <a:latin typeface="Consolas;DejaVu Sans Mono"/>
              </a:rPr>
              <a:t>def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3200">
                <a:solidFill>
                  <a:srgbClr val="06287e"/>
                </a:solidFill>
                <a:latin typeface="Consolas;DejaVu Sans Mono"/>
              </a:rPr>
              <a:t>pow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(</a:t>
            </a:r>
            <a:r>
              <a:rPr lang="en-US" sz="3200">
                <a:solidFill>
                  <a:srgbClr val="007020"/>
                </a:solidFill>
                <a:latin typeface="Consolas;DejaVu Sans Mono"/>
              </a:rPr>
              <a:t>self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, e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=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2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):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...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             </a:t>
            </a:r>
            <a:r>
              <a:rPr b="1" lang="en-US" sz="3200">
                <a:solidFill>
                  <a:srgbClr val="007020"/>
                </a:solidFill>
                <a:latin typeface="Consolas;DejaVu Sans Mono"/>
              </a:rPr>
              <a:t>return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3200">
                <a:solidFill>
                  <a:srgbClr val="007020"/>
                </a:solidFill>
                <a:latin typeface="Consolas;DejaVu Sans Mono"/>
              </a:rPr>
              <a:t>self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x 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**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e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...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a 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=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A()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a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pow()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40a070"/>
                </a:solidFill>
                <a:latin typeface="Consolas;DejaVu Sans Mono"/>
              </a:rPr>
              <a:t>1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A(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3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)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pow(</a:t>
            </a:r>
            <a:r>
              <a:rPr lang="en-US" sz="3200">
                <a:solidFill>
                  <a:srgbClr val="40a070"/>
                </a:solidFill>
                <a:latin typeface="Consolas;DejaVu Sans Mono"/>
              </a:rPr>
              <a:t>3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40a070"/>
                </a:solidFill>
                <a:latin typeface="Consolas;DejaVu Sans Mono"/>
              </a:rPr>
              <a:t>27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Biblioteci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5180400"/>
          </a:xfrm>
          <a:prstGeom prst="rect">
            <a:avLst/>
          </a:prstGeom>
        </p:spPr>
        <p:txBody>
          <a:bodyPr wrap="none" lIns="0" rIns="0" tIns="0" bIns="0"/>
          <a:p>
            <a:pPr>
              <a:lnSpc>
                <a:spcPts val="397"/>
              </a:lnSpc>
            </a:pPr>
            <a:r>
              <a:rPr lang="en-US" sz="36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b="1" lang="en-US" sz="3600">
                <a:solidFill>
                  <a:srgbClr val="007020"/>
                </a:solidFill>
                <a:latin typeface="Consolas;DejaVu Sans Mono"/>
              </a:rPr>
              <a:t>import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b="1" lang="en-US" sz="3600">
                <a:solidFill>
                  <a:srgbClr val="0e84b5"/>
                </a:solidFill>
                <a:latin typeface="Consolas;DejaVu Sans Mono"/>
              </a:rPr>
              <a:t>math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 math</a:t>
            </a:r>
            <a:r>
              <a:rPr lang="en-US" sz="36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sin(math</a:t>
            </a:r>
            <a:r>
              <a:rPr lang="en-US" sz="36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pi </a:t>
            </a:r>
            <a:r>
              <a:rPr lang="en-US" sz="3600">
                <a:solidFill>
                  <a:srgbClr val="666666"/>
                </a:solidFill>
                <a:latin typeface="Consolas;DejaVu Sans Mono"/>
              </a:rPr>
              <a:t>/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3600">
                <a:solidFill>
                  <a:srgbClr val="40a070"/>
                </a:solidFill>
                <a:latin typeface="Consolas;DejaVu Sans Mono"/>
              </a:rPr>
              <a:t>2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40a070"/>
                </a:solidFill>
                <a:latin typeface="Consolas;DejaVu Sans Mono"/>
              </a:rPr>
              <a:t>1.0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 math</a:t>
            </a:r>
            <a:r>
              <a:rPr lang="en-US" sz="36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sin(math</a:t>
            </a:r>
            <a:r>
              <a:rPr lang="en-US" sz="36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pi </a:t>
            </a:r>
            <a:r>
              <a:rPr lang="en-US" sz="3600">
                <a:solidFill>
                  <a:srgbClr val="666666"/>
                </a:solidFill>
                <a:latin typeface="Consolas;DejaVu Sans Mono"/>
              </a:rPr>
              <a:t>/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3600">
                <a:solidFill>
                  <a:srgbClr val="40a070"/>
                </a:solidFill>
                <a:latin typeface="Consolas;DejaVu Sans Mono"/>
              </a:rPr>
              <a:t>4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40a070"/>
                </a:solidFill>
                <a:latin typeface="Consolas;DejaVu Sans Mono"/>
              </a:rPr>
              <a:t>0.7071067811865475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 math</a:t>
            </a:r>
            <a:r>
              <a:rPr lang="en-US" sz="36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pow((_ </a:t>
            </a:r>
            <a:r>
              <a:rPr lang="en-US" sz="3600">
                <a:solidFill>
                  <a:srgbClr val="666666"/>
                </a:solidFill>
                <a:latin typeface="Consolas;DejaVu Sans Mono"/>
              </a:rPr>
              <a:t>*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3600">
                <a:solidFill>
                  <a:srgbClr val="40a070"/>
                </a:solidFill>
                <a:latin typeface="Consolas;DejaVu Sans Mono"/>
              </a:rPr>
              <a:t>2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), </a:t>
            </a:r>
            <a:r>
              <a:rPr lang="en-US" sz="3600">
                <a:solidFill>
                  <a:srgbClr val="40a070"/>
                </a:solidFill>
                <a:latin typeface="Consolas;DejaVu Sans Mono"/>
              </a:rPr>
              <a:t>2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40a070"/>
                </a:solidFill>
                <a:latin typeface="Consolas;DejaVu Sans Mono"/>
              </a:rPr>
              <a:t>1.9999999999999996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 math</a:t>
            </a:r>
            <a:r>
              <a:rPr lang="en-US" sz="36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log(</a:t>
            </a:r>
            <a:r>
              <a:rPr lang="en-US" sz="3600">
                <a:solidFill>
                  <a:srgbClr val="40a070"/>
                </a:solidFill>
                <a:latin typeface="Consolas;DejaVu Sans Mono"/>
              </a:rPr>
              <a:t>2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40a070"/>
                </a:solidFill>
                <a:latin typeface="Consolas;DejaVu Sans Mono"/>
              </a:rPr>
              <a:t>0.6931471805599453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 math</a:t>
            </a:r>
            <a:r>
              <a:rPr lang="en-US" sz="36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sqrt(</a:t>
            </a:r>
            <a:r>
              <a:rPr lang="en-US" sz="3600">
                <a:solidFill>
                  <a:srgbClr val="40a070"/>
                </a:solidFill>
                <a:latin typeface="Consolas;DejaVu Sans Mono"/>
              </a:rPr>
              <a:t>1024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40a070"/>
                </a:solidFill>
                <a:latin typeface="Consolas;DejaVu Sans Mono"/>
              </a:rPr>
              <a:t>32.0</a:t>
            </a:r>
            <a:endParaRPr/>
          </a:p>
          <a:p>
            <a:pPr>
              <a:lnSpc>
                <a:spcPts val="397"/>
              </a:lnSpc>
            </a:pP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Biblioteci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828000" y="1670760"/>
            <a:ext cx="8457120" cy="518040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Python 2.x</a:t>
            </a:r>
            <a:endParaRPr/>
          </a:p>
          <a:p>
            <a:pPr>
              <a:lnSpc>
                <a:spcPts val="397"/>
              </a:lnSpc>
            </a:pPr>
            <a:r>
              <a:rPr b="1" lang="en-US" sz="3200">
                <a:solidFill>
                  <a:srgbClr val="007020"/>
                </a:solidFill>
                <a:latin typeface="Consolas;DejaVu Sans Mono"/>
              </a:rPr>
              <a:t>import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b="1" lang="en-US" sz="3200">
                <a:solidFill>
                  <a:srgbClr val="0e84b5"/>
                </a:solidFill>
                <a:latin typeface="Consolas;DejaVu Sans Mono"/>
              </a:rPr>
              <a:t>urllib2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urllib2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urlopen(</a:t>
            </a:r>
            <a:r>
              <a:rPr lang="en-US" sz="3200">
                <a:solidFill>
                  <a:srgbClr val="4070a0"/>
                </a:solidFill>
                <a:latin typeface="Consolas;DejaVu Sans Mono"/>
              </a:rPr>
              <a:t>"http://ipv4.icanhazip.com/"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)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read()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4070a0"/>
                </a:solidFill>
                <a:latin typeface="Consolas;DejaVu Sans Mono"/>
              </a:rPr>
              <a:t>'89.137.142.53</a:t>
            </a:r>
            <a:r>
              <a:rPr b="1" lang="en-US" sz="3200">
                <a:solidFill>
                  <a:srgbClr val="4070a0"/>
                </a:solidFill>
                <a:latin typeface="Consolas;DejaVu Sans Mono"/>
              </a:rPr>
              <a:t>\n</a:t>
            </a:r>
            <a:r>
              <a:rPr lang="en-US" sz="3200">
                <a:solidFill>
                  <a:srgbClr val="4070a0"/>
                </a:solidFill>
                <a:latin typeface="Consolas;DejaVu Sans Mono"/>
              </a:rPr>
              <a:t>'</a:t>
            </a:r>
            <a:endParaRPr/>
          </a:p>
          <a:p>
            <a:pPr>
              <a:lnSpc>
                <a:spcPts val="397"/>
              </a:lnSpc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Python 3.x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b="1" lang="en-US" sz="3200">
                <a:solidFill>
                  <a:srgbClr val="007020"/>
                </a:solidFill>
                <a:latin typeface="Consolas;DejaVu Sans Mono"/>
              </a:rPr>
              <a:t>import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b="1" lang="en-US" sz="3200">
                <a:solidFill>
                  <a:srgbClr val="0e84b5"/>
                </a:solidFill>
                <a:latin typeface="Consolas;DejaVu Sans Mono"/>
              </a:rPr>
              <a:t>urllib.request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&gt;&gt;&gt; 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urllib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request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urlopen(</a:t>
            </a:r>
            <a:r>
              <a:rPr lang="en-US" sz="3200">
                <a:solidFill>
                  <a:srgbClr val="4070a0"/>
                </a:solidFill>
                <a:latin typeface="Consolas;DejaVu Sans Mono"/>
              </a:rPr>
              <a:t>"http://ipv4.icanhazip.com/"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)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read()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000000"/>
                </a:solidFill>
                <a:latin typeface="Consolas;DejaVu Sans Mono"/>
              </a:rPr>
              <a:t>b</a:t>
            </a:r>
            <a:r>
              <a:rPr lang="en-US" sz="3200">
                <a:solidFill>
                  <a:srgbClr val="4070a0"/>
                </a:solidFill>
                <a:latin typeface="Consolas;DejaVu Sans Mono"/>
              </a:rPr>
              <a:t>'89.137.142.53</a:t>
            </a:r>
            <a:r>
              <a:rPr b="1" lang="en-US" sz="3200">
                <a:solidFill>
                  <a:srgbClr val="4070a0"/>
                </a:solidFill>
                <a:latin typeface="Consolas;DejaVu Sans Mono"/>
              </a:rPr>
              <a:t>\n</a:t>
            </a:r>
            <a:r>
              <a:rPr lang="en-US" sz="3200">
                <a:solidFill>
                  <a:srgbClr val="4070a0"/>
                </a:solidFill>
                <a:latin typeface="Consolas;DejaVu Sans Mono"/>
              </a:rPr>
              <a:t>'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Biblioteci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504000" y="1563480"/>
            <a:ext cx="9071640" cy="5568840"/>
          </a:xfrm>
          <a:prstGeom prst="rect">
            <a:avLst/>
          </a:prstGeom>
        </p:spPr>
        <p:txBody>
          <a:bodyPr wrap="none" lIns="0" rIns="0" tIns="0" bIns="0"/>
          <a:p>
            <a:pPr>
              <a:lnSpc>
                <a:spcPts val="397"/>
              </a:lnSpc>
            </a:pPr>
            <a:r>
              <a:rPr lang="en-US" sz="36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b="1" lang="en-US" sz="3600">
                <a:solidFill>
                  <a:srgbClr val="007020"/>
                </a:solidFill>
                <a:latin typeface="Consolas;DejaVu Sans Mono"/>
              </a:rPr>
              <a:t>import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b="1" lang="en-US" sz="3600">
                <a:solidFill>
                  <a:srgbClr val="0e84b5"/>
                </a:solidFill>
                <a:latin typeface="Consolas;DejaVu Sans Mono"/>
              </a:rPr>
              <a:t>re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 text </a:t>
            </a:r>
            <a:r>
              <a:rPr lang="en-US" sz="3600">
                <a:solidFill>
                  <a:srgbClr val="666666"/>
                </a:solidFill>
                <a:latin typeface="Consolas;DejaVu Sans Mono"/>
              </a:rPr>
              <a:t>=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3600">
                <a:solidFill>
                  <a:srgbClr val="4070a0"/>
                </a:solidFill>
                <a:latin typeface="Consolas;DejaVu Sans Mono"/>
              </a:rPr>
              <a:t>"""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4070a0"/>
                </a:solidFill>
                <a:latin typeface="Consolas;DejaVu Sans Mono"/>
              </a:rPr>
              <a:t>... Abcdef 22 33 45 http://www.site.com/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4070a0"/>
                </a:solidFill>
                <a:latin typeface="Consolas;DejaVu Sans Mono"/>
              </a:rPr>
              <a:t>... }{*| ----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4070a0"/>
                </a:solidFill>
                <a:latin typeface="Consolas;DejaVu Sans Mono"/>
              </a:rPr>
              <a:t>... 11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4070a0"/>
                </a:solidFill>
                <a:latin typeface="Consolas;DejaVu Sans Mono"/>
              </a:rPr>
              <a:t>... """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 re</a:t>
            </a:r>
            <a:r>
              <a:rPr lang="en-US" sz="36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findall(</a:t>
            </a:r>
            <a:r>
              <a:rPr lang="en-US" sz="3600">
                <a:solidFill>
                  <a:srgbClr val="4070a0"/>
                </a:solidFill>
                <a:latin typeface="Consolas;DejaVu Sans Mono"/>
              </a:rPr>
              <a:t>"\d{2}"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, text)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000000"/>
                </a:solidFill>
                <a:latin typeface="Consolas;DejaVu Sans Mono"/>
              </a:rPr>
              <a:t>[</a:t>
            </a:r>
            <a:r>
              <a:rPr lang="en-US" sz="3600">
                <a:solidFill>
                  <a:srgbClr val="4070a0"/>
                </a:solidFill>
                <a:latin typeface="Consolas;DejaVu Sans Mono"/>
              </a:rPr>
              <a:t>'22'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600">
                <a:solidFill>
                  <a:srgbClr val="4070a0"/>
                </a:solidFill>
                <a:latin typeface="Consolas;DejaVu Sans Mono"/>
              </a:rPr>
              <a:t>'33'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600">
                <a:solidFill>
                  <a:srgbClr val="4070a0"/>
                </a:solidFill>
                <a:latin typeface="Consolas;DejaVu Sans Mono"/>
              </a:rPr>
              <a:t>'45'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600">
                <a:solidFill>
                  <a:srgbClr val="4070a0"/>
                </a:solidFill>
                <a:latin typeface="Consolas;DejaVu Sans Mono"/>
              </a:rPr>
              <a:t>'11'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]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 re</a:t>
            </a:r>
            <a:r>
              <a:rPr lang="en-US" sz="36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findall(</a:t>
            </a:r>
            <a:r>
              <a:rPr lang="en-US" sz="3600">
                <a:solidFill>
                  <a:srgbClr val="4070a0"/>
                </a:solidFill>
                <a:latin typeface="Consolas;DejaVu Sans Mono"/>
              </a:rPr>
              <a:t>"(http://.+)"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, text)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000000"/>
                </a:solidFill>
                <a:latin typeface="Consolas;DejaVu Sans Mono"/>
              </a:rPr>
              <a:t>[</a:t>
            </a:r>
            <a:r>
              <a:rPr lang="en-US" sz="3600">
                <a:solidFill>
                  <a:srgbClr val="4070a0"/>
                </a:solidFill>
                <a:latin typeface="Consolas;DejaVu Sans Mono"/>
              </a:rPr>
              <a:t>'http://www.site.com/'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]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 re</a:t>
            </a:r>
            <a:r>
              <a:rPr lang="en-US" sz="36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findall(</a:t>
            </a:r>
            <a:r>
              <a:rPr lang="en-US" sz="3600">
                <a:solidFill>
                  <a:srgbClr val="4070a0"/>
                </a:solidFill>
                <a:latin typeface="Consolas;DejaVu Sans Mono"/>
              </a:rPr>
              <a:t>"[a-zA-Z]+"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, text)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000000"/>
                </a:solidFill>
                <a:latin typeface="Consolas;DejaVu Sans Mono"/>
              </a:rPr>
              <a:t>[</a:t>
            </a:r>
            <a:r>
              <a:rPr lang="en-US" sz="3600">
                <a:solidFill>
                  <a:srgbClr val="4070a0"/>
                </a:solidFill>
                <a:latin typeface="Consolas;DejaVu Sans Mono"/>
              </a:rPr>
              <a:t>'Abcdef'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600">
                <a:solidFill>
                  <a:srgbClr val="4070a0"/>
                </a:solidFill>
                <a:latin typeface="Consolas;DejaVu Sans Mono"/>
              </a:rPr>
              <a:t>'http'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600">
                <a:solidFill>
                  <a:srgbClr val="4070a0"/>
                </a:solidFill>
                <a:latin typeface="Consolas;DejaVu Sans Mono"/>
              </a:rPr>
              <a:t>'www'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600">
                <a:solidFill>
                  <a:srgbClr val="4070a0"/>
                </a:solidFill>
                <a:latin typeface="Consolas;DejaVu Sans Mono"/>
              </a:rPr>
              <a:t>'site'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600">
                <a:solidFill>
                  <a:srgbClr val="4070a0"/>
                </a:solidFill>
                <a:latin typeface="Consolas;DejaVu Sans Mono"/>
              </a:rPr>
              <a:t>'com'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]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 re</a:t>
            </a:r>
            <a:r>
              <a:rPr lang="en-US" sz="36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findall(</a:t>
            </a:r>
            <a:r>
              <a:rPr lang="en-US" sz="3600">
                <a:solidFill>
                  <a:srgbClr val="4070a0"/>
                </a:solidFill>
                <a:latin typeface="Consolas;DejaVu Sans Mono"/>
              </a:rPr>
              <a:t>"[^\s\w\d]+"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, text)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000000"/>
                </a:solidFill>
                <a:latin typeface="Consolas;DejaVu Sans Mono"/>
              </a:rPr>
              <a:t>[</a:t>
            </a:r>
            <a:r>
              <a:rPr lang="en-US" sz="3600">
                <a:solidFill>
                  <a:srgbClr val="4070a0"/>
                </a:solidFill>
                <a:latin typeface="Consolas;DejaVu Sans Mono"/>
              </a:rPr>
              <a:t>'://'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600">
                <a:solidFill>
                  <a:srgbClr val="4070a0"/>
                </a:solidFill>
                <a:latin typeface="Consolas;DejaVu Sans Mono"/>
              </a:rPr>
              <a:t>'.'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600">
                <a:solidFill>
                  <a:srgbClr val="4070a0"/>
                </a:solidFill>
                <a:latin typeface="Consolas;DejaVu Sans Mono"/>
              </a:rPr>
              <a:t>'.'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600">
                <a:solidFill>
                  <a:srgbClr val="4070a0"/>
                </a:solidFill>
                <a:latin typeface="Consolas;DejaVu Sans Mono"/>
              </a:rPr>
              <a:t>'/'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600">
                <a:solidFill>
                  <a:srgbClr val="4070a0"/>
                </a:solidFill>
                <a:latin typeface="Consolas;DejaVu Sans Mono"/>
              </a:rPr>
              <a:t>'}{*|'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600">
                <a:solidFill>
                  <a:srgbClr val="4070a0"/>
                </a:solidFill>
                <a:latin typeface="Consolas;DejaVu Sans Mono"/>
              </a:rPr>
              <a:t>'----'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]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Biblioteci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StringIO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time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copy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decimal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os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sys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shutil</a:t>
            </a:r>
            <a:endParaRPr/>
          </a:p>
        </p:txBody>
      </p:sp>
      <p:sp>
        <p:nvSpPr>
          <p:cNvPr id="95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hashlib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threading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json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socket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smtplib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ftplib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Tkinter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I/O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504000" y="1371600"/>
            <a:ext cx="9071640" cy="594360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 sz="2400"/>
              <a:t>Python 3.x</a:t>
            </a:r>
            <a:endParaRPr/>
          </a:p>
          <a:p>
            <a:pPr>
              <a:lnSpc>
                <a:spcPts val="397"/>
              </a:lnSpc>
            </a:pPr>
            <a:r>
              <a:rPr lang="en-US" sz="24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24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b="1" lang="en-US" sz="2400">
                <a:solidFill>
                  <a:srgbClr val="007020"/>
                </a:solidFill>
                <a:latin typeface="Consolas;DejaVu Sans Mono"/>
              </a:rPr>
              <a:t>print</a:t>
            </a:r>
            <a:r>
              <a:rPr lang="en-US" sz="2400">
                <a:solidFill>
                  <a:srgbClr val="000000"/>
                </a:solidFill>
                <a:latin typeface="Consolas;DejaVu Sans Mono"/>
              </a:rPr>
              <a:t>(</a:t>
            </a:r>
            <a:r>
              <a:rPr lang="en-US" sz="24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24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2400">
                <a:solidFill>
                  <a:srgbClr val="40a070"/>
                </a:solidFill>
                <a:latin typeface="Consolas;DejaVu Sans Mono"/>
              </a:rPr>
              <a:t>2</a:t>
            </a:r>
            <a:r>
              <a:rPr lang="en-US" sz="24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2400">
                <a:solidFill>
                  <a:srgbClr val="40a070"/>
                </a:solidFill>
                <a:latin typeface="Consolas;DejaVu Sans Mono"/>
              </a:rPr>
              <a:t>3</a:t>
            </a:r>
            <a:r>
              <a:rPr lang="en-US" sz="2400">
                <a:solidFill>
                  <a:srgbClr val="000000"/>
                </a:solidFill>
                <a:latin typeface="Consolas;DejaVu Sans Mono"/>
              </a:rPr>
              <a:t>, sep</a:t>
            </a:r>
            <a:r>
              <a:rPr lang="en-US" sz="2400">
                <a:solidFill>
                  <a:srgbClr val="666666"/>
                </a:solidFill>
                <a:latin typeface="Consolas;DejaVu Sans Mono"/>
              </a:rPr>
              <a:t>=</a:t>
            </a:r>
            <a:r>
              <a:rPr lang="en-US" sz="2400">
                <a:solidFill>
                  <a:srgbClr val="4070a0"/>
                </a:solidFill>
                <a:latin typeface="Consolas;DejaVu Sans Mono"/>
              </a:rPr>
              <a:t>" - "</a:t>
            </a:r>
            <a:r>
              <a:rPr lang="en-US" sz="24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24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24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2400">
                <a:solidFill>
                  <a:srgbClr val="666666"/>
                </a:solidFill>
                <a:latin typeface="Consolas;DejaVu Sans Mono"/>
              </a:rPr>
              <a:t>-</a:t>
            </a:r>
            <a:r>
              <a:rPr lang="en-US" sz="24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2400">
                <a:solidFill>
                  <a:srgbClr val="40a070"/>
                </a:solidFill>
                <a:latin typeface="Consolas;DejaVu Sans Mono"/>
              </a:rPr>
              <a:t>2</a:t>
            </a:r>
            <a:r>
              <a:rPr lang="en-US" sz="24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2400">
                <a:solidFill>
                  <a:srgbClr val="666666"/>
                </a:solidFill>
                <a:latin typeface="Consolas;DejaVu Sans Mono"/>
              </a:rPr>
              <a:t>-</a:t>
            </a:r>
            <a:r>
              <a:rPr lang="en-US" sz="24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2400">
                <a:solidFill>
                  <a:srgbClr val="40a070"/>
                </a:solidFill>
                <a:latin typeface="Consolas;DejaVu Sans Mono"/>
              </a:rPr>
              <a:t>3</a:t>
            </a:r>
            <a:endParaRPr/>
          </a:p>
          <a:p>
            <a:pPr>
              <a:lnSpc>
                <a:spcPts val="397"/>
              </a:lnSpc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2400"/>
              <a:t>Python 2.x</a:t>
            </a:r>
            <a:endParaRPr/>
          </a:p>
          <a:p>
            <a:pPr>
              <a:lnSpc>
                <a:spcPts val="397"/>
              </a:lnSpc>
            </a:pPr>
            <a:r>
              <a:rPr lang="en-US" sz="26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b="1" lang="en-US" sz="2600">
                <a:solidFill>
                  <a:srgbClr val="007020"/>
                </a:solidFill>
                <a:latin typeface="Consolas;DejaVu Sans Mono"/>
              </a:rPr>
              <a:t>print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26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2600">
                <a:solidFill>
                  <a:srgbClr val="40a070"/>
                </a:solidFill>
                <a:latin typeface="Consolas;DejaVu Sans Mono"/>
              </a:rPr>
              <a:t>2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2600">
                <a:solidFill>
                  <a:srgbClr val="40a070"/>
                </a:solidFill>
                <a:latin typeface="Consolas;DejaVu Sans Mono"/>
              </a:rPr>
              <a:t>3</a:t>
            </a:r>
            <a:endParaRPr/>
          </a:p>
          <a:p>
            <a:pPr>
              <a:lnSpc>
                <a:spcPts val="397"/>
              </a:lnSpc>
            </a:pPr>
            <a:r>
              <a:rPr lang="en-US" sz="26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2600">
                <a:solidFill>
                  <a:srgbClr val="40a070"/>
                </a:solidFill>
                <a:latin typeface="Consolas;DejaVu Sans Mono"/>
              </a:rPr>
              <a:t>2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2600">
                <a:solidFill>
                  <a:srgbClr val="40a070"/>
                </a:solidFill>
                <a:latin typeface="Consolas;DejaVu Sans Mono"/>
              </a:rPr>
              <a:t>3</a:t>
            </a:r>
            <a:endParaRPr/>
          </a:p>
          <a:p>
            <a:pPr>
              <a:lnSpc>
                <a:spcPts val="397"/>
              </a:lnSpc>
            </a:pPr>
            <a:r>
              <a:rPr lang="en-US" sz="26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b="1" lang="en-US" sz="2600">
                <a:solidFill>
                  <a:srgbClr val="007020"/>
                </a:solidFill>
                <a:latin typeface="Consolas;DejaVu Sans Mono"/>
              </a:rPr>
              <a:t>print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2600">
                <a:solidFill>
                  <a:srgbClr val="4070a0"/>
                </a:solidFill>
                <a:latin typeface="Consolas;DejaVu Sans Mono"/>
              </a:rPr>
              <a:t>"int: </a:t>
            </a:r>
            <a:r>
              <a:rPr i="1" lang="en-US" sz="2600">
                <a:solidFill>
                  <a:srgbClr val="70a0d0"/>
                </a:solidFill>
                <a:latin typeface="Consolas;DejaVu Sans Mono"/>
              </a:rPr>
              <a:t>%d</a:t>
            </a:r>
            <a:r>
              <a:rPr lang="en-US" sz="2600">
                <a:solidFill>
                  <a:srgbClr val="4070a0"/>
                </a:solidFill>
                <a:latin typeface="Consolas;DejaVu Sans Mono"/>
              </a:rPr>
              <a:t>, float: </a:t>
            </a:r>
            <a:r>
              <a:rPr i="1" lang="en-US" sz="2600">
                <a:solidFill>
                  <a:srgbClr val="70a0d0"/>
                </a:solidFill>
                <a:latin typeface="Consolas;DejaVu Sans Mono"/>
              </a:rPr>
              <a:t>%f</a:t>
            </a:r>
            <a:r>
              <a:rPr lang="en-US" sz="2600">
                <a:solidFill>
                  <a:srgbClr val="4070a0"/>
                </a:solidFill>
                <a:latin typeface="Consolas;DejaVu Sans Mono"/>
              </a:rPr>
              <a:t>, str: </a:t>
            </a:r>
            <a:r>
              <a:rPr i="1" lang="en-US" sz="2600">
                <a:solidFill>
                  <a:srgbClr val="70a0d0"/>
                </a:solidFill>
                <a:latin typeface="Consolas;DejaVu Sans Mono"/>
              </a:rPr>
              <a:t>%s</a:t>
            </a:r>
            <a:r>
              <a:rPr lang="en-US" sz="2600">
                <a:solidFill>
                  <a:srgbClr val="4070a0"/>
                </a:solidFill>
                <a:latin typeface="Consolas;DejaVu Sans Mono"/>
              </a:rPr>
              <a:t>"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2600">
                <a:solidFill>
                  <a:srgbClr val="666666"/>
                </a:solidFill>
                <a:latin typeface="Consolas;DejaVu Sans Mono"/>
              </a:rPr>
              <a:t>%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 (</a:t>
            </a:r>
            <a:r>
              <a:rPr lang="en-US" sz="26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2600">
                <a:solidFill>
                  <a:srgbClr val="40a070"/>
                </a:solidFill>
                <a:latin typeface="Consolas;DejaVu Sans Mono"/>
              </a:rPr>
              <a:t>2.0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2600">
                <a:solidFill>
                  <a:srgbClr val="4070a0"/>
                </a:solidFill>
                <a:latin typeface="Consolas;DejaVu Sans Mono"/>
              </a:rPr>
              <a:t>"text"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2600">
                <a:solidFill>
                  <a:srgbClr val="007020"/>
                </a:solidFill>
                <a:latin typeface="Consolas;DejaVu Sans Mono"/>
              </a:rPr>
              <a:t>int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: </a:t>
            </a:r>
            <a:r>
              <a:rPr lang="en-US" sz="26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2600">
                <a:solidFill>
                  <a:srgbClr val="007020"/>
                </a:solidFill>
                <a:latin typeface="Consolas;DejaVu Sans Mono"/>
              </a:rPr>
              <a:t>float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: </a:t>
            </a:r>
            <a:r>
              <a:rPr lang="en-US" sz="2600">
                <a:solidFill>
                  <a:srgbClr val="40a070"/>
                </a:solidFill>
                <a:latin typeface="Consolas;DejaVu Sans Mono"/>
              </a:rPr>
              <a:t>2.000000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2600">
                <a:solidFill>
                  <a:srgbClr val="007020"/>
                </a:solidFill>
                <a:latin typeface="Consolas;DejaVu Sans Mono"/>
              </a:rPr>
              <a:t>str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: text</a:t>
            </a:r>
            <a:endParaRPr/>
          </a:p>
          <a:p>
            <a:pPr>
              <a:lnSpc>
                <a:spcPts val="397"/>
              </a:lnSpc>
            </a:pPr>
            <a:r>
              <a:rPr lang="en-US" sz="26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b="1" lang="en-US" sz="2600">
                <a:solidFill>
                  <a:srgbClr val="007020"/>
                </a:solidFill>
                <a:latin typeface="Consolas;DejaVu Sans Mono"/>
              </a:rPr>
              <a:t>print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2600">
                <a:solidFill>
                  <a:srgbClr val="4070a0"/>
                </a:solidFill>
                <a:latin typeface="Consolas;DejaVu Sans Mono"/>
              </a:rPr>
              <a:t>"int: </a:t>
            </a:r>
            <a:r>
              <a:rPr i="1" lang="en-US" sz="2600">
                <a:solidFill>
                  <a:srgbClr val="70a0d0"/>
                </a:solidFill>
                <a:latin typeface="Consolas;DejaVu Sans Mono"/>
              </a:rPr>
              <a:t>%d</a:t>
            </a:r>
            <a:r>
              <a:rPr lang="en-US" sz="2600">
                <a:solidFill>
                  <a:srgbClr val="4070a0"/>
                </a:solidFill>
                <a:latin typeface="Consolas;DejaVu Sans Mono"/>
              </a:rPr>
              <a:t>, float: </a:t>
            </a:r>
            <a:r>
              <a:rPr i="1" lang="en-US" sz="2600">
                <a:solidFill>
                  <a:srgbClr val="70a0d0"/>
                </a:solidFill>
                <a:latin typeface="Consolas;DejaVu Sans Mono"/>
              </a:rPr>
              <a:t>%.2f</a:t>
            </a:r>
            <a:r>
              <a:rPr lang="en-US" sz="2600">
                <a:solidFill>
                  <a:srgbClr val="4070a0"/>
                </a:solidFill>
                <a:latin typeface="Consolas;DejaVu Sans Mono"/>
              </a:rPr>
              <a:t>, str: </a:t>
            </a:r>
            <a:r>
              <a:rPr i="1" lang="en-US" sz="2600">
                <a:solidFill>
                  <a:srgbClr val="70a0d0"/>
                </a:solidFill>
                <a:latin typeface="Consolas;DejaVu Sans Mono"/>
              </a:rPr>
              <a:t>%s</a:t>
            </a:r>
            <a:r>
              <a:rPr lang="en-US" sz="2600">
                <a:solidFill>
                  <a:srgbClr val="4070a0"/>
                </a:solidFill>
                <a:latin typeface="Consolas;DejaVu Sans Mono"/>
              </a:rPr>
              <a:t>"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2600">
                <a:solidFill>
                  <a:srgbClr val="666666"/>
                </a:solidFill>
                <a:latin typeface="Consolas;DejaVu Sans Mono"/>
              </a:rPr>
              <a:t>%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 (</a:t>
            </a:r>
            <a:r>
              <a:rPr lang="en-US" sz="26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2600">
                <a:solidFill>
                  <a:srgbClr val="40a070"/>
                </a:solidFill>
                <a:latin typeface="Consolas;DejaVu Sans Mono"/>
              </a:rPr>
              <a:t>2.0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2600">
                <a:solidFill>
                  <a:srgbClr val="4070a0"/>
                </a:solidFill>
                <a:latin typeface="Consolas;DejaVu Sans Mono"/>
              </a:rPr>
              <a:t>"text"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2600">
                <a:solidFill>
                  <a:srgbClr val="007020"/>
                </a:solidFill>
                <a:latin typeface="Consolas;DejaVu Sans Mono"/>
              </a:rPr>
              <a:t>int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: </a:t>
            </a:r>
            <a:r>
              <a:rPr lang="en-US" sz="26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2600">
                <a:solidFill>
                  <a:srgbClr val="007020"/>
                </a:solidFill>
                <a:latin typeface="Consolas;DejaVu Sans Mono"/>
              </a:rPr>
              <a:t>float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: </a:t>
            </a:r>
            <a:r>
              <a:rPr lang="en-US" sz="2600">
                <a:solidFill>
                  <a:srgbClr val="40a070"/>
                </a:solidFill>
                <a:latin typeface="Consolas;DejaVu Sans Mono"/>
              </a:rPr>
              <a:t>2.00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2600">
                <a:solidFill>
                  <a:srgbClr val="007020"/>
                </a:solidFill>
                <a:latin typeface="Consolas;DejaVu Sans Mono"/>
              </a:rPr>
              <a:t>str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: text</a:t>
            </a:r>
            <a:endParaRPr/>
          </a:p>
          <a:p>
            <a:pPr>
              <a:lnSpc>
                <a:spcPts val="397"/>
              </a:lnSpc>
            </a:pPr>
            <a:r>
              <a:rPr lang="en-US" sz="26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b="1" lang="en-US" sz="2600">
                <a:solidFill>
                  <a:srgbClr val="007020"/>
                </a:solidFill>
                <a:latin typeface="Consolas;DejaVu Sans Mono"/>
              </a:rPr>
              <a:t>print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2600">
                <a:solidFill>
                  <a:srgbClr val="4070a0"/>
                </a:solidFill>
                <a:latin typeface="Consolas;DejaVu Sans Mono"/>
              </a:rPr>
              <a:t>"{0} {1} {key}"</a:t>
            </a:r>
            <a:r>
              <a:rPr lang="en-US" sz="26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format(</a:t>
            </a:r>
            <a:r>
              <a:rPr lang="en-US" sz="26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2600">
                <a:solidFill>
                  <a:srgbClr val="4070a0"/>
                </a:solidFill>
                <a:latin typeface="Consolas;DejaVu Sans Mono"/>
              </a:rPr>
              <a:t>"a"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, key</a:t>
            </a:r>
            <a:r>
              <a:rPr lang="en-US" sz="2600">
                <a:solidFill>
                  <a:srgbClr val="666666"/>
                </a:solidFill>
                <a:latin typeface="Consolas;DejaVu Sans Mono"/>
              </a:rPr>
              <a:t>=</a:t>
            </a:r>
            <a:r>
              <a:rPr lang="en-US" sz="2600">
                <a:solidFill>
                  <a:srgbClr val="007020"/>
                </a:solidFill>
                <a:latin typeface="Consolas;DejaVu Sans Mono"/>
              </a:rPr>
              <a:t>True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26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2600">
                <a:solidFill>
                  <a:srgbClr val="000000"/>
                </a:solidFill>
                <a:latin typeface="Consolas;DejaVu Sans Mono"/>
              </a:rPr>
              <a:t> a </a:t>
            </a:r>
            <a:r>
              <a:rPr lang="en-US" sz="2600">
                <a:solidFill>
                  <a:srgbClr val="007020"/>
                </a:solidFill>
                <a:latin typeface="Consolas;DejaVu Sans Mono"/>
              </a:rPr>
              <a:t>True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Interpretorul Python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http://python.org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Windows/Linux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2.x/3.x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&gt;&gt;&gt; help()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dir(__builtins__)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Calculator de buzunar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python -c “print 'Salut Lume'”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I/O (2)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504000" y="1769040"/>
            <a:ext cx="9071640" cy="4997520"/>
          </a:xfrm>
          <a:prstGeom prst="rect">
            <a:avLst/>
          </a:prstGeom>
        </p:spPr>
        <p:txBody>
          <a:bodyPr wrap="none" lIns="0" rIns="0" tIns="0" bIns="0"/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a 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=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3200">
                <a:solidFill>
                  <a:srgbClr val="007020"/>
                </a:solidFill>
                <a:latin typeface="Consolas;DejaVu Sans Mono"/>
              </a:rPr>
              <a:t>raw_input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(</a:t>
            </a:r>
            <a:r>
              <a:rPr lang="en-US" sz="3200">
                <a:solidFill>
                  <a:srgbClr val="4070a0"/>
                </a:solidFill>
                <a:latin typeface="Consolas;DejaVu Sans Mono"/>
              </a:rPr>
              <a:t>"Input: "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000000"/>
                </a:solidFill>
                <a:latin typeface="Consolas;DejaVu Sans Mono"/>
              </a:rPr>
              <a:t>Input: test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a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4070a0"/>
                </a:solidFill>
                <a:latin typeface="Consolas;DejaVu Sans Mono"/>
              </a:rPr>
              <a:t>'test'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f 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=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3200">
                <a:solidFill>
                  <a:srgbClr val="007020"/>
                </a:solidFill>
                <a:latin typeface="Consolas;DejaVu Sans Mono"/>
              </a:rPr>
              <a:t>open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(</a:t>
            </a:r>
            <a:r>
              <a:rPr lang="en-US" sz="3200">
                <a:solidFill>
                  <a:srgbClr val="4070a0"/>
                </a:solidFill>
                <a:latin typeface="Consolas;DejaVu Sans Mono"/>
              </a:rPr>
              <a:t>"out.txt"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200">
                <a:solidFill>
                  <a:srgbClr val="4070a0"/>
                </a:solidFill>
                <a:latin typeface="Consolas;DejaVu Sans Mono"/>
              </a:rPr>
              <a:t>"w"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f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write(a 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+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3200">
                <a:solidFill>
                  <a:srgbClr val="4070a0"/>
                </a:solidFill>
                <a:latin typeface="Consolas;DejaVu Sans Mono"/>
              </a:rPr>
              <a:t>"</a:t>
            </a:r>
            <a:r>
              <a:rPr b="1" lang="en-US" sz="3200">
                <a:solidFill>
                  <a:srgbClr val="4070a0"/>
                </a:solidFill>
                <a:latin typeface="Consolas;DejaVu Sans Mono"/>
              </a:rPr>
              <a:t>\n</a:t>
            </a:r>
            <a:r>
              <a:rPr lang="en-US" sz="3200">
                <a:solidFill>
                  <a:srgbClr val="4070a0"/>
                </a:solidFill>
                <a:latin typeface="Consolas;DejaVu Sans Mono"/>
              </a:rPr>
              <a:t>"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 f</a:t>
            </a:r>
            <a:r>
              <a:rPr lang="en-US" sz="32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close()</a:t>
            </a:r>
            <a:endParaRPr/>
          </a:p>
          <a:p>
            <a:pPr>
              <a:lnSpc>
                <a:spcPts val="397"/>
              </a:lnSpc>
            </a:pP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000000"/>
                </a:solidFill>
                <a:latin typeface="Consolas;DejaVu Sans Mono"/>
              </a:rPr>
              <a:t>:~</a:t>
            </a:r>
            <a:r>
              <a:rPr lang="en-US" sz="3200">
                <a:solidFill>
                  <a:srgbClr val="bb60d5"/>
                </a:solidFill>
                <a:latin typeface="Consolas;DejaVu Sans Mono"/>
              </a:rPr>
              <a:t>$ </a:t>
            </a:r>
            <a:r>
              <a:rPr lang="en-US" sz="3200">
                <a:solidFill>
                  <a:srgbClr val="000000"/>
                </a:solidFill>
                <a:latin typeface="Consolas;DejaVu Sans Mono"/>
              </a:rPr>
              <a:t>cat out.txt </a:t>
            </a:r>
            <a:endParaRPr/>
          </a:p>
          <a:p>
            <a:pPr>
              <a:lnSpc>
                <a:spcPts val="397"/>
              </a:lnSpc>
            </a:pPr>
            <a:r>
              <a:rPr lang="en-US" sz="3200">
                <a:solidFill>
                  <a:srgbClr val="007020"/>
                </a:solidFill>
                <a:latin typeface="Consolas;DejaVu Sans Mono"/>
              </a:rPr>
              <a:t>test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I/O (3)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216000" y="1463040"/>
            <a:ext cx="4426920" cy="5577840"/>
          </a:xfrm>
          <a:prstGeom prst="rect">
            <a:avLst/>
          </a:prstGeom>
        </p:spPr>
        <p:txBody>
          <a:bodyPr wrap="none" lIns="0" rIns="0" tIns="0" bIns="0"/>
          <a:p>
            <a:pPr>
              <a:lnSpc>
                <a:spcPts val="397"/>
              </a:lnSpc>
            </a:pPr>
            <a:r>
              <a:rPr lang="en-US" sz="28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b="1" lang="en-US" sz="2800">
                <a:solidFill>
                  <a:srgbClr val="007020"/>
                </a:solidFill>
                <a:latin typeface="Consolas;DejaVu Sans Mono"/>
              </a:rPr>
              <a:t>from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b="1" lang="en-US" sz="2800">
                <a:solidFill>
                  <a:srgbClr val="0e84b5"/>
                </a:solidFill>
                <a:latin typeface="Consolas;DejaVu Sans Mono"/>
              </a:rPr>
              <a:t>socket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b="1" lang="en-US" sz="2800">
                <a:solidFill>
                  <a:srgbClr val="007020"/>
                </a:solidFill>
                <a:latin typeface="Consolas;DejaVu Sans Mono"/>
              </a:rPr>
              <a:t>import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2800">
                <a:solidFill>
                  <a:srgbClr val="666666"/>
                </a:solidFill>
                <a:latin typeface="Consolas;DejaVu Sans Mono"/>
              </a:rPr>
              <a:t>*</a:t>
            </a:r>
            <a:endParaRPr/>
          </a:p>
          <a:p>
            <a:pPr>
              <a:lnSpc>
                <a:spcPts val="397"/>
              </a:lnSpc>
            </a:pPr>
            <a:r>
              <a:rPr lang="en-US" sz="28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sock </a:t>
            </a:r>
            <a:r>
              <a:rPr lang="en-US" sz="2800">
                <a:solidFill>
                  <a:srgbClr val="666666"/>
                </a:solidFill>
                <a:latin typeface="Consolas;DejaVu Sans Mono"/>
              </a:rPr>
              <a:t>=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socket(AF_INET, SOCK_STREAM)</a:t>
            </a:r>
            <a:endParaRPr/>
          </a:p>
          <a:p>
            <a:pPr>
              <a:lnSpc>
                <a:spcPts val="397"/>
              </a:lnSpc>
            </a:pPr>
            <a:r>
              <a:rPr lang="en-US" sz="28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sock</a:t>
            </a:r>
            <a:r>
              <a:rPr lang="en-US" sz="28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bind((</a:t>
            </a:r>
            <a:r>
              <a:rPr lang="en-US" sz="2800">
                <a:solidFill>
                  <a:srgbClr val="4070a0"/>
                </a:solidFill>
                <a:latin typeface="Consolas;DejaVu Sans Mono"/>
              </a:rPr>
              <a:t>"0.0.0.0"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2800">
                <a:solidFill>
                  <a:srgbClr val="40a070"/>
                </a:solidFill>
                <a:latin typeface="Consolas;DejaVu Sans Mono"/>
              </a:rPr>
              <a:t>51234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))</a:t>
            </a:r>
            <a:endParaRPr/>
          </a:p>
          <a:p>
            <a:pPr>
              <a:lnSpc>
                <a:spcPts val="397"/>
              </a:lnSpc>
            </a:pPr>
            <a:r>
              <a:rPr lang="en-US" sz="28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sock</a:t>
            </a:r>
            <a:r>
              <a:rPr lang="en-US" sz="28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listen(</a:t>
            </a:r>
            <a:r>
              <a:rPr lang="en-US" sz="2800">
                <a:solidFill>
                  <a:srgbClr val="40a070"/>
                </a:solidFill>
                <a:latin typeface="Consolas;DejaVu Sans Mono"/>
              </a:rPr>
              <a:t>5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28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cl </a:t>
            </a:r>
            <a:r>
              <a:rPr lang="en-US" sz="2800">
                <a:solidFill>
                  <a:srgbClr val="666666"/>
                </a:solidFill>
                <a:latin typeface="Consolas;DejaVu Sans Mono"/>
              </a:rPr>
              <a:t>=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sock</a:t>
            </a:r>
            <a:r>
              <a:rPr lang="en-US" sz="28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accept()</a:t>
            </a:r>
            <a:endParaRPr/>
          </a:p>
        </p:txBody>
      </p:sp>
      <p:sp>
        <p:nvSpPr>
          <p:cNvPr id="102" name="TextShape 3"/>
          <p:cNvSpPr txBox="1"/>
          <p:nvPr/>
        </p:nvSpPr>
        <p:spPr>
          <a:xfrm>
            <a:off x="5476680" y="1463040"/>
            <a:ext cx="4426920" cy="5303520"/>
          </a:xfrm>
          <a:prstGeom prst="rect">
            <a:avLst/>
          </a:prstGeom>
        </p:spPr>
        <p:txBody>
          <a:bodyPr wrap="none" lIns="0" rIns="0" tIns="0" bIns="0"/>
          <a:p>
            <a:pPr>
              <a:lnSpc>
                <a:spcPts val="397"/>
              </a:lnSpc>
            </a:pPr>
            <a:r>
              <a:rPr lang="en-US" sz="28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b="1" lang="en-US" sz="2800">
                <a:solidFill>
                  <a:srgbClr val="007020"/>
                </a:solidFill>
                <a:latin typeface="Consolas;DejaVu Sans Mono"/>
              </a:rPr>
              <a:t>from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b="1" lang="en-US" sz="2800">
                <a:solidFill>
                  <a:srgbClr val="0e84b5"/>
                </a:solidFill>
                <a:latin typeface="Consolas;DejaVu Sans Mono"/>
              </a:rPr>
              <a:t>socket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b="1" lang="en-US" sz="2800">
                <a:solidFill>
                  <a:srgbClr val="007020"/>
                </a:solidFill>
                <a:latin typeface="Consolas;DejaVu Sans Mono"/>
              </a:rPr>
              <a:t>import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2800">
                <a:solidFill>
                  <a:srgbClr val="666666"/>
                </a:solidFill>
                <a:latin typeface="Consolas;DejaVu Sans Mono"/>
              </a:rPr>
              <a:t>*</a:t>
            </a:r>
            <a:endParaRPr/>
          </a:p>
          <a:p>
            <a:pPr>
              <a:lnSpc>
                <a:spcPts val="397"/>
              </a:lnSpc>
            </a:pPr>
            <a:r>
              <a:rPr lang="en-US" sz="28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sock </a:t>
            </a:r>
            <a:r>
              <a:rPr lang="en-US" sz="2800">
                <a:solidFill>
                  <a:srgbClr val="666666"/>
                </a:solidFill>
                <a:latin typeface="Consolas;DejaVu Sans Mono"/>
              </a:rPr>
              <a:t>=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socket(AF_INET, SOCK_STREAM)</a:t>
            </a:r>
            <a:endParaRPr/>
          </a:p>
          <a:p>
            <a:pPr>
              <a:lnSpc>
                <a:spcPts val="397"/>
              </a:lnSpc>
            </a:pPr>
            <a:r>
              <a:rPr lang="en-US" sz="28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 sock</a:t>
            </a:r>
            <a:r>
              <a:rPr lang="en-US" sz="28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connect((</a:t>
            </a:r>
            <a:r>
              <a:rPr lang="en-US" sz="2800">
                <a:solidFill>
                  <a:srgbClr val="4070a0"/>
                </a:solidFill>
                <a:latin typeface="Consolas;DejaVu Sans Mono"/>
              </a:rPr>
              <a:t>"127.0.0.1"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2800">
                <a:solidFill>
                  <a:srgbClr val="40a070"/>
                </a:solidFill>
                <a:latin typeface="Consolas;DejaVu Sans Mono"/>
              </a:rPr>
              <a:t>51234</a:t>
            </a:r>
            <a:r>
              <a:rPr lang="en-US" sz="2800">
                <a:solidFill>
                  <a:srgbClr val="000000"/>
                </a:solidFill>
                <a:latin typeface="Consolas;DejaVu Sans Mono"/>
              </a:rPr>
              <a:t>))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I/O (3)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252000" y="1463040"/>
            <a:ext cx="4426920" cy="5577840"/>
          </a:xfrm>
          <a:prstGeom prst="rect">
            <a:avLst/>
          </a:prstGeom>
        </p:spPr>
        <p:txBody>
          <a:bodyPr wrap="none" lIns="0" rIns="0" tIns="0" bIns="0"/>
          <a:p>
            <a:pPr>
              <a:lnSpc>
                <a:spcPts val="397"/>
              </a:lnSpc>
            </a:pPr>
            <a:r>
              <a:rPr lang="en-US" sz="30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 cl</a:t>
            </a:r>
            <a:endParaRPr/>
          </a:p>
          <a:p>
            <a:pPr>
              <a:lnSpc>
                <a:spcPts val="397"/>
              </a:lnSpc>
            </a:pPr>
            <a:r>
              <a:rPr lang="en-US" sz="3000">
                <a:solidFill>
                  <a:srgbClr val="000000"/>
                </a:solidFill>
                <a:latin typeface="Consolas;DejaVu Sans Mono"/>
              </a:rPr>
              <a:t>(</a:t>
            </a:r>
            <a:r>
              <a:rPr lang="en-US" sz="3000">
                <a:solidFill>
                  <a:srgbClr val="666666"/>
                </a:solidFill>
                <a:latin typeface="Consolas;DejaVu Sans Mono"/>
              </a:rPr>
              <a:t>&lt;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socket</a:t>
            </a:r>
            <a:r>
              <a:rPr lang="en-US" sz="30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_socketobject </a:t>
            </a:r>
            <a:r>
              <a:rPr lang="en-US" sz="3000">
                <a:solidFill>
                  <a:srgbClr val="007020"/>
                </a:solidFill>
                <a:latin typeface="Consolas;DejaVu Sans Mono"/>
              </a:rPr>
              <a:t>object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 at </a:t>
            </a:r>
            <a:r>
              <a:rPr lang="en-US" sz="3000">
                <a:solidFill>
                  <a:srgbClr val="40a070"/>
                </a:solidFill>
                <a:latin typeface="Consolas;DejaVu Sans Mono"/>
              </a:rPr>
              <a:t>0x7f09118627c0</a:t>
            </a:r>
            <a:r>
              <a:rPr lang="en-US" sz="3000">
                <a:solidFill>
                  <a:srgbClr val="666666"/>
                </a:solidFill>
                <a:latin typeface="Consolas;DejaVu Sans Mono"/>
              </a:rPr>
              <a:t>&gt;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, (</a:t>
            </a:r>
            <a:r>
              <a:rPr lang="en-US" sz="3000">
                <a:solidFill>
                  <a:srgbClr val="4070a0"/>
                </a:solidFill>
                <a:latin typeface="Consolas;DejaVu Sans Mono"/>
              </a:rPr>
              <a:t>'127.0.0.1'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000">
                <a:solidFill>
                  <a:srgbClr val="40a070"/>
                </a:solidFill>
                <a:latin typeface="Consolas;DejaVu Sans Mono"/>
              </a:rPr>
              <a:t>58003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))</a:t>
            </a:r>
            <a:endParaRPr/>
          </a:p>
          <a:p>
            <a:pPr>
              <a:lnSpc>
                <a:spcPts val="397"/>
              </a:lnSpc>
            </a:pPr>
            <a:r>
              <a:rPr lang="en-US" sz="30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 cl[</a:t>
            </a:r>
            <a:r>
              <a:rPr lang="en-US" sz="3000">
                <a:solidFill>
                  <a:srgbClr val="40a070"/>
                </a:solidFill>
                <a:latin typeface="Consolas;DejaVu Sans Mono"/>
              </a:rPr>
              <a:t>0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]</a:t>
            </a:r>
            <a:r>
              <a:rPr lang="en-US" sz="30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send(</a:t>
            </a:r>
            <a:r>
              <a:rPr lang="en-US" sz="3000">
                <a:solidFill>
                  <a:srgbClr val="4070a0"/>
                </a:solidFill>
                <a:latin typeface="Consolas;DejaVu Sans Mono"/>
              </a:rPr>
              <a:t>"Salut!"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3000">
                <a:solidFill>
                  <a:srgbClr val="40a070"/>
                </a:solidFill>
                <a:latin typeface="Consolas;DejaVu Sans Mono"/>
              </a:rPr>
              <a:t>6</a:t>
            </a:r>
            <a:endParaRPr/>
          </a:p>
          <a:p>
            <a:pPr>
              <a:lnSpc>
                <a:spcPts val="397"/>
              </a:lnSpc>
            </a:pPr>
            <a:r>
              <a:rPr lang="en-US" sz="30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 cl[</a:t>
            </a:r>
            <a:r>
              <a:rPr lang="en-US" sz="3000">
                <a:solidFill>
                  <a:srgbClr val="40a070"/>
                </a:solidFill>
                <a:latin typeface="Consolas;DejaVu Sans Mono"/>
              </a:rPr>
              <a:t>0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]</a:t>
            </a:r>
            <a:r>
              <a:rPr lang="en-US" sz="30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recv(</a:t>
            </a:r>
            <a:r>
              <a:rPr lang="en-US" sz="3000">
                <a:solidFill>
                  <a:srgbClr val="40a070"/>
                </a:solidFill>
                <a:latin typeface="Consolas;DejaVu Sans Mono"/>
              </a:rPr>
              <a:t>1024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3000">
                <a:solidFill>
                  <a:srgbClr val="4070a0"/>
                </a:solidFill>
                <a:latin typeface="Consolas;DejaVu Sans Mono"/>
              </a:rPr>
              <a:t>'Salut!Salut!'</a:t>
            </a:r>
            <a:endParaRPr/>
          </a:p>
        </p:txBody>
      </p:sp>
      <p:sp>
        <p:nvSpPr>
          <p:cNvPr id="105" name="TextShape 3"/>
          <p:cNvSpPr txBox="1"/>
          <p:nvPr/>
        </p:nvSpPr>
        <p:spPr>
          <a:xfrm>
            <a:off x="5512680" y="1463040"/>
            <a:ext cx="4426920" cy="5303520"/>
          </a:xfrm>
          <a:prstGeom prst="rect">
            <a:avLst/>
          </a:prstGeom>
        </p:spPr>
        <p:txBody>
          <a:bodyPr wrap="none" lIns="0" rIns="0" tIns="0" bIns="0"/>
          <a:p>
            <a:pPr>
              <a:lnSpc>
                <a:spcPts val="397"/>
              </a:lnSpc>
            </a:pPr>
            <a:r>
              <a:rPr lang="en-US" sz="30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 a </a:t>
            </a:r>
            <a:r>
              <a:rPr lang="en-US" sz="3000">
                <a:solidFill>
                  <a:srgbClr val="666666"/>
                </a:solidFill>
                <a:latin typeface="Consolas;DejaVu Sans Mono"/>
              </a:rPr>
              <a:t>=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 sock</a:t>
            </a:r>
            <a:r>
              <a:rPr lang="en-US" sz="30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recv(</a:t>
            </a:r>
            <a:r>
              <a:rPr lang="en-US" sz="3000">
                <a:solidFill>
                  <a:srgbClr val="40a070"/>
                </a:solidFill>
                <a:latin typeface="Consolas;DejaVu Sans Mono"/>
              </a:rPr>
              <a:t>1024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30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 sock</a:t>
            </a:r>
            <a:r>
              <a:rPr lang="en-US" sz="30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send(a </a:t>
            </a:r>
            <a:r>
              <a:rPr lang="en-US" sz="3000">
                <a:solidFill>
                  <a:srgbClr val="666666"/>
                </a:solidFill>
                <a:latin typeface="Consolas;DejaVu Sans Mono"/>
              </a:rPr>
              <a:t>*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3000">
                <a:solidFill>
                  <a:srgbClr val="40a070"/>
                </a:solidFill>
                <a:latin typeface="Consolas;DejaVu Sans Mono"/>
              </a:rPr>
              <a:t>2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3000">
                <a:solidFill>
                  <a:srgbClr val="40a070"/>
                </a:solidFill>
                <a:latin typeface="Consolas;DejaVu Sans Mono"/>
              </a:rPr>
              <a:t>12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Resurse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https://www.python.org/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http://learnpythonthehardway.org/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http://corepython.com/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http://www.codecademy.com/tracks/python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http://www.checkio.org/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Tipuri și structuri de date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Orice este un obiect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bool, int, float, str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tuple, list, set, dict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eterogenitate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referinte (slabe)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etichete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bool, int, float, str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365760" y="1645920"/>
            <a:ext cx="9418320" cy="5303520"/>
          </a:xfrm>
          <a:prstGeom prst="rect">
            <a:avLst/>
          </a:prstGeom>
        </p:spPr>
        <p:txBody>
          <a:bodyPr wrap="none" lIns="0" rIns="0" tIns="0" bIns="0"/>
          <a:p>
            <a:pPr>
              <a:lnSpc>
                <a:spcPts val="397"/>
              </a:lnSpc>
            </a:pPr>
            <a:r>
              <a:rPr lang="en-US" sz="48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 a </a:t>
            </a:r>
            <a:r>
              <a:rPr lang="en-US" sz="4800">
                <a:solidFill>
                  <a:srgbClr val="666666"/>
                </a:solidFill>
                <a:latin typeface="Consolas;DejaVu Sans Mono"/>
              </a:rPr>
              <a:t>=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4800">
                <a:solidFill>
                  <a:srgbClr val="40a070"/>
                </a:solidFill>
                <a:latin typeface="Consolas;DejaVu Sans Mono"/>
              </a:rPr>
              <a:t>1</a:t>
            </a:r>
            <a:endParaRPr/>
          </a:p>
          <a:p>
            <a:pPr>
              <a:lnSpc>
                <a:spcPts val="397"/>
              </a:lnSpc>
            </a:pPr>
            <a:r>
              <a:rPr lang="en-US" sz="48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 b </a:t>
            </a:r>
            <a:r>
              <a:rPr lang="en-US" sz="4800">
                <a:solidFill>
                  <a:srgbClr val="666666"/>
                </a:solidFill>
                <a:latin typeface="Consolas;DejaVu Sans Mono"/>
              </a:rPr>
              <a:t>=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4800">
                <a:solidFill>
                  <a:srgbClr val="40a070"/>
                </a:solidFill>
                <a:latin typeface="Consolas;DejaVu Sans Mono"/>
              </a:rPr>
              <a:t>2</a:t>
            </a:r>
            <a:endParaRPr/>
          </a:p>
          <a:p>
            <a:pPr>
              <a:lnSpc>
                <a:spcPts val="397"/>
              </a:lnSpc>
            </a:pPr>
            <a:r>
              <a:rPr lang="en-US" sz="48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 c </a:t>
            </a:r>
            <a:r>
              <a:rPr lang="en-US" sz="4800">
                <a:solidFill>
                  <a:srgbClr val="666666"/>
                </a:solidFill>
                <a:latin typeface="Consolas;DejaVu Sans Mono"/>
              </a:rPr>
              <a:t>=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 (a </a:t>
            </a:r>
            <a:r>
              <a:rPr lang="en-US" sz="4800">
                <a:solidFill>
                  <a:srgbClr val="666666"/>
                </a:solidFill>
                <a:latin typeface="Consolas;DejaVu Sans Mono"/>
              </a:rPr>
              <a:t>+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 b) </a:t>
            </a:r>
            <a:r>
              <a:rPr lang="en-US" sz="4800">
                <a:solidFill>
                  <a:srgbClr val="666666"/>
                </a:solidFill>
                <a:latin typeface="Consolas;DejaVu Sans Mono"/>
              </a:rPr>
              <a:t>**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4800">
                <a:solidFill>
                  <a:srgbClr val="40a070"/>
                </a:solidFill>
                <a:latin typeface="Consolas;DejaVu Sans Mono"/>
              </a:rPr>
              <a:t>2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4800">
                <a:solidFill>
                  <a:srgbClr val="666666"/>
                </a:solidFill>
                <a:latin typeface="Consolas;DejaVu Sans Mono"/>
              </a:rPr>
              <a:t>%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4800">
                <a:solidFill>
                  <a:srgbClr val="40a070"/>
                </a:solidFill>
                <a:latin typeface="Consolas;DejaVu Sans Mono"/>
              </a:rPr>
              <a:t>5</a:t>
            </a:r>
            <a:endParaRPr/>
          </a:p>
          <a:p>
            <a:pPr>
              <a:lnSpc>
                <a:spcPts val="397"/>
              </a:lnSpc>
            </a:pPr>
            <a:r>
              <a:rPr lang="en-US" sz="48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 c</a:t>
            </a:r>
            <a:endParaRPr/>
          </a:p>
          <a:p>
            <a:pPr>
              <a:lnSpc>
                <a:spcPts val="397"/>
              </a:lnSpc>
            </a:pPr>
            <a:r>
              <a:rPr lang="en-US" sz="4800">
                <a:solidFill>
                  <a:srgbClr val="40a070"/>
                </a:solidFill>
                <a:latin typeface="Consolas;DejaVu Sans Mono"/>
              </a:rPr>
              <a:t>4</a:t>
            </a:r>
            <a:endParaRPr/>
          </a:p>
          <a:p>
            <a:pPr>
              <a:lnSpc>
                <a:spcPts val="397"/>
              </a:lnSpc>
            </a:pPr>
            <a:r>
              <a:rPr lang="en-US" sz="48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 c </a:t>
            </a:r>
            <a:r>
              <a:rPr lang="en-US" sz="4800">
                <a:solidFill>
                  <a:srgbClr val="666666"/>
                </a:solidFill>
                <a:latin typeface="Consolas;DejaVu Sans Mono"/>
              </a:rPr>
              <a:t>*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4800">
                <a:solidFill>
                  <a:srgbClr val="40a070"/>
                </a:solidFill>
                <a:latin typeface="Consolas;DejaVu Sans Mono"/>
              </a:rPr>
              <a:t>0.5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4800">
                <a:solidFill>
                  <a:srgbClr val="666666"/>
                </a:solidFill>
                <a:latin typeface="Consolas;DejaVu Sans Mono"/>
              </a:rPr>
              <a:t>==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4800">
                <a:solidFill>
                  <a:srgbClr val="40a070"/>
                </a:solidFill>
                <a:latin typeface="Consolas;DejaVu Sans Mono"/>
              </a:rPr>
              <a:t>2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b="1" lang="en-US" sz="4800">
                <a:solidFill>
                  <a:srgbClr val="007020"/>
                </a:solidFill>
                <a:latin typeface="Consolas;DejaVu Sans Mono"/>
              </a:rPr>
              <a:t>is</a:t>
            </a:r>
            <a:r>
              <a:rPr lang="en-US" sz="48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4800">
                <a:solidFill>
                  <a:srgbClr val="007020"/>
                </a:solidFill>
                <a:latin typeface="Consolas;DejaVu Sans Mono"/>
              </a:rPr>
              <a:t>True</a:t>
            </a:r>
            <a:endParaRPr/>
          </a:p>
          <a:p>
            <a:pPr>
              <a:lnSpc>
                <a:spcPts val="397"/>
              </a:lnSpc>
            </a:pPr>
            <a:r>
              <a:rPr lang="en-US" sz="4800">
                <a:solidFill>
                  <a:srgbClr val="007020"/>
                </a:solidFill>
                <a:latin typeface="Consolas;DejaVu Sans Mono"/>
              </a:rPr>
              <a:t>False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bool, int, float, str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365760" y="1645920"/>
            <a:ext cx="9509760" cy="5303520"/>
          </a:xfrm>
          <a:prstGeom prst="rect">
            <a:avLst/>
          </a:prstGeom>
        </p:spPr>
        <p:txBody>
          <a:bodyPr wrap="none" lIns="0" rIns="0" tIns="0" bIns="0"/>
          <a:p>
            <a:pPr>
              <a:lnSpc>
                <a:spcPts val="397"/>
              </a:lnSpc>
            </a:pPr>
            <a:r>
              <a:rPr lang="en-US" sz="30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 c </a:t>
            </a:r>
            <a:r>
              <a:rPr lang="en-US" sz="3000">
                <a:solidFill>
                  <a:srgbClr val="666666"/>
                </a:solidFill>
                <a:latin typeface="Consolas;DejaVu Sans Mono"/>
              </a:rPr>
              <a:t>*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3000">
                <a:solidFill>
                  <a:srgbClr val="40a070"/>
                </a:solidFill>
                <a:latin typeface="Consolas;DejaVu Sans Mono"/>
              </a:rPr>
              <a:t>0.5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3000">
                <a:solidFill>
                  <a:srgbClr val="666666"/>
                </a:solidFill>
                <a:latin typeface="Consolas;DejaVu Sans Mono"/>
              </a:rPr>
              <a:t>==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3000">
                <a:solidFill>
                  <a:srgbClr val="40a070"/>
                </a:solidFill>
                <a:latin typeface="Consolas;DejaVu Sans Mono"/>
              </a:rPr>
              <a:t>2</a:t>
            </a:r>
            <a:endParaRPr/>
          </a:p>
          <a:p>
            <a:pPr>
              <a:lnSpc>
                <a:spcPts val="397"/>
              </a:lnSpc>
            </a:pPr>
            <a:r>
              <a:rPr lang="en-US" sz="3000">
                <a:solidFill>
                  <a:srgbClr val="007020"/>
                </a:solidFill>
                <a:latin typeface="Consolas;DejaVu Sans Mono"/>
              </a:rPr>
              <a:t>True</a:t>
            </a:r>
            <a:endParaRPr/>
          </a:p>
          <a:p>
            <a:pPr>
              <a:lnSpc>
                <a:spcPts val="397"/>
              </a:lnSpc>
            </a:pPr>
            <a:r>
              <a:rPr lang="en-US" sz="30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 (c </a:t>
            </a:r>
            <a:r>
              <a:rPr lang="en-US" sz="3000">
                <a:solidFill>
                  <a:srgbClr val="666666"/>
                </a:solidFill>
                <a:latin typeface="Consolas;DejaVu Sans Mono"/>
              </a:rPr>
              <a:t>*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3000">
                <a:solidFill>
                  <a:srgbClr val="40a070"/>
                </a:solidFill>
                <a:latin typeface="Consolas;DejaVu Sans Mono"/>
              </a:rPr>
              <a:t>0.5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3000">
                <a:solidFill>
                  <a:srgbClr val="666666"/>
                </a:solidFill>
                <a:latin typeface="Consolas;DejaVu Sans Mono"/>
              </a:rPr>
              <a:t>==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3000">
                <a:solidFill>
                  <a:srgbClr val="40a070"/>
                </a:solidFill>
                <a:latin typeface="Consolas;DejaVu Sans Mono"/>
              </a:rPr>
              <a:t>2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) </a:t>
            </a:r>
            <a:r>
              <a:rPr b="1" lang="en-US" sz="3000">
                <a:solidFill>
                  <a:srgbClr val="007020"/>
                </a:solidFill>
                <a:latin typeface="Consolas;DejaVu Sans Mono"/>
              </a:rPr>
              <a:t>is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3000">
                <a:solidFill>
                  <a:srgbClr val="007020"/>
                </a:solidFill>
                <a:latin typeface="Consolas;DejaVu Sans Mono"/>
              </a:rPr>
              <a:t>True</a:t>
            </a:r>
            <a:endParaRPr/>
          </a:p>
          <a:p>
            <a:pPr>
              <a:lnSpc>
                <a:spcPts val="397"/>
              </a:lnSpc>
            </a:pPr>
            <a:r>
              <a:rPr lang="en-US" sz="3000">
                <a:solidFill>
                  <a:srgbClr val="007020"/>
                </a:solidFill>
                <a:latin typeface="Consolas;DejaVu Sans Mono"/>
              </a:rPr>
              <a:t>True</a:t>
            </a:r>
            <a:endParaRPr/>
          </a:p>
          <a:p>
            <a:pPr>
              <a:lnSpc>
                <a:spcPts val="397"/>
              </a:lnSpc>
            </a:pPr>
            <a:r>
              <a:rPr lang="en-US" sz="30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3000">
                <a:solidFill>
                  <a:srgbClr val="007020"/>
                </a:solidFill>
                <a:latin typeface="Consolas;DejaVu Sans Mono"/>
              </a:rPr>
              <a:t>int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(</a:t>
            </a:r>
            <a:r>
              <a:rPr lang="en-US" sz="3000">
                <a:solidFill>
                  <a:srgbClr val="007020"/>
                </a:solidFill>
                <a:latin typeface="Consolas;DejaVu Sans Mono"/>
              </a:rPr>
              <a:t>str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(c) </a:t>
            </a:r>
            <a:r>
              <a:rPr lang="en-US" sz="3000">
                <a:solidFill>
                  <a:srgbClr val="666666"/>
                </a:solidFill>
                <a:latin typeface="Consolas;DejaVu Sans Mono"/>
              </a:rPr>
              <a:t>+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3000">
                <a:solidFill>
                  <a:srgbClr val="4070a0"/>
                </a:solidFill>
                <a:latin typeface="Consolas;DejaVu Sans Mono"/>
              </a:rPr>
              <a:t>"1"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3000">
                <a:solidFill>
                  <a:srgbClr val="40a070"/>
                </a:solidFill>
                <a:latin typeface="Consolas;DejaVu Sans Mono"/>
              </a:rPr>
              <a:t>41</a:t>
            </a:r>
            <a:endParaRPr/>
          </a:p>
          <a:p>
            <a:pPr>
              <a:lnSpc>
                <a:spcPts val="397"/>
              </a:lnSpc>
            </a:pPr>
            <a:r>
              <a:rPr lang="en-US" sz="30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3000">
                <a:solidFill>
                  <a:srgbClr val="4070a0"/>
                </a:solidFill>
                <a:latin typeface="Consolas;DejaVu Sans Mono"/>
              </a:rPr>
              <a:t>"Ana are </a:t>
            </a:r>
            <a:r>
              <a:rPr i="1" lang="en-US" sz="3000">
                <a:solidFill>
                  <a:srgbClr val="70a0d0"/>
                </a:solidFill>
                <a:latin typeface="Consolas;DejaVu Sans Mono"/>
              </a:rPr>
              <a:t>%d</a:t>
            </a:r>
            <a:r>
              <a:rPr lang="en-US" sz="3000">
                <a:solidFill>
                  <a:srgbClr val="4070a0"/>
                </a:solidFill>
                <a:latin typeface="Consolas;DejaVu Sans Mono"/>
              </a:rPr>
              <a:t> mere {}"</a:t>
            </a:r>
            <a:r>
              <a:rPr lang="en-US" sz="30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format(</a:t>
            </a:r>
            <a:r>
              <a:rPr lang="en-US" sz="3000">
                <a:solidFill>
                  <a:srgbClr val="4070a0"/>
                </a:solidFill>
                <a:latin typeface="Consolas;DejaVu Sans Mono"/>
              </a:rPr>
              <a:t>"rosii"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) </a:t>
            </a:r>
            <a:r>
              <a:rPr lang="en-US" sz="3000">
                <a:solidFill>
                  <a:srgbClr val="666666"/>
                </a:solidFill>
                <a:latin typeface="Consolas;DejaVu Sans Mono"/>
              </a:rPr>
              <a:t>%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3000">
                <a:solidFill>
                  <a:srgbClr val="40a070"/>
                </a:solidFill>
                <a:latin typeface="Consolas;DejaVu Sans Mono"/>
              </a:rPr>
              <a:t>3</a:t>
            </a:r>
            <a:endParaRPr/>
          </a:p>
          <a:p>
            <a:pPr>
              <a:lnSpc>
                <a:spcPts val="397"/>
              </a:lnSpc>
            </a:pPr>
            <a:r>
              <a:rPr lang="en-US" sz="3000">
                <a:solidFill>
                  <a:srgbClr val="4070a0"/>
                </a:solidFill>
                <a:latin typeface="Consolas;DejaVu Sans Mono"/>
              </a:rPr>
              <a:t>'Ana are 3 mere rosii'</a:t>
            </a:r>
            <a:endParaRPr/>
          </a:p>
          <a:p>
            <a:pPr>
              <a:lnSpc>
                <a:spcPts val="397"/>
              </a:lnSpc>
            </a:pPr>
            <a:r>
              <a:rPr lang="en-US" sz="30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000">
                <a:solidFill>
                  <a:srgbClr val="000000"/>
                </a:solidFill>
                <a:latin typeface="Consolas;DejaVu Sans Mono"/>
              </a:rPr>
              <a:t> 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tuple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457200" y="1645920"/>
            <a:ext cx="9071640" cy="5363280"/>
          </a:xfrm>
          <a:prstGeom prst="rect">
            <a:avLst/>
          </a:prstGeom>
        </p:spPr>
        <p:txBody>
          <a:bodyPr wrap="none" lIns="0" rIns="0" tIns="0" bIns="0"/>
          <a:p>
            <a:pPr>
              <a:lnSpc>
                <a:spcPts val="397"/>
              </a:lnSpc>
            </a:pPr>
            <a:r>
              <a:rPr lang="en-US" sz="36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 a, b </a:t>
            </a:r>
            <a:r>
              <a:rPr lang="en-US" sz="3600">
                <a:solidFill>
                  <a:srgbClr val="666666"/>
                </a:solidFill>
                <a:latin typeface="Consolas;DejaVu Sans Mono"/>
              </a:rPr>
              <a:t>=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 (</a:t>
            </a:r>
            <a:r>
              <a:rPr lang="en-US" sz="36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600">
                <a:solidFill>
                  <a:srgbClr val="40a070"/>
                </a:solidFill>
                <a:latin typeface="Consolas;DejaVu Sans Mono"/>
              </a:rPr>
              <a:t>2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600">
                <a:solidFill>
                  <a:srgbClr val="40a070"/>
                </a:solidFill>
                <a:latin typeface="Consolas;DejaVu Sans Mono"/>
              </a:rPr>
              <a:t>3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), (</a:t>
            </a:r>
            <a:r>
              <a:rPr lang="en-US" sz="36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,)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 a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000000"/>
                </a:solidFill>
                <a:latin typeface="Consolas;DejaVu Sans Mono"/>
              </a:rPr>
              <a:t>(</a:t>
            </a:r>
            <a:r>
              <a:rPr lang="en-US" sz="36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600">
                <a:solidFill>
                  <a:srgbClr val="40a070"/>
                </a:solidFill>
                <a:latin typeface="Consolas;DejaVu Sans Mono"/>
              </a:rPr>
              <a:t>2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600">
                <a:solidFill>
                  <a:srgbClr val="40a070"/>
                </a:solidFill>
                <a:latin typeface="Consolas;DejaVu Sans Mono"/>
              </a:rPr>
              <a:t>3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 b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000000"/>
                </a:solidFill>
                <a:latin typeface="Consolas;DejaVu Sans Mono"/>
              </a:rPr>
              <a:t>(</a:t>
            </a:r>
            <a:r>
              <a:rPr lang="en-US" sz="36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,)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 a </a:t>
            </a:r>
            <a:r>
              <a:rPr lang="en-US" sz="3600">
                <a:solidFill>
                  <a:srgbClr val="666666"/>
                </a:solidFill>
                <a:latin typeface="Consolas;DejaVu Sans Mono"/>
              </a:rPr>
              <a:t>+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 b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000000"/>
                </a:solidFill>
                <a:latin typeface="Consolas;DejaVu Sans Mono"/>
              </a:rPr>
              <a:t>(</a:t>
            </a:r>
            <a:r>
              <a:rPr lang="en-US" sz="36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600">
                <a:solidFill>
                  <a:srgbClr val="40a070"/>
                </a:solidFill>
                <a:latin typeface="Consolas;DejaVu Sans Mono"/>
              </a:rPr>
              <a:t>2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600">
                <a:solidFill>
                  <a:srgbClr val="40a070"/>
                </a:solidFill>
                <a:latin typeface="Consolas;DejaVu Sans Mono"/>
              </a:rPr>
              <a:t>3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6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 a[</a:t>
            </a:r>
            <a:r>
              <a:rPr lang="en-US" sz="3600">
                <a:solidFill>
                  <a:srgbClr val="40a070"/>
                </a:solidFill>
                <a:latin typeface="Consolas;DejaVu Sans Mono"/>
              </a:rPr>
              <a:t>0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]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40a070"/>
                </a:solidFill>
                <a:latin typeface="Consolas;DejaVu Sans Mono"/>
              </a:rPr>
              <a:t>1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tuple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457200" y="1645920"/>
            <a:ext cx="9071640" cy="5363280"/>
          </a:xfrm>
          <a:prstGeom prst="rect">
            <a:avLst/>
          </a:prstGeom>
        </p:spPr>
        <p:txBody>
          <a:bodyPr wrap="none" lIns="0" rIns="0" tIns="0" bIns="0"/>
          <a:p>
            <a:pPr>
              <a:lnSpc>
                <a:spcPts val="397"/>
              </a:lnSpc>
            </a:pPr>
            <a:r>
              <a:rPr lang="en-US" sz="36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 a[</a:t>
            </a:r>
            <a:r>
              <a:rPr lang="en-US" sz="3600">
                <a:solidFill>
                  <a:srgbClr val="666666"/>
                </a:solidFill>
                <a:latin typeface="Consolas;DejaVu Sans Mono"/>
              </a:rPr>
              <a:t>-</a:t>
            </a:r>
            <a:r>
              <a:rPr lang="en-US" sz="36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]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40a070"/>
                </a:solidFill>
                <a:latin typeface="Consolas;DejaVu Sans Mono"/>
              </a:rPr>
              <a:t>3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 a[</a:t>
            </a:r>
            <a:r>
              <a:rPr lang="en-US" sz="36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:</a:t>
            </a:r>
            <a:r>
              <a:rPr lang="en-US" sz="3600">
                <a:solidFill>
                  <a:srgbClr val="40a070"/>
                </a:solidFill>
                <a:latin typeface="Consolas;DejaVu Sans Mono"/>
              </a:rPr>
              <a:t>2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]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000000"/>
                </a:solidFill>
                <a:latin typeface="Consolas;DejaVu Sans Mono"/>
              </a:rPr>
              <a:t>(</a:t>
            </a:r>
            <a:r>
              <a:rPr lang="en-US" sz="3600">
                <a:solidFill>
                  <a:srgbClr val="40a070"/>
                </a:solidFill>
                <a:latin typeface="Consolas;DejaVu Sans Mono"/>
              </a:rPr>
              <a:t>2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,)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 a[</a:t>
            </a:r>
            <a:r>
              <a:rPr lang="en-US" sz="3600">
                <a:solidFill>
                  <a:srgbClr val="40a070"/>
                </a:solidFill>
                <a:latin typeface="Consolas;DejaVu Sans Mono"/>
              </a:rPr>
              <a:t>0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:</a:t>
            </a:r>
            <a:r>
              <a:rPr lang="en-US" sz="3600">
                <a:solidFill>
                  <a:srgbClr val="40a070"/>
                </a:solidFill>
                <a:latin typeface="Consolas;DejaVu Sans Mono"/>
              </a:rPr>
              <a:t>10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:</a:t>
            </a:r>
            <a:r>
              <a:rPr lang="en-US" sz="3600">
                <a:solidFill>
                  <a:srgbClr val="40a070"/>
                </a:solidFill>
                <a:latin typeface="Consolas;DejaVu Sans Mono"/>
              </a:rPr>
              <a:t>2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]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000000"/>
                </a:solidFill>
                <a:latin typeface="Consolas;DejaVu Sans Mono"/>
              </a:rPr>
              <a:t>(</a:t>
            </a:r>
            <a:r>
              <a:rPr lang="en-US" sz="36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600">
                <a:solidFill>
                  <a:srgbClr val="40a070"/>
                </a:solidFill>
                <a:latin typeface="Consolas;DejaVu Sans Mono"/>
              </a:rPr>
              <a:t>3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 a[::</a:t>
            </a:r>
            <a:r>
              <a:rPr lang="en-US" sz="3600">
                <a:solidFill>
                  <a:srgbClr val="666666"/>
                </a:solidFill>
                <a:latin typeface="Consolas;DejaVu Sans Mono"/>
              </a:rPr>
              <a:t>-</a:t>
            </a:r>
            <a:r>
              <a:rPr lang="en-US" sz="36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]</a:t>
            </a:r>
            <a:endParaRPr/>
          </a:p>
          <a:p>
            <a:pPr>
              <a:lnSpc>
                <a:spcPts val="397"/>
              </a:lnSpc>
            </a:pPr>
            <a:r>
              <a:rPr lang="en-US" sz="3600">
                <a:solidFill>
                  <a:srgbClr val="000000"/>
                </a:solidFill>
                <a:latin typeface="Consolas;DejaVu Sans Mono"/>
              </a:rPr>
              <a:t>(</a:t>
            </a:r>
            <a:r>
              <a:rPr lang="en-US" sz="3600">
                <a:solidFill>
                  <a:srgbClr val="40a070"/>
                </a:solidFill>
                <a:latin typeface="Consolas;DejaVu Sans Mono"/>
              </a:rPr>
              <a:t>3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600">
                <a:solidFill>
                  <a:srgbClr val="40a070"/>
                </a:solidFill>
                <a:latin typeface="Consolas;DejaVu Sans Mono"/>
              </a:rPr>
              <a:t>2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36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36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list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563480"/>
            <a:ext cx="9071640" cy="5477400"/>
          </a:xfrm>
          <a:prstGeom prst="rect">
            <a:avLst/>
          </a:prstGeom>
        </p:spPr>
        <p:txBody>
          <a:bodyPr wrap="none" lIns="0" rIns="0" tIns="0" bIns="0"/>
          <a:p>
            <a:pPr>
              <a:lnSpc>
                <a:spcPts val="397"/>
              </a:lnSpc>
            </a:pPr>
            <a:r>
              <a:rPr lang="en-US" sz="44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4400">
                <a:solidFill>
                  <a:srgbClr val="000000"/>
                </a:solidFill>
                <a:latin typeface="Consolas;DejaVu Sans Mono"/>
              </a:rPr>
              <a:t> a </a:t>
            </a:r>
            <a:r>
              <a:rPr lang="en-US" sz="4400">
                <a:solidFill>
                  <a:srgbClr val="666666"/>
                </a:solidFill>
                <a:latin typeface="Consolas;DejaVu Sans Mono"/>
              </a:rPr>
              <a:t>=</a:t>
            </a:r>
            <a:r>
              <a:rPr lang="en-US" sz="4400">
                <a:solidFill>
                  <a:srgbClr val="000000"/>
                </a:solidFill>
                <a:latin typeface="Consolas;DejaVu Sans Mono"/>
              </a:rPr>
              <a:t> [</a:t>
            </a:r>
            <a:r>
              <a:rPr lang="en-US" sz="4400">
                <a:solidFill>
                  <a:srgbClr val="4070a0"/>
                </a:solidFill>
                <a:latin typeface="Consolas;DejaVu Sans Mono"/>
              </a:rPr>
              <a:t>"text"</a:t>
            </a:r>
            <a:r>
              <a:rPr lang="en-US" sz="44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44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44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4400">
                <a:solidFill>
                  <a:srgbClr val="40a070"/>
                </a:solidFill>
                <a:latin typeface="Consolas;DejaVu Sans Mono"/>
              </a:rPr>
              <a:t>0xFF</a:t>
            </a:r>
            <a:r>
              <a:rPr lang="en-US" sz="44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4400">
                <a:solidFill>
                  <a:srgbClr val="007020"/>
                </a:solidFill>
                <a:latin typeface="Consolas;DejaVu Sans Mono"/>
              </a:rPr>
              <a:t>sum</a:t>
            </a:r>
            <a:r>
              <a:rPr lang="en-US" sz="4400">
                <a:solidFill>
                  <a:srgbClr val="000000"/>
                </a:solidFill>
                <a:latin typeface="Consolas;DejaVu Sans Mono"/>
              </a:rPr>
              <a:t>]</a:t>
            </a:r>
            <a:endParaRPr/>
          </a:p>
          <a:p>
            <a:pPr>
              <a:lnSpc>
                <a:spcPts val="397"/>
              </a:lnSpc>
            </a:pPr>
            <a:r>
              <a:rPr lang="en-US" sz="44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4400">
                <a:solidFill>
                  <a:srgbClr val="000000"/>
                </a:solidFill>
                <a:latin typeface="Consolas;DejaVu Sans Mono"/>
              </a:rPr>
              <a:t> a[</a:t>
            </a:r>
            <a:r>
              <a:rPr lang="en-US" sz="4400">
                <a:solidFill>
                  <a:srgbClr val="40a070"/>
                </a:solidFill>
                <a:latin typeface="Consolas;DejaVu Sans Mono"/>
              </a:rPr>
              <a:t>0</a:t>
            </a:r>
            <a:r>
              <a:rPr lang="en-US" sz="4400">
                <a:solidFill>
                  <a:srgbClr val="000000"/>
                </a:solidFill>
                <a:latin typeface="Consolas;DejaVu Sans Mono"/>
              </a:rPr>
              <a:t>] </a:t>
            </a:r>
            <a:r>
              <a:rPr lang="en-US" sz="4400">
                <a:solidFill>
                  <a:srgbClr val="666666"/>
                </a:solidFill>
                <a:latin typeface="Consolas;DejaVu Sans Mono"/>
              </a:rPr>
              <a:t>*</a:t>
            </a:r>
            <a:r>
              <a:rPr lang="en-US" sz="44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lang="en-US" sz="4400">
                <a:solidFill>
                  <a:srgbClr val="40a070"/>
                </a:solidFill>
                <a:latin typeface="Consolas;DejaVu Sans Mono"/>
              </a:rPr>
              <a:t>3</a:t>
            </a:r>
            <a:endParaRPr/>
          </a:p>
          <a:p>
            <a:pPr>
              <a:lnSpc>
                <a:spcPts val="397"/>
              </a:lnSpc>
            </a:pPr>
            <a:r>
              <a:rPr lang="en-US" sz="4400">
                <a:solidFill>
                  <a:srgbClr val="4070a0"/>
                </a:solidFill>
                <a:latin typeface="Consolas;DejaVu Sans Mono"/>
              </a:rPr>
              <a:t>'texttexttext'</a:t>
            </a:r>
            <a:endParaRPr/>
          </a:p>
          <a:p>
            <a:pPr>
              <a:lnSpc>
                <a:spcPts val="397"/>
              </a:lnSpc>
            </a:pPr>
            <a:r>
              <a:rPr lang="en-US" sz="44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4400">
                <a:solidFill>
                  <a:srgbClr val="000000"/>
                </a:solidFill>
                <a:latin typeface="Consolas;DejaVu Sans Mono"/>
              </a:rPr>
              <a:t> a[</a:t>
            </a:r>
            <a:r>
              <a:rPr lang="en-US" sz="4400">
                <a:solidFill>
                  <a:srgbClr val="40a070"/>
                </a:solidFill>
                <a:latin typeface="Consolas;DejaVu Sans Mono"/>
              </a:rPr>
              <a:t>3</a:t>
            </a:r>
            <a:r>
              <a:rPr lang="en-US" sz="4400">
                <a:solidFill>
                  <a:srgbClr val="000000"/>
                </a:solidFill>
                <a:latin typeface="Consolas;DejaVu Sans Mono"/>
              </a:rPr>
              <a:t>]([a[</a:t>
            </a:r>
            <a:r>
              <a:rPr lang="en-US" sz="44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4400">
                <a:solidFill>
                  <a:srgbClr val="000000"/>
                </a:solidFill>
                <a:latin typeface="Consolas;DejaVu Sans Mono"/>
              </a:rPr>
              <a:t>], a[</a:t>
            </a:r>
            <a:r>
              <a:rPr lang="en-US" sz="44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4400">
                <a:solidFill>
                  <a:srgbClr val="000000"/>
                </a:solidFill>
                <a:latin typeface="Consolas;DejaVu Sans Mono"/>
              </a:rPr>
              <a:t>], a[</a:t>
            </a:r>
            <a:r>
              <a:rPr lang="en-US" sz="4400">
                <a:solidFill>
                  <a:srgbClr val="40a070"/>
                </a:solidFill>
                <a:latin typeface="Consolas;DejaVu Sans Mono"/>
              </a:rPr>
              <a:t>1</a:t>
            </a:r>
            <a:r>
              <a:rPr lang="en-US" sz="4400">
                <a:solidFill>
                  <a:srgbClr val="000000"/>
                </a:solidFill>
                <a:latin typeface="Consolas;DejaVu Sans Mono"/>
              </a:rPr>
              <a:t>]])</a:t>
            </a:r>
            <a:endParaRPr/>
          </a:p>
          <a:p>
            <a:pPr>
              <a:lnSpc>
                <a:spcPts val="397"/>
              </a:lnSpc>
            </a:pPr>
            <a:r>
              <a:rPr lang="en-US" sz="4400">
                <a:solidFill>
                  <a:srgbClr val="40a070"/>
                </a:solidFill>
                <a:latin typeface="Consolas;DejaVu Sans Mono"/>
              </a:rPr>
              <a:t>3</a:t>
            </a:r>
            <a:endParaRPr/>
          </a:p>
          <a:p>
            <a:pPr>
              <a:lnSpc>
                <a:spcPts val="397"/>
              </a:lnSpc>
            </a:pPr>
            <a:r>
              <a:rPr lang="en-US" sz="44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4400">
                <a:solidFill>
                  <a:srgbClr val="000000"/>
                </a:solidFill>
                <a:latin typeface="Consolas;DejaVu Sans Mono"/>
              </a:rPr>
              <a:t> a[</a:t>
            </a:r>
            <a:r>
              <a:rPr lang="en-US" sz="4400">
                <a:solidFill>
                  <a:srgbClr val="40a070"/>
                </a:solidFill>
                <a:latin typeface="Consolas;DejaVu Sans Mono"/>
              </a:rPr>
              <a:t>2</a:t>
            </a:r>
            <a:r>
              <a:rPr lang="en-US" sz="4400">
                <a:solidFill>
                  <a:srgbClr val="000000"/>
                </a:solidFill>
                <a:latin typeface="Consolas;DejaVu Sans Mono"/>
              </a:rPr>
              <a:t>]</a:t>
            </a:r>
            <a:endParaRPr/>
          </a:p>
          <a:p>
            <a:pPr>
              <a:lnSpc>
                <a:spcPts val="397"/>
              </a:lnSpc>
            </a:pPr>
            <a:r>
              <a:rPr lang="en-US" sz="4400">
                <a:solidFill>
                  <a:srgbClr val="40a070"/>
                </a:solidFill>
                <a:latin typeface="Consolas;DejaVu Sans Mono"/>
              </a:rPr>
              <a:t>255</a:t>
            </a:r>
            <a:endParaRPr/>
          </a:p>
          <a:p>
            <a:pPr>
              <a:lnSpc>
                <a:spcPts val="397"/>
              </a:lnSpc>
            </a:pPr>
            <a:r>
              <a:rPr lang="en-US" sz="44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4400">
                <a:solidFill>
                  <a:srgbClr val="000000"/>
                </a:solidFill>
                <a:latin typeface="Consolas;DejaVu Sans Mono"/>
              </a:rPr>
              <a:t> a</a:t>
            </a:r>
            <a:r>
              <a:rPr lang="en-US" sz="44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4400">
                <a:solidFill>
                  <a:srgbClr val="000000"/>
                </a:solidFill>
                <a:latin typeface="Consolas;DejaVu Sans Mono"/>
              </a:rPr>
              <a:t>append(</a:t>
            </a:r>
            <a:r>
              <a:rPr lang="en-US" sz="4400">
                <a:solidFill>
                  <a:srgbClr val="007020"/>
                </a:solidFill>
                <a:latin typeface="Consolas;DejaVu Sans Mono"/>
              </a:rPr>
              <a:t>True</a:t>
            </a:r>
            <a:r>
              <a:rPr lang="en-US" sz="44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