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AEFD96BB-A90D-4A95-9A10-2027D56F2B51}" type="slidenum">
              <a:rPr lang="en-US" sz="1400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Python ORMs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Cosmin Poieana</a:t>
            </a:r>
            <a:endParaRPr/>
          </a:p>
          <a:p>
            <a:pPr algn="ctr"/>
            <a:r>
              <a:rPr lang="en-US"/>
              <a:t>&lt;</a:t>
            </a:r>
            <a:r>
              <a:rPr lang="en-US"/>
              <a:t>cmin@ropython.org</a:t>
            </a:r>
            <a:r>
              <a:rPr lang="en-US"/>
              <a:t>&gt;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baze de date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tipuri de ORM (modele)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comparații (exemple)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peewee</a:t>
            </a:r>
            <a:endParaRPr/>
          </a:p>
          <a:p>
            <a:r>
              <a:rPr lang="en-US"/>
              <a:t>→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resurse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Peewee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b="1" lang="en-US" sz="32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2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200">
                <a:solidFill>
                  <a:srgbClr val="000000"/>
                </a:solidFill>
                <a:latin typeface="inherit"/>
              </a:rPr>
              <a:t>p</a:t>
            </a:r>
            <a:r>
              <a:rPr b="1" lang="en-US" sz="32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2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32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200">
                <a:solidFill>
                  <a:srgbClr val="2a6dca"/>
                </a:solidFill>
                <a:latin typeface="inherit"/>
              </a:rPr>
              <a:t>Person</a:t>
            </a:r>
            <a:r>
              <a:rPr b="1" lang="en-US" sz="32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3200">
                <a:solidFill>
                  <a:srgbClr val="000000"/>
                </a:solidFill>
                <a:latin typeface="inherit"/>
              </a:rPr>
              <a:t>name</a:t>
            </a:r>
            <a:r>
              <a:rPr b="1" lang="en-US" sz="32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3200">
                <a:solidFill>
                  <a:srgbClr val="00ae5d"/>
                </a:solidFill>
                <a:latin typeface="inherit"/>
              </a:rPr>
              <a:t>'person'</a:t>
            </a:r>
            <a:r>
              <a:rPr b="1" lang="en-US" sz="32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32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2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200">
                <a:solidFill>
                  <a:srgbClr val="000000"/>
                </a:solidFill>
                <a:latin typeface="inherit"/>
              </a:rPr>
              <a:t>p</a:t>
            </a:r>
            <a:r>
              <a:rPr b="1" lang="en-US" sz="32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200">
                <a:solidFill>
                  <a:srgbClr val="2a6dca"/>
                </a:solidFill>
                <a:latin typeface="inherit"/>
              </a:rPr>
              <a:t>save</a:t>
            </a:r>
            <a:r>
              <a:rPr b="1" lang="en-US" sz="3200">
                <a:solidFill>
                  <a:srgbClr val="0d0000"/>
                </a:solidFill>
                <a:latin typeface="inherit"/>
              </a:rPr>
              <a:t>()</a:t>
            </a:r>
            <a:endParaRPr/>
          </a:p>
          <a:p>
            <a:pPr>
              <a:lnSpc>
                <a:spcPts val="397"/>
              </a:lnSpc>
            </a:pPr>
            <a:r>
              <a:rPr b="1" lang="en-US" sz="32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2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200">
                <a:solidFill>
                  <a:srgbClr val="000000"/>
                </a:solidFill>
                <a:latin typeface="inherit"/>
              </a:rPr>
              <a:t>a</a:t>
            </a:r>
            <a:r>
              <a:rPr b="1" lang="en-US" sz="32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2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32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200">
                <a:solidFill>
                  <a:srgbClr val="2a6dca"/>
                </a:solidFill>
                <a:latin typeface="inherit"/>
              </a:rPr>
              <a:t>Address</a:t>
            </a:r>
            <a:r>
              <a:rPr b="1" lang="en-US" sz="32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32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32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3200">
                <a:solidFill>
                  <a:srgbClr val="00ae5d"/>
                </a:solidFill>
                <a:latin typeface="inherit"/>
              </a:rPr>
              <a:t>'address'</a:t>
            </a:r>
            <a:r>
              <a:rPr b="1" lang="en-US" sz="32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32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2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32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3200">
                <a:solidFill>
                  <a:srgbClr val="000000"/>
                </a:solidFill>
                <a:latin typeface="inherit"/>
              </a:rPr>
              <a:t>p</a:t>
            </a:r>
            <a:r>
              <a:rPr b="1" lang="en-US" sz="32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32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2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200">
                <a:solidFill>
                  <a:srgbClr val="000000"/>
                </a:solidFill>
                <a:latin typeface="inherit"/>
              </a:rPr>
              <a:t>a</a:t>
            </a:r>
            <a:r>
              <a:rPr b="1" lang="en-US" sz="32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200">
                <a:solidFill>
                  <a:srgbClr val="2a6dca"/>
                </a:solidFill>
                <a:latin typeface="inherit"/>
              </a:rPr>
              <a:t>save</a:t>
            </a:r>
            <a:r>
              <a:rPr b="1" lang="en-US" sz="3200">
                <a:solidFill>
                  <a:srgbClr val="0d0000"/>
                </a:solidFill>
                <a:latin typeface="inherit"/>
              </a:rPr>
              <a:t>()</a:t>
            </a:r>
            <a:endParaRPr/>
          </a:p>
          <a:p>
            <a:pPr>
              <a:lnSpc>
                <a:spcPts val="397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Peewee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b="1" lang="en-US" sz="3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bf54b6"/>
                </a:solidFill>
                <a:latin typeface="inherit"/>
              </a:rPr>
              <a:t>select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().</a:t>
            </a:r>
            <a:r>
              <a:rPr b="1" lang="en-US" sz="3600">
                <a:solidFill>
                  <a:srgbClr val="2a6dca"/>
                </a:solidFill>
                <a:latin typeface="inherit"/>
              </a:rPr>
              <a:t>where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name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==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ae5d"/>
                </a:solidFill>
                <a:latin typeface="inherit"/>
              </a:rPr>
              <a:t>'person'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).</a:t>
            </a:r>
            <a:r>
              <a:rPr b="1" lang="en-US" sz="3600">
                <a:solidFill>
                  <a:srgbClr val="2a6dca"/>
                </a:solidFill>
                <a:latin typeface="inherit"/>
              </a:rPr>
              <a:t>get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()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bf54b6"/>
                </a:solidFill>
                <a:latin typeface="inherit"/>
              </a:rPr>
              <a:t>print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ae5d"/>
                </a:solidFill>
                <a:latin typeface="inherit"/>
              </a:rPr>
              <a:t>'%r, %r'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%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bf54b6"/>
                </a:solidFill>
                <a:latin typeface="inherit"/>
              </a:rPr>
              <a:t>id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name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000000"/>
                </a:solidFill>
                <a:latin typeface="inherit"/>
              </a:rPr>
              <a:t>1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u</a:t>
            </a:r>
            <a:r>
              <a:rPr b="1" lang="en-US" sz="3600">
                <a:solidFill>
                  <a:srgbClr val="00ae5d"/>
                </a:solidFill>
                <a:latin typeface="inherit"/>
              </a:rPr>
              <a:t>'person'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bf54b6"/>
                </a:solidFill>
                <a:latin typeface="inherit"/>
              </a:rPr>
              <a:t>select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().</a:t>
            </a:r>
            <a:r>
              <a:rPr b="1" lang="en-US" sz="3600">
                <a:solidFill>
                  <a:srgbClr val="2a6dca"/>
                </a:solidFill>
                <a:latin typeface="inherit"/>
              </a:rPr>
              <a:t>where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==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).</a:t>
            </a:r>
            <a:r>
              <a:rPr b="1" lang="en-US" sz="3600">
                <a:solidFill>
                  <a:srgbClr val="2a6dca"/>
                </a:solidFill>
                <a:latin typeface="inherit"/>
              </a:rPr>
              <a:t>get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()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bf54b6"/>
                </a:solidFill>
                <a:latin typeface="inherit"/>
              </a:rPr>
              <a:t>print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ae5d"/>
                </a:solidFill>
                <a:latin typeface="inherit"/>
              </a:rPr>
              <a:t>'%r, %r'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%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bf54b6"/>
                </a:solidFill>
                <a:latin typeface="inherit"/>
              </a:rPr>
              <a:t>id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000000"/>
                </a:solidFill>
                <a:latin typeface="inherit"/>
              </a:rPr>
              <a:t>1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u</a:t>
            </a:r>
            <a:r>
              <a:rPr b="1" lang="en-US" sz="3600">
                <a:solidFill>
                  <a:srgbClr val="00ae5d"/>
                </a:solidFill>
                <a:latin typeface="inherit"/>
              </a:rPr>
              <a:t>'address'</a:t>
            </a:r>
            <a:endParaRPr/>
          </a:p>
          <a:p>
            <a:pPr>
              <a:lnSpc>
                <a:spcPts val="397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Resurse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365760" y="1769040"/>
            <a:ext cx="941832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http://www.pythoncentral.io/sqlalchemy-vs-orms/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http://peewee.readthedocs.org/en/latest/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http://effectivedjango.com/orm.html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http://www.sqlalchemy.org/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http://ponyorm.com/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Database APIs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 lvl="2">
              <a:buSzPct val="25000"/>
              <a:buFont typeface="StarSymbol"/>
              <a:buChar char=""/>
            </a:pPr>
            <a:r>
              <a:rPr i="1" lang="en-US">
                <a:solidFill>
                  <a:srgbClr val="999999"/>
                </a:solidFill>
              </a:rPr>
              <a:t>NoSQL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redis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mongodb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…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 </a:t>
            </a:r>
            <a:r>
              <a:rPr i="1" lang="en-US">
                <a:solidFill>
                  <a:srgbClr val="999999"/>
                </a:solidFill>
              </a:rPr>
              <a:t>SQL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pyodbc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sqlite3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pymysql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...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sqlite3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508896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Nu are nevoie de driver, server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Static pe disc / memorie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Interogări simple (+ mici diferențe)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1. conexiune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2. obținere cursor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3. execuție interogare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*. </a:t>
            </a:r>
            <a:r>
              <a:rPr i="1" lang="en-US"/>
              <a:t>commit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4. închidere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sqlite3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536328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4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4000">
                <a:solidFill>
                  <a:srgbClr val="007020"/>
                </a:solidFill>
                <a:latin typeface="Consolas;DejaVu Sans Mono"/>
              </a:rPr>
              <a:t>import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 </a:t>
            </a:r>
            <a:r>
              <a:rPr b="1" lang="en-US" sz="4000">
                <a:solidFill>
                  <a:srgbClr val="0e84b5"/>
                </a:solidFill>
                <a:latin typeface="Consolas;DejaVu Sans Mono"/>
              </a:rPr>
              <a:t>sqlite3</a:t>
            </a:r>
            <a:endParaRPr/>
          </a:p>
          <a:p>
            <a:pPr>
              <a:lnSpc>
                <a:spcPts val="397"/>
              </a:lnSpc>
            </a:pPr>
            <a:r>
              <a:rPr lang="en-US" sz="4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 conn </a:t>
            </a:r>
            <a:r>
              <a:rPr lang="en-US" sz="40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 sqlite3</a:t>
            </a:r>
            <a:r>
              <a:rPr lang="en-US" sz="40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connect(</a:t>
            </a:r>
            <a:r>
              <a:rPr lang="en-US" sz="4000">
                <a:solidFill>
                  <a:srgbClr val="4070a0"/>
                </a:solidFill>
                <a:latin typeface="Consolas;DejaVu Sans Mono"/>
              </a:rPr>
              <a:t>"ropy.db"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4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 c </a:t>
            </a:r>
            <a:r>
              <a:rPr lang="en-US" sz="4000">
                <a:solidFill>
                  <a:srgbClr val="666666"/>
                </a:solidFill>
                <a:latin typeface="Consolas;DejaVu Sans Mono"/>
              </a:rPr>
              <a:t>=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 conn</a:t>
            </a:r>
            <a:r>
              <a:rPr lang="en-US" sz="40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cursor()</a:t>
            </a:r>
            <a:endParaRPr/>
          </a:p>
          <a:p>
            <a:pPr>
              <a:lnSpc>
                <a:spcPts val="397"/>
              </a:lnSpc>
            </a:pPr>
            <a:r>
              <a:rPr lang="en-US" sz="4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 c</a:t>
            </a:r>
            <a:r>
              <a:rPr lang="en-US" sz="40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execute(</a:t>
            </a:r>
            <a:r>
              <a:rPr lang="en-US" sz="4000">
                <a:solidFill>
                  <a:srgbClr val="4070a0"/>
                </a:solidFill>
                <a:latin typeface="Consolas;DejaVu Sans Mono"/>
              </a:rPr>
              <a:t>"CREATE TABLE persoana (nume text, adresa text, varsta real)"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4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 c</a:t>
            </a:r>
            <a:r>
              <a:rPr lang="en-US" sz="40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execute(</a:t>
            </a:r>
            <a:r>
              <a:rPr lang="en-US" sz="4000">
                <a:solidFill>
                  <a:srgbClr val="4070a0"/>
                </a:solidFill>
                <a:latin typeface="Consolas;DejaVu Sans Mono"/>
              </a:rPr>
              <a:t>"INSERT INTO persoana VALUES ('Nume1', 'Adresa1', 20)"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4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 conn</a:t>
            </a:r>
            <a:r>
              <a:rPr lang="en-US" sz="40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commit()</a:t>
            </a:r>
            <a:endParaRPr/>
          </a:p>
          <a:p>
            <a:pPr>
              <a:lnSpc>
                <a:spcPts val="397"/>
              </a:lnSpc>
            </a:pPr>
            <a:r>
              <a:rPr lang="en-US" sz="4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 c</a:t>
            </a:r>
            <a:r>
              <a:rPr lang="en-US" sz="40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execute(</a:t>
            </a:r>
            <a:r>
              <a:rPr lang="en-US" sz="4000">
                <a:solidFill>
                  <a:srgbClr val="4070a0"/>
                </a:solidFill>
                <a:latin typeface="Consolas;DejaVu Sans Mono"/>
              </a:rPr>
              <a:t>"SELECT * FROM persoana"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lang="en-US" sz="4000">
                <a:solidFill>
                  <a:srgbClr val="666666"/>
                </a:solidFill>
                <a:latin typeface="Consolas;DejaVu Sans Mono"/>
              </a:rPr>
              <a:t>&gt;&gt;&gt;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 c</a:t>
            </a:r>
            <a:r>
              <a:rPr lang="en-US" sz="4000">
                <a:solidFill>
                  <a:srgbClr val="666666"/>
                </a:solidFill>
                <a:latin typeface="Consolas;DejaVu Sans Mono"/>
              </a:rPr>
              <a:t>.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fetchall()</a:t>
            </a:r>
            <a:endParaRPr/>
          </a:p>
          <a:p>
            <a:pPr>
              <a:lnSpc>
                <a:spcPts val="397"/>
              </a:lnSpc>
            </a:pPr>
            <a:r>
              <a:rPr lang="en-US" sz="4000">
                <a:solidFill>
                  <a:srgbClr val="000000"/>
                </a:solidFill>
                <a:latin typeface="Consolas;DejaVu Sans Mono"/>
              </a:rPr>
              <a:t>[(</a:t>
            </a:r>
            <a:r>
              <a:rPr lang="en-US" sz="4000">
                <a:solidFill>
                  <a:srgbClr val="4070a0"/>
                </a:solidFill>
                <a:latin typeface="Consolas;DejaVu Sans Mono"/>
              </a:rPr>
              <a:t>u'Nume1'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000">
                <a:solidFill>
                  <a:srgbClr val="4070a0"/>
                </a:solidFill>
                <a:latin typeface="Consolas;DejaVu Sans Mono"/>
              </a:rPr>
              <a:t>u'Adresa1'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, </a:t>
            </a:r>
            <a:r>
              <a:rPr lang="en-US" sz="4000">
                <a:solidFill>
                  <a:srgbClr val="40a070"/>
                </a:solidFill>
                <a:latin typeface="Consolas;DejaVu Sans Mono"/>
              </a:rPr>
              <a:t>20.0</a:t>
            </a:r>
            <a:r>
              <a:rPr lang="en-US" sz="4000">
                <a:solidFill>
                  <a:srgbClr val="000000"/>
                </a:solidFill>
                <a:latin typeface="Consolas;DejaVu Sans Mono"/>
              </a:rPr>
              <a:t>)]</a:t>
            </a:r>
            <a:endParaRPr/>
          </a:p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ORM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i="1" lang="en-US"/>
              <a:t>Object-relational mapping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(convertire date dintr-un sistem incompatibil in POO)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Pony, Django ORM, peewee, SQLAlchemy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Modele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DataMapper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ActiveRecord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SQLite, MySQL, PostgreSQL[, Oracle]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Django ORM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554616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lang="en-US" sz="2000">
                <a:solidFill>
                  <a:srgbClr val="000000"/>
                </a:solidFill>
                <a:latin typeface="Consolas;DejaVu Sans Mono"/>
              </a:rPr>
              <a:t>$ django-admin.py startproject ropy</a:t>
            </a:r>
            <a:endParaRPr/>
          </a:p>
          <a:p>
            <a:pPr>
              <a:lnSpc>
                <a:spcPts val="397"/>
              </a:lnSpc>
            </a:pPr>
            <a:r>
              <a:rPr lang="en-US" sz="2000">
                <a:solidFill>
                  <a:srgbClr val="007020"/>
                </a:solidFill>
                <a:latin typeface="Consolas;DejaVu Sans Mono"/>
              </a:rPr>
              <a:t>$ cd </a:t>
            </a:r>
            <a:r>
              <a:rPr lang="en-US" sz="2000">
                <a:solidFill>
                  <a:srgbClr val="000000"/>
                </a:solidFill>
                <a:latin typeface="Consolas;DejaVu Sans Mono"/>
              </a:rPr>
              <a:t>ropy</a:t>
            </a:r>
            <a:endParaRPr/>
          </a:p>
          <a:p>
            <a:pPr>
              <a:lnSpc>
                <a:spcPts val="397"/>
              </a:lnSpc>
            </a:pPr>
            <a:r>
              <a:rPr lang="en-US" sz="2000">
                <a:solidFill>
                  <a:srgbClr val="000000"/>
                </a:solidFill>
                <a:latin typeface="Consolas;DejaVu Sans Mono"/>
              </a:rPr>
              <a:t>$ python manage.py syncdb</a:t>
            </a:r>
            <a:endParaRPr/>
          </a:p>
          <a:p>
            <a:pPr>
              <a:lnSpc>
                <a:spcPts val="397"/>
              </a:lnSpc>
            </a:pPr>
            <a:endParaRPr/>
          </a:p>
          <a:p>
            <a:pPr>
              <a:lnSpc>
                <a:spcPts val="397"/>
              </a:lnSpc>
            </a:pPr>
            <a:r>
              <a:rPr b="1" lang="en-US" sz="2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from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django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2600">
                <a:solidFill>
                  <a:srgbClr val="2a6dca"/>
                </a:solidFill>
                <a:latin typeface="inherit"/>
              </a:rPr>
              <a:t>db 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import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models</a:t>
            </a:r>
            <a:endParaRPr/>
          </a:p>
          <a:p>
            <a:pPr>
              <a:lnSpc>
                <a:spcPts val="397"/>
              </a:lnSpc>
            </a:pPr>
            <a:r>
              <a:rPr b="1" lang="en-US" sz="2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class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2a6dca"/>
                </a:solidFill>
                <a:latin typeface="inherit"/>
              </a:rPr>
              <a:t>Person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models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Model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)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:</a:t>
            </a:r>
            <a:endParaRPr/>
          </a:p>
          <a:p>
            <a:pPr>
              <a:lnSpc>
                <a:spcPts val="397"/>
              </a:lnSpc>
            </a:pPr>
            <a:r>
              <a:rPr b="1" lang="en-US" sz="26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     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name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models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2600">
                <a:solidFill>
                  <a:srgbClr val="2a6dca"/>
                </a:solidFill>
                <a:latin typeface="inherit"/>
              </a:rPr>
              <a:t>TextField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()</a:t>
            </a:r>
            <a:endParaRPr/>
          </a:p>
          <a:p>
            <a:pPr>
              <a:lnSpc>
                <a:spcPts val="397"/>
              </a:lnSpc>
            </a:pPr>
            <a:r>
              <a:rPr b="1" lang="en-US" sz="26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     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class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Meta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:</a:t>
            </a:r>
            <a:endParaRPr/>
          </a:p>
          <a:p>
            <a:pPr>
              <a:lnSpc>
                <a:spcPts val="397"/>
              </a:lnSpc>
            </a:pPr>
            <a:r>
              <a:rPr b="1" lang="en-US" sz="26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         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app_label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00ae5d"/>
                </a:solidFill>
                <a:latin typeface="inherit"/>
              </a:rPr>
              <a:t>'demo'</a:t>
            </a:r>
            <a:endParaRPr/>
          </a:p>
          <a:p>
            <a:pPr>
              <a:lnSpc>
                <a:spcPts val="397"/>
              </a:lnSpc>
            </a:pPr>
            <a:r>
              <a:rPr b="1" lang="en-US" sz="2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class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2a6dca"/>
                </a:solidFill>
                <a:latin typeface="inherit"/>
              </a:rPr>
              <a:t>Address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models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Model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)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:</a:t>
            </a:r>
            <a:endParaRPr/>
          </a:p>
          <a:p>
            <a:pPr>
              <a:lnSpc>
                <a:spcPts val="397"/>
              </a:lnSpc>
            </a:pPr>
            <a:r>
              <a:rPr b="1" lang="en-US" sz="26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     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models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2600">
                <a:solidFill>
                  <a:srgbClr val="2a6dca"/>
                </a:solidFill>
                <a:latin typeface="inherit"/>
              </a:rPr>
              <a:t>TextField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()</a:t>
            </a:r>
            <a:endParaRPr/>
          </a:p>
          <a:p>
            <a:pPr>
              <a:lnSpc>
                <a:spcPts val="397"/>
              </a:lnSpc>
            </a:pPr>
            <a:r>
              <a:rPr b="1" lang="en-US" sz="26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     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models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2600">
                <a:solidFill>
                  <a:srgbClr val="2a6dca"/>
                </a:solidFill>
                <a:latin typeface="inherit"/>
              </a:rPr>
              <a:t>ForeignKey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26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26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     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class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Meta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:</a:t>
            </a:r>
            <a:endParaRPr/>
          </a:p>
          <a:p>
            <a:pPr>
              <a:lnSpc>
                <a:spcPts val="397"/>
              </a:lnSpc>
            </a:pPr>
            <a:r>
              <a:rPr b="1" lang="en-US" sz="26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         </a:t>
            </a:r>
            <a:r>
              <a:rPr b="1" lang="en-US" sz="2600">
                <a:solidFill>
                  <a:srgbClr val="000000"/>
                </a:solidFill>
                <a:latin typeface="inherit"/>
              </a:rPr>
              <a:t>app_label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2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600">
                <a:solidFill>
                  <a:srgbClr val="00ae5d"/>
                </a:solidFill>
                <a:latin typeface="inherit"/>
              </a:rPr>
              <a:t>'demo'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Django ORM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b="1" lang="en-US" sz="28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p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2a6dca"/>
                </a:solidFill>
                <a:latin typeface="inherit"/>
              </a:rPr>
              <a:t>Person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name</a:t>
            </a:r>
            <a:r>
              <a:rPr b="1" lang="en-US" sz="28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2800">
                <a:solidFill>
                  <a:srgbClr val="00ae5d"/>
                </a:solidFill>
                <a:latin typeface="inherit"/>
              </a:rPr>
              <a:t>'person'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28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p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2800">
                <a:solidFill>
                  <a:srgbClr val="2a6dca"/>
                </a:solidFill>
                <a:latin typeface="inherit"/>
              </a:rPr>
              <a:t>save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()</a:t>
            </a:r>
            <a:endParaRPr/>
          </a:p>
          <a:p>
            <a:pPr>
              <a:lnSpc>
                <a:spcPts val="397"/>
              </a:lnSpc>
            </a:pPr>
            <a:r>
              <a:rPr b="1" lang="en-US" sz="28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bf54b6"/>
                </a:solidFill>
                <a:latin typeface="inherit"/>
              </a:rPr>
              <a:t>print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00ae5d"/>
                </a:solidFill>
                <a:latin typeface="inherit"/>
              </a:rPr>
              <a:t>"%r, %r"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ff6b2a"/>
                </a:solidFill>
                <a:latin typeface="inherit"/>
              </a:rPr>
              <a:t>%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p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2800">
                <a:solidFill>
                  <a:srgbClr val="bf54b6"/>
                </a:solidFill>
                <a:latin typeface="inherit"/>
              </a:rPr>
              <a:t>id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p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name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2800">
                <a:solidFill>
                  <a:srgbClr val="000000"/>
                </a:solidFill>
                <a:latin typeface="inherit"/>
              </a:rPr>
              <a:t>1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00ae5d"/>
                </a:solidFill>
                <a:latin typeface="inherit"/>
              </a:rPr>
              <a:t>'person'</a:t>
            </a:r>
            <a:endParaRPr/>
          </a:p>
          <a:p>
            <a:pPr>
              <a:lnSpc>
                <a:spcPts val="397"/>
              </a:lnSpc>
            </a:pPr>
            <a:r>
              <a:rPr b="1" lang="en-US" sz="28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a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2a6dca"/>
                </a:solidFill>
                <a:latin typeface="inherit"/>
              </a:rPr>
              <a:t>Address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28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p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28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2800">
                <a:solidFill>
                  <a:srgbClr val="00ae5d"/>
                </a:solidFill>
                <a:latin typeface="inherit"/>
              </a:rPr>
              <a:t>'address'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28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a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2800">
                <a:solidFill>
                  <a:srgbClr val="2a6dca"/>
                </a:solidFill>
                <a:latin typeface="inherit"/>
              </a:rPr>
              <a:t>save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()</a:t>
            </a:r>
            <a:endParaRPr/>
          </a:p>
          <a:p>
            <a:pPr>
              <a:lnSpc>
                <a:spcPts val="397"/>
              </a:lnSpc>
            </a:pPr>
            <a:r>
              <a:rPr b="1" lang="en-US" sz="28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bf54b6"/>
                </a:solidFill>
                <a:latin typeface="inherit"/>
              </a:rPr>
              <a:t>print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00ae5d"/>
                </a:solidFill>
                <a:latin typeface="inherit"/>
              </a:rPr>
              <a:t>"%r, %r"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ff6b2a"/>
                </a:solidFill>
                <a:latin typeface="inherit"/>
              </a:rPr>
              <a:t>%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a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2800">
                <a:solidFill>
                  <a:srgbClr val="bf54b6"/>
                </a:solidFill>
                <a:latin typeface="inherit"/>
              </a:rPr>
              <a:t>id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a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28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2800">
                <a:solidFill>
                  <a:srgbClr val="000000"/>
                </a:solidFill>
                <a:latin typeface="inherit"/>
              </a:rPr>
              <a:t>1</a:t>
            </a:r>
            <a:r>
              <a:rPr b="1" lang="en-US" sz="28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28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2800">
                <a:solidFill>
                  <a:srgbClr val="00ae5d"/>
                </a:solidFill>
                <a:latin typeface="inherit"/>
              </a:rPr>
              <a:t>'address'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Django ORM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536328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b="1" lang="en-US" sz="3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persons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objects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bf54b6"/>
                </a:solidFill>
                <a:latin typeface="inherit"/>
              </a:rPr>
              <a:t>filter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name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3600">
                <a:solidFill>
                  <a:srgbClr val="00ae5d"/>
                </a:solidFill>
                <a:latin typeface="inherit"/>
              </a:rPr>
              <a:t>'person'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persons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[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0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bf54b6"/>
                </a:solidFill>
                <a:latin typeface="inherit"/>
              </a:rPr>
              <a:t>print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ae5d"/>
                </a:solidFill>
                <a:latin typeface="inherit"/>
              </a:rPr>
              <a:t>"%r, %r"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%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bf54b6"/>
                </a:solidFill>
                <a:latin typeface="inherit"/>
              </a:rPr>
              <a:t>id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name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000000"/>
                </a:solidFill>
                <a:latin typeface="inherit"/>
              </a:rPr>
              <a:t>1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u</a:t>
            </a:r>
            <a:r>
              <a:rPr b="1" lang="en-US" sz="3600">
                <a:solidFill>
                  <a:srgbClr val="00ae5d"/>
                </a:solidFill>
                <a:latin typeface="inherit"/>
              </a:rPr>
              <a:t>'person'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addresses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objects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bf54b6"/>
                </a:solidFill>
                <a:latin typeface="inherit"/>
              </a:rPr>
              <a:t>filter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p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addresses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0d0000"/>
                </a:solidFill>
                <a:latin typeface="inherit"/>
              </a:rPr>
              <a:t>[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&lt;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&gt;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addresses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[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0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]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bf54b6"/>
                </a:solidFill>
                <a:latin typeface="inherit"/>
              </a:rPr>
              <a:t>print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ae5d"/>
                </a:solidFill>
                <a:latin typeface="inherit"/>
              </a:rPr>
              <a:t>"%r, %r"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ff6b2a"/>
                </a:solidFill>
                <a:latin typeface="inherit"/>
              </a:rPr>
              <a:t>%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bf54b6"/>
                </a:solidFill>
                <a:latin typeface="inherit"/>
              </a:rPr>
              <a:t>id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3600">
                <a:solidFill>
                  <a:srgbClr val="000000"/>
                </a:solidFill>
                <a:latin typeface="inherit"/>
              </a:rPr>
              <a:t>1</a:t>
            </a:r>
            <a:r>
              <a:rPr b="1" lang="en-US" sz="36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36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3600">
                <a:solidFill>
                  <a:srgbClr val="000000"/>
                </a:solidFill>
                <a:latin typeface="inherit"/>
              </a:rPr>
              <a:t>u</a:t>
            </a:r>
            <a:r>
              <a:rPr b="1" lang="en-US" sz="3600">
                <a:solidFill>
                  <a:srgbClr val="00ae5d"/>
                </a:solidFill>
                <a:latin typeface="inherit"/>
              </a:rPr>
              <a:t>'address'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Peewee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5546160"/>
          </a:xfrm>
          <a:prstGeom prst="rect">
            <a:avLst/>
          </a:prstGeom>
        </p:spPr>
        <p:txBody>
          <a:bodyPr wrap="none" lIns="0" rIns="0" tIns="0" bIns="0"/>
          <a:p>
            <a:pPr>
              <a:lnSpc>
                <a:spcPts val="397"/>
              </a:lnSpc>
            </a:pPr>
            <a:r>
              <a:rPr b="1" lang="en-US" sz="40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from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2a6dca"/>
                </a:solidFill>
                <a:latin typeface="inherit"/>
              </a:rPr>
              <a:t>peewee 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import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SqliteDatabase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CharField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ForeignKeyField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,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Model</a:t>
            </a:r>
            <a:endParaRPr/>
          </a:p>
          <a:p>
            <a:pPr>
              <a:lnSpc>
                <a:spcPts val="397"/>
              </a:lnSpc>
            </a:pPr>
            <a:r>
              <a:rPr b="1" lang="en-US" sz="40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db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2a6dca"/>
                </a:solidFill>
                <a:latin typeface="inherit"/>
              </a:rPr>
              <a:t>SqliteDatabase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4000">
                <a:solidFill>
                  <a:srgbClr val="00ae5d"/>
                </a:solidFill>
                <a:latin typeface="inherit"/>
              </a:rPr>
              <a:t>':memory:'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40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class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2a6dca"/>
                </a:solidFill>
                <a:latin typeface="inherit"/>
              </a:rPr>
              <a:t>Person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Model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)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:</a:t>
            </a:r>
            <a:endParaRPr/>
          </a:p>
          <a:p>
            <a:pPr>
              <a:lnSpc>
                <a:spcPts val="397"/>
              </a:lnSpc>
            </a:pPr>
            <a:r>
              <a:rPr b="1" lang="en-US" sz="40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    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name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2a6dca"/>
                </a:solidFill>
                <a:latin typeface="inherit"/>
              </a:rPr>
              <a:t>CharField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()</a:t>
            </a:r>
            <a:endParaRPr/>
          </a:p>
          <a:p>
            <a:pPr>
              <a:lnSpc>
                <a:spcPts val="397"/>
              </a:lnSpc>
            </a:pPr>
            <a:r>
              <a:rPr b="1" lang="en-US" sz="40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     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class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Meta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:</a:t>
            </a:r>
            <a:endParaRPr/>
          </a:p>
          <a:p>
            <a:pPr>
              <a:lnSpc>
                <a:spcPts val="397"/>
              </a:lnSpc>
            </a:pPr>
            <a:r>
              <a:rPr b="1" lang="en-US" sz="40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        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database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db</a:t>
            </a:r>
            <a:endParaRPr/>
          </a:p>
          <a:p>
            <a:pPr>
              <a:lnSpc>
                <a:spcPts val="397"/>
              </a:lnSpc>
            </a:pPr>
            <a:r>
              <a:rPr b="1" lang="en-US" sz="40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class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2a6dca"/>
                </a:solidFill>
                <a:latin typeface="inherit"/>
              </a:rPr>
              <a:t>Address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Model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)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:</a:t>
            </a:r>
            <a:endParaRPr/>
          </a:p>
          <a:p>
            <a:pPr>
              <a:lnSpc>
                <a:spcPts val="397"/>
              </a:lnSpc>
            </a:pPr>
            <a:r>
              <a:rPr b="1" lang="en-US" sz="40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    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2a6dca"/>
                </a:solidFill>
                <a:latin typeface="inherit"/>
              </a:rPr>
              <a:t>CharField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()</a:t>
            </a:r>
            <a:endParaRPr/>
          </a:p>
          <a:p>
            <a:pPr>
              <a:lnSpc>
                <a:spcPts val="397"/>
              </a:lnSpc>
            </a:pPr>
            <a:r>
              <a:rPr b="1" lang="en-US" sz="40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    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2a6dca"/>
                </a:solidFill>
                <a:latin typeface="inherit"/>
              </a:rPr>
              <a:t>ForeignKeyField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(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)</a:t>
            </a:r>
            <a:endParaRPr/>
          </a:p>
          <a:p>
            <a:pPr>
              <a:lnSpc>
                <a:spcPts val="397"/>
              </a:lnSpc>
            </a:pPr>
            <a:r>
              <a:rPr b="1" lang="en-US" sz="40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     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class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Meta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:</a:t>
            </a:r>
            <a:endParaRPr/>
          </a:p>
          <a:p>
            <a:pPr>
              <a:lnSpc>
                <a:spcPts val="397"/>
              </a:lnSpc>
            </a:pPr>
            <a:r>
              <a:rPr b="1" lang="en-US" sz="4000">
                <a:solidFill>
                  <a:srgbClr val="0d0000"/>
                </a:solidFill>
                <a:latin typeface="inherit"/>
              </a:rPr>
              <a:t>...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        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database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ff6b2a"/>
                </a:solidFill>
                <a:latin typeface="inherit"/>
              </a:rPr>
              <a:t>=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db</a:t>
            </a:r>
            <a:endParaRPr/>
          </a:p>
          <a:p>
            <a:pPr>
              <a:lnSpc>
                <a:spcPts val="397"/>
              </a:lnSpc>
            </a:pPr>
            <a:r>
              <a:rPr b="1" lang="en-US" sz="40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Person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4000">
                <a:solidFill>
                  <a:srgbClr val="2a6dca"/>
                </a:solidFill>
                <a:latin typeface="inherit"/>
              </a:rPr>
              <a:t>create_table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()</a:t>
            </a:r>
            <a:endParaRPr/>
          </a:p>
          <a:p>
            <a:pPr>
              <a:lnSpc>
                <a:spcPts val="397"/>
              </a:lnSpc>
            </a:pPr>
            <a:r>
              <a:rPr b="1" lang="en-US" sz="4000">
                <a:solidFill>
                  <a:srgbClr val="ff6b2a"/>
                </a:solidFill>
                <a:latin typeface="inherit"/>
              </a:rPr>
              <a:t>&gt;&gt;&gt;</a:t>
            </a:r>
            <a:r>
              <a:rPr b="1" lang="en-US" sz="4000">
                <a:solidFill>
                  <a:srgbClr val="006fe0"/>
                </a:solidFill>
                <a:latin typeface="Monaco;MonacoRegular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inherit"/>
              </a:rPr>
              <a:t>Address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.</a:t>
            </a:r>
            <a:r>
              <a:rPr b="1" lang="en-US" sz="4000">
                <a:solidFill>
                  <a:srgbClr val="2a6dca"/>
                </a:solidFill>
                <a:latin typeface="inherit"/>
              </a:rPr>
              <a:t>create_table</a:t>
            </a:r>
            <a:r>
              <a:rPr b="1" lang="en-US" sz="4000">
                <a:solidFill>
                  <a:srgbClr val="0d0000"/>
                </a:solidFill>
                <a:latin typeface="inherit"/>
              </a:rPr>
              <a:t>()</a:t>
            </a:r>
            <a:endParaRPr/>
          </a:p>
          <a:p>
            <a:pPr>
              <a:lnSpc>
                <a:spcPts val="397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