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10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523E55F-344F-4035-971C-0720312359FE}" type="datetimeFigureOut">
              <a:rPr lang="en-US" smtClean="0"/>
              <a:t>3/21/2017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DB8A1BE-8A77-40B0-B4D5-B0D7F0C8FFA4}"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23E55F-344F-4035-971C-0720312359FE}"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8A1BE-8A77-40B0-B4D5-B0D7F0C8FF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23E55F-344F-4035-971C-0720312359FE}"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8A1BE-8A77-40B0-B4D5-B0D7F0C8FFA4}"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523E55F-344F-4035-971C-0720312359FE}"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8A1BE-8A77-40B0-B4D5-B0D7F0C8FFA4}"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523E55F-344F-4035-971C-0720312359FE}" type="datetimeFigureOut">
              <a:rPr lang="en-US" smtClean="0"/>
              <a:t>3/21/2017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DB8A1BE-8A77-40B0-B4D5-B0D7F0C8FFA4}"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523E55F-344F-4035-971C-0720312359FE}"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8A1BE-8A77-40B0-B4D5-B0D7F0C8FFA4}"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523E55F-344F-4035-971C-0720312359FE}" type="datetimeFigureOut">
              <a:rPr lang="en-US" smtClean="0"/>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B8A1BE-8A77-40B0-B4D5-B0D7F0C8FFA4}"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523E55F-344F-4035-971C-0720312359FE}" type="datetimeFigureOut">
              <a:rPr lang="en-US" smtClean="0"/>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8A1BE-8A77-40B0-B4D5-B0D7F0C8FFA4}"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3E55F-344F-4035-971C-0720312359FE}" type="datetimeFigureOut">
              <a:rPr lang="en-US" smtClean="0"/>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B8A1BE-8A77-40B0-B4D5-B0D7F0C8FFA4}"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23E55F-344F-4035-971C-0720312359FE}"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8A1BE-8A77-40B0-B4D5-B0D7F0C8FFA4}"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23E55F-344F-4035-971C-0720312359FE}"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8A1BE-8A77-40B0-B4D5-B0D7F0C8FFA4}"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523E55F-344F-4035-971C-0720312359FE}" type="datetimeFigureOut">
              <a:rPr lang="en-US" smtClean="0"/>
              <a:t>3/21/2017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DB8A1BE-8A77-40B0-B4D5-B0D7F0C8FFA4}"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vi-VN" b="1" dirty="0" smtClean="0"/>
              <a:t>Conferinţa Internaţională de Matematică “Tiberiu Popoviciu”</a:t>
            </a:r>
            <a:br>
              <a:rPr lang="vi-VN" b="1" dirty="0" smtClean="0"/>
            </a:br>
            <a:endParaRPr lang="en-US" dirty="0"/>
          </a:p>
        </p:txBody>
      </p:sp>
      <p:sp>
        <p:nvSpPr>
          <p:cNvPr id="3" name="Subtitle 2"/>
          <p:cNvSpPr>
            <a:spLocks noGrp="1"/>
          </p:cNvSpPr>
          <p:nvPr>
            <p:ph type="subTitle" idx="1"/>
          </p:nvPr>
        </p:nvSpPr>
        <p:spPr/>
        <p:txBody>
          <a:bodyPr/>
          <a:lstStyle/>
          <a:p>
            <a:r>
              <a:rPr lang="en-US" dirty="0" smtClean="0">
                <a:solidFill>
                  <a:schemeClr val="tx1"/>
                </a:solidFill>
              </a:rPr>
              <a:t>10 </a:t>
            </a:r>
            <a:r>
              <a:rPr lang="en-US" dirty="0" err="1" smtClean="0">
                <a:solidFill>
                  <a:schemeClr val="tx1"/>
                </a:solidFill>
              </a:rPr>
              <a:t>martie</a:t>
            </a:r>
            <a:r>
              <a:rPr lang="en-US" dirty="0" smtClean="0">
                <a:solidFill>
                  <a:schemeClr val="tx1"/>
                </a:solidFill>
              </a:rPr>
              <a:t> 2017</a:t>
            </a:r>
            <a:endParaRPr lang="en-US" dirty="0">
              <a:solidFill>
                <a:schemeClr val="tx1"/>
              </a:solidFill>
            </a:endParaRPr>
          </a:p>
        </p:txBody>
      </p:sp>
      <p:pic>
        <p:nvPicPr>
          <p:cNvPr id="5" name="Picture 4" descr="mathematics.jpg"/>
          <p:cNvPicPr>
            <a:picLocks noChangeAspect="1"/>
          </p:cNvPicPr>
          <p:nvPr/>
        </p:nvPicPr>
        <p:blipFill>
          <a:blip r:embed="rId2"/>
          <a:stretch>
            <a:fillRect/>
          </a:stretch>
        </p:blipFill>
        <p:spPr>
          <a:xfrm>
            <a:off x="914400" y="178879"/>
            <a:ext cx="7315200" cy="330555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43400" y="1600200"/>
            <a:ext cx="4114800" cy="1828800"/>
          </a:xfrm>
        </p:spPr>
        <p:txBody>
          <a:bodyPr>
            <a:normAutofit/>
          </a:bodyPr>
          <a:lstStyle/>
          <a:p>
            <a:pPr algn="ctr"/>
            <a:r>
              <a:rPr lang="en-US" sz="1800" dirty="0" err="1" smtClean="0"/>
              <a:t>Conferin</a:t>
            </a:r>
            <a:r>
              <a:rPr lang="ro-RO" sz="1800" dirty="0" smtClean="0"/>
              <a:t>ța a avut loc în data de 10 martie 2017, începând cu o prezentare în sala festivă a Colegiului Național </a:t>
            </a:r>
            <a:r>
              <a:rPr lang="en-US" sz="1800" dirty="0" smtClean="0"/>
              <a:t>“</a:t>
            </a:r>
            <a:r>
              <a:rPr lang="en-US" sz="1800" dirty="0" err="1" smtClean="0"/>
              <a:t>Moise</a:t>
            </a:r>
            <a:r>
              <a:rPr lang="en-US" sz="1800" dirty="0" smtClean="0"/>
              <a:t> </a:t>
            </a:r>
            <a:r>
              <a:rPr lang="en-US" sz="1800" dirty="0" err="1" smtClean="0"/>
              <a:t>Nicoar</a:t>
            </a:r>
            <a:r>
              <a:rPr lang="ro-RO" sz="1800" dirty="0" smtClean="0"/>
              <a:t>ă”.</a:t>
            </a:r>
            <a:endParaRPr lang="en-US" sz="1800" dirty="0"/>
          </a:p>
        </p:txBody>
      </p:sp>
      <p:pic>
        <p:nvPicPr>
          <p:cNvPr id="5" name="Picture 4" descr="DSC_0023.jpg"/>
          <p:cNvPicPr>
            <a:picLocks noChangeAspect="1"/>
          </p:cNvPicPr>
          <p:nvPr/>
        </p:nvPicPr>
        <p:blipFill>
          <a:blip r:embed="rId2" cstate="print"/>
          <a:stretch>
            <a:fillRect/>
          </a:stretch>
        </p:blipFill>
        <p:spPr>
          <a:xfrm>
            <a:off x="533400" y="1447800"/>
            <a:ext cx="3314700" cy="2209800"/>
          </a:xfrm>
          <a:prstGeom prst="rect">
            <a:avLst/>
          </a:prstGeom>
          <a:ln>
            <a:noFill/>
          </a:ln>
          <a:effectLst>
            <a:outerShdw blurRad="292100" dist="139700" dir="2700000" algn="tl" rotWithShape="0">
              <a:srgbClr val="333333">
                <a:alpha val="65000"/>
              </a:srgbClr>
            </a:outerShdw>
          </a:effectLst>
        </p:spPr>
      </p:pic>
      <p:pic>
        <p:nvPicPr>
          <p:cNvPr id="6" name="Picture 5" descr="DSC_0024.jpg"/>
          <p:cNvPicPr>
            <a:picLocks noChangeAspect="1"/>
          </p:cNvPicPr>
          <p:nvPr/>
        </p:nvPicPr>
        <p:blipFill>
          <a:blip r:embed="rId3" cstate="print"/>
          <a:stretch>
            <a:fillRect/>
          </a:stretch>
        </p:blipFill>
        <p:spPr>
          <a:xfrm>
            <a:off x="4572000" y="3810000"/>
            <a:ext cx="3600000" cy="2400000"/>
          </a:xfrm>
          <a:prstGeom prst="rect">
            <a:avLst/>
          </a:prstGeom>
          <a:ln>
            <a:noFill/>
          </a:ln>
          <a:effectLst>
            <a:outerShdw blurRad="292100" dist="139700" dir="2700000" algn="tl" rotWithShape="0">
              <a:srgbClr val="333333">
                <a:alpha val="65000"/>
              </a:srgbClr>
            </a:outerShdw>
          </a:effectLst>
        </p:spPr>
      </p:pic>
      <p:pic>
        <p:nvPicPr>
          <p:cNvPr id="7" name="Picture 6" descr="DSC_0059.jpg"/>
          <p:cNvPicPr>
            <a:picLocks noChangeAspect="1"/>
          </p:cNvPicPr>
          <p:nvPr/>
        </p:nvPicPr>
        <p:blipFill>
          <a:blip r:embed="rId4" cstate="print"/>
          <a:stretch>
            <a:fillRect/>
          </a:stretch>
        </p:blipFill>
        <p:spPr>
          <a:xfrm>
            <a:off x="533400" y="3886200"/>
            <a:ext cx="3314700" cy="2209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1371600"/>
            <a:ext cx="4495800" cy="2286000"/>
          </a:xfrm>
        </p:spPr>
        <p:txBody>
          <a:bodyPr>
            <a:noAutofit/>
          </a:bodyPr>
          <a:lstStyle/>
          <a:p>
            <a:pPr algn="ctr"/>
            <a:r>
              <a:rPr lang="ro-RO" sz="1200" dirty="0" smtClean="0"/>
              <a:t>În timpul prezentării, au luat cuvântul doamna profesor Octavia Potocean, doamna director Diana Achim, domnul inspector adjunct Nicolae Pellegrini, care a prezentat sistemul educațional din România, doamna prorector prof. dr. Codruța Stoica, din cadrul Universității </a:t>
            </a:r>
            <a:r>
              <a:rPr lang="en-US" sz="1200" dirty="0" smtClean="0"/>
              <a:t>“</a:t>
            </a:r>
            <a:r>
              <a:rPr lang="ro-RO" sz="1200" dirty="0" smtClean="0"/>
              <a:t>Aurel Vlaicu”, și domnul conf. univ. dr. Andrei Anghelina, din cadrul Universității de Vest</a:t>
            </a:r>
            <a:r>
              <a:rPr lang="en-US" sz="1200" dirty="0" smtClean="0"/>
              <a:t> “</a:t>
            </a:r>
            <a:r>
              <a:rPr lang="ro-RO" sz="1200" dirty="0" smtClean="0"/>
              <a:t>Vasile Goldiș”. Apoi, partenerii din cadrul proiectului Erasmus+ </a:t>
            </a:r>
            <a:r>
              <a:rPr lang="en-US" sz="1200" dirty="0" smtClean="0"/>
              <a:t>“</a:t>
            </a:r>
            <a:r>
              <a:rPr lang="ro-RO" sz="1200" dirty="0" smtClean="0"/>
              <a:t>Magic of Sound” au prezentat sistemele educaționale din țările lor, adică  Anglia, Germania, Croația și România.</a:t>
            </a:r>
            <a:endParaRPr lang="en-US" sz="1200" dirty="0"/>
          </a:p>
        </p:txBody>
      </p:sp>
      <p:pic>
        <p:nvPicPr>
          <p:cNvPr id="3" name="Picture 2" descr="DSC_0033.jpg"/>
          <p:cNvPicPr>
            <a:picLocks noChangeAspect="1"/>
          </p:cNvPicPr>
          <p:nvPr/>
        </p:nvPicPr>
        <p:blipFill>
          <a:blip r:embed="rId2" cstate="print"/>
          <a:stretch>
            <a:fillRect/>
          </a:stretch>
        </p:blipFill>
        <p:spPr>
          <a:xfrm>
            <a:off x="457200" y="1524000"/>
            <a:ext cx="2034454" cy="1529400"/>
          </a:xfrm>
          <a:prstGeom prst="rect">
            <a:avLst/>
          </a:prstGeom>
          <a:ln>
            <a:noFill/>
          </a:ln>
          <a:effectLst>
            <a:outerShdw blurRad="292100" dist="139700" dir="2700000" algn="tl" rotWithShape="0">
              <a:srgbClr val="333333">
                <a:alpha val="65000"/>
              </a:srgbClr>
            </a:outerShdw>
          </a:effectLst>
        </p:spPr>
      </p:pic>
      <p:pic>
        <p:nvPicPr>
          <p:cNvPr id="4" name="Picture 3" descr="DSC_0043.jpg"/>
          <p:cNvPicPr>
            <a:picLocks noChangeAspect="1"/>
          </p:cNvPicPr>
          <p:nvPr/>
        </p:nvPicPr>
        <p:blipFill>
          <a:blip r:embed="rId3" cstate="print"/>
          <a:stretch>
            <a:fillRect/>
          </a:stretch>
        </p:blipFill>
        <p:spPr>
          <a:xfrm>
            <a:off x="457200" y="3352800"/>
            <a:ext cx="2015539" cy="1223400"/>
          </a:xfrm>
          <a:prstGeom prst="rect">
            <a:avLst/>
          </a:prstGeom>
          <a:ln>
            <a:noFill/>
          </a:ln>
          <a:effectLst>
            <a:outerShdw blurRad="292100" dist="139700" dir="2700000" algn="tl" rotWithShape="0">
              <a:srgbClr val="333333">
                <a:alpha val="65000"/>
              </a:srgbClr>
            </a:outerShdw>
          </a:effectLst>
        </p:spPr>
      </p:pic>
      <p:pic>
        <p:nvPicPr>
          <p:cNvPr id="5" name="Picture 4" descr="DSC_0056.jpg"/>
          <p:cNvPicPr>
            <a:picLocks noChangeAspect="1"/>
          </p:cNvPicPr>
          <p:nvPr/>
        </p:nvPicPr>
        <p:blipFill>
          <a:blip r:embed="rId4" cstate="print"/>
          <a:stretch>
            <a:fillRect/>
          </a:stretch>
        </p:blipFill>
        <p:spPr>
          <a:xfrm>
            <a:off x="3200400" y="4267200"/>
            <a:ext cx="2342700" cy="1561800"/>
          </a:xfrm>
          <a:prstGeom prst="rect">
            <a:avLst/>
          </a:prstGeom>
          <a:ln>
            <a:noFill/>
          </a:ln>
          <a:effectLst>
            <a:outerShdw blurRad="292100" dist="139700" dir="2700000" algn="tl" rotWithShape="0">
              <a:srgbClr val="333333">
                <a:alpha val="65000"/>
              </a:srgbClr>
            </a:outerShdw>
          </a:effectLst>
        </p:spPr>
      </p:pic>
      <p:pic>
        <p:nvPicPr>
          <p:cNvPr id="6" name="Picture 5" descr="DSC_0060.jpg"/>
          <p:cNvPicPr>
            <a:picLocks noChangeAspect="1"/>
          </p:cNvPicPr>
          <p:nvPr/>
        </p:nvPicPr>
        <p:blipFill>
          <a:blip r:embed="rId5" cstate="print"/>
          <a:stretch>
            <a:fillRect/>
          </a:stretch>
        </p:blipFill>
        <p:spPr>
          <a:xfrm>
            <a:off x="5943600" y="4038600"/>
            <a:ext cx="2685600" cy="1790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19200"/>
            <a:ext cx="4800600" cy="1828800"/>
          </a:xfrm>
        </p:spPr>
        <p:txBody>
          <a:bodyPr>
            <a:noAutofit/>
          </a:bodyPr>
          <a:lstStyle/>
          <a:p>
            <a:r>
              <a:rPr lang="en-US" sz="1600" dirty="0" smtClean="0"/>
              <a:t>“</a:t>
            </a:r>
            <a:r>
              <a:rPr lang="ro-RO" sz="1600" dirty="0" smtClean="0"/>
              <a:t>Eu am ales geometria descriptivă deoarece este un subiect necesar pentru admiterea la facultatea de arhitectura pe care doresc să o urmez. Sunt de părere ca geometria descriptivă dezvoltă gândirea logică și ajută la înțelegerea corpurilor din jurul nostru.”</a:t>
            </a:r>
            <a:r>
              <a:rPr lang="en-US" sz="1600" dirty="0" smtClean="0"/>
              <a:t> – </a:t>
            </a:r>
            <a:r>
              <a:rPr lang="ro-RO" sz="1600" dirty="0" smtClean="0"/>
              <a:t>Alexandra Creț</a:t>
            </a:r>
            <a:endParaRPr lang="en-US" sz="1600" dirty="0"/>
          </a:p>
        </p:txBody>
      </p:sp>
      <p:pic>
        <p:nvPicPr>
          <p:cNvPr id="4" name="Picture 3" descr="DSC_0108-2.jpg"/>
          <p:cNvPicPr>
            <a:picLocks noChangeAspect="1"/>
          </p:cNvPicPr>
          <p:nvPr/>
        </p:nvPicPr>
        <p:blipFill>
          <a:blip r:embed="rId2" cstate="print"/>
          <a:stretch>
            <a:fillRect/>
          </a:stretch>
        </p:blipFill>
        <p:spPr>
          <a:xfrm>
            <a:off x="5334000" y="1219200"/>
            <a:ext cx="3124200" cy="2054900"/>
          </a:xfrm>
          <a:prstGeom prst="rect">
            <a:avLst/>
          </a:prstGeom>
          <a:ln>
            <a:noFill/>
          </a:ln>
          <a:effectLst>
            <a:outerShdw blurRad="292100" dist="139700" dir="2700000" algn="tl" rotWithShape="0">
              <a:srgbClr val="333333">
                <a:alpha val="65000"/>
              </a:srgbClr>
            </a:outerShdw>
          </a:effectLst>
        </p:spPr>
      </p:pic>
      <p:pic>
        <p:nvPicPr>
          <p:cNvPr id="5" name="Picture 4" descr="DSC_0110.jpg"/>
          <p:cNvPicPr>
            <a:picLocks noChangeAspect="1"/>
          </p:cNvPicPr>
          <p:nvPr/>
        </p:nvPicPr>
        <p:blipFill>
          <a:blip r:embed="rId3" cstate="print"/>
          <a:stretch>
            <a:fillRect/>
          </a:stretch>
        </p:blipFill>
        <p:spPr>
          <a:xfrm>
            <a:off x="381000" y="3276600"/>
            <a:ext cx="4057200" cy="27048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4876800" y="3505200"/>
            <a:ext cx="3733800" cy="2554545"/>
          </a:xfrm>
          <a:prstGeom prst="rect">
            <a:avLst/>
          </a:prstGeom>
          <a:noFill/>
        </p:spPr>
        <p:txBody>
          <a:bodyPr wrap="square" rtlCol="0">
            <a:spAutoFit/>
          </a:bodyPr>
          <a:lstStyle/>
          <a:p>
            <a:r>
              <a:rPr lang="en-US" sz="1600" dirty="0" smtClean="0">
                <a:solidFill>
                  <a:schemeClr val="tx1">
                    <a:lumMod val="75000"/>
                    <a:lumOff val="25000"/>
                  </a:schemeClr>
                </a:solidFill>
                <a:latin typeface="+mj-lt"/>
              </a:rPr>
              <a:t>“</a:t>
            </a:r>
            <a:r>
              <a:rPr lang="ro-RO" sz="1600" dirty="0" smtClean="0">
                <a:solidFill>
                  <a:schemeClr val="tx1">
                    <a:lumMod val="75000"/>
                    <a:lumOff val="25000"/>
                  </a:schemeClr>
                </a:solidFill>
                <a:latin typeface="+mj-lt"/>
              </a:rPr>
              <a:t>Prezentarea mea este despre legătura dintre matematică și corpul uman, subiect  pe care l-am ales pentru că mi se pare incredibil faptul că matematica intervine în toate procesele ce au loc în corpul nostru și că aceasta stă la baza corpului, formând conexiuni între elementele din care suntem creați.”</a:t>
            </a:r>
            <a:r>
              <a:rPr lang="en-US" sz="1600" dirty="0" smtClean="0">
                <a:solidFill>
                  <a:schemeClr val="tx1">
                    <a:lumMod val="75000"/>
                    <a:lumOff val="25000"/>
                  </a:schemeClr>
                </a:solidFill>
                <a:latin typeface="+mj-lt"/>
              </a:rPr>
              <a:t> – Monika </a:t>
            </a:r>
            <a:r>
              <a:rPr lang="en-US" sz="1600" dirty="0" err="1" smtClean="0">
                <a:solidFill>
                  <a:schemeClr val="tx1">
                    <a:lumMod val="75000"/>
                    <a:lumOff val="25000"/>
                  </a:schemeClr>
                </a:solidFill>
                <a:latin typeface="+mj-lt"/>
              </a:rPr>
              <a:t>Mager</a:t>
            </a:r>
            <a:endParaRPr lang="en-US" sz="1600" dirty="0">
              <a:solidFill>
                <a:schemeClr val="tx1">
                  <a:lumMod val="75000"/>
                  <a:lumOff val="25000"/>
                </a:schemeClr>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1447800"/>
            <a:ext cx="4038600" cy="1447800"/>
          </a:xfrm>
        </p:spPr>
        <p:txBody>
          <a:bodyPr>
            <a:normAutofit/>
          </a:bodyPr>
          <a:lstStyle/>
          <a:p>
            <a:pPr algn="ctr"/>
            <a:r>
              <a:rPr lang="en-US" sz="1600" dirty="0" smtClean="0"/>
              <a:t>“Am ales s</a:t>
            </a:r>
            <a:r>
              <a:rPr lang="ro-RO" sz="1600" dirty="0" smtClean="0"/>
              <a:t>ă fac o prezentare despre inegalități algebrice pentru că este unul dintre cele mai vaste subiecte pentru olimpiada de matematică.”- Ionuț Cioarsă</a:t>
            </a:r>
            <a:endParaRPr lang="en-US" sz="1600" dirty="0"/>
          </a:p>
        </p:txBody>
      </p:sp>
      <p:pic>
        <p:nvPicPr>
          <p:cNvPr id="3" name="Picture 2" descr="DSC_0120.jpg"/>
          <p:cNvPicPr>
            <a:picLocks noChangeAspect="1"/>
          </p:cNvPicPr>
          <p:nvPr/>
        </p:nvPicPr>
        <p:blipFill>
          <a:blip r:embed="rId2" cstate="print"/>
          <a:stretch>
            <a:fillRect/>
          </a:stretch>
        </p:blipFill>
        <p:spPr>
          <a:xfrm>
            <a:off x="381000" y="4114800"/>
            <a:ext cx="4285800" cy="1935753"/>
          </a:xfrm>
          <a:prstGeom prst="rect">
            <a:avLst/>
          </a:prstGeom>
          <a:ln>
            <a:noFill/>
          </a:ln>
          <a:effectLst>
            <a:outerShdw blurRad="292100" dist="139700" dir="2700000" algn="tl" rotWithShape="0">
              <a:srgbClr val="333333">
                <a:alpha val="65000"/>
              </a:srgbClr>
            </a:outerShdw>
          </a:effectLst>
        </p:spPr>
      </p:pic>
      <p:pic>
        <p:nvPicPr>
          <p:cNvPr id="4" name="Picture 3" descr="DSC_0136.jpg"/>
          <p:cNvPicPr>
            <a:picLocks noChangeAspect="1"/>
          </p:cNvPicPr>
          <p:nvPr/>
        </p:nvPicPr>
        <p:blipFill>
          <a:blip r:embed="rId3" cstate="print"/>
          <a:stretch>
            <a:fillRect/>
          </a:stretch>
        </p:blipFill>
        <p:spPr>
          <a:xfrm>
            <a:off x="457200" y="1371600"/>
            <a:ext cx="3752400" cy="2501600"/>
          </a:xfrm>
          <a:prstGeom prst="rect">
            <a:avLst/>
          </a:prstGeom>
          <a:ln>
            <a:noFill/>
          </a:ln>
          <a:effectLst>
            <a:outerShdw blurRad="292100" dist="139700" dir="2700000" algn="tl" rotWithShape="0">
              <a:srgbClr val="333333">
                <a:alpha val="65000"/>
              </a:srgbClr>
            </a:outerShdw>
          </a:effectLst>
        </p:spPr>
      </p:pic>
      <p:pic>
        <p:nvPicPr>
          <p:cNvPr id="5" name="Picture 4" descr="DSC_0167.jpg"/>
          <p:cNvPicPr>
            <a:picLocks noChangeAspect="1"/>
          </p:cNvPicPr>
          <p:nvPr/>
        </p:nvPicPr>
        <p:blipFill>
          <a:blip r:embed="rId4" cstate="print"/>
          <a:stretch>
            <a:fillRect/>
          </a:stretch>
        </p:blipFill>
        <p:spPr>
          <a:xfrm>
            <a:off x="5257800" y="3429000"/>
            <a:ext cx="3371400" cy="2247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SC_0166.jpg"/>
          <p:cNvPicPr>
            <a:picLocks noChangeAspect="1"/>
          </p:cNvPicPr>
          <p:nvPr/>
        </p:nvPicPr>
        <p:blipFill>
          <a:blip r:embed="rId2" cstate="print"/>
          <a:stretch>
            <a:fillRect/>
          </a:stretch>
        </p:blipFill>
        <p:spPr>
          <a:xfrm>
            <a:off x="4572000" y="1417200"/>
            <a:ext cx="3560400" cy="2011800"/>
          </a:xfrm>
          <a:prstGeom prst="rect">
            <a:avLst/>
          </a:prstGeom>
          <a:ln>
            <a:noFill/>
          </a:ln>
          <a:effectLst>
            <a:outerShdw blurRad="292100" dist="139700" dir="2700000" algn="tl" rotWithShape="0">
              <a:srgbClr val="333333">
                <a:alpha val="65000"/>
              </a:srgbClr>
            </a:outerShdw>
          </a:effectLst>
        </p:spPr>
      </p:pic>
      <p:pic>
        <p:nvPicPr>
          <p:cNvPr id="4" name="Picture 3" descr="DSC_0176.jpg"/>
          <p:cNvPicPr>
            <a:picLocks noChangeAspect="1"/>
          </p:cNvPicPr>
          <p:nvPr/>
        </p:nvPicPr>
        <p:blipFill>
          <a:blip r:embed="rId3" cstate="print"/>
          <a:stretch>
            <a:fillRect/>
          </a:stretch>
        </p:blipFill>
        <p:spPr>
          <a:xfrm>
            <a:off x="457200" y="1219200"/>
            <a:ext cx="3904800" cy="2603200"/>
          </a:xfrm>
          <a:prstGeom prst="rect">
            <a:avLst/>
          </a:prstGeom>
          <a:ln>
            <a:noFill/>
          </a:ln>
          <a:effectLst>
            <a:outerShdw blurRad="292100" dist="139700" dir="2700000" algn="tl" rotWithShape="0">
              <a:srgbClr val="333333">
                <a:alpha val="65000"/>
              </a:srgbClr>
            </a:outerShdw>
          </a:effectLst>
        </p:spPr>
      </p:pic>
      <p:pic>
        <p:nvPicPr>
          <p:cNvPr id="5" name="Picture 4" descr="DSC_0131.jpg"/>
          <p:cNvPicPr>
            <a:picLocks noChangeAspect="1"/>
          </p:cNvPicPr>
          <p:nvPr/>
        </p:nvPicPr>
        <p:blipFill>
          <a:blip r:embed="rId4" cstate="print"/>
          <a:stretch>
            <a:fillRect/>
          </a:stretch>
        </p:blipFill>
        <p:spPr>
          <a:xfrm>
            <a:off x="2743200" y="4191000"/>
            <a:ext cx="3810000" cy="197421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400"/>
            <a:ext cx="2667000" cy="3505200"/>
          </a:xfrm>
        </p:spPr>
        <p:txBody>
          <a:bodyPr>
            <a:normAutofit/>
          </a:bodyPr>
          <a:lstStyle/>
          <a:p>
            <a:pPr algn="ctr"/>
            <a:r>
              <a:rPr lang="en-US" sz="1400" dirty="0" smtClean="0"/>
              <a:t>“</a:t>
            </a:r>
            <a:r>
              <a:rPr lang="ro-RO" sz="1400" dirty="0" smtClean="0"/>
              <a:t>Am participat de mai multe ori la Conferința Internațională de la Colegiul Național Moise Nicoară. La unele ediții am prezentat articole, iar la o ediție am participat la analizarea copiilor din clasa a VI-a. Ediția din acest an a fost una deosebită și datorită profesorilor din străinătate, dar în special datorită doamnei profesor Octavia Potocean.” – prof. Crișan Ioan</a:t>
            </a:r>
            <a:endParaRPr lang="en-US" sz="1400" dirty="0"/>
          </a:p>
        </p:txBody>
      </p:sp>
      <p:pic>
        <p:nvPicPr>
          <p:cNvPr id="3" name="Picture 2" descr="DSC_0186.jpg"/>
          <p:cNvPicPr>
            <a:picLocks noChangeAspect="1"/>
          </p:cNvPicPr>
          <p:nvPr/>
        </p:nvPicPr>
        <p:blipFill>
          <a:blip r:embed="rId2" cstate="print"/>
          <a:stretch>
            <a:fillRect/>
          </a:stretch>
        </p:blipFill>
        <p:spPr>
          <a:xfrm>
            <a:off x="3505200" y="2209800"/>
            <a:ext cx="5200200" cy="3466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81200"/>
            <a:ext cx="2895600" cy="1981200"/>
          </a:xfrm>
        </p:spPr>
        <p:txBody>
          <a:bodyPr>
            <a:normAutofit fontScale="90000"/>
          </a:bodyPr>
          <a:lstStyle/>
          <a:p>
            <a:pPr algn="ctr"/>
            <a:r>
              <a:rPr lang="en-US" sz="1600" dirty="0" smtClean="0"/>
              <a:t>“</a:t>
            </a:r>
            <a:r>
              <a:rPr lang="ro-RO" sz="1600" dirty="0" smtClean="0"/>
              <a:t>Această conferință a fost o</a:t>
            </a:r>
            <a:r>
              <a:rPr lang="en-US" sz="1600" dirty="0" smtClean="0"/>
              <a:t> </a:t>
            </a:r>
            <a:r>
              <a:rPr lang="en-US" sz="1600" dirty="0" err="1" smtClean="0"/>
              <a:t>activitate</a:t>
            </a:r>
            <a:r>
              <a:rPr lang="en-US" sz="1600" dirty="0" smtClean="0"/>
              <a:t> </a:t>
            </a:r>
            <a:r>
              <a:rPr lang="en-US" sz="1600" dirty="0" err="1" smtClean="0"/>
              <a:t>interesant</a:t>
            </a:r>
            <a:r>
              <a:rPr lang="ro-RO" sz="1600" dirty="0" smtClean="0"/>
              <a:t>ă, mi-a plăcut tema. Aceasta ne-a arătat ca matematica are multe implicații, chiar și în artă. Modul de prezentare a fost foarte impresionant, m-am simțit bine participând la ce am văzut astăzi.” </a:t>
            </a:r>
            <a:br>
              <a:rPr lang="ro-RO" sz="1600" dirty="0" smtClean="0"/>
            </a:br>
            <a:r>
              <a:rPr lang="ro-RO" sz="1600" dirty="0" smtClean="0"/>
              <a:t>– prof. Milaj Florica</a:t>
            </a:r>
            <a:endParaRPr lang="en-US" sz="1600" dirty="0"/>
          </a:p>
        </p:txBody>
      </p:sp>
      <p:pic>
        <p:nvPicPr>
          <p:cNvPr id="3" name="Picture 2" descr="DSC_0191.jpg"/>
          <p:cNvPicPr>
            <a:picLocks noChangeAspect="1"/>
          </p:cNvPicPr>
          <p:nvPr/>
        </p:nvPicPr>
        <p:blipFill>
          <a:blip r:embed="rId2" cstate="print"/>
          <a:stretch>
            <a:fillRect/>
          </a:stretch>
        </p:blipFill>
        <p:spPr>
          <a:xfrm>
            <a:off x="4648200" y="1752600"/>
            <a:ext cx="3447600" cy="2298400"/>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4419600" y="4419600"/>
            <a:ext cx="4038600" cy="1600438"/>
          </a:xfrm>
          <a:prstGeom prst="rect">
            <a:avLst/>
          </a:prstGeom>
          <a:noFill/>
        </p:spPr>
        <p:txBody>
          <a:bodyPr wrap="square" rtlCol="0">
            <a:spAutoFit/>
          </a:bodyPr>
          <a:lstStyle/>
          <a:p>
            <a:r>
              <a:rPr lang="en-US" sz="1400" dirty="0" smtClean="0">
                <a:solidFill>
                  <a:schemeClr val="tx1">
                    <a:lumMod val="75000"/>
                    <a:lumOff val="25000"/>
                  </a:schemeClr>
                </a:solidFill>
                <a:latin typeface="+mj-lt"/>
              </a:rPr>
              <a:t>“</a:t>
            </a:r>
            <a:r>
              <a:rPr lang="ro-RO" sz="1400" dirty="0" smtClean="0">
                <a:solidFill>
                  <a:schemeClr val="tx1">
                    <a:lumMod val="75000"/>
                    <a:lumOff val="25000"/>
                  </a:schemeClr>
                </a:solidFill>
                <a:latin typeface="+mj-lt"/>
              </a:rPr>
              <a:t>O conferință foarte impresionantă,  unul din cele mai interesante momente fiind prezentarea mai multor sisteme educaționale din lume.  Am asistat și la prezentările profesorilor unde am luat parte la niște discuții bine-venite, mai ales despre matematică. ” – </a:t>
            </a:r>
            <a:r>
              <a:rPr lang="en-US" sz="1400" dirty="0" smtClean="0">
                <a:solidFill>
                  <a:schemeClr val="tx1">
                    <a:lumMod val="75000"/>
                    <a:lumOff val="25000"/>
                  </a:schemeClr>
                </a:solidFill>
                <a:latin typeface="+mj-lt"/>
              </a:rPr>
              <a:t> </a:t>
            </a:r>
            <a:r>
              <a:rPr lang="en-US" sz="1400" dirty="0" err="1" smtClean="0">
                <a:solidFill>
                  <a:schemeClr val="tx1">
                    <a:lumMod val="75000"/>
                    <a:lumOff val="25000"/>
                  </a:schemeClr>
                </a:solidFill>
                <a:latin typeface="+mj-lt"/>
              </a:rPr>
              <a:t>prof</a:t>
            </a:r>
            <a:r>
              <a:rPr lang="en-US" sz="1400" dirty="0" smtClean="0">
                <a:solidFill>
                  <a:schemeClr val="tx1">
                    <a:lumMod val="75000"/>
                    <a:lumOff val="25000"/>
                  </a:schemeClr>
                </a:solidFill>
                <a:latin typeface="+mj-lt"/>
              </a:rPr>
              <a:t>. </a:t>
            </a:r>
            <a:r>
              <a:rPr lang="ro-RO" sz="1400" dirty="0" smtClean="0">
                <a:solidFill>
                  <a:schemeClr val="tx1">
                    <a:lumMod val="75000"/>
                    <a:lumOff val="25000"/>
                  </a:schemeClr>
                </a:solidFill>
                <a:latin typeface="+mj-lt"/>
              </a:rPr>
              <a:t>Milaj Flavius</a:t>
            </a:r>
            <a:endParaRPr lang="en-US" sz="1400" dirty="0">
              <a:solidFill>
                <a:schemeClr val="tx1">
                  <a:lumMod val="75000"/>
                  <a:lumOff val="25000"/>
                </a:schemeClr>
              </a:solidFill>
              <a:latin typeface="+mj-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65</TotalTime>
  <Words>422</Words>
  <Application>Microsoft Office PowerPoint</Application>
  <PresentationFormat>On-screen Show (4:3)</PresentationFormat>
  <Paragraphs>10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Origin</vt:lpstr>
      <vt:lpstr>Conferinţa Internaţională de Matematică “Tiberiu Popoviciu” </vt:lpstr>
      <vt:lpstr>Conferința a avut loc în data de 10 martie 2017, începând cu o prezentare în sala festivă a Colegiului Național “Moise Nicoară”.</vt:lpstr>
      <vt:lpstr>În timpul prezentării, au luat cuvântul doamna profesor Octavia Potocean, doamna director Diana Achim, domnul inspector adjunct Nicolae Pellegrini, care a prezentat sistemul educațional din România, doamna prorector prof. dr. Codruța Stoica, din cadrul Universității “Aurel Vlaicu”, și domnul conf. univ. dr. Andrei Anghelina, din cadrul Universității de Vest “Vasile Goldiș”. Apoi, partenerii din cadrul proiectului Erasmus+ “Magic of Sound” au prezentat sistemele educaționale din țările lor, adică  Anglia, Germania, Croația și România.</vt:lpstr>
      <vt:lpstr>“Eu am ales geometria descriptivă deoarece este un subiect necesar pentru admiterea la facultatea de arhitectura pe care doresc să o urmez. Sunt de părere ca geometria descriptivă dezvoltă gândirea logică și ajută la înțelegerea corpurilor din jurul nostru.” – Alexandra Creț</vt:lpstr>
      <vt:lpstr>“Am ales să fac o prezentare despre inegalități algebrice pentru că este unul dintre cele mai vaste subiecte pentru olimpiada de matematică.”- Ionuț Cioarsă</vt:lpstr>
      <vt:lpstr>Slide 6</vt:lpstr>
      <vt:lpstr>“Am participat de mai multe ori la Conferința Internațională de la Colegiul Național Moise Nicoară. La unele ediții am prezentat articole, iar la o ediție am participat la analizarea copiilor din clasa a VI-a. Ediția din acest an a fost una deosebită și datorită profesorilor din străinătate, dar în special datorită doamnei profesor Octavia Potocean.” – prof. Crișan Ioan</vt:lpstr>
      <vt:lpstr>“Această conferință a fost o activitate interesantă, mi-a plăcut tema. Aceasta ne-a arătat ca matematica are multe implicații, chiar și în artă. Modul de prezentare a fost foarte impresionant, m-am simțit bine participând la ce am văzut astăzi.”  – prof. Milaj Florica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Conferinţa Internaţională de Matematică “Tiberiu Popoviciu”</dc:title>
  <dc:creator>Computer</dc:creator>
  <cp:lastModifiedBy>Computer</cp:lastModifiedBy>
  <cp:revision>7</cp:revision>
  <dcterms:created xsi:type="dcterms:W3CDTF">2017-03-21T06:20:44Z</dcterms:created>
  <dcterms:modified xsi:type="dcterms:W3CDTF">2017-03-21T07:26:10Z</dcterms:modified>
</cp:coreProperties>
</file>