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8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9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73" r:id="rId2"/>
    <p:sldId id="574" r:id="rId3"/>
    <p:sldId id="575" r:id="rId4"/>
    <p:sldId id="576" r:id="rId5"/>
    <p:sldId id="577" r:id="rId6"/>
    <p:sldId id="580" r:id="rId7"/>
    <p:sldId id="581" r:id="rId8"/>
    <p:sldId id="578" r:id="rId9"/>
    <p:sldId id="579" r:id="rId10"/>
  </p:sldIdLst>
  <p:sldSz cx="12192000" cy="6858000"/>
  <p:notesSz cx="6797675" cy="9928225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65A"/>
    <a:srgbClr val="24F893"/>
    <a:srgbClr val="047A42"/>
    <a:srgbClr val="0291A0"/>
    <a:srgbClr val="C5FFDF"/>
    <a:srgbClr val="009BA5"/>
    <a:srgbClr val="1E5260"/>
    <a:srgbClr val="F2F2F2"/>
    <a:srgbClr val="376092"/>
    <a:srgbClr val="F99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5BE263C-DBD7-4A20-BB59-AAB30ACAA65A}" styleName="Средний стиль 3 -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6764" autoAdjust="0"/>
  </p:normalViewPr>
  <p:slideViewPr>
    <p:cSldViewPr>
      <p:cViewPr varScale="1">
        <p:scale>
          <a:sx n="106" d="100"/>
          <a:sy n="106" d="100"/>
        </p:scale>
        <p:origin x="120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2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.vysokov\Desktop\&#1047;&#1072;&#1076;&#1072;&#1085;&#1080;&#1103;%20&#1086;&#1090;%20&#1088;&#1091;&#1082;&#1086;&#1074;&#1086;&#1076;&#1089;&#1090;&#1074;&#1072;\&#1063;&#1072;&#1081;&#1082;&#1072;%20&#1042;&#1080;&#1086;&#1083;&#1077;&#1090;&#1090;&#1072;\&#1040;&#1085;&#1072;&#1083;&#1080;&#1079;%20&#1087;&#1086;&#1089;&#1090;&#1072;&#1074;&#1097;&#1080;&#1082;&#1086;&#1074;%20&#1082;&#1090;&#1086;%20&#1085;&#1077;%20&#1073;&#1088;&#1072;&#1083;%20&#1041;&#1043;%20&#1076;&#1086;%202017%20&#1072;%20&#1087;&#1086;&#1090;&#1086;&#1084;%20&#1074;&#1079;&#1103;&#1083;&#1080;.%20&#1080;%20&#1090;&#1077;%20&#1082;&#1090;&#1086;%20&#1080;%20&#1074;%202017%20&#1075;&#1086;&#1076;&#1091;%20&#1074;&#1079;&#1103;&#108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.vysokov\Desktop\&#1047;&#1072;&#1076;&#1072;&#1085;&#1080;&#1103;%20&#1086;&#1090;%20&#1088;&#1091;&#1082;&#1086;&#1074;&#1086;&#1076;&#1089;&#1090;&#1074;&#1072;\&#1063;&#1072;&#1081;&#1082;&#1072;%20&#1042;&#1080;&#1086;&#1083;&#1077;&#1090;&#1090;&#1072;\&#1040;&#1085;&#1072;&#1083;&#1080;&#1079;%20&#1087;&#1086;&#1089;&#1090;&#1072;&#1074;&#1097;&#1080;&#1082;&#1086;&#1074;%20&#1082;&#1090;&#1086;%20&#1085;&#1077;%20&#1073;&#1088;&#1072;&#1083;%20&#1041;&#1043;%20&#1076;&#1086;%202017%20&#1072;%20&#1087;&#1086;&#1090;&#1086;&#1084;%20&#1074;&#1079;&#1103;&#1083;&#1080;.%20&#1080;%20&#1090;&#1077;%20&#1082;&#1090;&#1086;%20&#1080;%20&#1074;%202017%20&#1075;&#1086;&#1076;&#1091;%20&#1074;&#1079;&#1103;&#1083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.vysokov\Desktop\&#1047;&#1072;&#1076;&#1072;&#1085;&#1080;&#1103;%20&#1086;&#1090;%20&#1088;&#1091;&#1082;&#1086;&#1074;&#1086;&#1076;&#1089;&#1090;&#1074;&#1072;\&#1063;&#1072;&#1081;&#1082;&#1072;%20&#1042;&#1080;&#1086;&#1083;&#1077;&#1090;&#1090;&#1072;\&#1040;&#1085;&#1072;&#1083;&#1080;&#1079;%20&#1087;&#1086;&#1089;&#1090;&#1072;&#1074;&#1097;&#1080;&#1082;&#1086;&#1074;%20&#1082;&#1090;&#1086;%20&#1085;&#1077;%20&#1073;&#1088;&#1072;&#1083;%20&#1041;&#1043;%20&#1076;&#1086;%202017%20&#1072;%20&#1087;&#1086;&#1090;&#1086;&#1084;%20&#1074;&#1079;&#1103;&#1083;&#1080;.%20&#1080;%20&#1090;&#1077;%20&#1082;&#1090;&#1086;%20&#1080;%20&#1074;%202017%20&#1075;&#1086;&#1076;&#1091;%20&#1074;&#1079;&#1103;&#1083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.vysokov\Desktop\&#1047;&#1072;&#1076;&#1072;&#1085;&#1080;&#1103;%20&#1086;&#1090;%20&#1088;&#1091;&#1082;&#1086;&#1074;&#1086;&#1076;&#1089;&#1090;&#1074;&#1072;\&#1063;&#1072;&#1081;&#1082;&#1072;%20&#1042;&#1080;&#1086;&#1083;&#1077;&#1090;&#1090;&#1072;\&#1040;&#1085;&#1072;&#1083;&#1080;&#1079;%20&#1087;&#1086;&#1089;&#1090;&#1072;&#1074;&#1097;&#1080;&#1082;&#1086;&#1074;%20&#1082;&#1090;&#1086;%20&#1085;&#1077;%20&#1073;&#1088;&#1072;&#1083;%20&#1041;&#1043;%20&#1076;&#1086;%202017%20&#1072;%20&#1087;&#1086;&#1090;&#1086;&#1084;%20&#1074;&#1079;&#1103;&#1083;&#1080;.%20&#1080;%20&#1090;&#1077;%20&#1082;&#1090;&#1086;%20&#1080;%20&#1074;%202017%20&#1075;&#1086;&#1076;&#1091;%20&#1074;&#1079;&#1103;&#1083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.vysokov\Desktop\&#1047;&#1072;&#1076;&#1072;&#1085;&#1080;&#1103;%20&#1086;&#1090;%20&#1088;&#1091;&#1082;&#1086;&#1074;&#1086;&#1076;&#1089;&#1090;&#1074;&#1072;\&#1063;&#1072;&#1081;&#1082;&#1072;%20&#1042;&#1080;&#1086;&#1083;&#1077;&#1090;&#1090;&#1072;\&#1040;&#1085;&#1072;&#1083;&#1080;&#1079;%20&#1087;&#1086;&#1089;&#1090;&#1072;&#1074;&#1097;&#1080;&#1082;&#1086;&#1074;%20&#1082;&#1090;&#1086;%20&#1085;&#1077;%20&#1073;&#1088;&#1072;&#1083;%20&#1041;&#1043;%20&#1076;&#1086;%202017%20&#1072;%20&#1087;&#1086;&#1090;&#1086;&#1084;%20&#1074;&#1079;&#1103;&#1083;&#1080;.%20&#1080;%20&#1090;&#1077;%20&#1082;&#1090;&#1086;%20&#1080;%20&#1074;%202017%20&#1075;&#1086;&#1076;&#1091;%20&#1074;&#1079;&#1103;&#1083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.vysokov\Desktop\&#1047;&#1072;&#1076;&#1072;&#1085;&#1080;&#1103;%20&#1086;&#1090;%20&#1088;&#1091;&#1082;&#1086;&#1074;&#1086;&#1076;&#1089;&#1090;&#1074;&#1072;\&#1063;&#1072;&#1081;&#1082;&#1072;%20&#1042;&#1080;&#1086;&#1083;&#1077;&#1090;&#1090;&#1072;\&#1040;&#1085;&#1072;&#1083;&#1080;&#1079;%20&#1087;&#1086;&#1089;&#1090;&#1072;&#1074;&#1097;&#1080;&#1082;&#1086;&#1074;%20&#1082;&#1090;&#1086;%20&#1085;&#1077;%20&#1073;&#1088;&#1072;&#1083;%20&#1041;&#1043;%20&#1076;&#1086;%202017%20&#1072;%20&#1087;&#1086;&#1090;&#1086;&#1084;%20&#1074;&#1079;&#1103;&#1083;&#1080;.%20&#1080;%20&#1090;&#1077;%20&#1082;&#1090;&#1086;%20&#1080;%20&#1074;%202017%20&#1075;&#1086;&#1076;&#1091;%20&#1074;&#1079;&#1103;&#1083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.vysokov\Desktop\&#1047;&#1072;&#1076;&#1072;&#1085;&#1080;&#1103;%20&#1086;&#1090;%20&#1088;&#1091;&#1082;&#1086;&#1074;&#1086;&#1076;&#1089;&#1090;&#1074;&#1072;\&#1063;&#1072;&#1081;&#1082;&#1072;%20&#1042;&#1080;&#1086;&#1083;&#1077;&#1090;&#1090;&#1072;\&#1040;&#1085;&#1072;&#1083;&#1080;&#1079;%20&#1087;&#1086;&#1089;&#1090;&#1072;&#1074;&#1097;&#1080;&#1082;&#1086;&#1074;%20&#1082;&#1090;&#1086;%20&#1085;&#1077;%20&#1073;&#1088;&#1072;&#1083;%20&#1041;&#1043;%20&#1076;&#1086;%202017%20&#1072;%20&#1087;&#1086;&#1090;&#1086;&#1084;%20&#1074;&#1079;&#1103;&#1083;&#1080;.%20&#1080;%20&#1090;&#1077;%20&#1082;&#1090;&#1086;%20&#1080;%20&#1074;%202017%20&#1075;&#1086;&#1076;&#1091;%20&#1074;&#1079;&#1103;&#1083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.vysokov\Desktop\&#1047;&#1072;&#1076;&#1072;&#1085;&#1080;&#1103;%20&#1086;&#1090;%20&#1088;&#1091;&#1082;&#1086;&#1074;&#1086;&#1076;&#1089;&#1090;&#1074;&#1072;\&#1063;&#1072;&#1081;&#1082;&#1072;%20&#1042;&#1080;&#1086;&#1083;&#1077;&#1090;&#1090;&#1072;\&#1040;&#1085;&#1072;&#1083;&#1080;&#1079;%20&#1087;&#1086;&#1089;&#1090;&#1072;&#1074;&#1097;&#1080;&#1082;&#1086;&#1074;%20&#1082;&#1090;&#1086;%20&#1085;&#1077;%20&#1073;&#1088;&#1072;&#1083;%20&#1041;&#1043;%20&#1076;&#1086;%202017%20&#1072;%20&#1087;&#1086;&#1090;&#1086;&#1084;%20&#1074;&#1079;&#1103;&#1083;&#1080;.%20&#1080;%20&#1090;&#1077;%20&#1082;&#1090;&#1086;%20&#1080;%20&#1074;%202017%20&#1075;&#1086;&#1076;&#1091;%20&#1074;&#1079;&#1103;&#1083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.vysokov\Desktop\&#1047;&#1072;&#1076;&#1072;&#1085;&#1080;&#1103;%20&#1086;&#1090;%20&#1088;&#1091;&#1082;&#1086;&#1074;&#1086;&#1076;&#1089;&#1090;&#1074;&#1072;\&#1063;&#1072;&#1081;&#1082;&#1072;%20&#1042;&#1080;&#1086;&#1083;&#1077;&#1090;&#1090;&#1072;\&#1040;&#1085;&#1072;&#1083;&#1080;&#1079;%20&#1087;&#1086;&#1089;&#1090;&#1072;&#1074;&#1097;&#1080;&#1082;&#1086;&#1074;%20&#1082;&#1090;&#1086;%20&#1085;&#1077;%20&#1073;&#1088;&#1072;&#1083;%20&#1041;&#1043;%20&#1076;&#1086;%202017%20&#1072;%20&#1087;&#1086;&#1090;&#1086;&#1084;%20&#1074;&#1079;&#1103;&#1083;&#1080;.%20&#1080;%20&#1090;&#1077;%20&#1082;&#1090;&#1086;%20&#1080;%20&#1074;%202017%20&#1075;&#1086;&#1076;&#1091;%20&#1074;&#1079;&#1103;&#1083;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.vysokov\Desktop\&#1047;&#1072;&#1076;&#1072;&#1085;&#1080;&#1103;%20&#1086;&#1090;%20&#1088;&#1091;&#1082;&#1086;&#1074;&#1086;&#1076;&#1089;&#1090;&#1074;&#1072;\&#1063;&#1072;&#1081;&#1082;&#1072;%20&#1042;&#1080;&#1086;&#1083;&#1077;&#1090;&#1090;&#1072;\&#1040;&#1085;&#1072;&#1083;&#1080;&#1079;%20&#1087;&#1086;&#1089;&#1090;&#1072;&#1074;&#1097;&#1080;&#1082;&#1086;&#1074;%20&#1082;&#1090;&#1086;%20&#1085;&#1077;%20&#1073;&#1088;&#1072;&#1083;%20&#1041;&#1043;%20&#1076;&#1086;%202017%20&#1072;%20&#1087;&#1086;&#1090;&#1086;&#1084;%20&#1074;&#1079;&#1103;&#1083;&#1080;.%20&#1080;%20&#1090;&#1077;%20&#1082;&#1090;&#1086;%20&#1080;%20&#1074;%202017%20&#1075;&#1086;&#1076;&#1091;%20&#1074;&#1079;&#1103;&#108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.vysokov\Desktop\&#1047;&#1072;&#1076;&#1072;&#1085;&#1080;&#1103;%20&#1086;&#1090;%20&#1088;&#1091;&#1082;&#1086;&#1074;&#1086;&#1076;&#1089;&#1090;&#1074;&#1072;\&#1063;&#1072;&#1081;&#1082;&#1072;%20&#1042;&#1080;&#1086;&#1083;&#1077;&#1090;&#1090;&#1072;\&#1040;&#1085;&#1072;&#1083;&#1080;&#1079;%20&#1087;&#1086;&#1089;&#1090;&#1072;&#1074;&#1097;&#1080;&#1082;&#1086;&#1074;%20&#1082;&#1090;&#1086;%20&#1085;&#1077;%20&#1073;&#1088;&#1072;&#1083;%20&#1041;&#1043;%20&#1076;&#1086;%202017%20&#1072;%20&#1087;&#1086;&#1090;&#1086;&#1084;%20&#1074;&#1079;&#1103;&#1083;&#1080;.%20&#1080;%20&#1090;&#1077;%20&#1082;&#1090;&#1086;%20&#1080;%20&#1074;%202017%20&#1075;&#1086;&#1076;&#1091;%20&#1074;&#1079;&#1103;&#1083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.vysokov\Desktop\&#1047;&#1072;&#1076;&#1072;&#1085;&#1080;&#1103;%20&#1086;&#1090;%20&#1088;&#1091;&#1082;&#1086;&#1074;&#1086;&#1076;&#1089;&#1090;&#1074;&#1072;\&#1063;&#1072;&#1081;&#1082;&#1072;%20&#1042;&#1080;&#1086;&#1083;&#1077;&#1090;&#1090;&#1072;\&#1040;&#1085;&#1072;&#1083;&#1080;&#1079;%20&#1087;&#1086;&#1089;&#1090;&#1072;&#1074;&#1097;&#1080;&#1082;&#1086;&#1074;%20&#1082;&#1090;&#1086;%20&#1085;&#1077;%20&#1073;&#1088;&#1072;&#1083;%20&#1041;&#1043;%20&#1076;&#1086;%202017%20&#1072;%20&#1087;&#1086;&#1090;&#1086;&#1084;%20&#1074;&#1079;&#1103;&#1083;&#1080;.%20&#1080;%20&#1090;&#1077;%20&#1082;&#1090;&#1086;%20&#1080;%20&#1074;%202017%20&#1075;&#1086;&#1076;&#1091;%20&#1074;&#1079;&#1103;&#1083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.vysokov\Desktop\&#1047;&#1072;&#1076;&#1072;&#1085;&#1080;&#1103;%20&#1086;&#1090;%20&#1088;&#1091;&#1082;&#1086;&#1074;&#1086;&#1076;&#1089;&#1090;&#1074;&#1072;\&#1063;&#1072;&#1081;&#1082;&#1072;%20&#1042;&#1080;&#1086;&#1083;&#1077;&#1090;&#1090;&#1072;\&#1040;&#1085;&#1072;&#1083;&#1080;&#1079;%20&#1087;&#1086;&#1089;&#1090;&#1072;&#1074;&#1097;&#1080;&#1082;&#1086;&#1074;%20&#1082;&#1090;&#1086;%20&#1085;&#1077;%20&#1073;&#1088;&#1072;&#1083;%20&#1041;&#1043;%20&#1076;&#1086;%202017%20&#1072;%20&#1087;&#1086;&#1090;&#1086;&#1084;%20&#1074;&#1079;&#1103;&#1083;&#1080;.%20&#1080;%20&#1090;&#1077;%20&#1082;&#1090;&#1086;%20&#1080;%20&#1074;%202017%20&#1075;&#1086;&#1076;&#1091;%20&#1074;&#1079;&#1103;&#1083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.vysokov\Desktop\&#1047;&#1072;&#1076;&#1072;&#1085;&#1080;&#1103;%20&#1086;&#1090;%20&#1088;&#1091;&#1082;&#1086;&#1074;&#1086;&#1076;&#1089;&#1090;&#1074;&#1072;\&#1063;&#1072;&#1081;&#1082;&#1072;%20&#1042;&#1080;&#1086;&#1083;&#1077;&#1090;&#1090;&#1072;\&#1040;&#1085;&#1072;&#1083;&#1080;&#1079;%20&#1087;&#1086;&#1089;&#1090;&#1072;&#1074;&#1097;&#1080;&#1082;&#1086;&#1074;%20&#1082;&#1090;&#1086;%20&#1085;&#1077;%20&#1073;&#1088;&#1072;&#1083;%20&#1041;&#1043;%20&#1076;&#1086;%202017%20&#1072;%20&#1087;&#1086;&#1090;&#1086;&#1084;%20&#1074;&#1079;&#1103;&#1083;&#1080;.%20&#1080;%20&#1090;&#1077;%20&#1082;&#1090;&#1086;%20&#1080;%20&#1074;%202017%20&#1075;&#1086;&#1076;&#1091;%20&#1074;&#1079;&#1103;&#1083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.vysokov\Desktop\&#1047;&#1072;&#1076;&#1072;&#1085;&#1080;&#1103;%20&#1086;&#1090;%20&#1088;&#1091;&#1082;&#1086;&#1074;&#1086;&#1076;&#1089;&#1090;&#1074;&#1072;\&#1063;&#1072;&#1081;&#1082;&#1072;%20&#1042;&#1080;&#1086;&#1083;&#1077;&#1090;&#1090;&#1072;\&#1040;&#1085;&#1072;&#1083;&#1080;&#1079;%20&#1087;&#1086;&#1089;&#1090;&#1072;&#1074;&#1097;&#1080;&#1082;&#1086;&#1074;%20&#1082;&#1090;&#1086;%20&#1085;&#1077;%20&#1073;&#1088;&#1072;&#1083;%20&#1041;&#1043;%20&#1076;&#1086;%202017%20&#1072;%20&#1087;&#1086;&#1090;&#1086;&#1084;%20&#1074;&#1079;&#1103;&#1083;&#1080;.%20&#1080;%20&#1090;&#1077;%20&#1082;&#1090;&#1086;%20&#1080;%20&#1074;%202017%20&#1075;&#1086;&#1076;&#1091;%20&#1074;&#1079;&#1103;&#1083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.vysokov\Desktop\&#1047;&#1072;&#1076;&#1072;&#1085;&#1080;&#1103;%20&#1086;&#1090;%20&#1088;&#1091;&#1082;&#1086;&#1074;&#1086;&#1076;&#1089;&#1090;&#1074;&#1072;\&#1063;&#1072;&#1081;&#1082;&#1072;%20&#1042;&#1080;&#1086;&#1083;&#1077;&#1090;&#1090;&#1072;\&#1040;&#1085;&#1072;&#1083;&#1080;&#1079;%20&#1087;&#1086;&#1089;&#1090;&#1072;&#1074;&#1097;&#1080;&#1082;&#1086;&#1074;%20&#1082;&#1090;&#1086;%20&#1085;&#1077;%20&#1073;&#1088;&#1072;&#1083;%20&#1041;&#1043;%20&#1076;&#1086;%202017%20&#1072;%20&#1087;&#1086;&#1090;&#1086;&#1084;%20&#1074;&#1079;&#1103;&#1083;&#1080;.%20&#1080;%20&#1090;&#1077;%20&#1082;&#1090;&#1086;%20&#1080;%20&#1074;%202017%20&#1075;&#1086;&#1076;&#1091;%20&#1074;&#1079;&#1103;&#1083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.vysokov\Desktop\&#1047;&#1072;&#1076;&#1072;&#1085;&#1080;&#1103;%20&#1086;&#1090;%20&#1088;&#1091;&#1082;&#1086;&#1074;&#1086;&#1076;&#1089;&#1090;&#1074;&#1072;\&#1063;&#1072;&#1081;&#1082;&#1072;%20&#1042;&#1080;&#1086;&#1083;&#1077;&#1090;&#1090;&#1072;\&#1040;&#1085;&#1072;&#1083;&#1080;&#1079;%20&#1087;&#1086;&#1089;&#1090;&#1072;&#1074;&#1097;&#1080;&#1082;&#1086;&#1074;%20&#1082;&#1090;&#1086;%20&#1085;&#1077;%20&#1073;&#1088;&#1072;&#1083;%20&#1041;&#1043;%20&#1076;&#1086;%202017%20&#1072;%20&#1087;&#1086;&#1090;&#1086;&#1084;%20&#1074;&#1079;&#1103;&#1083;&#1080;.%20&#1080;%20&#1090;&#1077;%20&#1082;&#1090;&#1086;%20&#1080;%20&#1074;%202017%20&#1075;&#1086;&#1076;&#1091;%20&#1074;&#1079;&#1103;&#1083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Поставщики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не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бравшие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БГ в 2016</a:t>
            </a:r>
            <a:r>
              <a:rPr lang="en-US" sz="1600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tx1"/>
                </a:solidFill>
                <a:latin typeface="+mj-lt"/>
              </a:rPr>
              <a:t>году</a:t>
            </a:r>
            <a:endParaRPr lang="ru-RU" sz="1600" dirty="0">
              <a:solidFill>
                <a:schemeClr val="tx1"/>
              </a:solidFill>
              <a:latin typeface="+mj-lt"/>
            </a:endParaRPr>
          </a:p>
        </c:rich>
      </c:tx>
      <c:layout>
        <c:manualLayout>
          <c:xMode val="edge"/>
          <c:yMode val="edge"/>
          <c:x val="0.33140087329889795"/>
          <c:y val="3.26878984841309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j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36598271162359114"/>
          <c:y val="0.21527275140922084"/>
          <c:w val="0.29341409248737621"/>
          <c:h val="0.65506342449246324"/>
        </c:manualLayout>
      </c:layout>
      <c:pieChart>
        <c:varyColors val="1"/>
        <c:ser>
          <c:idx val="0"/>
          <c:order val="0"/>
          <c:explosion val="7"/>
          <c:dPt>
            <c:idx val="0"/>
            <c:bubble3D val="0"/>
            <c:explosion val="13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0"/>
            <c:spPr>
              <a:solidFill>
                <a:srgbClr val="009BA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Лист1!$G$11:$G$12</c:f>
              <c:strCache>
                <c:ptCount val="2"/>
                <c:pt idx="0">
                  <c:v>Не заключали контракты в 2017</c:v>
                </c:pt>
                <c:pt idx="1">
                  <c:v>Заключали контракты в 2017</c:v>
                </c:pt>
              </c:strCache>
            </c:strRef>
          </c:cat>
          <c:val>
            <c:numRef>
              <c:f>Лист1!$H$11:$H$12</c:f>
              <c:numCache>
                <c:formatCode>General</c:formatCode>
                <c:ptCount val="2"/>
                <c:pt idx="0">
                  <c:v>52231</c:v>
                </c:pt>
                <c:pt idx="1">
                  <c:v>66208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3.3047343371905916E-2"/>
          <c:y val="0.201435025737881"/>
          <c:w val="0.94703350425065536"/>
          <c:h val="0.709937553234825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Лист1!$B$110</c:f>
              <c:strCache>
                <c:ptCount val="1"/>
                <c:pt idx="0">
                  <c:v>Среднее количество заключенных контрактов на поставщика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Лист1!$A$111:$A$112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Лист1!$B$111:$B$112</c:f>
              <c:numCache>
                <c:formatCode>_-* #\ ##0.0\ _₽_-;\-* #\ ##0.0\ _₽_-;_-* "-"??\ _₽_-;_-@_-</c:formatCode>
                <c:ptCount val="2"/>
                <c:pt idx="0">
                  <c:v>7.3279595904859596</c:v>
                </c:pt>
                <c:pt idx="1">
                  <c:v>10.761576606140158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-2107520400"/>
        <c:axId val="-2107519856"/>
      </c:barChart>
      <c:catAx>
        <c:axId val="-210752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2107519856"/>
        <c:crosses val="autoZero"/>
        <c:auto val="1"/>
        <c:lblAlgn val="ctr"/>
        <c:lblOffset val="100"/>
        <c:noMultiLvlLbl val="0"/>
      </c:catAx>
      <c:valAx>
        <c:axId val="-210751985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\ ##0.0\ _₽_-;\-* #\ ##0.0\ _₽_-;_-* &quot;-&quot;??\ _₽_-;_-@_-" sourceLinked="1"/>
        <c:majorTickMark val="none"/>
        <c:minorTickMark val="none"/>
        <c:tickLblPos val="nextTo"/>
        <c:crossAx val="-2107520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4485456477058103"/>
          <c:y val="6.38375426382130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3.3047343371905916E-2"/>
          <c:y val="0.21240714300494548"/>
          <c:w val="0.94478945319479224"/>
          <c:h val="0.698965404409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Лист1!$C$110</c:f>
              <c:strCache>
                <c:ptCount val="1"/>
                <c:pt idx="0">
                  <c:v>Средняя сумма одного контракта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Лист1!$A$111:$A$112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Лист1!$C$111:$C$112</c:f>
              <c:numCache>
                <c:formatCode>_-* #\ ##0\ _₽_-;\-* #\ ##0\ _₽_-;_-* "-"??\ _₽_-;_-@_-</c:formatCode>
                <c:ptCount val="2"/>
                <c:pt idx="0">
                  <c:v>1027143.9863932044</c:v>
                </c:pt>
                <c:pt idx="1">
                  <c:v>913909.31746259099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-2107526384"/>
        <c:axId val="-2107525840"/>
      </c:barChart>
      <c:catAx>
        <c:axId val="-210752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2107525840"/>
        <c:crosses val="autoZero"/>
        <c:auto val="1"/>
        <c:lblAlgn val="ctr"/>
        <c:lblOffset val="100"/>
        <c:noMultiLvlLbl val="0"/>
      </c:catAx>
      <c:valAx>
        <c:axId val="-21075258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\ ##0\ _₽_-;\-* #\ ##0\ _₽_-;_-* &quot;-&quot;??\ _₽_-;_-@_-" sourceLinked="1"/>
        <c:majorTickMark val="none"/>
        <c:minorTickMark val="none"/>
        <c:tickLblPos val="nextTo"/>
        <c:crossAx val="-2107526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7998549168115596"/>
          <c:y val="4.46011637508899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3.3047343371905916E-2"/>
          <c:y val="0.20307600529969524"/>
          <c:w val="0.966952593229221"/>
          <c:h val="0.708296448600143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Лист1!$D$110</c:f>
              <c:strCache>
                <c:ptCount val="1"/>
                <c:pt idx="0">
                  <c:v>Средняя сумма обеспечения одоного контракта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Лист1!$A$111:$A$112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Лист1!$D$111:$D$112</c:f>
              <c:numCache>
                <c:formatCode>_-* #\ ##0\ _₽_-;\-* #\ ##0\ _₽_-;_-* "-"??\ _₽_-;_-@_-</c:formatCode>
                <c:ptCount val="2"/>
                <c:pt idx="0">
                  <c:v>126885.73004509787</c:v>
                </c:pt>
                <c:pt idx="1">
                  <c:v>115957.75559982177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-2107525296"/>
        <c:axId val="-101343584"/>
      </c:barChart>
      <c:catAx>
        <c:axId val="-2107525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01343584"/>
        <c:crosses val="autoZero"/>
        <c:auto val="1"/>
        <c:lblAlgn val="ctr"/>
        <c:lblOffset val="100"/>
        <c:noMultiLvlLbl val="0"/>
      </c:catAx>
      <c:valAx>
        <c:axId val="-1013435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\ ##0\ _₽_-;\-* #\ ##0\ _₽_-;_-* &quot;-&quot;??\ _₽_-;_-@_-" sourceLinked="1"/>
        <c:majorTickMark val="none"/>
        <c:minorTickMark val="none"/>
        <c:tickLblPos val="nextTo"/>
        <c:crossAx val="-2107525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6598271162359114"/>
          <c:y val="0.21527275140922084"/>
          <c:w val="0.31961647118574127"/>
          <c:h val="0.78472737211011434"/>
        </c:manualLayout>
      </c:layout>
      <c:pieChart>
        <c:varyColors val="1"/>
        <c:ser>
          <c:idx val="0"/>
          <c:order val="0"/>
          <c:explosion val="7"/>
          <c:dPt>
            <c:idx val="0"/>
            <c:bubble3D val="0"/>
            <c:explosion val="13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0"/>
            <c:spPr>
              <a:solidFill>
                <a:srgbClr val="009BA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Лист1!$G$11:$G$12</c:f>
              <c:strCache>
                <c:ptCount val="2"/>
                <c:pt idx="0">
                  <c:v>Не заключали контракты в 2017</c:v>
                </c:pt>
                <c:pt idx="1">
                  <c:v>Заключали контракты в 2017</c:v>
                </c:pt>
              </c:strCache>
            </c:strRef>
          </c:cat>
          <c:val>
            <c:numRef>
              <c:f>Лист1!$H$11:$H$12</c:f>
              <c:numCache>
                <c:formatCode>General</c:formatCode>
                <c:ptCount val="2"/>
                <c:pt idx="0">
                  <c:v>52231</c:v>
                </c:pt>
                <c:pt idx="1">
                  <c:v>66208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7323948132747154E-2"/>
          <c:y val="0"/>
          <c:w val="0.9"/>
          <c:h val="0.120377113444554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865315279434362"/>
          <c:y val="0.28465585955164613"/>
          <c:w val="0.32150839278019383"/>
          <c:h val="0.60795524016288083"/>
        </c:manualLayout>
      </c:layout>
      <c:pieChart>
        <c:varyColors val="1"/>
        <c:ser>
          <c:idx val="0"/>
          <c:order val="0"/>
          <c:explosion val="17"/>
          <c:dPt>
            <c:idx val="0"/>
            <c:bubble3D val="0"/>
            <c:explosion val="13"/>
            <c:spPr>
              <a:solidFill>
                <a:srgbClr val="009BA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465A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Лист1!$G$14:$G$15</c:f>
              <c:strCache>
                <c:ptCount val="2"/>
                <c:pt idx="0">
                  <c:v>Брали БГ на исполнение контракта в 2017 году</c:v>
                </c:pt>
                <c:pt idx="1">
                  <c:v>Не брали БГ на исполнение контракта в 2017 году</c:v>
                </c:pt>
              </c:strCache>
            </c:strRef>
          </c:cat>
          <c:val>
            <c:numRef>
              <c:f>Лист1!$H$14:$H$15</c:f>
              <c:numCache>
                <c:formatCode>General</c:formatCode>
                <c:ptCount val="2"/>
                <c:pt idx="0">
                  <c:v>11790</c:v>
                </c:pt>
                <c:pt idx="1">
                  <c:v>54418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967349539778598"/>
          <c:y val="0.32502602695533217"/>
          <c:w val="0.32034333711348634"/>
          <c:h val="0.385730325523603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3.9593106434885922E-2"/>
          <c:y val="0.27660610071770314"/>
          <c:w val="0.92081378713022821"/>
          <c:h val="0.655161451846163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Лист1!$B$78</c:f>
              <c:strCache>
                <c:ptCount val="1"/>
                <c:pt idx="0">
                  <c:v>Среднее количество заключенных контрактов на поставщика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291A0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465A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Лист1!$A$79:$A$80</c:f>
              <c:strCache>
                <c:ptCount val="2"/>
                <c:pt idx="0">
                  <c:v>Брал БГ</c:v>
                </c:pt>
                <c:pt idx="1">
                  <c:v>Не брал БГ</c:v>
                </c:pt>
              </c:strCache>
            </c:strRef>
          </c:cat>
          <c:val>
            <c:numRef>
              <c:f>Лист1!$B$79:$B$80</c:f>
              <c:numCache>
                <c:formatCode>_-* #\ ##0\ _₽_-;\-* #\ ##0\ _₽_-;_-* "-"??\ _₽_-;_-@_-</c:formatCode>
                <c:ptCount val="2"/>
                <c:pt idx="0">
                  <c:v>16.067111824866874</c:v>
                </c:pt>
                <c:pt idx="1">
                  <c:v>10.761576606140158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04497936"/>
        <c:axId val="-2104494128"/>
      </c:barChart>
      <c:catAx>
        <c:axId val="-2104497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2104494128"/>
        <c:crosses val="autoZero"/>
        <c:auto val="1"/>
        <c:lblAlgn val="ctr"/>
        <c:lblOffset val="100"/>
        <c:noMultiLvlLbl val="0"/>
      </c:catAx>
      <c:valAx>
        <c:axId val="-210449412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\ ##0\ _₽_-;\-* #\ ##0\ _₽_-;_-* &quot;-&quot;??\ _₽_-;_-@_-" sourceLinked="1"/>
        <c:majorTickMark val="none"/>
        <c:minorTickMark val="none"/>
        <c:tickLblPos val="nextTo"/>
        <c:crossAx val="-2104497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Средняя сумма одного </a:t>
            </a:r>
            <a:r>
              <a:rPr lang="ru-RU" dirty="0" smtClean="0"/>
              <a:t>контракта</a:t>
            </a:r>
          </a:p>
          <a:p>
            <a:pPr>
              <a:defRPr/>
            </a:pPr>
            <a:endParaRPr lang="ru-RU" dirty="0"/>
          </a:p>
        </c:rich>
      </c:tx>
      <c:layout>
        <c:manualLayout>
          <c:xMode val="edge"/>
          <c:yMode val="edge"/>
          <c:x val="0.10702255304966114"/>
          <c:y val="6.43270001669077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3.5273858460171094E-2"/>
          <c:y val="0.25852579978215168"/>
          <c:w val="0.9223975113876236"/>
          <c:h val="0.679368133749991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Лист1!$C$78</c:f>
              <c:strCache>
                <c:ptCount val="1"/>
                <c:pt idx="0">
                  <c:v>Средняя сумма одного контракта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291A0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465A"/>
              </a:solidFill>
              <a:ln>
                <a:noFill/>
              </a:ln>
              <a:effectLst/>
            </c:spPr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Лист1!$A$79:$A$80</c:f>
              <c:strCache>
                <c:ptCount val="2"/>
                <c:pt idx="0">
                  <c:v>Брал БГ</c:v>
                </c:pt>
                <c:pt idx="1">
                  <c:v>Не брал БГ</c:v>
                </c:pt>
              </c:strCache>
            </c:strRef>
          </c:cat>
          <c:val>
            <c:numRef>
              <c:f>Лист1!$C$79:$C$80</c:f>
              <c:numCache>
                <c:formatCode>_-* #\ ##0\ _₽_-;\-* #\ ##0\ _₽_-;_-* "-"??\ _₽_-;_-@_-</c:formatCode>
                <c:ptCount val="2"/>
                <c:pt idx="0">
                  <c:v>5108979.4228687175</c:v>
                </c:pt>
                <c:pt idx="1">
                  <c:v>913909.3174625946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1"/>
        <c:overlap val="-51"/>
        <c:axId val="-2104497392"/>
        <c:axId val="-2104498480"/>
      </c:barChart>
      <c:catAx>
        <c:axId val="-210449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2104498480"/>
        <c:crosses val="autoZero"/>
        <c:auto val="1"/>
        <c:lblAlgn val="ctr"/>
        <c:lblOffset val="100"/>
        <c:noMultiLvlLbl val="0"/>
      </c:catAx>
      <c:valAx>
        <c:axId val="-21044984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\ ##0\ _₽_-;\-* #\ ##0\ _₽_-;_-* &quot;-&quot;??\ _₽_-;_-@_-" sourceLinked="1"/>
        <c:majorTickMark val="none"/>
        <c:minorTickMark val="none"/>
        <c:tickLblPos val="nextTo"/>
        <c:crossAx val="-2104497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Средняя сумма обеспечения </a:t>
            </a:r>
            <a:r>
              <a:rPr lang="ru-RU" dirty="0" smtClean="0"/>
              <a:t>одного </a:t>
            </a:r>
            <a:r>
              <a:rPr lang="ru-RU" dirty="0"/>
              <a:t>контракта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8501555382735255E-2"/>
          <c:y val="0.24695484236095408"/>
          <c:w val="0.90299688923452948"/>
          <c:h val="0.683676817273867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Лист1!$D$78</c:f>
              <c:strCache>
                <c:ptCount val="1"/>
                <c:pt idx="0">
                  <c:v>Средняя сумма обеспечения одоного контракта</c:v>
                </c:pt>
              </c:strCache>
            </c:strRef>
          </c:tx>
          <c:spPr>
            <a:solidFill>
              <a:srgbClr val="0291A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465A"/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8.8184646150427318E-3"/>
                  <c:y val="-2.8546362810587152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Лист1!$A$79:$A$80</c:f>
              <c:strCache>
                <c:ptCount val="2"/>
                <c:pt idx="0">
                  <c:v>Брал БГ</c:v>
                </c:pt>
                <c:pt idx="1">
                  <c:v>Не брал БГ</c:v>
                </c:pt>
              </c:strCache>
            </c:strRef>
          </c:cat>
          <c:val>
            <c:numRef>
              <c:f>Лист1!$D$79:$D$80</c:f>
              <c:numCache>
                <c:formatCode>_-* #\ ##0\ _₽_-;\-* #\ ##0\ _₽_-;_-* "-"??\ _₽_-;_-@_-</c:formatCode>
                <c:ptCount val="2"/>
                <c:pt idx="0">
                  <c:v>950289.4414881462</c:v>
                </c:pt>
                <c:pt idx="1">
                  <c:v>115957.75559982173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04493584"/>
        <c:axId val="-2104493040"/>
      </c:barChart>
      <c:catAx>
        <c:axId val="-210449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2104493040"/>
        <c:crosses val="autoZero"/>
        <c:auto val="1"/>
        <c:lblAlgn val="ctr"/>
        <c:lblOffset val="100"/>
        <c:noMultiLvlLbl val="0"/>
      </c:catAx>
      <c:valAx>
        <c:axId val="-21044930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\ ##0\ _₽_-;\-* #\ ##0\ _₽_-;_-* &quot;-&quot;??\ _₽_-;_-@_-" sourceLinked="1"/>
        <c:majorTickMark val="none"/>
        <c:minorTickMark val="none"/>
        <c:tickLblPos val="nextTo"/>
        <c:crossAx val="-210449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6598271162359114"/>
          <c:y val="0.21527275140922084"/>
          <c:w val="0.31961647118574127"/>
          <c:h val="0.78472737211011434"/>
        </c:manualLayout>
      </c:layout>
      <c:pieChart>
        <c:varyColors val="1"/>
        <c:ser>
          <c:idx val="0"/>
          <c:order val="0"/>
          <c:explosion val="7"/>
          <c:dPt>
            <c:idx val="0"/>
            <c:bubble3D val="0"/>
            <c:explosion val="13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0"/>
            <c:spPr>
              <a:solidFill>
                <a:srgbClr val="009BA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Лист1!$G$11:$G$12</c:f>
              <c:strCache>
                <c:ptCount val="2"/>
                <c:pt idx="0">
                  <c:v>Не заключали контракты в 2017</c:v>
                </c:pt>
                <c:pt idx="1">
                  <c:v>Заключали контракты в 2017</c:v>
                </c:pt>
              </c:strCache>
            </c:strRef>
          </c:cat>
          <c:val>
            <c:numRef>
              <c:f>Лист1!$H$11:$H$12</c:f>
              <c:numCache>
                <c:formatCode>General</c:formatCode>
                <c:ptCount val="2"/>
                <c:pt idx="0">
                  <c:v>52231</c:v>
                </c:pt>
                <c:pt idx="1">
                  <c:v>66208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7323948132747154E-2"/>
          <c:y val="0"/>
          <c:w val="0.9"/>
          <c:h val="0.120377113444554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865315279434362"/>
          <c:y val="0.28465585955164613"/>
          <c:w val="0.32150839278019383"/>
          <c:h val="0.60795524016288083"/>
        </c:manualLayout>
      </c:layout>
      <c:pieChart>
        <c:varyColors val="1"/>
        <c:ser>
          <c:idx val="0"/>
          <c:order val="0"/>
          <c:explosion val="17"/>
          <c:dPt>
            <c:idx val="0"/>
            <c:bubble3D val="0"/>
            <c:explosion val="13"/>
            <c:spPr>
              <a:solidFill>
                <a:srgbClr val="009BA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465A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Лист1!$G$14:$G$15</c:f>
              <c:strCache>
                <c:ptCount val="2"/>
                <c:pt idx="0">
                  <c:v>Брали БГ на исполнение контракта в 2017 году</c:v>
                </c:pt>
                <c:pt idx="1">
                  <c:v>Не брали БГ на исполнение контракта в 2017 году</c:v>
                </c:pt>
              </c:strCache>
            </c:strRef>
          </c:cat>
          <c:val>
            <c:numRef>
              <c:f>Лист1!$H$14:$H$15</c:f>
              <c:numCache>
                <c:formatCode>General</c:formatCode>
                <c:ptCount val="2"/>
                <c:pt idx="0">
                  <c:v>11790</c:v>
                </c:pt>
                <c:pt idx="1">
                  <c:v>54418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967349539778598"/>
          <c:y val="0.32502602695533217"/>
          <c:w val="0.32034333711348634"/>
          <c:h val="0.385730325523603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3047343371905916E-2"/>
          <c:y val="4.202482021378811E-2"/>
          <c:w val="0.58579654084869504"/>
          <c:h val="0.869347631599054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Лист1!$B$26</c:f>
              <c:strCache>
                <c:ptCount val="1"/>
                <c:pt idx="0">
                  <c:v>Среднее количество заключенных контрактов на поставщика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9BA5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009BA5"/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5.716326616499524E-3"/>
                  <c:y val="-3.361271966272182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4956257771810981E-3"/>
                  <c:y val="3.819894760933340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Лист1!$A$27:$A$28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Лист1!$B$27:$B$28</c:f>
              <c:numCache>
                <c:formatCode>_-* #\ ##0.0\ _₽_-;\-* #\ ##0.0\ _₽_-;_-* "-"??\ _₽_-;_-@_-</c:formatCode>
                <c:ptCount val="2"/>
                <c:pt idx="0">
                  <c:v>10.493786045000407</c:v>
                </c:pt>
                <c:pt idx="1">
                  <c:v>16.067111824866874</c:v>
                </c:pt>
              </c:numCache>
            </c:numRef>
          </c:val>
        </c:ser>
        <c:ser>
          <c:idx val="1"/>
          <c:order val="1"/>
          <c:tx>
            <c:strRef>
              <c:f>Лист1!$C$26</c:f>
              <c:strCache>
                <c:ptCount val="1"/>
                <c:pt idx="0">
                  <c:v>Среднее количество контрактов, обеспеченных БГ, на поставщика</c:v>
                </c:pt>
              </c:strCache>
            </c:strRef>
          </c:tx>
          <c:spPr>
            <a:solidFill>
              <a:srgbClr val="C5FFDF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2.6586905021177762E-3"/>
                  <c:y val="0.1303993145308473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Лист1!$C$27:$C$28</c:f>
              <c:numCache>
                <c:formatCode>_(* #,##0.00_);_(* \(#,##0.00\);_(* "-"??_);_(@_)</c:formatCode>
                <c:ptCount val="2"/>
                <c:pt idx="1">
                  <c:v>5.0621249260417551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07522576"/>
        <c:axId val="-2107524752"/>
      </c:barChart>
      <c:catAx>
        <c:axId val="-21075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2107524752"/>
        <c:crosses val="autoZero"/>
        <c:auto val="1"/>
        <c:lblAlgn val="ctr"/>
        <c:lblOffset val="100"/>
        <c:noMultiLvlLbl val="0"/>
      </c:catAx>
      <c:valAx>
        <c:axId val="-21075247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\ ##0.0\ _₽_-;\-* #\ ##0.0\ _₽_-;_-* &quot;-&quot;??\ _₽_-;_-@_-" sourceLinked="1"/>
        <c:majorTickMark val="none"/>
        <c:minorTickMark val="none"/>
        <c:tickLblPos val="nextTo"/>
        <c:crossAx val="-21075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10234061886988"/>
          <c:y val="0.28188133032507023"/>
          <c:w val="0.34843205647133729"/>
          <c:h val="0.489195298290038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1200" dirty="0">
                <a:solidFill>
                  <a:schemeClr val="tx1"/>
                </a:solidFill>
              </a:rPr>
              <a:t>Средняя сумма одного </a:t>
            </a:r>
            <a:r>
              <a:rPr lang="ru-RU" sz="1200" dirty="0" smtClean="0">
                <a:solidFill>
                  <a:schemeClr val="tx1"/>
                </a:solidFill>
              </a:rPr>
              <a:t>контракта</a:t>
            </a:r>
            <a:endParaRPr lang="ru-RU" sz="1200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3.3047343371905916E-2"/>
          <c:y val="0.15370222067289122"/>
          <c:w val="0.94619528385734919"/>
          <c:h val="0.757670183019960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Лист1!$B$39</c:f>
              <c:strCache>
                <c:ptCount val="1"/>
                <c:pt idx="0">
                  <c:v>Средняя сумма одного контракта</c:v>
                </c:pt>
              </c:strCache>
            </c:strRef>
          </c:tx>
          <c:spPr>
            <a:solidFill>
              <a:srgbClr val="0291A0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Лист1!$A$40:$A$41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Лист1!$B$40:$B$41</c:f>
              <c:numCache>
                <c:formatCode>_-* #\ ##0\ _₽_-;\-* #\ ##0\ _₽_-;_-* "-"??\ _₽_-;_-@_-</c:formatCode>
                <c:ptCount val="2"/>
                <c:pt idx="0">
                  <c:v>2610007.8227966335</c:v>
                </c:pt>
                <c:pt idx="1">
                  <c:v>5108979.4228687175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-2107522032"/>
        <c:axId val="-2107526928"/>
      </c:barChart>
      <c:catAx>
        <c:axId val="-210752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2107526928"/>
        <c:crosses val="autoZero"/>
        <c:auto val="1"/>
        <c:lblAlgn val="ctr"/>
        <c:lblOffset val="100"/>
        <c:noMultiLvlLbl val="0"/>
      </c:catAx>
      <c:valAx>
        <c:axId val="-210752692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\ ##0\ _₽_-;\-* #\ ##0\ _₽_-;_-* &quot;-&quot;??\ _₽_-;_-@_-" sourceLinked="1"/>
        <c:majorTickMark val="none"/>
        <c:minorTickMark val="none"/>
        <c:tickLblPos val="nextTo"/>
        <c:crossAx val="-210752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2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1200" dirty="0">
                <a:solidFill>
                  <a:schemeClr val="tx1"/>
                </a:solidFill>
              </a:rPr>
              <a:t>Средняя сумма обеспечения </a:t>
            </a:r>
            <a:r>
              <a:rPr lang="ru-RU" sz="1200" dirty="0" smtClean="0">
                <a:solidFill>
                  <a:schemeClr val="tx1"/>
                </a:solidFill>
              </a:rPr>
              <a:t>одного </a:t>
            </a:r>
            <a:r>
              <a:rPr lang="ru-RU" sz="1200" dirty="0">
                <a:solidFill>
                  <a:schemeClr val="tx1"/>
                </a:solidFill>
              </a:rPr>
              <a:t>контракта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3.3047343371905916E-2"/>
          <c:y val="0.15382984485954415"/>
          <c:w val="0.95427101325226471"/>
          <c:h val="0.757542678436915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Лист1!$C$39</c:f>
              <c:strCache>
                <c:ptCount val="1"/>
                <c:pt idx="0">
                  <c:v>Средняя сумма обеспечения одоного контракта</c:v>
                </c:pt>
              </c:strCache>
            </c:strRef>
          </c:tx>
          <c:spPr>
            <a:solidFill>
              <a:srgbClr val="0291A0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Лист1!$A$40:$A$41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Лист1!$C$40:$C$41</c:f>
              <c:numCache>
                <c:formatCode>_-* #\ ##0\ _₽_-;\-* #\ ##0\ _₽_-;_-* "-"??\ _₽_-;_-@_-</c:formatCode>
                <c:ptCount val="2"/>
                <c:pt idx="0">
                  <c:v>378963.17735584889</c:v>
                </c:pt>
                <c:pt idx="1">
                  <c:v>950289.4414881462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-2107524208"/>
        <c:axId val="-2107523664"/>
      </c:barChart>
      <c:catAx>
        <c:axId val="-210752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2107523664"/>
        <c:crosses val="autoZero"/>
        <c:auto val="1"/>
        <c:lblAlgn val="ctr"/>
        <c:lblOffset val="100"/>
        <c:noMultiLvlLbl val="0"/>
      </c:catAx>
      <c:valAx>
        <c:axId val="-21075236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\ ##0\ _₽_-;\-* #\ ##0\ _₽_-;_-* &quot;-&quot;??\ _₽_-;_-@_-" sourceLinked="1"/>
        <c:majorTickMark val="none"/>
        <c:minorTickMark val="none"/>
        <c:tickLblPos val="nextTo"/>
        <c:crossAx val="-210752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0291A0"/>
              </a:solidFill>
              <a:ln>
                <a:noFill/>
              </a:ln>
              <a:effectLst/>
            </c:spPr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291A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Лист1!$A$48:$B$48</c:f>
              <c:strCache>
                <c:ptCount val="2"/>
                <c:pt idx="0">
                  <c:v>Средняя сумма обеспечения одного контракта</c:v>
                </c:pt>
                <c:pt idx="1">
                  <c:v>Средняя сумма одной БГ</c:v>
                </c:pt>
              </c:strCache>
            </c:strRef>
          </c:cat>
          <c:val>
            <c:numRef>
              <c:f>Лист1!$A$49:$B$49</c:f>
              <c:numCache>
                <c:formatCode>_-* #\ ##0\ _₽_-;\-* #\ ##0\ _₽_-;_-* "-"??\ _₽_-;_-@_-</c:formatCode>
                <c:ptCount val="2"/>
                <c:pt idx="0">
                  <c:v>950289.4414881462</c:v>
                </c:pt>
                <c:pt idx="1">
                  <c:v>1862239.6058695309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07521488"/>
        <c:axId val="-2107520944"/>
      </c:barChart>
      <c:catAx>
        <c:axId val="-210752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2107520944"/>
        <c:crosses val="autoZero"/>
        <c:auto val="1"/>
        <c:lblAlgn val="ctr"/>
        <c:lblOffset val="100"/>
        <c:noMultiLvlLbl val="0"/>
      </c:catAx>
      <c:valAx>
        <c:axId val="-21075209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\ ##0\ _₽_-;\-* #\ ##0\ _₽_-;_-* &quot;-&quot;??\ _₽_-;_-@_-" sourceLinked="1"/>
        <c:majorTickMark val="none"/>
        <c:minorTickMark val="none"/>
        <c:tickLblPos val="nextTo"/>
        <c:crossAx val="-2107521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6598271162359114"/>
          <c:y val="0.21527275140922084"/>
          <c:w val="0.31961647118574127"/>
          <c:h val="0.78472737211011434"/>
        </c:manualLayout>
      </c:layout>
      <c:pieChart>
        <c:varyColors val="1"/>
        <c:ser>
          <c:idx val="0"/>
          <c:order val="0"/>
          <c:explosion val="7"/>
          <c:dPt>
            <c:idx val="0"/>
            <c:bubble3D val="0"/>
            <c:explosion val="13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0"/>
            <c:spPr>
              <a:solidFill>
                <a:srgbClr val="009BA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Лист1!$G$11:$G$12</c:f>
              <c:strCache>
                <c:ptCount val="2"/>
                <c:pt idx="0">
                  <c:v>Не заключали контракты в 2017</c:v>
                </c:pt>
                <c:pt idx="1">
                  <c:v>Заключали контракты в 2017</c:v>
                </c:pt>
              </c:strCache>
            </c:strRef>
          </c:cat>
          <c:val>
            <c:numRef>
              <c:f>Лист1!$H$11:$H$12</c:f>
              <c:numCache>
                <c:formatCode>General</c:formatCode>
                <c:ptCount val="2"/>
                <c:pt idx="0">
                  <c:v>52231</c:v>
                </c:pt>
                <c:pt idx="1">
                  <c:v>66208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7323948132747154E-2"/>
          <c:y val="0"/>
          <c:w val="0.9"/>
          <c:h val="0.120377113444554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865315279434362"/>
          <c:y val="0.28465585955164613"/>
          <c:w val="0.32150839278019383"/>
          <c:h val="0.60795524016288083"/>
        </c:manualLayout>
      </c:layout>
      <c:pieChart>
        <c:varyColors val="1"/>
        <c:ser>
          <c:idx val="0"/>
          <c:order val="0"/>
          <c:explosion val="34"/>
          <c:dPt>
            <c:idx val="0"/>
            <c:bubble3D val="0"/>
            <c:spPr>
              <a:solidFill>
                <a:srgbClr val="009BA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465A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Лист1!$G$14:$G$15</c:f>
              <c:strCache>
                <c:ptCount val="2"/>
                <c:pt idx="0">
                  <c:v>Брали БГ на исполнение контракта в 2017 году</c:v>
                </c:pt>
                <c:pt idx="1">
                  <c:v>Не брали БГ на исполнение контракта в 2017 году</c:v>
                </c:pt>
              </c:strCache>
            </c:strRef>
          </c:cat>
          <c:val>
            <c:numRef>
              <c:f>Лист1!$H$14:$H$15</c:f>
              <c:numCache>
                <c:formatCode>General</c:formatCode>
                <c:ptCount val="2"/>
                <c:pt idx="0">
                  <c:v>11790</c:v>
                </c:pt>
                <c:pt idx="1">
                  <c:v>54418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967349539778598"/>
          <c:y val="0.32502602695533217"/>
          <c:w val="0.32034333711348634"/>
          <c:h val="0.385730325523603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343E58F-6069-4CE9-9918-8FEFAA374264}" type="datetimeFigureOut">
              <a:rPr lang="ru-RU"/>
              <a:pPr>
                <a:defRPr/>
              </a:pPr>
              <a:t>16.01.2019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31258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31258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1929280-D168-49EE-AE70-AB138388FD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588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5B156B6-1DA9-49C4-9E35-1EBD196341B4}" type="datetimeFigureOut">
              <a:rPr lang="ru-RU"/>
              <a:pPr>
                <a:defRPr/>
              </a:pPr>
              <a:t>16.01.2019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15629"/>
            <a:ext cx="5438775" cy="44679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6400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671"/>
            <a:ext cx="2946400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50D22F9-0339-4067-9A3F-BA970F74B2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4983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Алексей (с)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0D22F9-0339-4067-9A3F-BA970F74B295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593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Алексей (с)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0D22F9-0339-4067-9A3F-BA970F74B295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547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Алексей (с)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0D22F9-0339-4067-9A3F-BA970F74B295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705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Алексей (с)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0D22F9-0339-4067-9A3F-BA970F74B295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453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Алексей (с)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0D22F9-0339-4067-9A3F-BA970F74B295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940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Алексей (с)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0D22F9-0339-4067-9A3F-BA970F74B295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95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Алексей (с)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0D22F9-0339-4067-9A3F-BA970F74B295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289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Алексей (с)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0D22F9-0339-4067-9A3F-BA970F74B295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408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Алексей (с)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0D22F9-0339-4067-9A3F-BA970F74B295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35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2"/>
            <a:ext cx="12192000" cy="6855876"/>
          </a:xfrm>
          <a:prstGeom prst="rect">
            <a:avLst/>
          </a:prstGeom>
        </p:spPr>
      </p:pic>
      <p:sp>
        <p:nvSpPr>
          <p:cNvPr id="8" name="Прямоугольник 7"/>
          <p:cNvSpPr/>
          <p:nvPr userDrawn="1"/>
        </p:nvSpPr>
        <p:spPr>
          <a:xfrm>
            <a:off x="1264423" y="2276872"/>
            <a:ext cx="509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Подготовлено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для заседания Совета Директоров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495603" y="387140"/>
            <a:ext cx="8246815" cy="4495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cs typeface="Times New Roman" panose="02020603050405020304" pitchFamily="18" charset="0"/>
              </a:rPr>
              <a:t/>
            </a:r>
            <a:br>
              <a:rPr lang="ru-RU" sz="2400" dirty="0"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10" name="Рисунок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76" y="5949280"/>
            <a:ext cx="2007342" cy="620897"/>
          </a:xfrm>
          <a:prstGeom prst="rect">
            <a:avLst/>
          </a:prstGeom>
        </p:spPr>
      </p:pic>
      <p:pic>
        <p:nvPicPr>
          <p:cNvPr id="11" name="Рисунок 13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667" y="6071710"/>
            <a:ext cx="1812920" cy="331203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773" y="5805264"/>
            <a:ext cx="163489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1004447" y="442341"/>
            <a:ext cx="8115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ОТЧЕТ О РЕЗУЛЬТАТАХ ДЕЯТЕЛЬНОСТИ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004446" y="1029405"/>
            <a:ext cx="645970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ГРУППЫ КОМПАНИЙ </a:t>
            </a:r>
            <a:r>
              <a:rPr lang="en-US" sz="2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FINTENDER</a:t>
            </a:r>
          </a:p>
        </p:txBody>
      </p:sp>
    </p:spTree>
    <p:extLst>
      <p:ext uri="{BB962C8B-B14F-4D97-AF65-F5344CB8AC3E}">
        <p14:creationId xmlns:p14="http://schemas.microsoft.com/office/powerpoint/2010/main" val="156658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AC099-3F16-415F-BE09-C0DDC96B9940}" type="datetime1">
              <a:rPr lang="ru-RU"/>
              <a:pPr>
                <a:defRPr/>
              </a:pPr>
              <a:t>16.01.2019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5FE17-5CFA-49CB-8AA4-750D2388BE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76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9A6A7-8557-4213-A3E7-4B44AC6FFA39}" type="datetime1">
              <a:rPr lang="ru-RU"/>
              <a:pPr>
                <a:defRPr/>
              </a:pPr>
              <a:t>16.01.2019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36C90-A6C8-419B-B0E1-840CC55334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931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2D474-910E-43A0-BD98-7F9619A462CB}" type="datetime1">
              <a:rPr lang="ru-RU"/>
              <a:pPr>
                <a:defRPr/>
              </a:pPr>
              <a:t>16.01.2019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26AAB-7761-4643-BA27-DF197A8222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972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39658-39B5-46AE-9915-3CAEED985806}" type="datetime1">
              <a:rPr lang="ru-RU"/>
              <a:pPr>
                <a:defRPr/>
              </a:pPr>
              <a:t>16.01.2019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F919C-83A0-45D1-8D59-72756DCF68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70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E49A0-DD49-4F91-8925-27199FE3C278}" type="datetime1">
              <a:rPr lang="ru-RU"/>
              <a:pPr>
                <a:defRPr/>
              </a:pPr>
              <a:t>16.01.2019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995C3-E8E0-4466-85EE-96C9F0F2E0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191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6B763-BDCF-4010-9A1F-93F6DC9FCBA2}" type="datetime1">
              <a:rPr lang="ru-RU"/>
              <a:pPr>
                <a:defRPr/>
              </a:pPr>
              <a:t>16.01.2019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E84DA-3FD1-4639-A3BE-8768E1B210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575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4C3A9-7BC6-417D-B3A3-D345D2D904D1}" type="datetime1">
              <a:rPr lang="ru-RU"/>
              <a:pPr>
                <a:defRPr/>
              </a:pPr>
              <a:t>16.01.2019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48A3B-2003-4710-9E1B-CD49932381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02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A3330-B823-43BF-BEAE-24D381806C54}" type="datetime1">
              <a:rPr lang="ru-RU"/>
              <a:pPr>
                <a:defRPr/>
              </a:pPr>
              <a:t>16.01.2019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C0A5A-8077-4697-878D-91C7B06D3B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08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9B6B6-6E0D-4348-8B58-99264D84CD7A}" type="datetime1">
              <a:rPr lang="ru-RU"/>
              <a:pPr>
                <a:defRPr/>
              </a:pPr>
              <a:t>16.01.2019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5315E-0E43-4475-B168-AE4B3C4A8F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65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 Рынок Госзаказ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2"/>
            <a:ext cx="12192000" cy="685587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2495603" y="387140"/>
            <a:ext cx="8246815" cy="4495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cs typeface="Times New Roman" panose="02020603050405020304" pitchFamily="18" charset="0"/>
              </a:rPr>
              <a:t/>
            </a:r>
            <a:br>
              <a:rPr lang="ru-RU" sz="2400" dirty="0"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99456" y="734728"/>
            <a:ext cx="51125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РЫНОК ГОСЗАКАЗА</a:t>
            </a: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264423" y="2276872"/>
            <a:ext cx="509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Подготовлено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для заседания Совета Директоров</a:t>
            </a:r>
          </a:p>
        </p:txBody>
      </p:sp>
      <p:pic>
        <p:nvPicPr>
          <p:cNvPr id="13" name="Рисунок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76" y="5949280"/>
            <a:ext cx="2007342" cy="620897"/>
          </a:xfrm>
          <a:prstGeom prst="rect">
            <a:avLst/>
          </a:prstGeom>
        </p:spPr>
      </p:pic>
      <p:pic>
        <p:nvPicPr>
          <p:cNvPr id="14" name="Рисунок 13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667" y="6071710"/>
            <a:ext cx="1812920" cy="331203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773" y="5805264"/>
            <a:ext cx="163489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18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Рынок Б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2"/>
            <a:ext cx="12192000" cy="685587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2495603" y="387140"/>
            <a:ext cx="8246815" cy="4495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cs typeface="Times New Roman" panose="02020603050405020304" pitchFamily="18" charset="0"/>
              </a:rPr>
              <a:t/>
            </a:r>
            <a:br>
              <a:rPr lang="ru-RU" sz="2400" dirty="0"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229545" y="734728"/>
            <a:ext cx="7458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Финансовые сервисы(</a:t>
            </a:r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intender.ru)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264423" y="2276872"/>
            <a:ext cx="509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Подготовлено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для заседания Совета Директоров</a:t>
            </a:r>
          </a:p>
        </p:txBody>
      </p:sp>
      <p:pic>
        <p:nvPicPr>
          <p:cNvPr id="13" name="Рисунок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76" y="5949280"/>
            <a:ext cx="2007342" cy="620897"/>
          </a:xfrm>
          <a:prstGeom prst="rect">
            <a:avLst/>
          </a:prstGeom>
        </p:spPr>
      </p:pic>
      <p:pic>
        <p:nvPicPr>
          <p:cNvPr id="14" name="Рисунок 13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667" y="6071710"/>
            <a:ext cx="1812920" cy="331203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773" y="5805264"/>
            <a:ext cx="163489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1254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Финансиро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2"/>
            <a:ext cx="12192000" cy="685587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2495603" y="387140"/>
            <a:ext cx="8246815" cy="4495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cs typeface="Times New Roman" panose="02020603050405020304" pitchFamily="18" charset="0"/>
              </a:rPr>
              <a:t/>
            </a:r>
            <a:br>
              <a:rPr lang="ru-RU" sz="2400" dirty="0"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229545" y="734728"/>
            <a:ext cx="7458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ФИНАНСИРОВАНИЕ</a:t>
            </a: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264423" y="2276872"/>
            <a:ext cx="509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Подготовлено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для заседания Совета Директоров</a:t>
            </a:r>
          </a:p>
        </p:txBody>
      </p:sp>
      <p:pic>
        <p:nvPicPr>
          <p:cNvPr id="13" name="Рисунок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76" y="5949280"/>
            <a:ext cx="2007342" cy="620897"/>
          </a:xfrm>
          <a:prstGeom prst="rect">
            <a:avLst/>
          </a:prstGeom>
        </p:spPr>
      </p:pic>
      <p:pic>
        <p:nvPicPr>
          <p:cNvPr id="14" name="Рисунок 13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667" y="6071710"/>
            <a:ext cx="1812920" cy="331203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773" y="5805264"/>
            <a:ext cx="163489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58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КБ и аген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2"/>
            <a:ext cx="12192000" cy="685587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2495603" y="387140"/>
            <a:ext cx="8246815" cy="4495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cs typeface="Times New Roman" panose="02020603050405020304" pitchFamily="18" charset="0"/>
              </a:rPr>
              <a:t/>
            </a:r>
            <a:br>
              <a:rPr lang="ru-RU" sz="2400" dirty="0"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229545" y="734728"/>
            <a:ext cx="7458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КЛИЕНТСКАЯ БАЗА 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И РАБОТА АГЕНТСКОЙ СЕТИ</a:t>
            </a: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264423" y="2276872"/>
            <a:ext cx="509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Подготовлено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для заседания Совета Директоров</a:t>
            </a:r>
          </a:p>
        </p:txBody>
      </p:sp>
      <p:pic>
        <p:nvPicPr>
          <p:cNvPr id="13" name="Рисунок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76" y="5949280"/>
            <a:ext cx="2007342" cy="620897"/>
          </a:xfrm>
          <a:prstGeom prst="rect">
            <a:avLst/>
          </a:prstGeom>
        </p:spPr>
      </p:pic>
      <p:pic>
        <p:nvPicPr>
          <p:cNvPr id="14" name="Рисунок 13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667" y="6071710"/>
            <a:ext cx="1812920" cy="331203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773" y="5805264"/>
            <a:ext cx="163489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78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Прило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2"/>
            <a:ext cx="12192000" cy="685587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2495603" y="387140"/>
            <a:ext cx="8246815" cy="4495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cs typeface="Times New Roman" panose="02020603050405020304" pitchFamily="18" charset="0"/>
              </a:rPr>
              <a:t/>
            </a:r>
            <a:br>
              <a:rPr lang="ru-RU" sz="2400" dirty="0"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229545" y="734728"/>
            <a:ext cx="7458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ПРИЛОЖЕНИЯ</a:t>
            </a: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264423" y="2276872"/>
            <a:ext cx="509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Подготовлено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для заседания Совета Директоров</a:t>
            </a:r>
          </a:p>
        </p:txBody>
      </p:sp>
      <p:pic>
        <p:nvPicPr>
          <p:cNvPr id="13" name="Рисунок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76" y="5949280"/>
            <a:ext cx="2007342" cy="620897"/>
          </a:xfrm>
          <a:prstGeom prst="rect">
            <a:avLst/>
          </a:prstGeom>
        </p:spPr>
      </p:pic>
      <p:pic>
        <p:nvPicPr>
          <p:cNvPr id="14" name="Рисунок 13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667" y="6071710"/>
            <a:ext cx="1812920" cy="331203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773" y="5805264"/>
            <a:ext cx="163489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44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2"/>
            <a:ext cx="12192000" cy="685587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2495603" y="387140"/>
            <a:ext cx="8246815" cy="4495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cs typeface="Times New Roman" panose="02020603050405020304" pitchFamily="18" charset="0"/>
              </a:rPr>
              <a:t/>
            </a:r>
            <a:br>
              <a:rPr lang="ru-RU" sz="2400" dirty="0"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27" name="Рисунок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76" y="5949280"/>
            <a:ext cx="2007342" cy="620897"/>
          </a:xfrm>
          <a:prstGeom prst="rect">
            <a:avLst/>
          </a:prstGeom>
        </p:spPr>
      </p:pic>
      <p:pic>
        <p:nvPicPr>
          <p:cNvPr id="28" name="Рисунок 13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667" y="6071710"/>
            <a:ext cx="1812920" cy="331203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773" y="5805264"/>
            <a:ext cx="163489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199456" y="490796"/>
            <a:ext cx="5112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ГРУППЫ КОМПАНИЙ</a:t>
            </a:r>
            <a:r>
              <a:rPr lang="ru-RU" sz="3200" baseline="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aseline="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FINTENDER.RU</a:t>
            </a:r>
            <a:endParaRPr lang="en-US" sz="3200" dirty="0" smtClean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68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CE3B8296-4DC7-4C42-9068-A97CC921474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676"/>
            <a:ext cx="7485556" cy="120934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6" y="556619"/>
            <a:ext cx="504056" cy="514781"/>
          </a:xfrm>
          <a:prstGeom prst="rect">
            <a:avLst/>
          </a:prstGeom>
        </p:spPr>
      </p:pic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1487488" y="0"/>
            <a:ext cx="10585176" cy="692695"/>
          </a:xfrm>
          <a:prstGeom prst="rect">
            <a:avLst/>
          </a:prstGeom>
        </p:spPr>
        <p:txBody>
          <a:bodyPr anchor="ctr"/>
          <a:lstStyle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614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Финтендер с нижней полос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 flipV="1">
            <a:off x="2544234" y="784226"/>
            <a:ext cx="9021233" cy="111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prstClr val="white"/>
              </a:solidFill>
            </a:endParaRPr>
          </a:p>
        </p:txBody>
      </p:sp>
      <p:pic>
        <p:nvPicPr>
          <p:cNvPr id="4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1" y="422275"/>
            <a:ext cx="22479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3605" y="340342"/>
            <a:ext cx="9038795" cy="43204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5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F5400-D900-4A21-B1B7-B50700B980C4}" type="datetime1">
              <a:rPr lang="ru-RU"/>
              <a:pPr>
                <a:defRPr/>
              </a:pPr>
              <a:t>16.01.2019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2EB47-6628-4BE5-8370-55F1D843D0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43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57F2AE8-5AB8-444E-A29D-D8CFB142EE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5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76" r:id="rId8"/>
    <p:sldLayoutId id="2147483677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227864" y="6325048"/>
            <a:ext cx="2844800" cy="365125"/>
          </a:xfrm>
        </p:spPr>
        <p:txBody>
          <a:bodyPr/>
          <a:lstStyle/>
          <a:p>
            <a:pPr>
              <a:defRPr/>
            </a:pPr>
            <a:fld id="{FC1B1F2D-32E7-41F7-A404-A56DFAAF9709}" type="slidenum">
              <a:rPr lang="ru-RU"/>
              <a:pPr>
                <a:defRPr/>
              </a:pPr>
              <a:t>1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/>
              <a:t>Целевая группа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11152" y="908719"/>
            <a:ext cx="1058517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ysDash"/>
          </a:ln>
          <a:effectLst/>
        </p:spPr>
        <p:txBody>
          <a:bodyPr anchor="ctr"/>
          <a:lstStyle>
            <a:defPPr>
              <a:defRPr lang="ru-RU"/>
            </a:defPPr>
            <a:lvl1pPr algn="ctr" defTabSz="914400" eaLnBrk="1" fontAlgn="auto" latinLnBrk="0" hangingPunct="1">
              <a:spcAft>
                <a:spcPts val="0"/>
              </a:spcAft>
              <a:buNone/>
              <a:defRPr sz="1000" b="1" i="1" u="sng">
                <a:solidFill>
                  <a:schemeClr val="tx1"/>
                </a:solidFill>
                <a:ea typeface="+mj-ea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9250" indent="-171450" algn="l">
              <a:buFont typeface="Arial" panose="020B0604020202020204" pitchFamily="34" charset="0"/>
              <a:buChar char="•"/>
            </a:pPr>
            <a:r>
              <a:rPr lang="ru-RU" sz="1200" b="0" i="0" u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Первоначально </a:t>
            </a:r>
            <a:r>
              <a:rPr lang="ru-RU" sz="1200" b="0" i="0" u="none" dirty="0">
                <a:latin typeface="Segoe UI" panose="020B0502040204020203" pitchFamily="34" charset="0"/>
                <a:cs typeface="Segoe UI" panose="020B0502040204020203" pitchFamily="34" charset="0"/>
              </a:rPr>
              <a:t>для анализа мы выбираем поставщиков, которые </a:t>
            </a:r>
            <a:r>
              <a:rPr lang="ru-RU" sz="1200" i="0" u="none" dirty="0">
                <a:latin typeface="Segoe UI" panose="020B0502040204020203" pitchFamily="34" charset="0"/>
                <a:cs typeface="Segoe UI" panose="020B0502040204020203" pitchFamily="34" charset="0"/>
              </a:rPr>
              <a:t>заключали хоть один контракт с обеспечением в 2016 году и не взяли ни одной БГ на его обеспечение </a:t>
            </a:r>
            <a:r>
              <a:rPr lang="ru-RU" sz="1200" i="0" u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исполнения</a:t>
            </a:r>
            <a:r>
              <a:rPr lang="ru-RU" sz="1200" b="0" i="0" u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. Таковых было </a:t>
            </a:r>
            <a:r>
              <a:rPr lang="ru-RU" sz="1200" b="0" i="0" u="none" dirty="0" smtClean="0">
                <a:solidFill>
                  <a:srgbClr val="0291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118,5 тыс.</a:t>
            </a:r>
          </a:p>
          <a:p>
            <a:pPr marL="349250" indent="-171450" algn="l">
              <a:buFont typeface="Arial" panose="020B0604020202020204" pitchFamily="34" charset="0"/>
              <a:buChar char="•"/>
            </a:pPr>
            <a:r>
              <a:rPr lang="ru-RU" sz="1200" b="0" i="0" u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Затем мы объединяем их со списком поставщиков, которые </a:t>
            </a:r>
            <a:r>
              <a:rPr lang="ru-RU" sz="1200" i="0" u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заключали контракты с обеспечением в 2017 году.</a:t>
            </a:r>
            <a:r>
              <a:rPr lang="ru-RU" sz="1200" b="0" i="0" u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 Результат на графике.</a:t>
            </a:r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3778486"/>
              </p:ext>
            </p:extLst>
          </p:nvPr>
        </p:nvGraphicFramePr>
        <p:xfrm>
          <a:off x="623392" y="1916831"/>
          <a:ext cx="10225136" cy="4580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37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227864" y="6325048"/>
            <a:ext cx="2844800" cy="365125"/>
          </a:xfrm>
        </p:spPr>
        <p:txBody>
          <a:bodyPr/>
          <a:lstStyle/>
          <a:p>
            <a:pPr>
              <a:defRPr/>
            </a:pPr>
            <a:fld id="{FC1B1F2D-32E7-41F7-A404-A56DFAAF9709}" type="slidenum">
              <a:rPr lang="ru-RU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 smtClean="0"/>
              <a:t>Целевая группа</a:t>
            </a:r>
            <a:endParaRPr lang="ru-RU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1511152" y="908719"/>
            <a:ext cx="10585176" cy="499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ysDash"/>
          </a:ln>
          <a:effectLst/>
        </p:spPr>
        <p:txBody>
          <a:bodyPr anchor="ctr"/>
          <a:lstStyle>
            <a:defPPr>
              <a:defRPr lang="ru-RU"/>
            </a:defPPr>
            <a:lvl1pPr algn="ctr" defTabSz="914400" eaLnBrk="1" fontAlgn="auto" latinLnBrk="0" hangingPunct="1">
              <a:spcAft>
                <a:spcPts val="0"/>
              </a:spcAft>
              <a:buNone/>
              <a:defRPr sz="1000" b="1" i="1" u="sng">
                <a:solidFill>
                  <a:schemeClr val="tx1"/>
                </a:solidFill>
                <a:ea typeface="+mj-ea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9250" indent="-171450" algn="l">
              <a:buFont typeface="Arial" panose="020B0604020202020204" pitchFamily="34" charset="0"/>
              <a:buChar char="•"/>
            </a:pPr>
            <a:r>
              <a:rPr lang="ru-RU" sz="1200" b="0" i="0" u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Теперь мы выявляем из группы поставщиков, заключивших контракты в 2017 г., тех, кто брал БГ на исполнение контракта и не брал. </a:t>
            </a:r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708516"/>
              </p:ext>
            </p:extLst>
          </p:nvPr>
        </p:nvGraphicFramePr>
        <p:xfrm>
          <a:off x="3935760" y="1568125"/>
          <a:ext cx="5040560" cy="1800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4361074"/>
              </p:ext>
            </p:extLst>
          </p:nvPr>
        </p:nvGraphicFramePr>
        <p:xfrm>
          <a:off x="3287688" y="3212976"/>
          <a:ext cx="7632848" cy="3549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Выгнутая влево стрелка 4"/>
          <p:cNvSpPr/>
          <p:nvPr/>
        </p:nvSpPr>
        <p:spPr>
          <a:xfrm>
            <a:off x="3791744" y="2468224"/>
            <a:ext cx="2016224" cy="2921161"/>
          </a:xfrm>
          <a:prstGeom prst="curvedRightArrow">
            <a:avLst>
              <a:gd name="adj1" fmla="val 9257"/>
              <a:gd name="adj2" fmla="val 50000"/>
              <a:gd name="adj3" fmla="val 37125"/>
            </a:avLst>
          </a:prstGeom>
          <a:solidFill>
            <a:srgbClr val="009B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Овальная выноска 7"/>
          <p:cNvSpPr/>
          <p:nvPr/>
        </p:nvSpPr>
        <p:spPr>
          <a:xfrm>
            <a:off x="7968208" y="3300442"/>
            <a:ext cx="1800200" cy="900102"/>
          </a:xfrm>
          <a:prstGeom prst="wedgeEllipseCallout">
            <a:avLst>
              <a:gd name="adj1" fmla="val -44114"/>
              <a:gd name="adj2" fmla="val 56888"/>
            </a:avLst>
          </a:prstGeom>
          <a:solidFill>
            <a:schemeClr val="bg1">
              <a:lumMod val="95000"/>
              <a:alpha val="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Начнем с бравших БГ 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879976" y="4005064"/>
            <a:ext cx="5616624" cy="2502546"/>
          </a:xfrm>
          <a:prstGeom prst="roundRect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7032104" y="4123889"/>
            <a:ext cx="1152128" cy="1265495"/>
          </a:xfrm>
          <a:prstGeom prst="ellipse">
            <a:avLst/>
          </a:prstGeom>
          <a:noFill/>
          <a:ln w="2222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47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227864" y="6325048"/>
            <a:ext cx="2844800" cy="365125"/>
          </a:xfrm>
        </p:spPr>
        <p:txBody>
          <a:bodyPr/>
          <a:lstStyle/>
          <a:p>
            <a:pPr>
              <a:defRPr/>
            </a:pPr>
            <a:fld id="{FC1B1F2D-32E7-41F7-A404-A56DFAAF9709}" type="slidenum">
              <a:rPr lang="ru-RU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 smtClean="0"/>
              <a:t>Изменение поведения во времени (поставщики, бравшие БГ в 2017)</a:t>
            </a:r>
            <a:endParaRPr lang="ru-RU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1511152" y="908719"/>
            <a:ext cx="10585176" cy="499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ysDash"/>
          </a:ln>
          <a:effectLst/>
        </p:spPr>
        <p:txBody>
          <a:bodyPr anchor="ctr"/>
          <a:lstStyle>
            <a:defPPr>
              <a:defRPr lang="ru-RU"/>
            </a:defPPr>
            <a:lvl1pPr algn="ctr" defTabSz="914400" eaLnBrk="1" fontAlgn="auto" latinLnBrk="0" hangingPunct="1">
              <a:spcAft>
                <a:spcPts val="0"/>
              </a:spcAft>
              <a:buNone/>
              <a:defRPr sz="1000" b="1" i="1" u="sng">
                <a:solidFill>
                  <a:schemeClr val="tx1"/>
                </a:solidFill>
                <a:ea typeface="+mj-ea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9250" indent="-171450" algn="l">
              <a:buFont typeface="Arial" panose="020B0604020202020204" pitchFamily="34" charset="0"/>
              <a:buChar char="•"/>
            </a:pPr>
            <a:r>
              <a:rPr lang="ru-RU" sz="1200" b="0" i="0" u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Среднее количество контрактов на одного поставщика увеличилось на </a:t>
            </a:r>
            <a:r>
              <a:rPr lang="ru-RU" sz="1200" b="0" i="0" u="none" dirty="0" smtClean="0">
                <a:solidFill>
                  <a:srgbClr val="0291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53%</a:t>
            </a:r>
          </a:p>
          <a:p>
            <a:pPr marL="349250" indent="-171450" algn="l">
              <a:buFont typeface="Arial" panose="020B0604020202020204" pitchFamily="34" charset="0"/>
              <a:buChar char="•"/>
            </a:pPr>
            <a:r>
              <a:rPr lang="ru-RU" sz="1200" b="0" i="0" u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В среднем каждый третий(</a:t>
            </a:r>
            <a:r>
              <a:rPr lang="ru-RU" sz="1200" b="0" i="0" u="none" dirty="0" smtClean="0">
                <a:solidFill>
                  <a:srgbClr val="0291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32%</a:t>
            </a:r>
            <a:r>
              <a:rPr lang="ru-RU" sz="1200" b="0" i="0" u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) заключенный контракт в 2017 г. обеспечивался банковской гарантией </a:t>
            </a:r>
          </a:p>
        </p:txBody>
      </p:sp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78909"/>
              </p:ext>
            </p:extLst>
          </p:nvPr>
        </p:nvGraphicFramePr>
        <p:xfrm>
          <a:off x="1847528" y="1772816"/>
          <a:ext cx="9649072" cy="3836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Стрелка вверх 11"/>
          <p:cNvSpPr/>
          <p:nvPr/>
        </p:nvSpPr>
        <p:spPr>
          <a:xfrm>
            <a:off x="4799856" y="2636912"/>
            <a:ext cx="288032" cy="1728192"/>
          </a:xfrm>
          <a:prstGeom prst="upArrow">
            <a:avLst/>
          </a:prstGeom>
          <a:solidFill>
            <a:srgbClr val="24F893"/>
          </a:solidFill>
          <a:ln>
            <a:solidFill>
              <a:srgbClr val="24F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1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227864" y="6325048"/>
            <a:ext cx="2844800" cy="365125"/>
          </a:xfrm>
        </p:spPr>
        <p:txBody>
          <a:bodyPr/>
          <a:lstStyle/>
          <a:p>
            <a:pPr>
              <a:defRPr/>
            </a:pPr>
            <a:fld id="{FC1B1F2D-32E7-41F7-A404-A56DFAAF9709}" type="slidenum">
              <a:rPr lang="ru-RU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 smtClean="0"/>
              <a:t>Изменение поведения </a:t>
            </a:r>
            <a:r>
              <a:rPr lang="ru-RU" sz="2000" dirty="0"/>
              <a:t>во времени (</a:t>
            </a:r>
            <a:r>
              <a:rPr lang="ru-RU" sz="2000" dirty="0" smtClean="0"/>
              <a:t>поставщики, </a:t>
            </a:r>
            <a:r>
              <a:rPr lang="ru-RU" sz="2000" dirty="0"/>
              <a:t>бравшие БГ в 2017)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11152" y="908719"/>
            <a:ext cx="10585176" cy="499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ysDash"/>
          </a:ln>
          <a:effectLst/>
        </p:spPr>
        <p:txBody>
          <a:bodyPr anchor="ctr"/>
          <a:lstStyle>
            <a:defPPr>
              <a:defRPr lang="ru-RU"/>
            </a:defPPr>
            <a:lvl1pPr algn="ctr" defTabSz="914400" eaLnBrk="1" fontAlgn="auto" latinLnBrk="0" hangingPunct="1">
              <a:spcAft>
                <a:spcPts val="0"/>
              </a:spcAft>
              <a:buNone/>
              <a:defRPr sz="1000" b="1" i="1" u="sng">
                <a:solidFill>
                  <a:schemeClr val="tx1"/>
                </a:solidFill>
                <a:ea typeface="+mj-ea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9250" indent="-171450" algn="l">
              <a:buFont typeface="Arial" panose="020B0604020202020204" pitchFamily="34" charset="0"/>
              <a:buChar char="•"/>
            </a:pPr>
            <a:r>
              <a:rPr lang="ru-RU" sz="1200" b="0" i="0" u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Также у рассматриваемой целевой группы выросли средняя сумма одного контракта(</a:t>
            </a:r>
            <a:r>
              <a:rPr lang="ru-RU" sz="1200" b="0" i="0" u="none" dirty="0" smtClean="0">
                <a:solidFill>
                  <a:srgbClr val="0291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2 раза</a:t>
            </a:r>
            <a:r>
              <a:rPr lang="ru-RU" sz="1200" b="0" i="0" u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) и средняя сумма обеспечения(</a:t>
            </a:r>
            <a:r>
              <a:rPr lang="ru-RU" sz="1200" b="0" i="0" u="none" dirty="0" smtClean="0">
                <a:solidFill>
                  <a:srgbClr val="0291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2,5 раза</a:t>
            </a:r>
            <a:r>
              <a:rPr lang="ru-RU" sz="1200" b="0" i="0" u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349250" indent="-171450" algn="l">
              <a:buFont typeface="Arial" panose="020B0604020202020204" pitchFamily="34" charset="0"/>
              <a:buChar char="•"/>
            </a:pPr>
            <a:r>
              <a:rPr lang="ru-RU" sz="1200" b="0" i="0" u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Возможно, потребность в обеспечении более крупных контрактов побуждает поставщиков использовать БГ.  </a:t>
            </a:r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3512398"/>
              </p:ext>
            </p:extLst>
          </p:nvPr>
        </p:nvGraphicFramePr>
        <p:xfrm>
          <a:off x="1534375" y="1623964"/>
          <a:ext cx="4201585" cy="4776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663228"/>
              </p:ext>
            </p:extLst>
          </p:nvPr>
        </p:nvGraphicFramePr>
        <p:xfrm>
          <a:off x="7320136" y="1623964"/>
          <a:ext cx="4003980" cy="4776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Стрелка вверх 3"/>
          <p:cNvSpPr/>
          <p:nvPr/>
        </p:nvSpPr>
        <p:spPr>
          <a:xfrm>
            <a:off x="3491151" y="3068960"/>
            <a:ext cx="288032" cy="1728192"/>
          </a:xfrm>
          <a:prstGeom prst="upArrow">
            <a:avLst/>
          </a:prstGeom>
          <a:solidFill>
            <a:srgbClr val="24F893"/>
          </a:solidFill>
          <a:ln>
            <a:solidFill>
              <a:srgbClr val="24F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верх 8"/>
          <p:cNvSpPr/>
          <p:nvPr/>
        </p:nvSpPr>
        <p:spPr>
          <a:xfrm>
            <a:off x="9322126" y="3147995"/>
            <a:ext cx="288032" cy="1728192"/>
          </a:xfrm>
          <a:prstGeom prst="upArrow">
            <a:avLst/>
          </a:prstGeom>
          <a:solidFill>
            <a:srgbClr val="24F893"/>
          </a:solidFill>
          <a:ln>
            <a:solidFill>
              <a:srgbClr val="24F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6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227864" y="6325048"/>
            <a:ext cx="2844800" cy="365125"/>
          </a:xfrm>
        </p:spPr>
        <p:txBody>
          <a:bodyPr/>
          <a:lstStyle/>
          <a:p>
            <a:pPr>
              <a:defRPr/>
            </a:pPr>
            <a:fld id="{FC1B1F2D-32E7-41F7-A404-A56DFAAF9709}" type="slidenum">
              <a:rPr lang="ru-RU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 smtClean="0"/>
              <a:t>Вывод по целевой группе</a:t>
            </a:r>
            <a:endParaRPr lang="ru-RU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1511152" y="908719"/>
            <a:ext cx="10585176" cy="6480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ysDash"/>
          </a:ln>
          <a:effectLst/>
        </p:spPr>
        <p:txBody>
          <a:bodyPr anchor="ctr"/>
          <a:lstStyle>
            <a:defPPr>
              <a:defRPr lang="ru-RU"/>
            </a:defPPr>
            <a:lvl1pPr algn="ctr" defTabSz="914400" eaLnBrk="1" fontAlgn="auto" latinLnBrk="0" hangingPunct="1">
              <a:spcAft>
                <a:spcPts val="0"/>
              </a:spcAft>
              <a:buNone/>
              <a:defRPr sz="1000" b="1" i="1" u="sng">
                <a:solidFill>
                  <a:schemeClr val="tx1"/>
                </a:solidFill>
                <a:ea typeface="+mj-ea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9250" indent="-171450" algn="l">
              <a:buFont typeface="Arial" panose="020B0604020202020204" pitchFamily="34" charset="0"/>
              <a:buChar char="•"/>
            </a:pPr>
            <a:r>
              <a:rPr lang="ru-RU" sz="1200" b="0" i="0" u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На графике видно, что средняя сумма БГ почти в </a:t>
            </a:r>
            <a:r>
              <a:rPr lang="ru-RU" sz="1200" b="0" i="0" u="none" dirty="0" smtClean="0">
                <a:solidFill>
                  <a:srgbClr val="0291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раза </a:t>
            </a:r>
            <a:r>
              <a:rPr lang="ru-RU" sz="1200" b="0" i="0" u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превышает среднюю сумму обеспечения контракта. </a:t>
            </a:r>
          </a:p>
          <a:p>
            <a:pPr marL="349250" indent="-171450" algn="l">
              <a:buFont typeface="Arial" panose="020B0604020202020204" pitchFamily="34" charset="0"/>
              <a:buChar char="•"/>
            </a:pPr>
            <a:r>
              <a:rPr lang="ru-RU" sz="1200" b="0" i="0" u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Это говорит нам о том, что поставщики берут БГ для обеспечения крупных контрактов, а для мелких, в основном,  продолжают использовать денежные средства.</a:t>
            </a:r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856906"/>
              </p:ext>
            </p:extLst>
          </p:nvPr>
        </p:nvGraphicFramePr>
        <p:xfrm>
          <a:off x="2855640" y="1988840"/>
          <a:ext cx="7488832" cy="4291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9141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377382" y="6502525"/>
            <a:ext cx="2844800" cy="365125"/>
          </a:xfrm>
        </p:spPr>
        <p:txBody>
          <a:bodyPr/>
          <a:lstStyle/>
          <a:p>
            <a:pPr>
              <a:defRPr/>
            </a:pPr>
            <a:fld id="{FC1B1F2D-32E7-41F7-A404-A56DFAAF9709}" type="slidenum">
              <a:rPr lang="ru-RU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/>
              <a:t>Целевая группа</a:t>
            </a:r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0539321"/>
              </p:ext>
            </p:extLst>
          </p:nvPr>
        </p:nvGraphicFramePr>
        <p:xfrm>
          <a:off x="2999656" y="1136077"/>
          <a:ext cx="5040560" cy="1800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6269496"/>
              </p:ext>
            </p:extLst>
          </p:nvPr>
        </p:nvGraphicFramePr>
        <p:xfrm>
          <a:off x="2351584" y="2844281"/>
          <a:ext cx="7632848" cy="3549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Выгнутая влево стрелка 4"/>
          <p:cNvSpPr/>
          <p:nvPr/>
        </p:nvSpPr>
        <p:spPr>
          <a:xfrm>
            <a:off x="2855640" y="2036176"/>
            <a:ext cx="2016224" cy="2921161"/>
          </a:xfrm>
          <a:prstGeom prst="curvedRightArrow">
            <a:avLst>
              <a:gd name="adj1" fmla="val 9257"/>
              <a:gd name="adj2" fmla="val 50000"/>
              <a:gd name="adj3" fmla="val 37125"/>
            </a:avLst>
          </a:prstGeom>
          <a:solidFill>
            <a:srgbClr val="009B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Овальная выноска 7"/>
          <p:cNvSpPr/>
          <p:nvPr/>
        </p:nvSpPr>
        <p:spPr>
          <a:xfrm>
            <a:off x="2003100" y="4885885"/>
            <a:ext cx="2690571" cy="1779656"/>
          </a:xfrm>
          <a:prstGeom prst="wedgeEllipseCallout">
            <a:avLst>
              <a:gd name="adj1" fmla="val 63413"/>
              <a:gd name="adj2" fmla="val -32396"/>
            </a:avLst>
          </a:prstGeom>
          <a:solidFill>
            <a:schemeClr val="bg1">
              <a:lumMod val="95000"/>
              <a:alpha val="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Посмотрим на тех, кто не брал БГ в 2017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943872" y="3573016"/>
            <a:ext cx="5616624" cy="2502546"/>
          </a:xfrm>
          <a:prstGeom prst="roundRect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177898" y="4165564"/>
            <a:ext cx="1854206" cy="1999740"/>
          </a:xfrm>
          <a:prstGeom prst="ellipse">
            <a:avLst/>
          </a:prstGeom>
          <a:noFill/>
          <a:ln w="2222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23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227864" y="6325048"/>
            <a:ext cx="2844800" cy="365125"/>
          </a:xfrm>
        </p:spPr>
        <p:txBody>
          <a:bodyPr/>
          <a:lstStyle/>
          <a:p>
            <a:pPr>
              <a:defRPr/>
            </a:pPr>
            <a:fld id="{FC1B1F2D-32E7-41F7-A404-A56DFAAF9709}" type="slidenum">
              <a:rPr lang="ru-RU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 smtClean="0"/>
              <a:t>Изменение поведения </a:t>
            </a:r>
            <a:r>
              <a:rPr lang="ru-RU" sz="2000" dirty="0"/>
              <a:t>во времени (поставщики, </a:t>
            </a:r>
            <a:r>
              <a:rPr lang="ru-RU" sz="2000" dirty="0" smtClean="0"/>
              <a:t>не бравшие </a:t>
            </a:r>
            <a:r>
              <a:rPr lang="ru-RU" sz="2000" dirty="0"/>
              <a:t>БГ в 2017)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11152" y="908719"/>
            <a:ext cx="10585176" cy="4992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ysDash"/>
          </a:ln>
          <a:effectLst/>
        </p:spPr>
        <p:txBody>
          <a:bodyPr anchor="ctr"/>
          <a:lstStyle>
            <a:defPPr>
              <a:defRPr lang="ru-RU"/>
            </a:defPPr>
            <a:lvl1pPr algn="ctr" defTabSz="914400" eaLnBrk="1" fontAlgn="auto" latinLnBrk="0" hangingPunct="1">
              <a:spcAft>
                <a:spcPts val="0"/>
              </a:spcAft>
              <a:buNone/>
              <a:defRPr sz="1000" b="1" i="1" u="sng">
                <a:solidFill>
                  <a:schemeClr val="tx1"/>
                </a:solidFill>
                <a:ea typeface="+mj-ea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9250" indent="-171450" algn="l">
              <a:buFont typeface="Arial" panose="020B0604020202020204" pitchFamily="34" charset="0"/>
              <a:buChar char="•"/>
            </a:pPr>
            <a:r>
              <a:rPr lang="ru-RU" sz="1200" b="0" i="0" u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Среднее количество контрактов на одного поставщика увеличилось на </a:t>
            </a:r>
            <a:r>
              <a:rPr lang="ru-RU" sz="1200" b="0" i="0" u="none" dirty="0" smtClean="0">
                <a:solidFill>
                  <a:srgbClr val="0291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47%</a:t>
            </a:r>
          </a:p>
          <a:p>
            <a:pPr marL="349250" indent="-171450" algn="l">
              <a:buFont typeface="Arial" panose="020B0604020202020204" pitchFamily="34" charset="0"/>
              <a:buChar char="•"/>
            </a:pPr>
            <a:r>
              <a:rPr lang="ru-RU" sz="1200" b="0" i="0" u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При этом средняя сумма одного контракта снизилась на </a:t>
            </a:r>
            <a:r>
              <a:rPr lang="ru-RU" sz="1200" b="0" i="0" u="none" dirty="0" smtClean="0">
                <a:solidFill>
                  <a:srgbClr val="FF465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9%</a:t>
            </a:r>
            <a:r>
              <a:rPr lang="ru-RU" sz="1200" b="0" i="0" u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, а сумма обеспечения контракта на </a:t>
            </a:r>
            <a:r>
              <a:rPr lang="ru-RU" sz="1200" b="0" i="0" u="none" dirty="0" smtClean="0">
                <a:solidFill>
                  <a:srgbClr val="FF465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11% </a:t>
            </a:r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3669143"/>
              </p:ext>
            </p:extLst>
          </p:nvPr>
        </p:nvGraphicFramePr>
        <p:xfrm>
          <a:off x="825615" y="1768058"/>
          <a:ext cx="3024336" cy="4109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9407727"/>
              </p:ext>
            </p:extLst>
          </p:nvPr>
        </p:nvGraphicFramePr>
        <p:xfrm>
          <a:off x="4367808" y="1690781"/>
          <a:ext cx="3456384" cy="4186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420580"/>
              </p:ext>
            </p:extLst>
          </p:nvPr>
        </p:nvGraphicFramePr>
        <p:xfrm>
          <a:off x="8242438" y="1808065"/>
          <a:ext cx="3327746" cy="4069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Стрелка вверх 8"/>
          <p:cNvSpPr/>
          <p:nvPr/>
        </p:nvSpPr>
        <p:spPr>
          <a:xfrm>
            <a:off x="2193767" y="3064202"/>
            <a:ext cx="288032" cy="1728192"/>
          </a:xfrm>
          <a:prstGeom prst="upArrow">
            <a:avLst/>
          </a:prstGeom>
          <a:solidFill>
            <a:srgbClr val="24F893"/>
          </a:solidFill>
          <a:ln>
            <a:solidFill>
              <a:srgbClr val="24F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верх 9"/>
          <p:cNvSpPr/>
          <p:nvPr/>
        </p:nvSpPr>
        <p:spPr>
          <a:xfrm rot="10800000">
            <a:off x="9762295" y="3279665"/>
            <a:ext cx="288032" cy="1728192"/>
          </a:xfrm>
          <a:prstGeom prst="upArrow">
            <a:avLst/>
          </a:prstGeom>
          <a:solidFill>
            <a:srgbClr val="FF465A"/>
          </a:solidFill>
          <a:ln>
            <a:solidFill>
              <a:srgbClr val="FF4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верх 11"/>
          <p:cNvSpPr/>
          <p:nvPr/>
        </p:nvSpPr>
        <p:spPr>
          <a:xfrm rot="10800000">
            <a:off x="6023992" y="3224379"/>
            <a:ext cx="288032" cy="1728192"/>
          </a:xfrm>
          <a:prstGeom prst="upArrow">
            <a:avLst/>
          </a:prstGeom>
          <a:solidFill>
            <a:srgbClr val="FF465A"/>
          </a:solidFill>
          <a:ln>
            <a:solidFill>
              <a:srgbClr val="FF4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825615" y="5945227"/>
            <a:ext cx="10959017" cy="8129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ysDash"/>
          </a:ln>
          <a:effectLst/>
        </p:spPr>
        <p:txBody>
          <a:bodyPr anchor="ctr"/>
          <a:lstStyle>
            <a:defPPr>
              <a:defRPr lang="ru-RU"/>
            </a:defPPr>
            <a:lvl1pPr algn="ctr" defTabSz="914400" eaLnBrk="1" fontAlgn="auto" latinLnBrk="0" hangingPunct="1">
              <a:spcAft>
                <a:spcPts val="0"/>
              </a:spcAft>
              <a:buNone/>
              <a:defRPr sz="1000" b="1" i="1" u="sng">
                <a:solidFill>
                  <a:schemeClr val="tx1"/>
                </a:solidFill>
                <a:ea typeface="+mj-ea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9250" indent="-171450" algn="l">
              <a:buFont typeface="Arial" panose="020B0604020202020204" pitchFamily="34" charset="0"/>
              <a:buChar char="•"/>
            </a:pPr>
            <a:r>
              <a:rPr lang="ru-RU" sz="1200" b="0" i="0" u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Из представленных данных можно сделать следующий вывод: возможно, поставщики считают не выгодным использование БГ для обеспечения мелких контрактов, что может указывать на завышенный уровень тарифов в данном диапазоне.</a:t>
            </a:r>
          </a:p>
          <a:p>
            <a:pPr marL="349250" indent="-171450" algn="l">
              <a:buFont typeface="Arial" panose="020B0604020202020204" pitchFamily="34" charset="0"/>
              <a:buChar char="•"/>
            </a:pPr>
            <a:r>
              <a:rPr lang="ru-RU" sz="1200" b="0" i="0" u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Даже не смотря на увеличение среднего количества заключенных контрактов, никаких предпосылок к изменению спроса на БГ со стороны данной целевой группы </a:t>
            </a:r>
            <a:r>
              <a:rPr lang="ru-RU" sz="1200" i="0" u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быть не могло</a:t>
            </a:r>
            <a:r>
              <a:rPr lang="ru-RU" sz="1200" b="0" i="0" u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, т.к. очевиден сдвиг в сторону мелких сумм контрактов и, соответственно, еще меньшей суммы обеспечения. </a:t>
            </a:r>
          </a:p>
        </p:txBody>
      </p:sp>
    </p:spTree>
    <p:extLst>
      <p:ext uri="{BB962C8B-B14F-4D97-AF65-F5344CB8AC3E}">
        <p14:creationId xmlns:p14="http://schemas.microsoft.com/office/powerpoint/2010/main" val="337456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377382" y="6502525"/>
            <a:ext cx="2844800" cy="365125"/>
          </a:xfrm>
        </p:spPr>
        <p:txBody>
          <a:bodyPr/>
          <a:lstStyle/>
          <a:p>
            <a:pPr>
              <a:defRPr/>
            </a:pPr>
            <a:fld id="{FC1B1F2D-32E7-41F7-A404-A56DFAAF9709}" type="slidenum">
              <a:rPr lang="ru-RU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/>
              <a:t>Целевая группа</a:t>
            </a:r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410800"/>
              </p:ext>
            </p:extLst>
          </p:nvPr>
        </p:nvGraphicFramePr>
        <p:xfrm>
          <a:off x="2999656" y="1136077"/>
          <a:ext cx="5040560" cy="1800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3226120"/>
              </p:ext>
            </p:extLst>
          </p:nvPr>
        </p:nvGraphicFramePr>
        <p:xfrm>
          <a:off x="2351584" y="2780928"/>
          <a:ext cx="7632848" cy="3549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Выгнутая влево стрелка 4"/>
          <p:cNvSpPr/>
          <p:nvPr/>
        </p:nvSpPr>
        <p:spPr>
          <a:xfrm>
            <a:off x="2855640" y="2036176"/>
            <a:ext cx="2016224" cy="2921161"/>
          </a:xfrm>
          <a:prstGeom prst="curvedRightArrow">
            <a:avLst>
              <a:gd name="adj1" fmla="val 9257"/>
              <a:gd name="adj2" fmla="val 50000"/>
              <a:gd name="adj3" fmla="val 37125"/>
            </a:avLst>
          </a:prstGeom>
          <a:solidFill>
            <a:srgbClr val="009B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Овальная выноска 7"/>
          <p:cNvSpPr/>
          <p:nvPr/>
        </p:nvSpPr>
        <p:spPr>
          <a:xfrm>
            <a:off x="6933821" y="1924954"/>
            <a:ext cx="2808312" cy="1779656"/>
          </a:xfrm>
          <a:prstGeom prst="wedgeEllipseCallout">
            <a:avLst>
              <a:gd name="adj1" fmla="val -44114"/>
              <a:gd name="adj2" fmla="val 56888"/>
            </a:avLst>
          </a:prstGeom>
          <a:solidFill>
            <a:schemeClr val="bg1">
              <a:lumMod val="95000"/>
              <a:alpha val="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Теперь сравним две группы между собой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943872" y="3573016"/>
            <a:ext cx="5616624" cy="2502546"/>
          </a:xfrm>
          <a:prstGeom prst="roundRect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4763852" y="3592288"/>
            <a:ext cx="2808312" cy="2574555"/>
          </a:xfrm>
          <a:prstGeom prst="ellipse">
            <a:avLst/>
          </a:prstGeom>
          <a:noFill/>
          <a:ln w="2222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4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227864" y="6325048"/>
            <a:ext cx="2844800" cy="365125"/>
          </a:xfrm>
        </p:spPr>
        <p:txBody>
          <a:bodyPr/>
          <a:lstStyle/>
          <a:p>
            <a:pPr>
              <a:defRPr/>
            </a:pPr>
            <a:fld id="{FC1B1F2D-32E7-41F7-A404-A56DFAAF9709}" type="slidenum">
              <a:rPr lang="ru-RU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 smtClean="0"/>
              <a:t>Сравнение поведения в 2017 году</a:t>
            </a:r>
            <a:endParaRPr lang="ru-RU" sz="2000" dirty="0"/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5707871"/>
              </p:ext>
            </p:extLst>
          </p:nvPr>
        </p:nvGraphicFramePr>
        <p:xfrm>
          <a:off x="983432" y="1772816"/>
          <a:ext cx="3528392" cy="4146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659706"/>
              </p:ext>
            </p:extLst>
          </p:nvPr>
        </p:nvGraphicFramePr>
        <p:xfrm>
          <a:off x="4691844" y="1782725"/>
          <a:ext cx="3600400" cy="4146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918814"/>
              </p:ext>
            </p:extLst>
          </p:nvPr>
        </p:nvGraphicFramePr>
        <p:xfrm>
          <a:off x="8472264" y="1840706"/>
          <a:ext cx="3240360" cy="4078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6810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2">
      <a:dk1>
        <a:sysClr val="windowText" lastClr="000000"/>
      </a:dk1>
      <a:lt1>
        <a:sysClr val="window" lastClr="FFFFFF"/>
      </a:lt1>
      <a:dk2>
        <a:srgbClr val="D8D8D8"/>
      </a:dk2>
      <a:lt2>
        <a:srgbClr val="F2F2F2"/>
      </a:lt2>
      <a:accent1>
        <a:srgbClr val="1E5260"/>
      </a:accent1>
      <a:accent2>
        <a:srgbClr val="009BA5"/>
      </a:accent2>
      <a:accent3>
        <a:srgbClr val="92CDDC"/>
      </a:accent3>
      <a:accent4>
        <a:srgbClr val="FF0000"/>
      </a:accent4>
      <a:accent5>
        <a:srgbClr val="FF465A"/>
      </a:accent5>
      <a:accent6>
        <a:srgbClr val="FFC800"/>
      </a:accent6>
      <a:hlink>
        <a:srgbClr val="009BA5"/>
      </a:hlink>
      <a:folHlink>
        <a:srgbClr val="1E5260"/>
      </a:folHlink>
    </a:clrScheme>
    <a:fontScheme name="Другая 1">
      <a:majorFont>
        <a:latin typeface="segoe ui"/>
        <a:ea typeface=""/>
        <a:cs typeface=""/>
      </a:majorFont>
      <a:minorFont>
        <a:latin typeface="seo=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80176</TotalTime>
  <Words>464</Words>
  <Application>Microsoft Office PowerPoint</Application>
  <PresentationFormat>Широкоэкранный</PresentationFormat>
  <Paragraphs>66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segoe ui</vt:lpstr>
      <vt:lpstr>segoe ui</vt:lpstr>
      <vt:lpstr>Segoe UI Light</vt:lpstr>
      <vt:lpstr>seo=goe ui</vt:lpstr>
      <vt:lpstr>Times New Roman</vt:lpstr>
      <vt:lpstr>Тема Office</vt:lpstr>
      <vt:lpstr>Целевая группа</vt:lpstr>
      <vt:lpstr>Целевая группа</vt:lpstr>
      <vt:lpstr>Изменение поведения во времени (поставщики, бравшие БГ в 2017)</vt:lpstr>
      <vt:lpstr>Изменение поведения во времени (поставщики, бравшие БГ в 2017)</vt:lpstr>
      <vt:lpstr>Вывод по целевой группе</vt:lpstr>
      <vt:lpstr>Целевая группа</vt:lpstr>
      <vt:lpstr>Изменение поведения во времени (поставщики, не бравшие БГ в 2017)</vt:lpstr>
      <vt:lpstr>Целевая группа</vt:lpstr>
      <vt:lpstr>Сравнение поведения в 2017 году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Автоматизированный сервис выдачи банковских гарантий, 44-ФЗ.  Новые возможности для участников рынка госзакупок.   Июль 2014г.</dc:title>
  <dc:creator>Архипов Максим</dc:creator>
  <cp:lastModifiedBy>Высоков Роман Олегович</cp:lastModifiedBy>
  <cp:revision>2556</cp:revision>
  <cp:lastPrinted>2016-11-01T13:10:27Z</cp:lastPrinted>
  <dcterms:created xsi:type="dcterms:W3CDTF">2014-06-27T11:57:35Z</dcterms:created>
  <dcterms:modified xsi:type="dcterms:W3CDTF">2019-01-16T13:21:42Z</dcterms:modified>
</cp:coreProperties>
</file>