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5" r:id="rId2"/>
    <p:sldId id="290" r:id="rId3"/>
    <p:sldId id="283" r:id="rId4"/>
    <p:sldId id="296" r:id="rId5"/>
    <p:sldId id="405" r:id="rId6"/>
    <p:sldId id="408" r:id="rId7"/>
    <p:sldId id="409" r:id="rId8"/>
    <p:sldId id="410" r:id="rId9"/>
    <p:sldId id="411" r:id="rId10"/>
    <p:sldId id="412" r:id="rId11"/>
    <p:sldId id="414" r:id="rId12"/>
    <p:sldId id="413" r:id="rId13"/>
    <p:sldId id="418" r:id="rId14"/>
    <p:sldId id="419" r:id="rId15"/>
    <p:sldId id="417" r:id="rId16"/>
    <p:sldId id="420" r:id="rId17"/>
    <p:sldId id="421" r:id="rId18"/>
    <p:sldId id="415" r:id="rId19"/>
    <p:sldId id="416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32" y="78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api/user/userInfo/1" TargetMode="External"/><Relationship Id="rId2" Type="http://schemas.openxmlformats.org/officeDocument/2006/relationships/hyperlink" Target="http://127.0.0.1:3000/api/user/loginGetTok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Passport &amp;&amp; JWT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8" y="1883704"/>
            <a:ext cx="8827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正常的业务逻辑是：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http://127.0.0.1:3000/api/user/loginGetToken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申请到</a:t>
            </a:r>
            <a:r>
              <a:rPr lang="en-US" altLang="zh-CN" dirty="0"/>
              <a:t>token</a:t>
            </a:r>
            <a:r>
              <a:rPr lang="zh-CN" altLang="en-US" dirty="0"/>
              <a:t>，返回</a:t>
            </a:r>
            <a:r>
              <a:rPr lang="en-US" altLang="zh-CN" dirty="0"/>
              <a:t>token</a:t>
            </a:r>
            <a:r>
              <a:rPr lang="zh-CN" altLang="en-US" dirty="0"/>
              <a:t>给客户端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携带</a:t>
            </a:r>
            <a:r>
              <a:rPr lang="en-US" altLang="zh-CN" dirty="0"/>
              <a:t>token</a:t>
            </a:r>
            <a:r>
              <a:rPr lang="zh-CN" altLang="en-US" dirty="0"/>
              <a:t>进行请求</a:t>
            </a:r>
            <a:r>
              <a:rPr lang="en-US" altLang="zh-CN" dirty="0">
                <a:hlinkClick r:id="rId3"/>
              </a:rPr>
              <a:t>http://127.0.0.1:3000/api/user/userInfo/1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服务器判断该</a:t>
            </a:r>
            <a:r>
              <a:rPr lang="en-US" altLang="zh-CN" dirty="0"/>
              <a:t>token</a:t>
            </a:r>
            <a:r>
              <a:rPr lang="zh-CN" altLang="en-US" dirty="0"/>
              <a:t>是否过期，以返回对相应的信息</a:t>
            </a:r>
          </a:p>
        </p:txBody>
      </p:sp>
    </p:spTree>
    <p:extLst>
      <p:ext uri="{BB962C8B-B14F-4D97-AF65-F5344CB8AC3E}">
        <p14:creationId xmlns:p14="http://schemas.microsoft.com/office/powerpoint/2010/main" val="3320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Passport JWT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验证策略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5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sp>
        <p:nvSpPr>
          <p:cNvPr id="2" name="矩形 1"/>
          <p:cNvSpPr/>
          <p:nvPr/>
        </p:nvSpPr>
        <p:spPr>
          <a:xfrm>
            <a:off x="175846" y="841445"/>
            <a:ext cx="885385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Passport</a:t>
            </a:r>
            <a:r>
              <a:rPr lang="zh-CN" altLang="en-US" dirty="0"/>
              <a:t>是一个</a:t>
            </a:r>
            <a:r>
              <a:rPr lang="en-US" altLang="zh-CN" dirty="0"/>
              <a:t>Node.js</a:t>
            </a:r>
            <a:r>
              <a:rPr lang="zh-CN" altLang="en-US" dirty="0"/>
              <a:t>中间件，它提供了易于实现的各种不同的请求身份验证策略。默认情况下，它将用户对象存储在会话中。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前面的课程中通过</a:t>
            </a:r>
            <a:r>
              <a:rPr lang="en-US" altLang="zh-CN" dirty="0"/>
              <a:t>passport</a:t>
            </a:r>
            <a:r>
              <a:rPr lang="zh-CN" altLang="en-US" dirty="0"/>
              <a:t>进行了本地验证，接下来通过</a:t>
            </a:r>
            <a:r>
              <a:rPr lang="en-US" altLang="zh-CN" dirty="0"/>
              <a:t>passport</a:t>
            </a:r>
            <a:r>
              <a:rPr lang="zh-CN" altLang="en-US" dirty="0"/>
              <a:t>增加</a:t>
            </a:r>
            <a:r>
              <a:rPr lang="en-US" altLang="zh-CN" dirty="0" err="1"/>
              <a:t>jwt</a:t>
            </a:r>
            <a:r>
              <a:rPr lang="zh-CN" altLang="en-US" dirty="0"/>
              <a:t>策略对跨域请求的</a:t>
            </a:r>
            <a:r>
              <a:rPr lang="en-US" altLang="zh-CN" dirty="0"/>
              <a:t>token</a:t>
            </a:r>
            <a:r>
              <a:rPr lang="zh-CN" altLang="en-US" dirty="0"/>
              <a:t>进行验证。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首先安装依赖：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koa</a:t>
            </a:r>
            <a:r>
              <a:rPr lang="en-US" altLang="zh-CN" dirty="0"/>
              <a:t>-passport --save </a:t>
            </a:r>
            <a:r>
              <a:rPr lang="zh-CN" altLang="en-US" dirty="0"/>
              <a:t>（已安装的忽略）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npm</a:t>
            </a:r>
            <a:r>
              <a:rPr lang="en-US" altLang="zh-CN" dirty="0"/>
              <a:t> install passport-</a:t>
            </a:r>
            <a:r>
              <a:rPr lang="en-US" altLang="zh-CN" dirty="0" err="1"/>
              <a:t>jwt</a:t>
            </a:r>
            <a:r>
              <a:rPr lang="en-US" altLang="zh-CN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1985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65297"/>
            <a:ext cx="7526869" cy="586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977" y="1934281"/>
            <a:ext cx="127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</a:t>
            </a:r>
            <a:r>
              <a:rPr lang="en-US" altLang="zh-CN" dirty="0"/>
              <a:t>passport</a:t>
            </a:r>
            <a:r>
              <a:rPr lang="zh-CN" altLang="en-US" dirty="0"/>
              <a:t>中添加</a:t>
            </a:r>
            <a:r>
              <a:rPr lang="en-US" altLang="zh-CN" dirty="0" err="1"/>
              <a:t>jwt</a:t>
            </a:r>
            <a:r>
              <a:rPr lang="zh-CN" altLang="en-US" dirty="0"/>
              <a:t>验证策略</a:t>
            </a:r>
          </a:p>
        </p:txBody>
      </p:sp>
    </p:spTree>
    <p:extLst>
      <p:ext uri="{BB962C8B-B14F-4D97-AF65-F5344CB8AC3E}">
        <p14:creationId xmlns:p14="http://schemas.microsoft.com/office/powerpoint/2010/main" val="38479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52" y="4992200"/>
            <a:ext cx="7010399" cy="16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38" y="1617785"/>
            <a:ext cx="1351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鉴权中间件</a:t>
            </a:r>
            <a:r>
              <a:rPr lang="en-US" altLang="zh-CN" dirty="0" err="1"/>
              <a:t>oauthCheck</a:t>
            </a:r>
            <a:r>
              <a:rPr lang="zh-CN" altLang="en-US" dirty="0"/>
              <a:t>中添加</a:t>
            </a:r>
            <a:r>
              <a:rPr lang="en-US" altLang="zh-CN" dirty="0" err="1"/>
              <a:t>api</a:t>
            </a:r>
            <a:r>
              <a:rPr lang="zh-CN" altLang="en-US" dirty="0"/>
              <a:t>请求的</a:t>
            </a:r>
            <a:r>
              <a:rPr lang="en-US" altLang="zh-CN" dirty="0"/>
              <a:t>token</a:t>
            </a:r>
            <a:r>
              <a:rPr lang="zh-CN" altLang="en-US" dirty="0"/>
              <a:t>验证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40" y="5153574"/>
            <a:ext cx="123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路由中加入该中间件，对相应的路由鉴权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30823" y="3095113"/>
            <a:ext cx="17585" cy="205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907F056-A010-4F86-B1C0-C7FBB587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52" y="88204"/>
            <a:ext cx="7830448" cy="45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52" y="1470148"/>
            <a:ext cx="5734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241" y="2637555"/>
            <a:ext cx="216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进行测试，</a:t>
            </a:r>
            <a:r>
              <a:rPr lang="en-US" altLang="zh-CN" dirty="0" err="1"/>
              <a:t>Api</a:t>
            </a:r>
            <a:r>
              <a:rPr lang="zh-CN" altLang="en-US" dirty="0"/>
              <a:t>请求未携带</a:t>
            </a:r>
            <a:r>
              <a:rPr lang="en-US" altLang="zh-CN" dirty="0"/>
              <a:t>token</a:t>
            </a:r>
            <a:r>
              <a:rPr lang="zh-CN" altLang="en-US" dirty="0"/>
              <a:t>时：</a:t>
            </a:r>
          </a:p>
        </p:txBody>
      </p:sp>
    </p:spTree>
    <p:extLst>
      <p:ext uri="{BB962C8B-B14F-4D97-AF65-F5344CB8AC3E}">
        <p14:creationId xmlns:p14="http://schemas.microsoft.com/office/powerpoint/2010/main" val="4158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6" y="1567595"/>
            <a:ext cx="6984597" cy="51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462" y="934274"/>
            <a:ext cx="683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进行测试，</a:t>
            </a:r>
            <a:r>
              <a:rPr lang="en-US" altLang="zh-CN" dirty="0" err="1"/>
              <a:t>Api</a:t>
            </a:r>
            <a:r>
              <a:rPr lang="zh-CN" altLang="en-US" dirty="0"/>
              <a:t>请求携带生成的有效</a:t>
            </a:r>
            <a:r>
              <a:rPr lang="en-US" altLang="zh-CN" dirty="0"/>
              <a:t>token</a:t>
            </a:r>
            <a:r>
              <a:rPr lang="zh-CN" altLang="en-US" dirty="0"/>
              <a:t>时：</a:t>
            </a:r>
          </a:p>
        </p:txBody>
      </p:sp>
    </p:spTree>
    <p:extLst>
      <p:ext uri="{BB962C8B-B14F-4D97-AF65-F5344CB8AC3E}">
        <p14:creationId xmlns:p14="http://schemas.microsoft.com/office/powerpoint/2010/main" val="38479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Passport JWT</a:t>
            </a:r>
            <a:r>
              <a:rPr lang="zh-CN" altLang="en-US" dirty="0"/>
              <a:t>验证策略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462" y="934274"/>
            <a:ext cx="683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进行测试，</a:t>
            </a:r>
            <a:r>
              <a:rPr lang="en-US" altLang="zh-CN" dirty="0" err="1"/>
              <a:t>Api</a:t>
            </a:r>
            <a:r>
              <a:rPr lang="zh-CN" altLang="en-US" dirty="0"/>
              <a:t>请求携带生成的</a:t>
            </a:r>
            <a:r>
              <a:rPr lang="en-US" altLang="zh-CN" dirty="0"/>
              <a:t>token</a:t>
            </a:r>
            <a:r>
              <a:rPr lang="zh-CN" altLang="en-US" dirty="0"/>
              <a:t>过期时：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" y="1936505"/>
            <a:ext cx="8159261" cy="473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1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前后端分离的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应用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8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175846" y="841445"/>
            <a:ext cx="8853854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流程</a:t>
            </a:r>
            <a:r>
              <a:rPr lang="en-US" altLang="zh-CN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前端当用户登录时，向后端发出验证请求；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后端验证后创建签名令牌并将其作为响应返回（参考第二部分实现代码）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前端客户端在本地保存令牌（通常在</a:t>
            </a:r>
            <a:r>
              <a:rPr lang="en-US" altLang="zh-CN" dirty="0"/>
              <a:t>cookie</a:t>
            </a:r>
            <a:r>
              <a:rPr lang="zh-CN" altLang="en-US" dirty="0"/>
              <a:t>或</a:t>
            </a:r>
            <a:r>
              <a:rPr lang="en-US" altLang="zh-CN" dirty="0" err="1"/>
              <a:t>localStorage</a:t>
            </a:r>
            <a:r>
              <a:rPr lang="zh-CN" altLang="en-US" dirty="0"/>
              <a:t>中，结合</a:t>
            </a:r>
            <a:r>
              <a:rPr lang="en-US" altLang="zh-CN" dirty="0" err="1"/>
              <a:t>vuex</a:t>
            </a:r>
            <a:r>
              <a:rPr lang="zh-CN" altLang="en-US" dirty="0"/>
              <a:t>存储）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通过路由守卫验证</a:t>
            </a:r>
            <a:r>
              <a:rPr lang="en-US" altLang="zh-CN" dirty="0"/>
              <a:t>token</a:t>
            </a:r>
            <a:r>
              <a:rPr lang="zh-CN" altLang="en-US" dirty="0"/>
              <a:t>的有效性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前端在每次请求时携带</a:t>
            </a:r>
            <a:r>
              <a:rPr lang="en-US" altLang="zh-CN" dirty="0"/>
              <a:t>token</a:t>
            </a:r>
            <a:r>
              <a:rPr lang="zh-CN" altLang="en-US" dirty="0"/>
              <a:t>向后端发出请求：以登陆成功后，查询用用户信息为例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后端所有需要身份验证的请求都会通过中间件检查提供的令牌，并且只有在验证令牌有效时才允许请求（参考第二部分实现代码）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Passport JWT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验证策略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JWT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生成</a:t>
              </a:r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Token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B69CCC-67AB-4667-BF6E-F1E77838AEB7}"/>
              </a:ext>
            </a:extLst>
          </p:cNvPr>
          <p:cNvGrpSpPr/>
          <p:nvPr/>
        </p:nvGrpSpPr>
        <p:grpSpPr>
          <a:xfrm>
            <a:off x="1929509" y="3365087"/>
            <a:ext cx="5265008" cy="632788"/>
            <a:chOff x="2582203" y="2399714"/>
            <a:chExt cx="7020011" cy="632788"/>
          </a:xfrm>
        </p:grpSpPr>
        <p:sp>
          <p:nvSpPr>
            <p:cNvPr id="15" name="矩形 33">
              <a:extLst>
                <a:ext uri="{FF2B5EF4-FFF2-40B4-BE49-F238E27FC236}">
                  <a16:creationId xmlns:a16="http://schemas.microsoft.com/office/drawing/2014/main" id="{16D18E86-B9A6-4DEF-ADC4-0843B278464A}"/>
                </a:ext>
              </a:extLst>
            </p:cNvPr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前后端分离的</a:t>
              </a:r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token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应用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1C08C29-3AA0-49AD-8CAA-7277E5B7FEFA}"/>
                </a:ext>
              </a:extLst>
            </p:cNvPr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77082" y="841445"/>
            <a:ext cx="885385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准备工作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88F5D4-91D0-40C9-9FC4-7F1C3993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4" y="2265970"/>
            <a:ext cx="8310415" cy="2326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3AF936-C9EA-4C07-A27B-362365AB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7" y="5143686"/>
            <a:ext cx="3703925" cy="1573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011D61-22F7-4677-B1FA-AF06E98E7CA8}"/>
              </a:ext>
            </a:extLst>
          </p:cNvPr>
          <p:cNvSpPr txBox="1"/>
          <p:nvPr/>
        </p:nvSpPr>
        <p:spPr>
          <a:xfrm>
            <a:off x="4030462" y="620549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关闭</a:t>
            </a:r>
            <a:r>
              <a:rPr lang="en-US" altLang="zh-CN" dirty="0"/>
              <a:t>mock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77082" y="841445"/>
            <a:ext cx="885385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流程</a:t>
            </a:r>
            <a:r>
              <a:rPr lang="en-US" altLang="zh-CN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前端当用户登录时，向后端发出验证请求；</a:t>
            </a:r>
            <a:endParaRPr lang="zh-CN" altLang="en-US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A67CB-7853-4C2C-A7C3-EAC8CF39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952045"/>
            <a:ext cx="6729274" cy="17715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CAF2EA-6393-4705-91CB-2493A065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77" y="4005782"/>
            <a:ext cx="4447713" cy="285221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36EB80-99AB-414C-AD8A-D74D53A0BC9C}"/>
              </a:ext>
            </a:extLst>
          </p:cNvPr>
          <p:cNvCxnSpPr>
            <a:cxnSpLocks/>
          </p:cNvCxnSpPr>
          <p:nvPr/>
        </p:nvCxnSpPr>
        <p:spPr>
          <a:xfrm>
            <a:off x="3994951" y="2769833"/>
            <a:ext cx="0" cy="1713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928AC0E-19E9-4752-8FC4-D3075B9332F5}"/>
              </a:ext>
            </a:extLst>
          </p:cNvPr>
          <p:cNvSpPr txBox="1"/>
          <p:nvPr/>
        </p:nvSpPr>
        <p:spPr>
          <a:xfrm>
            <a:off x="1869190" y="446489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登陆时调用</a:t>
            </a:r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AA3924-CCC7-4E39-AAB4-8605D87CAC58}"/>
              </a:ext>
            </a:extLst>
          </p:cNvPr>
          <p:cNvSpPr txBox="1"/>
          <p:nvPr/>
        </p:nvSpPr>
        <p:spPr>
          <a:xfrm>
            <a:off x="77082" y="5575497"/>
            <a:ext cx="386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登陆成功，得到</a:t>
            </a:r>
            <a:r>
              <a:rPr lang="en-US" altLang="zh-CN" dirty="0"/>
              <a:t>token</a:t>
            </a:r>
            <a:r>
              <a:rPr lang="zh-CN" altLang="en-US" dirty="0"/>
              <a:t>并保存在</a:t>
            </a:r>
            <a:r>
              <a:rPr lang="en-US" altLang="zh-CN" dirty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2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C50DFB-06D1-43FE-BBB2-4571FE4D1BC5}"/>
              </a:ext>
            </a:extLst>
          </p:cNvPr>
          <p:cNvSpPr/>
          <p:nvPr/>
        </p:nvSpPr>
        <p:spPr>
          <a:xfrm>
            <a:off x="457199" y="2904119"/>
            <a:ext cx="1815483" cy="16501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145628" y="712788"/>
            <a:ext cx="8852744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流程</a:t>
            </a:r>
            <a:r>
              <a:rPr lang="en-US" altLang="zh-CN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前端当用户登录时，向后端发出验证请求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后端验证后创建签名令牌并将其作为响应返回（参考第二部分实现代码）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前端客户端在本地保存令牌（通常在</a:t>
            </a:r>
            <a:r>
              <a:rPr lang="en-US" altLang="zh-CN" dirty="0"/>
              <a:t>cookie</a:t>
            </a:r>
            <a:r>
              <a:rPr lang="zh-CN" altLang="en-US" dirty="0"/>
              <a:t>或</a:t>
            </a:r>
            <a:r>
              <a:rPr lang="en-US" altLang="zh-CN" dirty="0" err="1"/>
              <a:t>localStorage</a:t>
            </a:r>
            <a:r>
              <a:rPr lang="zh-CN" altLang="en-US" dirty="0"/>
              <a:t>中，结合</a:t>
            </a:r>
            <a:r>
              <a:rPr lang="en-US" altLang="zh-CN" dirty="0" err="1"/>
              <a:t>vuex</a:t>
            </a:r>
            <a:r>
              <a:rPr lang="zh-CN" altLang="en-US" dirty="0"/>
              <a:t>存储）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通过路由守卫验证</a:t>
            </a:r>
            <a:r>
              <a:rPr lang="en-US" altLang="zh-CN" dirty="0"/>
              <a:t>token</a:t>
            </a:r>
            <a:r>
              <a:rPr lang="zh-CN" altLang="en-US" dirty="0"/>
              <a:t>的有效性</a:t>
            </a:r>
            <a:endParaRPr lang="zh-CN" altLang="en-US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A0B09846-462A-4719-93BB-B388B1C6B3FE}"/>
              </a:ext>
            </a:extLst>
          </p:cNvPr>
          <p:cNvSpPr/>
          <p:nvPr/>
        </p:nvSpPr>
        <p:spPr>
          <a:xfrm>
            <a:off x="457200" y="5887403"/>
            <a:ext cx="1929921" cy="65881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7AD218F2-A565-48DE-ADAB-F61876AF2222}"/>
              </a:ext>
            </a:extLst>
          </p:cNvPr>
          <p:cNvSpPr/>
          <p:nvPr/>
        </p:nvSpPr>
        <p:spPr>
          <a:xfrm>
            <a:off x="568172" y="3315626"/>
            <a:ext cx="967666" cy="319971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C65A8DB3-6251-4BC9-ADFF-692142DA226B}"/>
              </a:ext>
            </a:extLst>
          </p:cNvPr>
          <p:cNvSpPr/>
          <p:nvPr/>
        </p:nvSpPr>
        <p:spPr>
          <a:xfrm>
            <a:off x="91440" y="1748901"/>
            <a:ext cx="476732" cy="1779590"/>
          </a:xfrm>
          <a:prstGeom prst="curvedRightArrow">
            <a:avLst>
              <a:gd name="adj1" fmla="val 25000"/>
              <a:gd name="adj2" fmla="val 475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CA18A680-DF14-4813-B8C6-E5BF9C9D27B6}"/>
              </a:ext>
            </a:extLst>
          </p:cNvPr>
          <p:cNvSpPr/>
          <p:nvPr/>
        </p:nvSpPr>
        <p:spPr>
          <a:xfrm>
            <a:off x="6773661" y="3629388"/>
            <a:ext cx="967665" cy="9869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个人页面组件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78AF33-30DB-4481-902C-DF495BF8AF07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1692976" y="4107376"/>
            <a:ext cx="5080685" cy="1550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3C931E-6F43-407E-9135-A423122425A3}"/>
              </a:ext>
            </a:extLst>
          </p:cNvPr>
          <p:cNvCxnSpPr>
            <a:cxnSpLocks/>
          </p:cNvCxnSpPr>
          <p:nvPr/>
        </p:nvCxnSpPr>
        <p:spPr>
          <a:xfrm>
            <a:off x="568172" y="3635597"/>
            <a:ext cx="0" cy="225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CE1EA4CE-827F-4609-A84A-CF91FCF85F29}"/>
              </a:ext>
            </a:extLst>
          </p:cNvPr>
          <p:cNvSpPr/>
          <p:nvPr/>
        </p:nvSpPr>
        <p:spPr>
          <a:xfrm>
            <a:off x="714568" y="3947390"/>
            <a:ext cx="978408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38138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C50DFB-06D1-43FE-BBB2-4571FE4D1BC5}"/>
              </a:ext>
            </a:extLst>
          </p:cNvPr>
          <p:cNvSpPr/>
          <p:nvPr/>
        </p:nvSpPr>
        <p:spPr>
          <a:xfrm>
            <a:off x="501589" y="977660"/>
            <a:ext cx="1815483" cy="16501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A0B09846-462A-4719-93BB-B388B1C6B3FE}"/>
              </a:ext>
            </a:extLst>
          </p:cNvPr>
          <p:cNvSpPr/>
          <p:nvPr/>
        </p:nvSpPr>
        <p:spPr>
          <a:xfrm>
            <a:off x="612563" y="5727599"/>
            <a:ext cx="1908696" cy="104327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7AD218F2-A565-48DE-ADAB-F61876AF2222}"/>
              </a:ext>
            </a:extLst>
          </p:cNvPr>
          <p:cNvSpPr/>
          <p:nvPr/>
        </p:nvSpPr>
        <p:spPr>
          <a:xfrm>
            <a:off x="612562" y="1389167"/>
            <a:ext cx="967666" cy="319971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CA18A680-DF14-4813-B8C6-E5BF9C9D27B6}"/>
              </a:ext>
            </a:extLst>
          </p:cNvPr>
          <p:cNvSpPr/>
          <p:nvPr/>
        </p:nvSpPr>
        <p:spPr>
          <a:xfrm>
            <a:off x="7377344" y="977660"/>
            <a:ext cx="967665" cy="9869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个人页面组件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78AF33-30DB-4481-902C-DF495BF8AF07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1737366" y="1471157"/>
            <a:ext cx="5639978" cy="70976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3C931E-6F43-407E-9135-A423122425A3}"/>
              </a:ext>
            </a:extLst>
          </p:cNvPr>
          <p:cNvCxnSpPr>
            <a:cxnSpLocks/>
          </p:cNvCxnSpPr>
          <p:nvPr/>
        </p:nvCxnSpPr>
        <p:spPr>
          <a:xfrm>
            <a:off x="612562" y="1709138"/>
            <a:ext cx="0" cy="401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CE1EA4CE-827F-4609-A84A-CF91FCF85F29}"/>
              </a:ext>
            </a:extLst>
          </p:cNvPr>
          <p:cNvSpPr/>
          <p:nvPr/>
        </p:nvSpPr>
        <p:spPr>
          <a:xfrm>
            <a:off x="758958" y="2020931"/>
            <a:ext cx="978408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sp>
        <p:nvSpPr>
          <p:cNvPr id="14" name="双波形 13">
            <a:extLst>
              <a:ext uri="{FF2B5EF4-FFF2-40B4-BE49-F238E27FC236}">
                <a16:creationId xmlns:a16="http://schemas.microsoft.com/office/drawing/2014/main" id="{1DA1F846-538C-413A-A02D-7DF1064D4732}"/>
              </a:ext>
            </a:extLst>
          </p:cNvPr>
          <p:cNvSpPr/>
          <p:nvPr/>
        </p:nvSpPr>
        <p:spPr>
          <a:xfrm>
            <a:off x="1096395" y="6174469"/>
            <a:ext cx="967666" cy="319972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C50DFB-06D1-43FE-BBB2-4571FE4D1BC5}"/>
              </a:ext>
            </a:extLst>
          </p:cNvPr>
          <p:cNvSpPr/>
          <p:nvPr/>
        </p:nvSpPr>
        <p:spPr>
          <a:xfrm>
            <a:off x="501589" y="977660"/>
            <a:ext cx="1815483" cy="16501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7AD218F2-A565-48DE-ADAB-F61876AF2222}"/>
              </a:ext>
            </a:extLst>
          </p:cNvPr>
          <p:cNvSpPr/>
          <p:nvPr/>
        </p:nvSpPr>
        <p:spPr>
          <a:xfrm>
            <a:off x="612562" y="1389167"/>
            <a:ext cx="967666" cy="319971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DC810BCB-6982-47BB-9E1E-D3BFB0963635}"/>
              </a:ext>
            </a:extLst>
          </p:cNvPr>
          <p:cNvSpPr/>
          <p:nvPr/>
        </p:nvSpPr>
        <p:spPr>
          <a:xfrm>
            <a:off x="3185752" y="3097935"/>
            <a:ext cx="2743205" cy="1438553"/>
          </a:xfrm>
          <a:prstGeom prst="plaqu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/>
              <a:t>路由守卫</a:t>
            </a: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CA18A680-DF14-4813-B8C6-E5BF9C9D27B6}"/>
              </a:ext>
            </a:extLst>
          </p:cNvPr>
          <p:cNvSpPr/>
          <p:nvPr/>
        </p:nvSpPr>
        <p:spPr>
          <a:xfrm>
            <a:off x="7377344" y="977660"/>
            <a:ext cx="967665" cy="9869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个人页面组件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3C931E-6F43-407E-9135-A423122425A3}"/>
              </a:ext>
            </a:extLst>
          </p:cNvPr>
          <p:cNvCxnSpPr>
            <a:cxnSpLocks/>
          </p:cNvCxnSpPr>
          <p:nvPr/>
        </p:nvCxnSpPr>
        <p:spPr>
          <a:xfrm>
            <a:off x="612562" y="1709138"/>
            <a:ext cx="0" cy="401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CE1EA4CE-827F-4609-A84A-CF91FCF85F29}"/>
              </a:ext>
            </a:extLst>
          </p:cNvPr>
          <p:cNvSpPr/>
          <p:nvPr/>
        </p:nvSpPr>
        <p:spPr>
          <a:xfrm>
            <a:off x="758958" y="2020931"/>
            <a:ext cx="978408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5E7161FC-D44B-421E-9D1A-4B6D5B6CCA76}"/>
              </a:ext>
            </a:extLst>
          </p:cNvPr>
          <p:cNvSpPr/>
          <p:nvPr/>
        </p:nvSpPr>
        <p:spPr>
          <a:xfrm>
            <a:off x="3485809" y="3640870"/>
            <a:ext cx="2172381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白名单直接跳转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1C010713-7C1C-4816-8E3C-5BA2DC94A34C}"/>
              </a:ext>
            </a:extLst>
          </p:cNvPr>
          <p:cNvSpPr/>
          <p:nvPr/>
        </p:nvSpPr>
        <p:spPr>
          <a:xfrm>
            <a:off x="3485809" y="4088679"/>
            <a:ext cx="2172381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登陆状态判断</a:t>
            </a:r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DBC57E19-C81D-422C-B44D-51E32D2BD1B3}"/>
              </a:ext>
            </a:extLst>
          </p:cNvPr>
          <p:cNvSpPr/>
          <p:nvPr/>
        </p:nvSpPr>
        <p:spPr>
          <a:xfrm>
            <a:off x="612563" y="5727599"/>
            <a:ext cx="1908696" cy="104327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20C1D6D4-DDA0-44FF-9D69-5700B7620F17}"/>
              </a:ext>
            </a:extLst>
          </p:cNvPr>
          <p:cNvSpPr/>
          <p:nvPr/>
        </p:nvSpPr>
        <p:spPr>
          <a:xfrm>
            <a:off x="1096395" y="6174469"/>
            <a:ext cx="967666" cy="319972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4D87AF-0FF7-48F0-BD03-E75C296E1D78}"/>
              </a:ext>
            </a:extLst>
          </p:cNvPr>
          <p:cNvCxnSpPr>
            <a:endCxn id="10" idx="1"/>
          </p:cNvCxnSpPr>
          <p:nvPr/>
        </p:nvCxnSpPr>
        <p:spPr>
          <a:xfrm>
            <a:off x="1737366" y="2166151"/>
            <a:ext cx="1448386" cy="165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4A048B-D6C5-45B2-BE9F-EE099A100868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5658190" y="1471157"/>
            <a:ext cx="1719154" cy="277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4CD62B-509F-4BE9-A1F7-900F9F10A381}"/>
              </a:ext>
            </a:extLst>
          </p:cNvPr>
          <p:cNvCxnSpPr>
            <a:stCxn id="19" idx="2"/>
          </p:cNvCxnSpPr>
          <p:nvPr/>
        </p:nvCxnSpPr>
        <p:spPr>
          <a:xfrm flipH="1">
            <a:off x="2064061" y="4408650"/>
            <a:ext cx="2427946" cy="1765819"/>
          </a:xfrm>
          <a:prstGeom prst="straightConnector1">
            <a:avLst/>
          </a:prstGeom>
          <a:ln w="28575" cmpd="thickThin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C50DFB-06D1-43FE-BBB2-4571FE4D1BC5}"/>
              </a:ext>
            </a:extLst>
          </p:cNvPr>
          <p:cNvSpPr/>
          <p:nvPr/>
        </p:nvSpPr>
        <p:spPr>
          <a:xfrm>
            <a:off x="501589" y="977660"/>
            <a:ext cx="1815483" cy="16501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7AD218F2-A565-48DE-ADAB-F61876AF2222}"/>
              </a:ext>
            </a:extLst>
          </p:cNvPr>
          <p:cNvSpPr/>
          <p:nvPr/>
        </p:nvSpPr>
        <p:spPr>
          <a:xfrm>
            <a:off x="612562" y="1389167"/>
            <a:ext cx="967666" cy="319971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DC810BCB-6982-47BB-9E1E-D3BFB0963635}"/>
              </a:ext>
            </a:extLst>
          </p:cNvPr>
          <p:cNvSpPr/>
          <p:nvPr/>
        </p:nvSpPr>
        <p:spPr>
          <a:xfrm>
            <a:off x="3185752" y="3097935"/>
            <a:ext cx="2743205" cy="1438553"/>
          </a:xfrm>
          <a:prstGeom prst="plaqu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/>
              <a:t>路由守卫</a:t>
            </a: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CA18A680-DF14-4813-B8C6-E5BF9C9D27B6}"/>
              </a:ext>
            </a:extLst>
          </p:cNvPr>
          <p:cNvSpPr/>
          <p:nvPr/>
        </p:nvSpPr>
        <p:spPr>
          <a:xfrm>
            <a:off x="6587232" y="1215641"/>
            <a:ext cx="967665" cy="9869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个人页面组件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3C931E-6F43-407E-9135-A423122425A3}"/>
              </a:ext>
            </a:extLst>
          </p:cNvPr>
          <p:cNvCxnSpPr>
            <a:cxnSpLocks/>
          </p:cNvCxnSpPr>
          <p:nvPr/>
        </p:nvCxnSpPr>
        <p:spPr>
          <a:xfrm>
            <a:off x="612562" y="1709138"/>
            <a:ext cx="0" cy="401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CE1EA4CE-827F-4609-A84A-CF91FCF85F29}"/>
              </a:ext>
            </a:extLst>
          </p:cNvPr>
          <p:cNvSpPr/>
          <p:nvPr/>
        </p:nvSpPr>
        <p:spPr>
          <a:xfrm>
            <a:off x="758958" y="2020931"/>
            <a:ext cx="978408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5E7161FC-D44B-421E-9D1A-4B6D5B6CCA76}"/>
              </a:ext>
            </a:extLst>
          </p:cNvPr>
          <p:cNvSpPr/>
          <p:nvPr/>
        </p:nvSpPr>
        <p:spPr>
          <a:xfrm>
            <a:off x="3485809" y="3640870"/>
            <a:ext cx="2172381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白名单直接跳转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1C010713-7C1C-4816-8E3C-5BA2DC94A34C}"/>
              </a:ext>
            </a:extLst>
          </p:cNvPr>
          <p:cNvSpPr/>
          <p:nvPr/>
        </p:nvSpPr>
        <p:spPr>
          <a:xfrm>
            <a:off x="3485809" y="4088679"/>
            <a:ext cx="2172381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登陆状态判断</a:t>
            </a:r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DBC57E19-C81D-422C-B44D-51E32D2BD1B3}"/>
              </a:ext>
            </a:extLst>
          </p:cNvPr>
          <p:cNvSpPr/>
          <p:nvPr/>
        </p:nvSpPr>
        <p:spPr>
          <a:xfrm>
            <a:off x="612563" y="5727599"/>
            <a:ext cx="1908696" cy="104327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20C1D6D4-DDA0-44FF-9D69-5700B7620F17}"/>
              </a:ext>
            </a:extLst>
          </p:cNvPr>
          <p:cNvSpPr/>
          <p:nvPr/>
        </p:nvSpPr>
        <p:spPr>
          <a:xfrm>
            <a:off x="1096395" y="6174469"/>
            <a:ext cx="967666" cy="319972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4D87AF-0FF7-48F0-BD03-E75C296E1D78}"/>
              </a:ext>
            </a:extLst>
          </p:cNvPr>
          <p:cNvCxnSpPr>
            <a:endCxn id="10" idx="1"/>
          </p:cNvCxnSpPr>
          <p:nvPr/>
        </p:nvCxnSpPr>
        <p:spPr>
          <a:xfrm>
            <a:off x="1737366" y="2166151"/>
            <a:ext cx="1448386" cy="165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4A048B-D6C5-45B2-BE9F-EE099A100868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5658190" y="1709138"/>
            <a:ext cx="929042" cy="2539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69E7914B-D06F-4DB4-B56A-44DD09029809}"/>
              </a:ext>
            </a:extLst>
          </p:cNvPr>
          <p:cNvSpPr/>
          <p:nvPr/>
        </p:nvSpPr>
        <p:spPr>
          <a:xfrm>
            <a:off x="7554896" y="1338534"/>
            <a:ext cx="1504773" cy="37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601A4-1DF8-40D4-BC62-CD7F2344939E}"/>
              </a:ext>
            </a:extLst>
          </p:cNvPr>
          <p:cNvSpPr txBox="1"/>
          <p:nvPr/>
        </p:nvSpPr>
        <p:spPr>
          <a:xfrm>
            <a:off x="7816785" y="11538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6593BC-741E-45F2-BF3E-A0BD591A199D}"/>
              </a:ext>
            </a:extLst>
          </p:cNvPr>
          <p:cNvSpPr txBox="1"/>
          <p:nvPr/>
        </p:nvSpPr>
        <p:spPr>
          <a:xfrm>
            <a:off x="7799282" y="1651599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8DB8557-E778-4C70-BCC5-3E99C0193C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6770" y="1893804"/>
            <a:ext cx="5937473" cy="4355432"/>
          </a:xfrm>
          <a:prstGeom prst="bentConnector3">
            <a:avLst>
              <a:gd name="adj1" fmla="val -2481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4C610F-D84D-4D39-98A3-9CA6BCA5BE7F}"/>
              </a:ext>
            </a:extLst>
          </p:cNvPr>
          <p:cNvCxnSpPr>
            <a:cxnSpLocks/>
          </p:cNvCxnSpPr>
          <p:nvPr/>
        </p:nvCxnSpPr>
        <p:spPr>
          <a:xfrm flipH="1">
            <a:off x="2556770" y="4408650"/>
            <a:ext cx="1935237" cy="1765819"/>
          </a:xfrm>
          <a:prstGeom prst="straightConnector1">
            <a:avLst/>
          </a:prstGeom>
          <a:ln w="28575" cmpd="thickThin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745FD0-3EA2-42A0-A878-31B1BB1579FC}"/>
              </a:ext>
            </a:extLst>
          </p:cNvPr>
          <p:cNvSpPr txBox="1"/>
          <p:nvPr/>
        </p:nvSpPr>
        <p:spPr>
          <a:xfrm>
            <a:off x="2935957" y="5847203"/>
            <a:ext cx="279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token</a:t>
            </a:r>
            <a:r>
              <a:rPr lang="zh-CN" altLang="en-US" dirty="0"/>
              <a:t>（非常的频繁）</a:t>
            </a:r>
          </a:p>
        </p:txBody>
      </p:sp>
    </p:spTree>
    <p:extLst>
      <p:ext uri="{BB962C8B-B14F-4D97-AF65-F5344CB8AC3E}">
        <p14:creationId xmlns:p14="http://schemas.microsoft.com/office/powerpoint/2010/main" val="35103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C50DFB-06D1-43FE-BBB2-4571FE4D1BC5}"/>
              </a:ext>
            </a:extLst>
          </p:cNvPr>
          <p:cNvSpPr/>
          <p:nvPr/>
        </p:nvSpPr>
        <p:spPr>
          <a:xfrm>
            <a:off x="501589" y="977660"/>
            <a:ext cx="1815483" cy="16501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7AD218F2-A565-48DE-ADAB-F61876AF2222}"/>
              </a:ext>
            </a:extLst>
          </p:cNvPr>
          <p:cNvSpPr/>
          <p:nvPr/>
        </p:nvSpPr>
        <p:spPr>
          <a:xfrm>
            <a:off x="612562" y="1389167"/>
            <a:ext cx="967666" cy="319971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33EF8485-B6DA-475F-8033-EB9289F011B7}"/>
              </a:ext>
            </a:extLst>
          </p:cNvPr>
          <p:cNvSpPr/>
          <p:nvPr/>
        </p:nvSpPr>
        <p:spPr>
          <a:xfrm>
            <a:off x="7590405" y="5519466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DC810BCB-6982-47BB-9E1E-D3BFB0963635}"/>
              </a:ext>
            </a:extLst>
          </p:cNvPr>
          <p:cNvSpPr/>
          <p:nvPr/>
        </p:nvSpPr>
        <p:spPr>
          <a:xfrm>
            <a:off x="3106286" y="2647561"/>
            <a:ext cx="2743205" cy="2190769"/>
          </a:xfrm>
          <a:prstGeom prst="plaqu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/>
              <a:t>路由守卫</a:t>
            </a: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CA18A680-DF14-4813-B8C6-E5BF9C9D27B6}"/>
              </a:ext>
            </a:extLst>
          </p:cNvPr>
          <p:cNvSpPr/>
          <p:nvPr/>
        </p:nvSpPr>
        <p:spPr>
          <a:xfrm>
            <a:off x="6587232" y="1215641"/>
            <a:ext cx="967665" cy="9869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个人页面组件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3C931E-6F43-407E-9135-A423122425A3}"/>
              </a:ext>
            </a:extLst>
          </p:cNvPr>
          <p:cNvCxnSpPr>
            <a:cxnSpLocks/>
          </p:cNvCxnSpPr>
          <p:nvPr/>
        </p:nvCxnSpPr>
        <p:spPr>
          <a:xfrm>
            <a:off x="612562" y="1709138"/>
            <a:ext cx="0" cy="401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CE1EA4CE-827F-4609-A84A-CF91FCF85F29}"/>
              </a:ext>
            </a:extLst>
          </p:cNvPr>
          <p:cNvSpPr/>
          <p:nvPr/>
        </p:nvSpPr>
        <p:spPr>
          <a:xfrm>
            <a:off x="758958" y="2020931"/>
            <a:ext cx="978408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5E7161FC-D44B-421E-9D1A-4B6D5B6CCA76}"/>
              </a:ext>
            </a:extLst>
          </p:cNvPr>
          <p:cNvSpPr/>
          <p:nvPr/>
        </p:nvSpPr>
        <p:spPr>
          <a:xfrm>
            <a:off x="3391697" y="3299496"/>
            <a:ext cx="2172381" cy="3199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白名单直接跳转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1C010713-7C1C-4816-8E3C-5BA2DC94A34C}"/>
              </a:ext>
            </a:extLst>
          </p:cNvPr>
          <p:cNvSpPr/>
          <p:nvPr/>
        </p:nvSpPr>
        <p:spPr>
          <a:xfrm>
            <a:off x="3485809" y="3742946"/>
            <a:ext cx="2172381" cy="9000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让</a:t>
            </a:r>
            <a:r>
              <a:rPr lang="en-US" altLang="zh-CN" sz="1600" dirty="0"/>
              <a:t>token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vuex</a:t>
            </a:r>
            <a:r>
              <a:rPr lang="zh-CN" altLang="en-US" sz="1600" dirty="0"/>
              <a:t>中，通过</a:t>
            </a:r>
            <a:r>
              <a:rPr lang="en-US" altLang="zh-CN" sz="1600" dirty="0" err="1"/>
              <a:t>vuex</a:t>
            </a:r>
            <a:r>
              <a:rPr lang="zh-CN" altLang="en-US" sz="1600" dirty="0"/>
              <a:t>中的</a:t>
            </a:r>
            <a:r>
              <a:rPr lang="en-US" altLang="zh-CN" sz="1600" dirty="0"/>
              <a:t>token</a:t>
            </a:r>
            <a:r>
              <a:rPr lang="zh-CN" altLang="en-US" sz="1600" dirty="0"/>
              <a:t>来判断登陆状态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DBC57E19-C81D-422C-B44D-51E32D2BD1B3}"/>
              </a:ext>
            </a:extLst>
          </p:cNvPr>
          <p:cNvSpPr/>
          <p:nvPr/>
        </p:nvSpPr>
        <p:spPr>
          <a:xfrm>
            <a:off x="612563" y="5727599"/>
            <a:ext cx="1908696" cy="104327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15" name="双波形 14">
            <a:extLst>
              <a:ext uri="{FF2B5EF4-FFF2-40B4-BE49-F238E27FC236}">
                <a16:creationId xmlns:a16="http://schemas.microsoft.com/office/drawing/2014/main" id="{20C1D6D4-DDA0-44FF-9D69-5700B7620F17}"/>
              </a:ext>
            </a:extLst>
          </p:cNvPr>
          <p:cNvSpPr/>
          <p:nvPr/>
        </p:nvSpPr>
        <p:spPr>
          <a:xfrm>
            <a:off x="1096395" y="6174469"/>
            <a:ext cx="967666" cy="319972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4D87AF-0FF7-48F0-BD03-E75C296E1D78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1737366" y="2180917"/>
            <a:ext cx="1368920" cy="156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4A048B-D6C5-45B2-BE9F-EE099A10086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658190" y="1709138"/>
            <a:ext cx="929042" cy="2534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69E7914B-D06F-4DB4-B56A-44DD09029809}"/>
              </a:ext>
            </a:extLst>
          </p:cNvPr>
          <p:cNvSpPr/>
          <p:nvPr/>
        </p:nvSpPr>
        <p:spPr>
          <a:xfrm>
            <a:off x="7554896" y="1338534"/>
            <a:ext cx="1504773" cy="37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601A4-1DF8-40D4-BC62-CD7F2344939E}"/>
              </a:ext>
            </a:extLst>
          </p:cNvPr>
          <p:cNvSpPr txBox="1"/>
          <p:nvPr/>
        </p:nvSpPr>
        <p:spPr>
          <a:xfrm>
            <a:off x="7816785" y="11538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6593BC-741E-45F2-BF3E-A0BD591A199D}"/>
              </a:ext>
            </a:extLst>
          </p:cNvPr>
          <p:cNvSpPr txBox="1"/>
          <p:nvPr/>
        </p:nvSpPr>
        <p:spPr>
          <a:xfrm>
            <a:off x="7799282" y="1651599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874AC4-B1C1-4CBB-ADC7-04D15C65A7F5}"/>
              </a:ext>
            </a:extLst>
          </p:cNvPr>
          <p:cNvCxnSpPr/>
          <p:nvPr/>
        </p:nvCxnSpPr>
        <p:spPr>
          <a:xfrm>
            <a:off x="5388746" y="4483223"/>
            <a:ext cx="2166150" cy="142930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22453A-C38B-4347-865F-19E09E25D4B0}"/>
              </a:ext>
            </a:extLst>
          </p:cNvPr>
          <p:cNvSpPr txBox="1"/>
          <p:nvPr/>
        </p:nvSpPr>
        <p:spPr>
          <a:xfrm>
            <a:off x="4436461" y="5028945"/>
            <a:ext cx="22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1.Vuex</a:t>
            </a:r>
            <a:r>
              <a:rPr lang="zh-CN" altLang="en-US" dirty="0"/>
              <a:t>中有没有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17EE605-C2E5-4FD3-B94F-5B0BF64A42F2}"/>
              </a:ext>
            </a:extLst>
          </p:cNvPr>
          <p:cNvCxnSpPr>
            <a:cxnSpLocks/>
          </p:cNvCxnSpPr>
          <p:nvPr/>
        </p:nvCxnSpPr>
        <p:spPr>
          <a:xfrm flipH="1">
            <a:off x="2556768" y="6014859"/>
            <a:ext cx="5033637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693652F-E724-4547-9BBD-4351700CCBDD}"/>
              </a:ext>
            </a:extLst>
          </p:cNvPr>
          <p:cNvSpPr txBox="1"/>
          <p:nvPr/>
        </p:nvSpPr>
        <p:spPr>
          <a:xfrm>
            <a:off x="3934732" y="5662307"/>
            <a:ext cx="19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2.cookie</a:t>
            </a:r>
            <a:r>
              <a:rPr lang="zh-CN" altLang="en-US" dirty="0"/>
              <a:t>中找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C2E706-6800-4782-A26C-F81239790118}"/>
              </a:ext>
            </a:extLst>
          </p:cNvPr>
          <p:cNvSpPr txBox="1"/>
          <p:nvPr/>
        </p:nvSpPr>
        <p:spPr>
          <a:xfrm>
            <a:off x="3321562" y="6283473"/>
            <a:ext cx="36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3.Cookie</a:t>
            </a:r>
            <a:r>
              <a:rPr lang="zh-CN" altLang="en-US" dirty="0"/>
              <a:t>如有</a:t>
            </a:r>
            <a:r>
              <a:rPr lang="en-US" altLang="zh-CN" dirty="0"/>
              <a:t>token</a:t>
            </a:r>
            <a:r>
              <a:rPr lang="zh-CN" altLang="en-US" dirty="0"/>
              <a:t>拷贝放到</a:t>
            </a:r>
            <a:r>
              <a:rPr lang="en-US" altLang="zh-CN" dirty="0" err="1"/>
              <a:t>Vuex</a:t>
            </a:r>
            <a:r>
              <a:rPr lang="zh-CN" altLang="en-US" dirty="0"/>
              <a:t>中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178315-CC5B-41A2-AA4C-274EBFA8BD5E}"/>
              </a:ext>
            </a:extLst>
          </p:cNvPr>
          <p:cNvCxnSpPr>
            <a:cxnSpLocks/>
          </p:cNvCxnSpPr>
          <p:nvPr/>
        </p:nvCxnSpPr>
        <p:spPr>
          <a:xfrm>
            <a:off x="2556766" y="6652805"/>
            <a:ext cx="5033639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28751AB-E4C4-4546-B106-E7DD477A215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564077" y="4243526"/>
            <a:ext cx="2483528" cy="127594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05C9FC0-FC8B-4BA1-9FFF-8132673F4AB8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flipV="1">
            <a:off x="8047605" y="2020931"/>
            <a:ext cx="340108" cy="349853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52D071E-4214-4E62-B0C1-D98528EF0004}"/>
              </a:ext>
            </a:extLst>
          </p:cNvPr>
          <p:cNvSpPr txBox="1"/>
          <p:nvPr/>
        </p:nvSpPr>
        <p:spPr>
          <a:xfrm>
            <a:off x="6955090" y="4276681"/>
            <a:ext cx="117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满足频繁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51" name="双波形 50">
            <a:extLst>
              <a:ext uri="{FF2B5EF4-FFF2-40B4-BE49-F238E27FC236}">
                <a16:creationId xmlns:a16="http://schemas.microsoft.com/office/drawing/2014/main" id="{FE70159F-E6DA-4BB2-ACDA-888F7D3B10F3}"/>
              </a:ext>
            </a:extLst>
          </p:cNvPr>
          <p:cNvSpPr/>
          <p:nvPr/>
        </p:nvSpPr>
        <p:spPr>
          <a:xfrm>
            <a:off x="7590405" y="6334455"/>
            <a:ext cx="967666" cy="319972"/>
          </a:xfrm>
          <a:prstGeom prst="doubleWav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33" grpId="0"/>
      <p:bldP spid="37" grpId="0"/>
      <p:bldP spid="38" grpId="0"/>
      <p:bldP spid="48" grpId="0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C3D787-DD11-435F-8AC1-F8C48D923909}"/>
              </a:ext>
            </a:extLst>
          </p:cNvPr>
          <p:cNvSpPr txBox="1"/>
          <p:nvPr/>
        </p:nvSpPr>
        <p:spPr>
          <a:xfrm>
            <a:off x="226380" y="7989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修改路由守卫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9EDFB4-2B15-46AE-BC52-D63D7A7B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986"/>
            <a:ext cx="9144000" cy="5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前后端分离的</a:t>
            </a:r>
            <a:r>
              <a:rPr lang="en-US" altLang="zh-CN" dirty="0"/>
              <a:t>token</a:t>
            </a:r>
            <a:r>
              <a:rPr lang="zh-CN" altLang="en-US" dirty="0"/>
              <a:t>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C3D787-DD11-435F-8AC1-F8C48D923909}"/>
              </a:ext>
            </a:extLst>
          </p:cNvPr>
          <p:cNvSpPr txBox="1"/>
          <p:nvPr/>
        </p:nvSpPr>
        <p:spPr>
          <a:xfrm>
            <a:off x="226380" y="798991"/>
            <a:ext cx="525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Api</a:t>
            </a:r>
            <a:r>
              <a:rPr lang="zh-CN" altLang="en-US" dirty="0"/>
              <a:t>请求携带</a:t>
            </a:r>
            <a:r>
              <a:rPr lang="en-US" altLang="zh-CN" dirty="0"/>
              <a:t>token</a:t>
            </a:r>
            <a:r>
              <a:rPr lang="zh-CN" altLang="en-US" dirty="0"/>
              <a:t>，在</a:t>
            </a:r>
            <a:r>
              <a:rPr lang="en-US" altLang="zh-CN" dirty="0" err="1"/>
              <a:t>axios</a:t>
            </a:r>
            <a:r>
              <a:rPr lang="zh-CN" altLang="en-US" dirty="0"/>
              <a:t>请求拦截器中添加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E2225-FF77-4153-B41C-A1F0365A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1" y="1726012"/>
            <a:ext cx="8653648" cy="25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JWT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生成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79131" y="2089952"/>
            <a:ext cx="8853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服务端生成</a:t>
            </a:r>
            <a:r>
              <a:rPr lang="en-US" altLang="zh-CN" dirty="0"/>
              <a:t>token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jsonwebtoken</a:t>
            </a:r>
            <a:r>
              <a:rPr lang="en-US" altLang="zh-CN" dirty="0"/>
              <a:t> --save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" y="775873"/>
            <a:ext cx="882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当用户登录时，后端会创建签名令牌并将其作为响应返回（新增两个路由处理）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" y="1404206"/>
            <a:ext cx="8713177" cy="304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5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" y="775873"/>
            <a:ext cx="8827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当用户登录时，后端会创建签名令牌并将其作为响应返回（</a:t>
            </a:r>
            <a:r>
              <a:rPr lang="en-US" altLang="zh-CN" dirty="0"/>
              <a:t>encryption</a:t>
            </a:r>
            <a:r>
              <a:rPr lang="zh-CN" altLang="en-US" dirty="0"/>
              <a:t>添加生成</a:t>
            </a:r>
            <a:r>
              <a:rPr lang="en-US" altLang="zh-CN" dirty="0"/>
              <a:t>token</a:t>
            </a:r>
            <a:r>
              <a:rPr lang="zh-CN" altLang="en-US" dirty="0"/>
              <a:t>的方法）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62" y="1145205"/>
            <a:ext cx="3286125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cxnSpLocks/>
          </p:cNvCxnSpPr>
          <p:nvPr/>
        </p:nvCxnSpPr>
        <p:spPr>
          <a:xfrm flipV="1">
            <a:off x="4030462" y="1916724"/>
            <a:ext cx="1272400" cy="1811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" y="775873"/>
            <a:ext cx="882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当用户登录时，后端会创建签名令牌并将其作为响应返回（登录请求响应）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55" y="1145205"/>
            <a:ext cx="6999287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7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" y="775873"/>
            <a:ext cx="882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测试两个</a:t>
            </a:r>
            <a:r>
              <a:rPr lang="en-US" altLang="zh-CN" dirty="0" err="1"/>
              <a:t>api</a:t>
            </a:r>
            <a:r>
              <a:rPr lang="zh-CN" altLang="en-US" dirty="0"/>
              <a:t>接口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9" y="1277449"/>
            <a:ext cx="7010766" cy="55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7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生成</a:t>
            </a:r>
            <a:r>
              <a:rPr lang="en-US" altLang="zh-CN" dirty="0"/>
              <a:t>Token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" y="775873"/>
            <a:ext cx="882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测试两个</a:t>
            </a:r>
            <a:r>
              <a:rPr lang="en-US" altLang="zh-CN" dirty="0" err="1"/>
              <a:t>api</a:t>
            </a:r>
            <a:r>
              <a:rPr lang="zh-CN" altLang="en-US" dirty="0"/>
              <a:t>接口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03" y="1145205"/>
            <a:ext cx="5744674" cy="562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803</Words>
  <Application>Microsoft Office PowerPoint</Application>
  <PresentationFormat>全屏显示(4:3)</PresentationFormat>
  <Paragraphs>138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字魂59号-创粗黑</vt:lpstr>
      <vt:lpstr>Arial</vt:lpstr>
      <vt:lpstr>Calibri</vt:lpstr>
      <vt:lpstr>Office 主题​​</vt:lpstr>
      <vt:lpstr>Passport &amp;&amp; JWT</vt:lpstr>
      <vt:lpstr>PowerPoint 演示文稿</vt:lpstr>
      <vt:lpstr>PowerPoint 演示文稿</vt:lpstr>
      <vt:lpstr>JWT生成Token</vt:lpstr>
      <vt:lpstr>JWT生成Token</vt:lpstr>
      <vt:lpstr>JWT生成Token</vt:lpstr>
      <vt:lpstr>JWT生成Token</vt:lpstr>
      <vt:lpstr>JWT生成Token</vt:lpstr>
      <vt:lpstr>JWT生成Token</vt:lpstr>
      <vt:lpstr>JWT生成Token</vt:lpstr>
      <vt:lpstr>PowerPoint 演示文稿</vt:lpstr>
      <vt:lpstr>Passport JWT验证策略</vt:lpstr>
      <vt:lpstr>Passport JWT验证策略</vt:lpstr>
      <vt:lpstr>Passport JWT验证策略</vt:lpstr>
      <vt:lpstr>Passport JWT验证策略</vt:lpstr>
      <vt:lpstr>Passport JWT验证策略</vt:lpstr>
      <vt:lpstr>Passport JWT验证策略</vt:lpstr>
      <vt:lpstr>PowerPoint 演示文稿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  <vt:lpstr>前后端分离的token应用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165</cp:revision>
  <dcterms:created xsi:type="dcterms:W3CDTF">2016-10-26T12:21:00Z</dcterms:created>
  <dcterms:modified xsi:type="dcterms:W3CDTF">2021-12-19T01:32:38Z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