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31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9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54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2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2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73D7-546B-4941-B41D-1C6C6A58B53C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02CFFE-DC5D-4352-8B30-E72E4B7F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Prototype  &amp; export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8951"/>
            <a:ext cx="9079852" cy="4352411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作为一种网页</a:t>
            </a:r>
            <a:r>
              <a:rPr lang="zh-CN" altLang="en-US" sz="2400" dirty="0"/>
              <a:t>脚本语言</a:t>
            </a:r>
            <a:r>
              <a:rPr lang="zh-CN" altLang="en-US" sz="2400" dirty="0" smtClean="0"/>
              <a:t>，作用是使得</a:t>
            </a:r>
            <a:r>
              <a:rPr lang="zh-CN" altLang="en-US" sz="2400" dirty="0"/>
              <a:t>浏览器可以与网页互动。工程师</a:t>
            </a:r>
            <a:r>
              <a:rPr lang="en-US" altLang="zh-CN" sz="2400" dirty="0"/>
              <a:t>Brendan </a:t>
            </a:r>
            <a:r>
              <a:rPr lang="en-US" altLang="zh-CN" sz="2400" dirty="0" err="1"/>
              <a:t>Eich</a:t>
            </a:r>
            <a:r>
              <a:rPr lang="zh-CN" altLang="en-US" sz="2400" dirty="0"/>
              <a:t>负责开发这种新语言。他觉得，没必要设计得很复杂，这种语言只要能够完成一些简单操作就够了，比如判断用户有没有填写表单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当时正是面向对象</a:t>
            </a:r>
            <a:r>
              <a:rPr lang="zh-CN" altLang="en-US" sz="2400" dirty="0"/>
              <a:t>编程（</a:t>
            </a:r>
            <a:r>
              <a:rPr lang="en-US" altLang="zh-CN" sz="2400" dirty="0"/>
              <a:t>object-oriented programming</a:t>
            </a:r>
            <a:r>
              <a:rPr lang="zh-CN" altLang="en-US" sz="2400" dirty="0"/>
              <a:t>）最兴盛的时期，</a:t>
            </a:r>
            <a:r>
              <a:rPr lang="en-US" altLang="zh-CN" sz="2400" dirty="0"/>
              <a:t>C++</a:t>
            </a:r>
            <a:r>
              <a:rPr lang="zh-CN" altLang="en-US" sz="2400" dirty="0"/>
              <a:t>是当时最流行的语言，而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</a:t>
            </a:r>
            <a:r>
              <a:rPr lang="en-US" altLang="zh-CN" sz="2400" dirty="0"/>
              <a:t>1.0</a:t>
            </a:r>
            <a:r>
              <a:rPr lang="zh-CN" altLang="en-US" sz="2400" dirty="0"/>
              <a:t>版即将于第二年推出，</a:t>
            </a:r>
            <a:r>
              <a:rPr lang="en-US" altLang="zh-CN" sz="2400" dirty="0"/>
              <a:t>Sun</a:t>
            </a:r>
            <a:r>
              <a:rPr lang="zh-CN" altLang="en-US" sz="2400" dirty="0"/>
              <a:t>公司正在大肆造势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Brendan </a:t>
            </a:r>
            <a:r>
              <a:rPr lang="en-US" altLang="zh-CN" sz="2400" dirty="0" err="1"/>
              <a:t>Eich</a:t>
            </a:r>
            <a:r>
              <a:rPr lang="zh-CN" altLang="en-US" sz="2400" dirty="0"/>
              <a:t>无疑受到了影响，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里面所有的数据类型都是对象（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），这一点与</a:t>
            </a:r>
            <a:r>
              <a:rPr lang="en-US" altLang="zh-CN" sz="2400" dirty="0"/>
              <a:t>Java</a:t>
            </a:r>
            <a:r>
              <a:rPr lang="zh-CN" altLang="en-US" sz="2400" dirty="0"/>
              <a:t>非常相似。但是，他随即就遇到了一个难题，到底要不要设计</a:t>
            </a:r>
            <a:r>
              <a:rPr lang="en-US" altLang="zh-CN" sz="2400" dirty="0"/>
              <a:t>"</a:t>
            </a:r>
            <a:r>
              <a:rPr lang="zh-CN" altLang="en-US" sz="2400" dirty="0"/>
              <a:t>继承</a:t>
            </a:r>
            <a:r>
              <a:rPr lang="en-US" altLang="zh-CN" sz="2400" dirty="0"/>
              <a:t>"</a:t>
            </a:r>
            <a:r>
              <a:rPr lang="zh-CN" altLang="en-US" sz="2400" dirty="0"/>
              <a:t>机制呢？</a:t>
            </a:r>
          </a:p>
        </p:txBody>
      </p:sp>
    </p:spTree>
    <p:extLst>
      <p:ext uri="{BB962C8B-B14F-4D97-AF65-F5344CB8AC3E}">
        <p14:creationId xmlns:p14="http://schemas.microsoft.com/office/powerpoint/2010/main" val="18050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0009"/>
            <a:ext cx="9122882" cy="522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如果真的是一种简易的脚本语言，其实不需要有</a:t>
            </a:r>
            <a:r>
              <a:rPr lang="en-US" altLang="zh-CN" sz="2400" dirty="0"/>
              <a:t>"</a:t>
            </a:r>
            <a:r>
              <a:rPr lang="zh-CN" altLang="en-US" sz="2400" dirty="0"/>
              <a:t>继承</a:t>
            </a:r>
            <a:r>
              <a:rPr lang="en-US" altLang="zh-CN" sz="2400" dirty="0"/>
              <a:t>"</a:t>
            </a:r>
            <a:r>
              <a:rPr lang="zh-CN" altLang="en-US" sz="2400" dirty="0"/>
              <a:t>机制。但是，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里面都是对象，必须有一种机制，将所有对象联系起来。所以，</a:t>
            </a:r>
            <a:r>
              <a:rPr lang="en-US" altLang="zh-CN" sz="2400" dirty="0"/>
              <a:t>Brendan </a:t>
            </a:r>
            <a:r>
              <a:rPr lang="en-US" altLang="zh-CN" sz="2400" dirty="0" err="1"/>
              <a:t>Eich</a:t>
            </a:r>
            <a:r>
              <a:rPr lang="zh-CN" altLang="en-US" sz="2400" dirty="0"/>
              <a:t>最后还是设计了</a:t>
            </a:r>
            <a:r>
              <a:rPr lang="en-US" altLang="zh-CN" sz="2400" dirty="0"/>
              <a:t>"</a:t>
            </a:r>
            <a:r>
              <a:rPr lang="zh-CN" altLang="en-US" sz="2400" dirty="0"/>
              <a:t>继承</a:t>
            </a:r>
            <a:r>
              <a:rPr lang="en-US" altLang="zh-CN" sz="2400" dirty="0"/>
              <a:t>"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但是，他不打算引入</a:t>
            </a:r>
            <a:r>
              <a:rPr lang="en-US" altLang="zh-CN" sz="2400" dirty="0"/>
              <a:t>"</a:t>
            </a:r>
            <a:r>
              <a:rPr lang="zh-CN" altLang="en-US" sz="2400" dirty="0"/>
              <a:t>类</a:t>
            </a:r>
            <a:r>
              <a:rPr lang="en-US" altLang="zh-CN" sz="2400" dirty="0"/>
              <a:t>"</a:t>
            </a:r>
            <a:r>
              <a:rPr lang="zh-CN" altLang="en-US" sz="2400" dirty="0"/>
              <a:t>（</a:t>
            </a:r>
            <a:r>
              <a:rPr lang="en-US" altLang="zh-CN" sz="2400" dirty="0"/>
              <a:t>class</a:t>
            </a:r>
            <a:r>
              <a:rPr lang="zh-CN" altLang="en-US" sz="2400" dirty="0"/>
              <a:t>）的概念，因为一旦有了</a:t>
            </a:r>
            <a:r>
              <a:rPr lang="en-US" altLang="zh-CN" sz="2400" dirty="0"/>
              <a:t>"</a:t>
            </a:r>
            <a:r>
              <a:rPr lang="zh-CN" altLang="en-US" sz="2400" dirty="0"/>
              <a:t>类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就是一种完整的面向对象编程语言了，这好像有点太正式了，而且增加了初学者的入门难度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他考虑到，</a:t>
            </a:r>
            <a:r>
              <a:rPr lang="en-US" altLang="zh-CN" sz="2400" dirty="0"/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语言都使用</a:t>
            </a:r>
            <a:r>
              <a:rPr lang="en-US" altLang="zh-CN" sz="2400" dirty="0"/>
              <a:t>new</a:t>
            </a:r>
            <a:r>
              <a:rPr lang="zh-CN" altLang="en-US" sz="2400" dirty="0"/>
              <a:t>命令，生成实例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C++</a:t>
            </a:r>
            <a:r>
              <a:rPr lang="zh-CN" altLang="en-US" sz="2400" dirty="0"/>
              <a:t>的写法是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　　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 *object = new 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param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Java</a:t>
            </a:r>
            <a:r>
              <a:rPr lang="zh-CN" altLang="en-US" sz="2400" dirty="0"/>
              <a:t>的写法是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　　</a:t>
            </a:r>
            <a:r>
              <a:rPr lang="en-US" altLang="zh-CN" sz="2400" dirty="0"/>
              <a:t>Foo </a:t>
            </a:r>
            <a:r>
              <a:rPr lang="en-US" altLang="zh-CN" sz="2400" dirty="0" err="1"/>
              <a:t>foo</a:t>
            </a:r>
            <a:r>
              <a:rPr lang="en-US" altLang="zh-CN" sz="2400" dirty="0"/>
              <a:t> = new Foo();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137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0009"/>
            <a:ext cx="9122882" cy="52282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因此，他就把</a:t>
            </a:r>
            <a:r>
              <a:rPr lang="en-US" altLang="zh-CN" sz="2400" dirty="0"/>
              <a:t>new</a:t>
            </a:r>
            <a:r>
              <a:rPr lang="zh-CN" altLang="en-US" sz="2400" dirty="0"/>
              <a:t>命令引入了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，用来从原型对象生成一个实例对象。但是，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没有</a:t>
            </a:r>
            <a:r>
              <a:rPr lang="en-US" altLang="zh-CN" sz="2400" dirty="0"/>
              <a:t>"</a:t>
            </a:r>
            <a:r>
              <a:rPr lang="zh-CN" altLang="en-US" sz="2400" dirty="0"/>
              <a:t>类</a:t>
            </a:r>
            <a:r>
              <a:rPr lang="en-US" altLang="zh-CN" sz="2400" dirty="0"/>
              <a:t>"</a:t>
            </a:r>
            <a:r>
              <a:rPr lang="zh-CN" altLang="en-US" sz="2400" dirty="0"/>
              <a:t>，怎么来表示原型对象呢</a:t>
            </a:r>
            <a:r>
              <a:rPr lang="zh-CN" altLang="en-US" sz="2400" dirty="0" smtClean="0"/>
              <a:t>？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这时，他想到</a:t>
            </a:r>
            <a:r>
              <a:rPr lang="en-US" altLang="zh-CN" sz="2400" dirty="0"/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使用</a:t>
            </a:r>
            <a:r>
              <a:rPr lang="en-US" altLang="zh-CN" sz="2400" dirty="0"/>
              <a:t>new</a:t>
            </a:r>
            <a:r>
              <a:rPr lang="zh-CN" altLang="en-US" sz="2400" dirty="0"/>
              <a:t>命令时，都会调用</a:t>
            </a:r>
            <a:r>
              <a:rPr lang="en-US" altLang="zh-CN" sz="2400" dirty="0"/>
              <a:t>"</a:t>
            </a:r>
            <a:r>
              <a:rPr lang="zh-CN" altLang="en-US" sz="2400" dirty="0"/>
              <a:t>类</a:t>
            </a:r>
            <a:r>
              <a:rPr lang="en-US" altLang="zh-CN" sz="2400" dirty="0"/>
              <a:t>"</a:t>
            </a:r>
            <a:r>
              <a:rPr lang="zh-CN" altLang="en-US" sz="2400" dirty="0"/>
              <a:t>的构造函数（</a:t>
            </a:r>
            <a:r>
              <a:rPr lang="en-US" altLang="zh-CN" sz="2400" dirty="0"/>
              <a:t>constructor</a:t>
            </a:r>
            <a:r>
              <a:rPr lang="zh-CN" altLang="en-US" sz="2400" dirty="0"/>
              <a:t>）。他就做了一个简化的设计，在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语言中，</a:t>
            </a:r>
            <a:r>
              <a:rPr lang="en-US" altLang="zh-CN" sz="2400" dirty="0"/>
              <a:t>new</a:t>
            </a:r>
            <a:r>
              <a:rPr lang="zh-CN" altLang="en-US" sz="2400" dirty="0"/>
              <a:t>命令后面跟的不是类，而是构造函数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举例来说，现在有一个叫做</a:t>
            </a:r>
            <a:r>
              <a:rPr lang="en-US" altLang="zh-CN" sz="2400" dirty="0"/>
              <a:t>DOG</a:t>
            </a:r>
            <a:r>
              <a:rPr lang="zh-CN" altLang="en-US" sz="2400" dirty="0"/>
              <a:t>的构造函数，表示狗对象的原型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　　</a:t>
            </a:r>
            <a:r>
              <a:rPr lang="en-US" altLang="zh-CN" sz="2400" dirty="0"/>
              <a:t>function DOG(name</a:t>
            </a:r>
            <a:r>
              <a:rPr lang="en-US" altLang="zh-CN" sz="2400" dirty="0" smtClean="0"/>
              <a:t>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　　　　</a:t>
            </a:r>
            <a:r>
              <a:rPr lang="en-US" altLang="zh-CN" sz="2400" dirty="0"/>
              <a:t>this.name = name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　　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对这个构造函数使用</a:t>
            </a:r>
            <a:r>
              <a:rPr lang="en-US" altLang="zh-CN" sz="2400" dirty="0"/>
              <a:t>new</a:t>
            </a:r>
            <a:r>
              <a:rPr lang="zh-CN" altLang="en-US" sz="2400" dirty="0"/>
              <a:t>，就会生成一个狗对象的实例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　　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dogA</a:t>
            </a:r>
            <a:r>
              <a:rPr lang="en-US" altLang="zh-CN" sz="2400" dirty="0"/>
              <a:t> = new DOG('</a:t>
            </a:r>
            <a:r>
              <a:rPr lang="zh-CN" altLang="en-US" sz="2400" dirty="0"/>
              <a:t>大毛</a:t>
            </a:r>
            <a:r>
              <a:rPr lang="en-US" altLang="zh-CN" sz="2400" dirty="0" smtClean="0"/>
              <a:t>');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　　</a:t>
            </a:r>
            <a:r>
              <a:rPr lang="en-US" altLang="zh-CN" sz="2400" dirty="0"/>
              <a:t>alert(dogA.name); // </a:t>
            </a:r>
            <a:r>
              <a:rPr lang="zh-CN" altLang="en-US" sz="2400" dirty="0" smtClean="0"/>
              <a:t>大毛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注意构造函数中的</a:t>
            </a:r>
            <a:r>
              <a:rPr lang="en-US" altLang="zh-CN" sz="2400" dirty="0"/>
              <a:t>this</a:t>
            </a:r>
            <a:r>
              <a:rPr lang="zh-CN" altLang="en-US" sz="2400" dirty="0"/>
              <a:t>关键字，它就代表了新创建的实例对象。</a:t>
            </a:r>
          </a:p>
        </p:txBody>
      </p:sp>
    </p:spTree>
    <p:extLst>
      <p:ext uri="{BB962C8B-B14F-4D97-AF65-F5344CB8AC3E}">
        <p14:creationId xmlns:p14="http://schemas.microsoft.com/office/powerpoint/2010/main" val="258939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030" y="340659"/>
            <a:ext cx="8596668" cy="83192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34" y="1086523"/>
            <a:ext cx="11618259" cy="554018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new</a:t>
            </a:r>
            <a:r>
              <a:rPr lang="zh-CN" altLang="en-US" sz="2000" dirty="0"/>
              <a:t>运算符的</a:t>
            </a:r>
            <a:r>
              <a:rPr lang="zh-CN" altLang="en-US" sz="2000" dirty="0" smtClean="0"/>
              <a:t>缺点：用</a:t>
            </a:r>
            <a:r>
              <a:rPr lang="zh-CN" altLang="en-US" sz="2000" dirty="0"/>
              <a:t>构造函数生成实例对象，有一个缺点，那就是无法共享属性和方法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比如，在</a:t>
            </a:r>
            <a:r>
              <a:rPr lang="en-US" altLang="zh-CN" sz="2000" dirty="0"/>
              <a:t>DOG</a:t>
            </a:r>
            <a:r>
              <a:rPr lang="zh-CN" altLang="en-US" sz="2000" dirty="0"/>
              <a:t>对象的构造函数中，设置一个实例对象的共有属性</a:t>
            </a:r>
            <a:r>
              <a:rPr lang="en-US" altLang="zh-CN" sz="2000" dirty="0"/>
              <a:t>species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　　</a:t>
            </a:r>
            <a:r>
              <a:rPr lang="en-US" altLang="zh-CN" sz="2000" dirty="0"/>
              <a:t>function DOG(name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　　</a:t>
            </a:r>
            <a:r>
              <a:rPr lang="en-US" altLang="zh-CN" sz="2000" dirty="0"/>
              <a:t>this.name = name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　　</a:t>
            </a:r>
            <a:r>
              <a:rPr lang="en-US" altLang="zh-CN" sz="2000" dirty="0" err="1"/>
              <a:t>this.species</a:t>
            </a:r>
            <a:r>
              <a:rPr lang="en-US" altLang="zh-CN" sz="2000" dirty="0"/>
              <a:t> = '</a:t>
            </a:r>
            <a:r>
              <a:rPr lang="zh-CN" altLang="en-US" sz="2000" dirty="0"/>
              <a:t>犬科</a:t>
            </a:r>
            <a:r>
              <a:rPr lang="en-US" altLang="zh-CN" sz="2000" dirty="0" smtClean="0"/>
              <a:t>';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2000" dirty="0" smtClean="0"/>
              <a:t>然后</a:t>
            </a:r>
            <a:r>
              <a:rPr lang="zh-CN" altLang="en-US" sz="2000" dirty="0"/>
              <a:t>，生成两个实例对象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　　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dogA</a:t>
            </a:r>
            <a:r>
              <a:rPr lang="en-US" altLang="zh-CN" sz="2000" dirty="0"/>
              <a:t> = new DOG('</a:t>
            </a:r>
            <a:r>
              <a:rPr lang="zh-CN" altLang="en-US" sz="2000" dirty="0"/>
              <a:t>大毛</a:t>
            </a:r>
            <a:r>
              <a:rPr lang="en-US" altLang="zh-CN" sz="2000" dirty="0" smtClean="0"/>
              <a:t>');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dogB</a:t>
            </a:r>
            <a:r>
              <a:rPr lang="en-US" altLang="zh-CN" sz="2000" dirty="0"/>
              <a:t> = new DOG('</a:t>
            </a:r>
            <a:r>
              <a:rPr lang="zh-CN" altLang="en-US" sz="2000" dirty="0"/>
              <a:t>二毛</a:t>
            </a:r>
            <a:r>
              <a:rPr lang="en-US" altLang="zh-CN" sz="2000" dirty="0" smtClean="0"/>
              <a:t>');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这两个对象的</a:t>
            </a:r>
            <a:r>
              <a:rPr lang="en-US" altLang="zh-CN" sz="2000" dirty="0"/>
              <a:t>species</a:t>
            </a:r>
            <a:r>
              <a:rPr lang="zh-CN" altLang="en-US" sz="2000" dirty="0"/>
              <a:t>属性是独立的，修改其中一个，不会影响到另一个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　　</a:t>
            </a:r>
            <a:r>
              <a:rPr lang="en-US" altLang="zh-CN" sz="2000" dirty="0" err="1"/>
              <a:t>dogA.species</a:t>
            </a:r>
            <a:r>
              <a:rPr lang="en-US" altLang="zh-CN" sz="2000" dirty="0"/>
              <a:t> = '</a:t>
            </a:r>
            <a:r>
              <a:rPr lang="zh-CN" altLang="en-US" sz="2000" dirty="0"/>
              <a:t>猫科</a:t>
            </a:r>
            <a:r>
              <a:rPr lang="en-US" altLang="zh-CN" sz="2000" dirty="0" smtClean="0"/>
              <a:t>';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/>
              <a:t>alert(</a:t>
            </a:r>
            <a:r>
              <a:rPr lang="en-US" altLang="zh-CN" sz="2000" dirty="0" err="1"/>
              <a:t>dogB.species</a:t>
            </a:r>
            <a:r>
              <a:rPr lang="en-US" altLang="zh-CN" sz="2000" dirty="0"/>
              <a:t>); // </a:t>
            </a:r>
            <a:r>
              <a:rPr lang="zh-CN" altLang="en-US" sz="2000" dirty="0"/>
              <a:t>显示</a:t>
            </a:r>
            <a:r>
              <a:rPr lang="en-US" altLang="zh-CN" sz="2000" dirty="0"/>
              <a:t>"</a:t>
            </a:r>
            <a:r>
              <a:rPr lang="zh-CN" altLang="en-US" sz="2000" dirty="0"/>
              <a:t>犬科</a:t>
            </a:r>
            <a:r>
              <a:rPr lang="en-US" altLang="zh-CN" sz="2000" dirty="0"/>
              <a:t>"</a:t>
            </a:r>
            <a:r>
              <a:rPr lang="zh-CN" altLang="en-US" sz="2000" dirty="0"/>
              <a:t>，不受</a:t>
            </a:r>
            <a:r>
              <a:rPr lang="en-US" altLang="zh-CN" sz="2000" dirty="0" err="1"/>
              <a:t>dogA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影响</a:t>
            </a:r>
            <a:endParaRPr lang="zh-CN" altLang="en-US" sz="2000" dirty="0"/>
          </a:p>
          <a:p>
            <a:r>
              <a:rPr lang="zh-CN" altLang="en-US" sz="2000" dirty="0"/>
              <a:t>每一个实例对象，都有自己的属性和方法的副本。这不仅无法做到数据共享，也是极大的资源浪费。</a:t>
            </a:r>
          </a:p>
        </p:txBody>
      </p:sp>
    </p:spTree>
    <p:extLst>
      <p:ext uri="{BB962C8B-B14F-4D97-AF65-F5344CB8AC3E}">
        <p14:creationId xmlns:p14="http://schemas.microsoft.com/office/powerpoint/2010/main" val="17079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666" y="211567"/>
            <a:ext cx="8596668" cy="842682"/>
          </a:xfrm>
        </p:spPr>
        <p:txBody>
          <a:bodyPr/>
          <a:lstStyle/>
          <a:p>
            <a:r>
              <a:rPr lang="zh-CN" altLang="en-US" dirty="0" smtClean="0"/>
              <a:t>解决问题，引入</a:t>
            </a:r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61827"/>
            <a:ext cx="10338497" cy="551867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考虑到这一点，</a:t>
            </a:r>
            <a:r>
              <a:rPr lang="en-US" altLang="zh-CN" sz="2000" dirty="0"/>
              <a:t>Brendan </a:t>
            </a:r>
            <a:r>
              <a:rPr lang="en-US" altLang="zh-CN" sz="2000" dirty="0" err="1"/>
              <a:t>Eich</a:t>
            </a:r>
            <a:r>
              <a:rPr lang="zh-CN" altLang="en-US" sz="2000" dirty="0"/>
              <a:t>决定为构造函数设置一个</a:t>
            </a:r>
            <a:r>
              <a:rPr lang="en-US" altLang="zh-CN" sz="2000" dirty="0"/>
              <a:t>prototype</a:t>
            </a:r>
            <a:r>
              <a:rPr lang="zh-CN" altLang="en-US" sz="2000" dirty="0"/>
              <a:t>属性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这个属性包含一个对象（以下简称</a:t>
            </a:r>
            <a:r>
              <a:rPr lang="en-US" altLang="zh-CN" sz="2000" dirty="0"/>
              <a:t>"prototype</a:t>
            </a:r>
            <a:r>
              <a:rPr lang="zh-CN" altLang="en-US" sz="2000" dirty="0"/>
              <a:t>对象</a:t>
            </a:r>
            <a:r>
              <a:rPr lang="en-US" altLang="zh-CN" sz="2000" dirty="0"/>
              <a:t>"</a:t>
            </a:r>
            <a:r>
              <a:rPr lang="zh-CN" altLang="en-US" sz="2000" dirty="0"/>
              <a:t>），所有实例对象需要共享的属性和方法，都放在这个对象里面；那些不需要共享的属性和方法，就放在构造函数里面</a:t>
            </a:r>
            <a:r>
              <a:rPr lang="zh-CN" altLang="en-US" sz="2000" dirty="0" smtClean="0"/>
              <a:t>。实例</a:t>
            </a:r>
            <a:r>
              <a:rPr lang="zh-CN" altLang="en-US" sz="2000" dirty="0"/>
              <a:t>对象一旦创建，将自动引用</a:t>
            </a:r>
            <a:r>
              <a:rPr lang="en-US" altLang="zh-CN" sz="2000" dirty="0"/>
              <a:t>prototype</a:t>
            </a:r>
            <a:r>
              <a:rPr lang="zh-CN" altLang="en-US" sz="2000" dirty="0"/>
              <a:t>对象的属性和方法。也就是说，实例对象的属性和方法，分成两种，一种是本地的，另一种是引用的</a:t>
            </a:r>
            <a:r>
              <a:rPr lang="zh-CN" altLang="en-US" sz="2000" dirty="0" smtClean="0"/>
              <a:t>。还是</a:t>
            </a:r>
            <a:r>
              <a:rPr lang="zh-CN" altLang="en-US" sz="2000" dirty="0"/>
              <a:t>以</a:t>
            </a:r>
            <a:r>
              <a:rPr lang="en-US" altLang="zh-CN" sz="2000" dirty="0" smtClean="0"/>
              <a:t>DOG</a:t>
            </a:r>
            <a:r>
              <a:rPr lang="zh-CN" altLang="en-US" sz="2000" dirty="0" smtClean="0"/>
              <a:t>构造</a:t>
            </a:r>
            <a:r>
              <a:rPr lang="zh-CN" altLang="en-US" sz="2000" dirty="0"/>
              <a:t>函数为例，现在用</a:t>
            </a:r>
            <a:r>
              <a:rPr lang="en-US" altLang="zh-CN" sz="2000" dirty="0"/>
              <a:t>prototype</a:t>
            </a:r>
            <a:r>
              <a:rPr lang="zh-CN" altLang="en-US" sz="2000" dirty="0"/>
              <a:t>属性进行改写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　　</a:t>
            </a:r>
            <a:r>
              <a:rPr lang="en-US" altLang="zh-CN" sz="2000" dirty="0"/>
              <a:t>function DOG(name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　　</a:t>
            </a:r>
            <a:r>
              <a:rPr lang="en-US" altLang="zh-CN" sz="2000" dirty="0"/>
              <a:t>this.name = name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err="1"/>
              <a:t>DOG.prototype</a:t>
            </a:r>
            <a:r>
              <a:rPr lang="en-US" altLang="zh-CN" sz="2000" dirty="0"/>
              <a:t> = { species : '</a:t>
            </a:r>
            <a:r>
              <a:rPr lang="zh-CN" altLang="en-US" sz="2000" dirty="0"/>
              <a:t>犬科</a:t>
            </a:r>
            <a:r>
              <a:rPr lang="en-US" altLang="zh-CN" sz="2000" dirty="0"/>
              <a:t>' </a:t>
            </a:r>
            <a:r>
              <a:rPr lang="en-US" altLang="zh-CN" sz="2000" dirty="0" smtClean="0"/>
              <a:t>};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dogA</a:t>
            </a:r>
            <a:r>
              <a:rPr lang="en-US" altLang="zh-CN" sz="2000" dirty="0"/>
              <a:t> = new DOG('</a:t>
            </a:r>
            <a:r>
              <a:rPr lang="zh-CN" altLang="en-US" sz="2000" dirty="0"/>
              <a:t>大毛</a:t>
            </a:r>
            <a:r>
              <a:rPr lang="en-US" altLang="zh-CN" sz="2000" dirty="0" smtClean="0"/>
              <a:t>');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dogB</a:t>
            </a:r>
            <a:r>
              <a:rPr lang="en-US" altLang="zh-CN" sz="2000" dirty="0"/>
              <a:t> = new DOG('</a:t>
            </a:r>
            <a:r>
              <a:rPr lang="zh-CN" altLang="en-US" sz="2000" dirty="0"/>
              <a:t>二毛</a:t>
            </a:r>
            <a:r>
              <a:rPr lang="en-US" altLang="zh-CN" sz="2000" dirty="0" smtClean="0"/>
              <a:t>');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　</a:t>
            </a:r>
            <a:r>
              <a:rPr lang="en-US" altLang="zh-CN" sz="2000" dirty="0"/>
              <a:t>alert(</a:t>
            </a:r>
            <a:r>
              <a:rPr lang="en-US" altLang="zh-CN" sz="2000" dirty="0" err="1"/>
              <a:t>dogA.species</a:t>
            </a:r>
            <a:r>
              <a:rPr lang="en-US" altLang="zh-CN" sz="2000" dirty="0"/>
              <a:t>); // </a:t>
            </a:r>
            <a:r>
              <a:rPr lang="zh-CN" altLang="en-US" sz="2000" dirty="0"/>
              <a:t>犬</a:t>
            </a:r>
            <a:r>
              <a:rPr lang="zh-CN" altLang="en-US" sz="2000" dirty="0" smtClean="0"/>
              <a:t>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　　</a:t>
            </a:r>
            <a:r>
              <a:rPr lang="en-US" altLang="zh-CN" sz="2000" dirty="0"/>
              <a:t>alert(</a:t>
            </a:r>
            <a:r>
              <a:rPr lang="en-US" altLang="zh-CN" sz="2000" dirty="0" err="1"/>
              <a:t>dogB.species</a:t>
            </a:r>
            <a:r>
              <a:rPr lang="en-US" altLang="zh-CN" sz="2000" dirty="0"/>
              <a:t>); // </a:t>
            </a:r>
            <a:r>
              <a:rPr lang="zh-CN" altLang="en-US" sz="2000" dirty="0"/>
              <a:t>犬</a:t>
            </a:r>
            <a:r>
              <a:rPr lang="zh-CN" altLang="en-US" sz="2000" dirty="0" smtClean="0"/>
              <a:t>科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423681" y="3501614"/>
            <a:ext cx="5227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现在，</a:t>
            </a:r>
            <a:r>
              <a:rPr lang="en-US" altLang="zh-CN" sz="2000" dirty="0">
                <a:solidFill>
                  <a:srgbClr val="FF0000"/>
                </a:solidFill>
              </a:rPr>
              <a:t>species</a:t>
            </a:r>
            <a:r>
              <a:rPr lang="zh-CN" altLang="en-US" sz="2000" dirty="0">
                <a:solidFill>
                  <a:srgbClr val="FF0000"/>
                </a:solidFill>
              </a:rPr>
              <a:t>属性放在</a:t>
            </a:r>
            <a:r>
              <a:rPr lang="en-US" altLang="zh-CN" sz="2000" dirty="0">
                <a:solidFill>
                  <a:srgbClr val="FF0000"/>
                </a:solidFill>
              </a:rPr>
              <a:t>prototype</a:t>
            </a:r>
            <a:r>
              <a:rPr lang="zh-CN" altLang="en-US" sz="2000" dirty="0">
                <a:solidFill>
                  <a:srgbClr val="FF0000"/>
                </a:solidFill>
              </a:rPr>
              <a:t>对象里，是两个实例对象共享的。只要修改了</a:t>
            </a:r>
            <a:r>
              <a:rPr lang="en-US" altLang="zh-CN" sz="2000" dirty="0">
                <a:solidFill>
                  <a:srgbClr val="FF0000"/>
                </a:solidFill>
              </a:rPr>
              <a:t>prototype</a:t>
            </a:r>
            <a:r>
              <a:rPr lang="zh-CN" altLang="en-US" sz="2000" dirty="0">
                <a:solidFill>
                  <a:srgbClr val="FF0000"/>
                </a:solidFill>
              </a:rPr>
              <a:t>对象，就会同时影响到两个实例对象。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 　　</a:t>
            </a:r>
            <a:r>
              <a:rPr lang="en-US" altLang="zh-CN" sz="2000" dirty="0" err="1">
                <a:solidFill>
                  <a:srgbClr val="FF0000"/>
                </a:solidFill>
              </a:rPr>
              <a:t>DOG.prototype.species</a:t>
            </a:r>
            <a:r>
              <a:rPr lang="en-US" altLang="zh-CN" sz="2000" dirty="0">
                <a:solidFill>
                  <a:srgbClr val="FF0000"/>
                </a:solidFill>
              </a:rPr>
              <a:t> = '</a:t>
            </a:r>
            <a:r>
              <a:rPr lang="zh-CN" altLang="en-US" sz="2000" dirty="0">
                <a:solidFill>
                  <a:srgbClr val="FF0000"/>
                </a:solidFill>
              </a:rPr>
              <a:t>猫科</a:t>
            </a:r>
            <a:r>
              <a:rPr lang="en-US" altLang="zh-CN" sz="2000" dirty="0">
                <a:solidFill>
                  <a:srgbClr val="FF0000"/>
                </a:solidFill>
              </a:rPr>
              <a:t>';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　　</a:t>
            </a:r>
            <a:r>
              <a:rPr lang="en-US" altLang="zh-CN" sz="2000" dirty="0">
                <a:solidFill>
                  <a:srgbClr val="FF0000"/>
                </a:solidFill>
              </a:rPr>
              <a:t>alert(</a:t>
            </a:r>
            <a:r>
              <a:rPr lang="en-US" altLang="zh-CN" sz="2000" dirty="0" err="1">
                <a:solidFill>
                  <a:srgbClr val="FF0000"/>
                </a:solidFill>
              </a:rPr>
              <a:t>dogA.species</a:t>
            </a:r>
            <a:r>
              <a:rPr lang="en-US" altLang="zh-CN" sz="2000" dirty="0">
                <a:solidFill>
                  <a:srgbClr val="FF0000"/>
                </a:solidFill>
              </a:rPr>
              <a:t>); // </a:t>
            </a:r>
            <a:r>
              <a:rPr lang="zh-CN" altLang="en-US" sz="2000" dirty="0">
                <a:solidFill>
                  <a:srgbClr val="FF0000"/>
                </a:solidFill>
              </a:rPr>
              <a:t>猫</a:t>
            </a:r>
            <a:r>
              <a:rPr lang="zh-CN" altLang="en-US" sz="2000" dirty="0" smtClean="0">
                <a:solidFill>
                  <a:srgbClr val="FF0000"/>
                </a:solidFill>
              </a:rPr>
              <a:t>科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 　　</a:t>
            </a:r>
            <a:r>
              <a:rPr lang="en-US" altLang="zh-CN" sz="2000" dirty="0">
                <a:solidFill>
                  <a:srgbClr val="FF0000"/>
                </a:solidFill>
              </a:rPr>
              <a:t>alert(</a:t>
            </a:r>
            <a:r>
              <a:rPr lang="en-US" altLang="zh-CN" sz="2000" dirty="0" err="1">
                <a:solidFill>
                  <a:srgbClr val="FF0000"/>
                </a:solidFill>
              </a:rPr>
              <a:t>dogB.species</a:t>
            </a:r>
            <a:r>
              <a:rPr lang="en-US" altLang="zh-CN" sz="2000" dirty="0">
                <a:solidFill>
                  <a:srgbClr val="FF0000"/>
                </a:solidFill>
              </a:rPr>
              <a:t>); // </a:t>
            </a:r>
            <a:r>
              <a:rPr lang="zh-CN" altLang="en-US" sz="2000" dirty="0">
                <a:solidFill>
                  <a:srgbClr val="FF0000"/>
                </a:solidFill>
              </a:rPr>
              <a:t>猫科</a:t>
            </a:r>
          </a:p>
        </p:txBody>
      </p:sp>
    </p:spTree>
    <p:extLst>
      <p:ext uri="{BB962C8B-B14F-4D97-AF65-F5344CB8AC3E}">
        <p14:creationId xmlns:p14="http://schemas.microsoft.com/office/powerpoint/2010/main" val="401867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22324"/>
            <a:ext cx="9445612" cy="702833"/>
          </a:xfrm>
        </p:spPr>
        <p:txBody>
          <a:bodyPr/>
          <a:lstStyle/>
          <a:p>
            <a:r>
              <a:rPr lang="zh-CN" altLang="en-US" dirty="0" smtClean="0"/>
              <a:t>衍生问题：</a:t>
            </a:r>
            <a:r>
              <a:rPr lang="en-US" altLang="zh-CN" dirty="0" smtClean="0"/>
              <a:t>_proto_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2458" y="6196406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08786" y="4584550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2489" y="4584550"/>
            <a:ext cx="2199939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Object.prototype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08786" y="3381486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7225" y="3380590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Dog.prototype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7225" y="2112981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DogA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3508786" y="2112981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4384" y="3950746"/>
            <a:ext cx="1710466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355958" y="3950746"/>
            <a:ext cx="2286005" cy="57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Function.prototype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114850" y="4044875"/>
            <a:ext cx="12411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262067" y="3812246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8114850" y="4404587"/>
            <a:ext cx="1241108" cy="6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62068" y="4329281"/>
            <a:ext cx="103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24" name="肘形连接符 23"/>
          <p:cNvCxnSpPr>
            <a:stCxn id="8" idx="2"/>
            <a:endCxn id="12" idx="1"/>
          </p:cNvCxnSpPr>
          <p:nvPr/>
        </p:nvCxnSpPr>
        <p:spPr>
          <a:xfrm rot="16200000" flipH="1">
            <a:off x="5242110" y="3073550"/>
            <a:ext cx="284182" cy="20403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22725" y="4161868"/>
            <a:ext cx="103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29" name="肘形连接符 28"/>
          <p:cNvCxnSpPr>
            <a:stCxn id="6" idx="0"/>
            <a:endCxn id="12" idx="1"/>
          </p:cNvCxnSpPr>
          <p:nvPr/>
        </p:nvCxnSpPr>
        <p:spPr>
          <a:xfrm rot="5400000" flipH="1" flipV="1">
            <a:off x="5209838" y="3390005"/>
            <a:ext cx="348726" cy="204036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69126" y="4986176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82428" y="5066852"/>
            <a:ext cx="11263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382428" y="4722607"/>
            <a:ext cx="1126358" cy="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418626" y="4484610"/>
            <a:ext cx="103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330867" y="3771032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137691" y="3812246"/>
            <a:ext cx="1371096" cy="1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137691" y="3494011"/>
            <a:ext cx="1371094" cy="12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80367" y="3269466"/>
            <a:ext cx="103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137691" y="2377429"/>
            <a:ext cx="1371094" cy="12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280367" y="2152884"/>
            <a:ext cx="103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10" idx="2"/>
            <a:endCxn id="9" idx="0"/>
          </p:cNvCxnSpPr>
          <p:nvPr/>
        </p:nvCxnSpPr>
        <p:spPr>
          <a:xfrm>
            <a:off x="1282458" y="2683137"/>
            <a:ext cx="0" cy="69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191018" y="2803716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</a:t>
            </a:r>
            <a:endParaRPr lang="zh-CN" altLang="en-US" sz="1200" dirty="0"/>
          </a:p>
        </p:txBody>
      </p:sp>
      <p:cxnSp>
        <p:nvCxnSpPr>
          <p:cNvPr id="50" name="直接箭头连接符 49"/>
          <p:cNvCxnSpPr>
            <a:stCxn id="9" idx="2"/>
            <a:endCxn id="7" idx="0"/>
          </p:cNvCxnSpPr>
          <p:nvPr/>
        </p:nvCxnSpPr>
        <p:spPr>
          <a:xfrm>
            <a:off x="1282458" y="3950746"/>
            <a:ext cx="1" cy="633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03564" y="4085667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</a:t>
            </a:r>
            <a:endParaRPr lang="zh-CN" altLang="en-US" sz="1200" dirty="0"/>
          </a:p>
        </p:txBody>
      </p:sp>
      <p:cxnSp>
        <p:nvCxnSpPr>
          <p:cNvPr id="55" name="肘形连接符 54"/>
          <p:cNvCxnSpPr>
            <a:endCxn id="5" idx="1"/>
          </p:cNvCxnSpPr>
          <p:nvPr/>
        </p:nvCxnSpPr>
        <p:spPr>
          <a:xfrm rot="16200000" flipH="1">
            <a:off x="249983" y="5449009"/>
            <a:ext cx="1326778" cy="7381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0035" y="5691225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</a:t>
            </a:r>
            <a:endParaRPr lang="zh-CN" altLang="en-US" sz="1200" dirty="0"/>
          </a:p>
        </p:txBody>
      </p:sp>
      <p:cxnSp>
        <p:nvCxnSpPr>
          <p:cNvPr id="61" name="肘形连接符 60"/>
          <p:cNvCxnSpPr>
            <a:stCxn id="13" idx="3"/>
            <a:endCxn id="7" idx="2"/>
          </p:cNvCxnSpPr>
          <p:nvPr/>
        </p:nvCxnSpPr>
        <p:spPr>
          <a:xfrm flipH="1">
            <a:off x="1282459" y="4235824"/>
            <a:ext cx="10359504" cy="918882"/>
          </a:xfrm>
          <a:prstGeom prst="bentConnector4">
            <a:avLst>
              <a:gd name="adj1" fmla="val -2207"/>
              <a:gd name="adj2" fmla="val 1248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62211" y="5342499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</a:t>
            </a:r>
            <a:endParaRPr lang="zh-CN" altLang="en-US" sz="1200" dirty="0"/>
          </a:p>
        </p:txBody>
      </p:sp>
      <p:cxnSp>
        <p:nvCxnSpPr>
          <p:cNvPr id="66" name="肘形连接符 65"/>
          <p:cNvCxnSpPr>
            <a:stCxn id="6" idx="3"/>
            <a:endCxn id="13" idx="2"/>
          </p:cNvCxnSpPr>
          <p:nvPr/>
        </p:nvCxnSpPr>
        <p:spPr>
          <a:xfrm flipV="1">
            <a:off x="5219252" y="4520902"/>
            <a:ext cx="5279709" cy="3487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055544" y="4764752"/>
            <a:ext cx="94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proto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734286" y="311972"/>
            <a:ext cx="5457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Dog(){}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DogA</a:t>
            </a:r>
            <a:r>
              <a:rPr lang="en-US" altLang="zh-CN" dirty="0" smtClean="0"/>
              <a:t> = new Dog;</a:t>
            </a:r>
          </a:p>
          <a:p>
            <a:endParaRPr lang="en-US" altLang="zh-CN" dirty="0"/>
          </a:p>
          <a:p>
            <a:r>
              <a:rPr lang="zh-CN" altLang="en-US" dirty="0"/>
              <a:t>函数也是对象，只不过是具有特殊功能的对象而已。任何函数都可以看做是通过</a:t>
            </a:r>
            <a:r>
              <a:rPr lang="en-US" altLang="zh-CN" dirty="0"/>
              <a:t>Function()</a:t>
            </a:r>
            <a:r>
              <a:rPr lang="zh-CN" altLang="en-US" dirty="0"/>
              <a:t>构造函数的</a:t>
            </a:r>
            <a:r>
              <a:rPr lang="en-US" altLang="zh-CN" dirty="0"/>
              <a:t>new</a:t>
            </a:r>
            <a:r>
              <a:rPr lang="zh-CN" altLang="en-US" dirty="0"/>
              <a:t>操作实例化的结果</a:t>
            </a:r>
          </a:p>
          <a:p>
            <a:r>
              <a:rPr lang="zh-CN" altLang="en-US" dirty="0"/>
              <a:t>　　如果把函数</a:t>
            </a:r>
            <a:r>
              <a:rPr lang="en-US" altLang="zh-CN" dirty="0"/>
              <a:t>Foo</a:t>
            </a:r>
            <a:r>
              <a:rPr lang="zh-CN" altLang="en-US" dirty="0"/>
              <a:t>当成实例对象的话，其构造函数是</a:t>
            </a:r>
            <a:r>
              <a:rPr lang="en-US" altLang="zh-CN" dirty="0"/>
              <a:t>Function()</a:t>
            </a:r>
            <a:r>
              <a:rPr lang="zh-CN" altLang="en-US" dirty="0"/>
              <a:t>，其原型对象是</a:t>
            </a:r>
            <a:r>
              <a:rPr lang="en-US" altLang="zh-CN" dirty="0" err="1"/>
              <a:t>Function.prototype</a:t>
            </a:r>
            <a:r>
              <a:rPr lang="zh-CN" altLang="en-US" dirty="0"/>
              <a:t>；类似地，函数</a:t>
            </a:r>
            <a:r>
              <a:rPr lang="en-US" altLang="zh-CN" dirty="0"/>
              <a:t>Object</a:t>
            </a:r>
            <a:r>
              <a:rPr lang="zh-CN" altLang="en-US" dirty="0"/>
              <a:t>的构造函数也是</a:t>
            </a:r>
            <a:r>
              <a:rPr lang="en-US" altLang="zh-CN" dirty="0"/>
              <a:t>Function()</a:t>
            </a:r>
            <a:r>
              <a:rPr lang="zh-CN" altLang="en-US" dirty="0"/>
              <a:t>，其原型对象是</a:t>
            </a:r>
            <a:r>
              <a:rPr lang="en-US" altLang="zh-CN" dirty="0" err="1"/>
              <a:t>Function.prototype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5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222325"/>
            <a:ext cx="8789395" cy="907228"/>
          </a:xfrm>
        </p:spPr>
        <p:txBody>
          <a:bodyPr/>
          <a:lstStyle/>
          <a:p>
            <a:r>
              <a:rPr lang="en-US" altLang="zh-CN" dirty="0" smtClean="0"/>
              <a:t>ES6 import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605" y="1129554"/>
            <a:ext cx="11349319" cy="1957892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ES6</a:t>
            </a:r>
            <a:r>
              <a:rPr lang="zh-CN" altLang="en-US" sz="2000" dirty="0"/>
              <a:t>模块主要有两个功能：</a:t>
            </a:r>
            <a:r>
              <a:rPr lang="en-US" altLang="zh-CN" sz="2000" dirty="0"/>
              <a:t>export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import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/>
              <a:t>    export</a:t>
            </a:r>
            <a:r>
              <a:rPr lang="zh-CN" altLang="en-US" sz="2000" dirty="0"/>
              <a:t>用于对外输出本模块（一个文件可以理解为一个模块）变量的接口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    </a:t>
            </a:r>
            <a:r>
              <a:rPr lang="en-US" altLang="zh-CN" sz="2000" dirty="0"/>
              <a:t>import</a:t>
            </a:r>
            <a:r>
              <a:rPr lang="zh-CN" altLang="en-US" sz="2000" dirty="0"/>
              <a:t>用于在一个模块中加载另一个含有</a:t>
            </a:r>
            <a:r>
              <a:rPr lang="en-US" altLang="zh-CN" sz="2000" dirty="0"/>
              <a:t>export</a:t>
            </a:r>
            <a:r>
              <a:rPr lang="zh-CN" altLang="en-US" sz="2000" dirty="0"/>
              <a:t>接口的模块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也就是说使用</a:t>
            </a:r>
            <a:r>
              <a:rPr lang="en-US" altLang="zh-CN" sz="2000" dirty="0"/>
              <a:t>export</a:t>
            </a:r>
            <a:r>
              <a:rPr lang="zh-CN" altLang="en-US" sz="2000" dirty="0"/>
              <a:t>命令定义了模块的对外接口以后，其他</a:t>
            </a:r>
            <a:r>
              <a:rPr lang="en-US" altLang="zh-CN" sz="2000" dirty="0"/>
              <a:t>JS</a:t>
            </a:r>
            <a:r>
              <a:rPr lang="zh-CN" altLang="en-US" sz="2000" dirty="0"/>
              <a:t>文件就可以通过</a:t>
            </a:r>
            <a:r>
              <a:rPr lang="en-US" altLang="zh-CN" sz="2000" dirty="0"/>
              <a:t>import</a:t>
            </a:r>
            <a:r>
              <a:rPr lang="zh-CN" altLang="en-US" sz="2000" dirty="0" smtClean="0"/>
              <a:t>命令</a:t>
            </a:r>
            <a:r>
              <a:rPr lang="zh-CN" altLang="en-US" sz="2000" dirty="0"/>
              <a:t>加载这个模块（文件）。如下</a:t>
            </a:r>
            <a:r>
              <a:rPr lang="en-US" altLang="zh-CN" sz="2000" dirty="0"/>
              <a:t>(</a:t>
            </a:r>
            <a:r>
              <a:rPr lang="zh-CN" altLang="en-US" sz="2000" dirty="0"/>
              <a:t>假设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文件在同一目录下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2" y="3132439"/>
            <a:ext cx="619680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// a.js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var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sex="boy";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var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echo=function(value){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　　console.log(value)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export {sex,echo} 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//通过向大括号中添加sex，echo变量并且export输出，就可以将对应变量值以sex、echo变量标识符形式暴露给其他文件而被读取到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//不能写成export sex这样的方式，如果这样就相当于export "boy",外部文件就获取不到该文件的内部变量sex的值，因为没有对外输出变量接口,只是输出的字符串。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87727" y="3231043"/>
            <a:ext cx="4460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 b.js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a.js</a:t>
            </a:r>
            <a:r>
              <a:rPr lang="zh-CN" altLang="en-US" dirty="0">
                <a:solidFill>
                  <a:srgbClr val="FF0000"/>
                </a:solidFill>
              </a:rPr>
              <a:t>文件的内部变量，</a:t>
            </a:r>
            <a:r>
              <a:rPr lang="en-US" altLang="zh-CN" dirty="0">
                <a:solidFill>
                  <a:srgbClr val="FF0000"/>
                </a:solidFill>
              </a:rPr>
              <a:t>{}</a:t>
            </a:r>
            <a:r>
              <a:rPr lang="zh-CN" altLang="en-US" dirty="0">
                <a:solidFill>
                  <a:srgbClr val="FF0000"/>
                </a:solidFill>
              </a:rPr>
              <a:t>括号内的变量来自于</a:t>
            </a:r>
            <a:r>
              <a:rPr lang="en-US" altLang="zh-CN" dirty="0">
                <a:solidFill>
                  <a:srgbClr val="FF0000"/>
                </a:solidFill>
              </a:rPr>
              <a:t>a.js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en-US" altLang="zh-CN" dirty="0">
                <a:solidFill>
                  <a:srgbClr val="FF0000"/>
                </a:solidFill>
              </a:rPr>
              <a:t>export</a:t>
            </a:r>
            <a:r>
              <a:rPr lang="zh-CN" altLang="en-US" dirty="0">
                <a:solidFill>
                  <a:srgbClr val="FF0000"/>
                </a:solidFill>
              </a:rPr>
              <a:t>出的变量标识符。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import {</a:t>
            </a:r>
            <a:r>
              <a:rPr lang="en-US" altLang="zh-CN" dirty="0" err="1">
                <a:solidFill>
                  <a:srgbClr val="FF0000"/>
                </a:solidFill>
              </a:rPr>
              <a:t>sex,echo</a:t>
            </a:r>
            <a:r>
              <a:rPr lang="en-US" altLang="zh-CN" dirty="0">
                <a:solidFill>
                  <a:srgbClr val="FF0000"/>
                </a:solidFill>
              </a:rPr>
              <a:t>} from "./a.js"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console.log(sex) // boy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echo(sex) // boy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222325"/>
            <a:ext cx="8789395" cy="907228"/>
          </a:xfrm>
        </p:spPr>
        <p:txBody>
          <a:bodyPr/>
          <a:lstStyle/>
          <a:p>
            <a:r>
              <a:rPr lang="en-US" altLang="zh-CN" dirty="0" smtClean="0"/>
              <a:t>ES6 import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8942" y="1775936"/>
            <a:ext cx="9337637" cy="189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JavaScript ES6</a:t>
            </a:r>
            <a:r>
              <a:rPr lang="zh-CN" altLang="en-US" sz="2000" dirty="0"/>
              <a:t>中，</a:t>
            </a:r>
            <a:r>
              <a:rPr lang="en-US" altLang="zh-CN" sz="2000" dirty="0"/>
              <a:t>export</a:t>
            </a:r>
            <a:r>
              <a:rPr lang="zh-CN" altLang="en-US" sz="2000" dirty="0"/>
              <a:t>与</a:t>
            </a:r>
            <a:r>
              <a:rPr lang="en-US" altLang="zh-CN" sz="2000" dirty="0"/>
              <a:t>export default</a:t>
            </a:r>
            <a:r>
              <a:rPr lang="zh-CN" altLang="en-US" sz="2000" dirty="0"/>
              <a:t>均可用于导出常量、函数、文件、模块等，你可以在其它文件或模块中通过</a:t>
            </a:r>
            <a:r>
              <a:rPr lang="en-US" altLang="zh-CN" sz="2000" dirty="0"/>
              <a:t>import+(</a:t>
            </a:r>
            <a:r>
              <a:rPr lang="zh-CN" altLang="en-US" sz="2000" dirty="0"/>
              <a:t>常量 </a:t>
            </a:r>
            <a:r>
              <a:rPr lang="en-US" altLang="zh-CN" sz="2000" dirty="0"/>
              <a:t>| </a:t>
            </a:r>
            <a:r>
              <a:rPr lang="zh-CN" altLang="en-US" sz="2000" dirty="0"/>
              <a:t>函数 </a:t>
            </a:r>
            <a:r>
              <a:rPr lang="en-US" altLang="zh-CN" sz="2000" dirty="0"/>
              <a:t>| </a:t>
            </a:r>
            <a:r>
              <a:rPr lang="zh-CN" altLang="en-US" sz="2000" dirty="0"/>
              <a:t>文件 </a:t>
            </a:r>
            <a:r>
              <a:rPr lang="en-US" altLang="zh-CN" sz="2000" dirty="0"/>
              <a:t>| </a:t>
            </a:r>
            <a:r>
              <a:rPr lang="zh-CN" altLang="en-US" sz="2000" dirty="0"/>
              <a:t>模块</a:t>
            </a:r>
            <a:r>
              <a:rPr lang="en-US" altLang="zh-CN" sz="2000" dirty="0"/>
              <a:t>)</a:t>
            </a:r>
            <a:r>
              <a:rPr lang="zh-CN" altLang="en-US" sz="2000" dirty="0"/>
              <a:t>名的方式，将其导入，以便能够对其进行使用，但在一个文件或模块中，</a:t>
            </a:r>
            <a:r>
              <a:rPr lang="en-US" altLang="zh-CN" sz="2000" dirty="0"/>
              <a:t>export</a:t>
            </a:r>
            <a:r>
              <a:rPr lang="zh-CN" altLang="en-US" sz="2000" dirty="0"/>
              <a:t>、</a:t>
            </a:r>
            <a:r>
              <a:rPr lang="en-US" altLang="zh-CN" sz="2000" dirty="0"/>
              <a:t>import</a:t>
            </a:r>
            <a:r>
              <a:rPr lang="zh-CN" altLang="en-US" sz="2000" dirty="0"/>
              <a:t>可以有多个，</a:t>
            </a:r>
            <a:r>
              <a:rPr lang="en-US" altLang="zh-CN" sz="2000" dirty="0"/>
              <a:t>export default</a:t>
            </a:r>
            <a:r>
              <a:rPr lang="zh-CN" altLang="en-US" sz="2000" dirty="0"/>
              <a:t>仅有一个。 </a:t>
            </a:r>
          </a:p>
        </p:txBody>
      </p:sp>
    </p:spTree>
    <p:extLst>
      <p:ext uri="{BB962C8B-B14F-4D97-AF65-F5344CB8AC3E}">
        <p14:creationId xmlns:p14="http://schemas.microsoft.com/office/powerpoint/2010/main" val="118946681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895</Words>
  <Application>Microsoft Office PowerPoint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Prototype  &amp; export</vt:lpstr>
      <vt:lpstr>起因：</vt:lpstr>
      <vt:lpstr>起因：</vt:lpstr>
      <vt:lpstr>产生：</vt:lpstr>
      <vt:lpstr>问题</vt:lpstr>
      <vt:lpstr>解决问题，引入prototype</vt:lpstr>
      <vt:lpstr>衍生问题：_proto_</vt:lpstr>
      <vt:lpstr>ES6 import 和export的用法</vt:lpstr>
      <vt:lpstr>ES6 import 和export的用法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 &amp; export</dc:title>
  <dc:creator>et</dc:creator>
  <cp:lastModifiedBy>et</cp:lastModifiedBy>
  <cp:revision>8</cp:revision>
  <dcterms:created xsi:type="dcterms:W3CDTF">2018-03-19T14:57:52Z</dcterms:created>
  <dcterms:modified xsi:type="dcterms:W3CDTF">2018-03-19T16:14:53Z</dcterms:modified>
</cp:coreProperties>
</file>