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5" r:id="rId2"/>
    <p:sldId id="290" r:id="rId3"/>
    <p:sldId id="305" r:id="rId4"/>
    <p:sldId id="306" r:id="rId5"/>
    <p:sldId id="307" r:id="rId6"/>
    <p:sldId id="283" r:id="rId7"/>
    <p:sldId id="296" r:id="rId8"/>
    <p:sldId id="304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29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2F2F2"/>
    <a:srgbClr val="F1F1F1"/>
    <a:srgbClr val="005BAC"/>
    <a:srgbClr val="E60012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6" y="130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2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2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12192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3" y="271505"/>
            <a:ext cx="3530559" cy="8986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3519" y="3436605"/>
            <a:ext cx="109728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5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讲 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599" y="141288"/>
            <a:ext cx="6134101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03" y="95676"/>
            <a:ext cx="2136687" cy="543884"/>
          </a:xfrm>
          <a:prstGeom prst="rect">
            <a:avLst/>
          </a:prstGeom>
          <a:effectLst/>
        </p:spPr>
      </p:pic>
      <p:cxnSp>
        <p:nvCxnSpPr>
          <p:cNvPr id="8" name="直接连接符 7"/>
          <p:cNvCxnSpPr/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3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kern="10" spc="300" dirty="0" err="1">
                <a:solidFill>
                  <a:schemeClr val="bg1"/>
                </a:solidFill>
                <a:cs typeface="+mn-ea"/>
                <a:sym typeface="+mn-lt"/>
              </a:rPr>
              <a:t>Nunjucks</a:t>
            </a: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模板引擎</a:t>
            </a:r>
            <a:endParaRPr lang="zh-CN" altLang="en-US" sz="5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CF477F0-0CB3-41AF-9CF2-12770AF6598B}"/>
              </a:ext>
            </a:extLst>
          </p:cNvPr>
          <p:cNvSpPr txBox="1">
            <a:spLocks/>
          </p:cNvSpPr>
          <p:nvPr/>
        </p:nvSpPr>
        <p:spPr>
          <a:xfrm>
            <a:off x="2032347" y="1725975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Node.js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服务端编程</a:t>
            </a:r>
          </a:p>
        </p:txBody>
      </p:sp>
      <p:sp>
        <p:nvSpPr>
          <p:cNvPr id="5" name="副标题">
            <a:extLst>
              <a:ext uri="{FF2B5EF4-FFF2-40B4-BE49-F238E27FC236}">
                <a16:creationId xmlns:a16="http://schemas.microsoft.com/office/drawing/2014/main" id="{444107B3-8149-41A6-A475-AACB29932E5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644043" y="4750390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常用标签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E04BA-13AE-4895-B84A-A95A1EB8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841248"/>
            <a:ext cx="11558016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for</a:t>
            </a:r>
          </a:p>
          <a:p>
            <a:r>
              <a:rPr lang="en-US" altLang="zh-CN" dirty="0"/>
              <a:t>for </a:t>
            </a:r>
            <a:r>
              <a:rPr lang="zh-CN" altLang="en-US" dirty="0"/>
              <a:t>可以遍历数组 </a:t>
            </a:r>
            <a:r>
              <a:rPr lang="en-US" altLang="zh-CN" dirty="0"/>
              <a:t>(arrays) </a:t>
            </a:r>
            <a:r>
              <a:rPr lang="zh-CN" altLang="en-US" dirty="0"/>
              <a:t>和对象 </a:t>
            </a:r>
            <a:r>
              <a:rPr lang="en-US" altLang="zh-CN" dirty="0"/>
              <a:t>(dictionaries)</a:t>
            </a:r>
            <a:r>
              <a:rPr lang="zh-CN" altLang="en-US" dirty="0"/>
              <a:t>。、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var items = [{ title: "foo", id: 1 }, { title: "bar", id: 2}];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&lt;h1&gt;Posts&lt;/h1&gt;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&lt;ul&gt;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for item in items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&lt;li&gt;{{ </a:t>
            </a:r>
            <a:r>
              <a:rPr lang="en-US" altLang="zh-CN" dirty="0" err="1">
                <a:solidFill>
                  <a:srgbClr val="FF0000"/>
                </a:solidFill>
              </a:rPr>
              <a:t>item.title</a:t>
            </a:r>
            <a:r>
              <a:rPr lang="en-US" altLang="zh-CN" dirty="0">
                <a:solidFill>
                  <a:srgbClr val="FF0000"/>
                </a:solidFill>
              </a:rPr>
              <a:t> }}&lt;/li&gt;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else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&lt;li&gt;This would display if the 'item' collection were empty&lt;/li&gt;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</a:t>
            </a:r>
            <a:r>
              <a:rPr lang="en-US" altLang="zh-CN" dirty="0" err="1">
                <a:solidFill>
                  <a:srgbClr val="FF0000"/>
                </a:solidFill>
              </a:rPr>
              <a:t>endfor</a:t>
            </a:r>
            <a:r>
              <a:rPr lang="en-US" altLang="zh-CN" dirty="0">
                <a:solidFill>
                  <a:srgbClr val="FF0000"/>
                </a:solidFill>
              </a:rPr>
              <a:t>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&lt;/ul&gt;</a:t>
            </a:r>
          </a:p>
          <a:p>
            <a:r>
              <a:rPr lang="zh-CN" altLang="en-US" dirty="0"/>
              <a:t>上面的示例通过使用</a:t>
            </a:r>
            <a:r>
              <a:rPr lang="en-US" altLang="zh-CN" dirty="0"/>
              <a:t>items</a:t>
            </a:r>
            <a:r>
              <a:rPr lang="zh-CN" altLang="en-US" dirty="0"/>
              <a:t>数组中的每一项的</a:t>
            </a:r>
            <a:r>
              <a:rPr lang="en-US" altLang="zh-CN" dirty="0"/>
              <a:t>title</a:t>
            </a:r>
            <a:r>
              <a:rPr lang="zh-CN" altLang="en-US" dirty="0"/>
              <a:t>属性显示了所有文章的标题。如果</a:t>
            </a:r>
            <a:r>
              <a:rPr lang="en-US" altLang="zh-CN" dirty="0"/>
              <a:t>items</a:t>
            </a:r>
            <a:r>
              <a:rPr lang="zh-CN" altLang="en-US" dirty="0"/>
              <a:t>数组是空数组的话则会渲染</a:t>
            </a:r>
            <a:r>
              <a:rPr lang="en-US" altLang="zh-CN" dirty="0"/>
              <a:t>else</a:t>
            </a:r>
            <a:r>
              <a:rPr lang="zh-CN" altLang="en-US" dirty="0"/>
              <a:t>语句中的内容。</a:t>
            </a:r>
          </a:p>
        </p:txBody>
      </p:sp>
    </p:spTree>
    <p:extLst>
      <p:ext uri="{BB962C8B-B14F-4D97-AF65-F5344CB8AC3E}">
        <p14:creationId xmlns:p14="http://schemas.microsoft.com/office/powerpoint/2010/main" val="34165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常用标签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E04BA-13AE-4895-B84A-A95A1EB8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841248"/>
            <a:ext cx="11558016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</a:t>
            </a:r>
          </a:p>
          <a:p>
            <a:r>
              <a:rPr lang="zh-CN" altLang="en-US" dirty="0"/>
              <a:t>遍历对象：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var food = 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'ketchup': '5 tbsp',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'mustard': '1 tbsp',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'pickle': '0 tbsp’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for ingredient, amount in food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Use {{ amount }} of {{ ingredient }}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</a:t>
            </a:r>
            <a:r>
              <a:rPr lang="en-US" altLang="zh-CN" dirty="0" err="1">
                <a:solidFill>
                  <a:srgbClr val="FF0000"/>
                </a:solidFill>
              </a:rPr>
              <a:t>endfor</a:t>
            </a:r>
            <a:r>
              <a:rPr lang="en-US" altLang="zh-CN" dirty="0">
                <a:solidFill>
                  <a:srgbClr val="FF0000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0820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常用标签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E04BA-13AE-4895-B84A-A95A1EB8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841248"/>
            <a:ext cx="11558016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</a:t>
            </a:r>
          </a:p>
          <a:p>
            <a:r>
              <a:rPr lang="zh-CN" altLang="en-US" dirty="0"/>
              <a:t>将数组解开，数组内的值对应到变量 </a:t>
            </a:r>
            <a:r>
              <a:rPr lang="en-US" altLang="zh-CN" dirty="0"/>
              <a:t>(new in 0.1.8)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var points = [[0, 1, 2], [5, 6, 7], [12, 13, 14]];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for x, y, z in points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Point: {{ x }}, {{ y }}, {{ z }}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</a:t>
            </a:r>
            <a:r>
              <a:rPr lang="en-US" altLang="zh-CN" dirty="0" err="1">
                <a:solidFill>
                  <a:srgbClr val="FF0000"/>
                </a:solidFill>
              </a:rPr>
              <a:t>endfor</a:t>
            </a:r>
            <a:r>
              <a:rPr lang="en-US" altLang="zh-CN" dirty="0">
                <a:solidFill>
                  <a:srgbClr val="FF0000"/>
                </a:solidFill>
              </a:rPr>
              <a:t> %}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在循环中可获取一些特殊的变量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loop.index</a:t>
            </a:r>
            <a:r>
              <a:rPr lang="en-US" altLang="zh-CN" dirty="0"/>
              <a:t>: </a:t>
            </a:r>
            <a:r>
              <a:rPr lang="zh-CN" altLang="en-US" dirty="0"/>
              <a:t>当前循环数 </a:t>
            </a:r>
            <a:r>
              <a:rPr lang="en-US" altLang="zh-CN" dirty="0"/>
              <a:t>(1 indexed)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loop.index0: </a:t>
            </a:r>
            <a:r>
              <a:rPr lang="zh-CN" altLang="en-US" dirty="0"/>
              <a:t>当前循环数 </a:t>
            </a:r>
            <a:r>
              <a:rPr lang="en-US" altLang="zh-CN" dirty="0"/>
              <a:t>(0 indexed)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loop.revindex</a:t>
            </a:r>
            <a:r>
              <a:rPr lang="en-US" altLang="zh-CN" dirty="0"/>
              <a:t>: </a:t>
            </a:r>
            <a:r>
              <a:rPr lang="zh-CN" altLang="en-US" dirty="0"/>
              <a:t>当前循环数，从后往前 </a:t>
            </a:r>
            <a:r>
              <a:rPr lang="en-US" altLang="zh-CN" dirty="0"/>
              <a:t>(1 indexed)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loop.revindex0: </a:t>
            </a:r>
            <a:r>
              <a:rPr lang="zh-CN" altLang="en-US" dirty="0"/>
              <a:t>当前循环数，从后往前 </a:t>
            </a:r>
            <a:r>
              <a:rPr lang="en-US" altLang="zh-CN" dirty="0"/>
              <a:t>(0 based)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loop.first</a:t>
            </a:r>
            <a:r>
              <a:rPr lang="en-US" altLang="zh-CN" dirty="0"/>
              <a:t>: </a:t>
            </a:r>
            <a:r>
              <a:rPr lang="zh-CN" altLang="en-US" dirty="0"/>
              <a:t>是否第一个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loop.last</a:t>
            </a:r>
            <a:r>
              <a:rPr lang="en-US" altLang="zh-CN" dirty="0"/>
              <a:t>: </a:t>
            </a:r>
            <a:r>
              <a:rPr lang="zh-CN" altLang="en-US" dirty="0"/>
              <a:t>是否最后一个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loop.length</a:t>
            </a:r>
            <a:r>
              <a:rPr lang="en-US" altLang="zh-CN" dirty="0"/>
              <a:t>: </a:t>
            </a:r>
            <a:r>
              <a:rPr lang="zh-CN" altLang="en-US" dirty="0"/>
              <a:t>总数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E57065-05A3-4A0E-B95A-7D738B8E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712788"/>
            <a:ext cx="12006072" cy="61452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模板继承可以达到模板复用的效果，当写一个模板的时候可以定义 </a:t>
            </a:r>
            <a:r>
              <a:rPr lang="en-US" altLang="zh-CN" dirty="0"/>
              <a:t>"blocks"</a:t>
            </a:r>
            <a:r>
              <a:rPr lang="zh-CN" altLang="en-US" dirty="0"/>
              <a:t>，子模板可以覆盖他，同时支持多层继承。如果有一个叫做 </a:t>
            </a:r>
            <a:r>
              <a:rPr lang="en-US" altLang="zh-CN" dirty="0"/>
              <a:t>parent.html </a:t>
            </a:r>
            <a:r>
              <a:rPr lang="zh-CN" altLang="en-US" dirty="0"/>
              <a:t>的模板，如下所示：</a:t>
            </a:r>
          </a:p>
          <a:p>
            <a:endParaRPr lang="zh-CN" altLang="en-US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block header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This is the default content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</a:t>
            </a:r>
            <a:r>
              <a:rPr lang="en-US" altLang="zh-CN" dirty="0" err="1">
                <a:solidFill>
                  <a:srgbClr val="FF0000"/>
                </a:solidFill>
              </a:rPr>
              <a:t>endblock</a:t>
            </a:r>
            <a:r>
              <a:rPr lang="en-US" altLang="zh-CN" dirty="0">
                <a:solidFill>
                  <a:srgbClr val="FF0000"/>
                </a:solidFill>
              </a:rPr>
              <a:t> %}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&lt;section class="left"&gt;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{% block left %}{% </a:t>
            </a:r>
            <a:r>
              <a:rPr lang="en-US" altLang="zh-CN" dirty="0" err="1">
                <a:solidFill>
                  <a:srgbClr val="FF0000"/>
                </a:solidFill>
              </a:rPr>
              <a:t>endblock</a:t>
            </a:r>
            <a:r>
              <a:rPr lang="en-US" altLang="zh-CN" dirty="0">
                <a:solidFill>
                  <a:srgbClr val="FF0000"/>
                </a:solidFill>
              </a:rPr>
              <a:t>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&lt;/section&gt;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&lt;section class="right"&gt;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{% block right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This is more content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{% </a:t>
            </a:r>
            <a:r>
              <a:rPr lang="en-US" altLang="zh-CN" dirty="0" err="1">
                <a:solidFill>
                  <a:srgbClr val="FF0000"/>
                </a:solidFill>
              </a:rPr>
              <a:t>endblock</a:t>
            </a:r>
            <a:r>
              <a:rPr lang="en-US" altLang="zh-CN" dirty="0">
                <a:solidFill>
                  <a:srgbClr val="FF0000"/>
                </a:solidFill>
              </a:rPr>
              <a:t>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&lt;/section&gt;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A26CC-E79F-4FED-BB9A-73F686544AE0}"/>
              </a:ext>
            </a:extLst>
          </p:cNvPr>
          <p:cNvSpPr txBox="1"/>
          <p:nvPr/>
        </p:nvSpPr>
        <p:spPr>
          <a:xfrm>
            <a:off x="4566285" y="2046456"/>
            <a:ext cx="43548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然后再写一个模板继承他</a:t>
            </a:r>
          </a:p>
          <a:p>
            <a:endParaRPr lang="zh-CN" altLang="en-US" sz="2000" dirty="0"/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{% extends "parent.html" %}</a:t>
            </a:r>
          </a:p>
          <a:p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{% block left %}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This is the left side!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{%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</a:rPr>
              <a:t>endblock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 %}</a:t>
            </a:r>
          </a:p>
          <a:p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{% block right %}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This is the right side!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{%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</a:rPr>
              <a:t>endblock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 %}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9015B5-F003-4985-B441-60116CA3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772" y="3343558"/>
            <a:ext cx="4685227" cy="35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110B60-3207-43B6-B45C-63C16387286C}"/>
              </a:ext>
            </a:extLst>
          </p:cNvPr>
          <p:cNvSpPr txBox="1"/>
          <p:nvPr/>
        </p:nvSpPr>
        <p:spPr>
          <a:xfrm>
            <a:off x="365760" y="1337679"/>
            <a:ext cx="114482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你可以将继承的模板设为一个变量，这样就可以动态指定继承的模板。这个变量既可以是个指向模板文件的字符串，也可以是个模板编译后所生成的对象</a:t>
            </a:r>
            <a:r>
              <a:rPr lang="en-US" altLang="zh-CN" sz="2400" dirty="0"/>
              <a:t>(</a:t>
            </a:r>
            <a:r>
              <a:rPr lang="zh-CN" altLang="en-US" sz="2400" dirty="0"/>
              <a:t>需要添加上下文环境</a:t>
            </a:r>
            <a:r>
              <a:rPr lang="en-US" altLang="zh-CN" sz="2400" dirty="0"/>
              <a:t>)</a:t>
            </a:r>
            <a:r>
              <a:rPr lang="zh-CN" altLang="en-US" sz="2400" dirty="0"/>
              <a:t>。因此你可以通过设置上下文变量，从而在渲染时动态地改变所要继承的模板。</a:t>
            </a:r>
          </a:p>
          <a:p>
            <a:endParaRPr lang="zh-CN" altLang="en-US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{% extends </a:t>
            </a:r>
            <a:r>
              <a:rPr lang="en-US" altLang="zh-CN" sz="2400" dirty="0" err="1">
                <a:solidFill>
                  <a:srgbClr val="FF0000"/>
                </a:solidFill>
              </a:rPr>
              <a:t>parentTemplate</a:t>
            </a:r>
            <a:r>
              <a:rPr lang="en-US" altLang="zh-CN" sz="2400" dirty="0">
                <a:solidFill>
                  <a:srgbClr val="FF0000"/>
                </a:solidFill>
              </a:rPr>
              <a:t> %}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继承功能使用了 </a:t>
            </a:r>
            <a:r>
              <a:rPr lang="en-US" altLang="zh-CN" sz="2400" dirty="0"/>
              <a:t>extends </a:t>
            </a:r>
            <a:r>
              <a:rPr lang="zh-CN" altLang="en-US" sz="2400" dirty="0"/>
              <a:t>和 </a:t>
            </a:r>
            <a:r>
              <a:rPr lang="en-US" altLang="zh-CN" sz="2400" dirty="0"/>
              <a:t>block </a:t>
            </a:r>
            <a:r>
              <a:rPr lang="zh-CN" altLang="en-US" sz="2400" dirty="0"/>
              <a:t>标签，</a:t>
            </a:r>
            <a:r>
              <a:rPr lang="en-US" altLang="zh-CN" sz="2400" dirty="0"/>
              <a:t>jinja2 </a:t>
            </a:r>
            <a:r>
              <a:rPr lang="zh-CN" altLang="en-US" sz="2400" dirty="0"/>
              <a:t>文档中有更细节的描述。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53899D-AF94-4262-9643-5827CE98175F}"/>
              </a:ext>
            </a:extLst>
          </p:cNvPr>
          <p:cNvSpPr txBox="1"/>
          <p:nvPr/>
        </p:nvSpPr>
        <p:spPr>
          <a:xfrm>
            <a:off x="2036826" y="5496889"/>
            <a:ext cx="9777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Jinja2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下一个被广泛应用的模版引擎，他的设计思想来源于</a:t>
            </a:r>
            <a:r>
              <a:rPr lang="en-US" altLang="zh-CN" dirty="0"/>
              <a:t>Django</a:t>
            </a:r>
            <a:r>
              <a:rPr lang="zh-CN" altLang="en-US" dirty="0"/>
              <a:t>的模板引擎，并扩展了其语法和一系列强大的功能。其中最显著的一个是增加了沙箱执行功能和可选的自动转义功能，这对大多应用的安全性来说是非常重要的。</a:t>
            </a:r>
          </a:p>
        </p:txBody>
      </p:sp>
    </p:spTree>
    <p:extLst>
      <p:ext uri="{BB962C8B-B14F-4D97-AF65-F5344CB8AC3E}">
        <p14:creationId xmlns:p14="http://schemas.microsoft.com/office/powerpoint/2010/main" val="20416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模板引擎应用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2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模板引擎应用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81431-ABD2-48E2-ADF2-EAA111F0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95" y="0"/>
            <a:ext cx="3718882" cy="1798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AD47B1-A98C-4F62-94AE-2E8411346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75" y="1897247"/>
            <a:ext cx="6271803" cy="25986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6C3FF3-4A35-456C-87DA-67027C1C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525512"/>
            <a:ext cx="4290432" cy="22633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2BD8FB-981D-4774-B03F-E8DBF93A6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047"/>
            <a:ext cx="3621168" cy="21428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B0CF89-B9F3-4927-B3C6-8330201AF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893071"/>
            <a:ext cx="4932234" cy="32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模板引擎应用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4189B6-7F3E-4610-B966-98E97F960FBD}"/>
              </a:ext>
            </a:extLst>
          </p:cNvPr>
          <p:cNvSpPr txBox="1"/>
          <p:nvPr/>
        </p:nvSpPr>
        <p:spPr>
          <a:xfrm>
            <a:off x="208026" y="867572"/>
            <a:ext cx="10508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frameset </a:t>
            </a:r>
            <a:r>
              <a:rPr lang="zh-CN" altLang="en-US" sz="2000" dirty="0"/>
              <a:t>已经过时</a:t>
            </a:r>
            <a:r>
              <a:rPr lang="en-US" altLang="zh-CN" sz="2000" dirty="0"/>
              <a:t>, </a:t>
            </a:r>
            <a:r>
              <a:rPr lang="zh-CN" altLang="en-US" sz="2000" dirty="0"/>
              <a:t>使用</a:t>
            </a:r>
            <a:r>
              <a:rPr lang="en-US" altLang="zh-CN" sz="2000" dirty="0"/>
              <a:t>frameset</a:t>
            </a:r>
            <a:r>
              <a:rPr lang="zh-CN" altLang="en-US" sz="2000" dirty="0"/>
              <a:t>会带来很多问题</a:t>
            </a:r>
            <a:r>
              <a:rPr lang="en-US" altLang="zh-CN" sz="2000" dirty="0"/>
              <a:t>,</a:t>
            </a:r>
            <a:r>
              <a:rPr lang="zh-CN" altLang="en-US" sz="2000" dirty="0"/>
              <a:t>比如</a:t>
            </a:r>
            <a:r>
              <a:rPr lang="en-US" altLang="zh-CN" sz="2000" dirty="0"/>
              <a:t>session</a:t>
            </a:r>
            <a:r>
              <a:rPr lang="zh-CN" altLang="en-US" sz="2000" dirty="0"/>
              <a:t>丢失等</a:t>
            </a:r>
            <a:r>
              <a:rPr lang="en-US" altLang="zh-CN" sz="2000" dirty="0"/>
              <a:t>. </a:t>
            </a:r>
            <a:r>
              <a:rPr lang="zh-CN" altLang="en-US" sz="2000" dirty="0"/>
              <a:t>所以提倡用</a:t>
            </a:r>
            <a:r>
              <a:rPr lang="en-US" altLang="zh-CN" sz="2000" dirty="0" err="1"/>
              <a:t>iframe,iframe</a:t>
            </a:r>
            <a:r>
              <a:rPr lang="zh-CN" altLang="en-US" sz="2000" dirty="0"/>
              <a:t>的好处我就不用多说了</a:t>
            </a:r>
            <a:r>
              <a:rPr lang="en-US" altLang="zh-CN" sz="2000" dirty="0"/>
              <a:t>.</a:t>
            </a:r>
            <a:r>
              <a:rPr lang="zh-CN" altLang="en-US" sz="2000" dirty="0"/>
              <a:t>下面用</a:t>
            </a:r>
            <a:r>
              <a:rPr lang="en-US" altLang="zh-CN" sz="2000" dirty="0" err="1"/>
              <a:t>div+iframe</a:t>
            </a:r>
            <a:r>
              <a:rPr lang="zh-CN" altLang="en-US" sz="2000" dirty="0"/>
              <a:t>来代替</a:t>
            </a:r>
            <a:r>
              <a:rPr lang="en-US" altLang="zh-CN" sz="2000" dirty="0"/>
              <a:t>frameset</a:t>
            </a:r>
            <a:r>
              <a:rPr lang="zh-CN" altLang="en-US" sz="2000" dirty="0"/>
              <a:t>的收缩与展开功能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E6B27A-5362-4495-B98E-F4EE2F8D7E62}"/>
              </a:ext>
            </a:extLst>
          </p:cNvPr>
          <p:cNvSpPr txBox="1"/>
          <p:nvPr/>
        </p:nvSpPr>
        <p:spPr>
          <a:xfrm>
            <a:off x="208026" y="1895219"/>
            <a:ext cx="1178661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iframe</a:t>
            </a:r>
            <a:r>
              <a:rPr lang="zh-CN" altLang="en-US" sz="2000" dirty="0"/>
              <a:t>的优点：</a:t>
            </a:r>
          </a:p>
          <a:p>
            <a:r>
              <a:rPr lang="en-US" altLang="zh-CN" dirty="0"/>
              <a:t>1.iframe</a:t>
            </a:r>
            <a:r>
              <a:rPr lang="zh-CN" altLang="en-US" dirty="0"/>
              <a:t>能够原封不动的把嵌入的网页展现出来。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如果有多个网页引用</a:t>
            </a:r>
            <a:r>
              <a:rPr lang="en-US" altLang="zh-CN" dirty="0"/>
              <a:t>iframe</a:t>
            </a:r>
            <a:r>
              <a:rPr lang="zh-CN" altLang="en-US" dirty="0"/>
              <a:t>，那么你只需要修改</a:t>
            </a:r>
            <a:r>
              <a:rPr lang="en-US" altLang="zh-CN" dirty="0"/>
              <a:t>iframe</a:t>
            </a:r>
            <a:r>
              <a:rPr lang="zh-CN" altLang="en-US" dirty="0"/>
              <a:t>的内容，就可以实现调用的每一个页面内容的更改，方便快捷。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网页如果为了统一风格，头部和版本都是一样的，就可以写成一个页面，用</a:t>
            </a:r>
            <a:r>
              <a:rPr lang="en-US" altLang="zh-CN" dirty="0"/>
              <a:t>iframe</a:t>
            </a:r>
            <a:r>
              <a:rPr lang="zh-CN" altLang="en-US" dirty="0"/>
              <a:t>来嵌套，可以增加代码的可重用。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如果遇到加载缓慢的第三方内容如图标和广告，这些问题可以由</a:t>
            </a:r>
            <a:r>
              <a:rPr lang="en-US" altLang="zh-CN" dirty="0"/>
              <a:t>iframe</a:t>
            </a:r>
            <a:r>
              <a:rPr lang="zh-CN" altLang="en-US" dirty="0"/>
              <a:t>来解决。</a:t>
            </a:r>
          </a:p>
          <a:p>
            <a:endParaRPr lang="zh-CN" altLang="en-US" dirty="0"/>
          </a:p>
          <a:p>
            <a:r>
              <a:rPr lang="en-US" altLang="zh-CN" sz="2000" dirty="0"/>
              <a:t>iframe</a:t>
            </a:r>
            <a:r>
              <a:rPr lang="zh-CN" altLang="en-US" sz="2000" dirty="0"/>
              <a:t>的缺点：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会产生很多页面，不容易管理。</a:t>
            </a:r>
          </a:p>
          <a:p>
            <a:r>
              <a:rPr lang="en-US" altLang="zh-CN" dirty="0"/>
              <a:t>2.iframe</a:t>
            </a:r>
            <a:r>
              <a:rPr lang="zh-CN" altLang="en-US" dirty="0"/>
              <a:t>框架结构有时会让人感到迷惑，如果框架个数多的话，可能会出现上下、左右滚动条，会分散访问者的注意力，用户体验度差。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代码复杂，无法被一些搜索引擎索引到，这一点很关键，现在的搜索引擎爬虫还不能很好的处理</a:t>
            </a:r>
            <a:r>
              <a:rPr lang="en-US" altLang="zh-CN" dirty="0"/>
              <a:t>iframe</a:t>
            </a:r>
            <a:r>
              <a:rPr lang="zh-CN" altLang="en-US" dirty="0"/>
              <a:t>中的内容，所以使用</a:t>
            </a:r>
            <a:r>
              <a:rPr lang="en-US" altLang="zh-CN" dirty="0"/>
              <a:t>iframe</a:t>
            </a:r>
            <a:r>
              <a:rPr lang="zh-CN" altLang="en-US" dirty="0"/>
              <a:t>会不利于搜索引擎优化。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很多的移动设备（</a:t>
            </a:r>
            <a:r>
              <a:rPr lang="en-US" altLang="zh-CN" dirty="0"/>
              <a:t>PDA </a:t>
            </a:r>
            <a:r>
              <a:rPr lang="zh-CN" altLang="en-US" dirty="0"/>
              <a:t>手机）无法完全显示框架，设备兼容性差。</a:t>
            </a:r>
          </a:p>
          <a:p>
            <a:r>
              <a:rPr lang="en-US" altLang="zh-CN" dirty="0"/>
              <a:t>5.iframe</a:t>
            </a:r>
            <a:r>
              <a:rPr lang="zh-CN" altLang="en-US" dirty="0"/>
              <a:t>框架页面会增加服务器的</a:t>
            </a:r>
            <a:r>
              <a:rPr lang="en-US" altLang="zh-CN" dirty="0"/>
              <a:t>http</a:t>
            </a:r>
            <a:r>
              <a:rPr lang="zh-CN" altLang="en-US" dirty="0"/>
              <a:t>请求，对于大型网站是不可取的。</a:t>
            </a:r>
          </a:p>
          <a:p>
            <a:r>
              <a:rPr lang="zh-CN" altLang="en-US" dirty="0"/>
              <a:t>分析了这么多，现在基本上都是用</a:t>
            </a:r>
            <a:r>
              <a:rPr lang="en-US" altLang="zh-CN" dirty="0"/>
              <a:t>Ajax</a:t>
            </a:r>
            <a:r>
              <a:rPr lang="zh-CN" altLang="en-US" dirty="0"/>
              <a:t>来代替</a:t>
            </a:r>
            <a:r>
              <a:rPr lang="en-US" altLang="zh-CN" dirty="0"/>
              <a:t>iframe</a:t>
            </a:r>
            <a:r>
              <a:rPr lang="zh-CN" altLang="en-US" dirty="0"/>
              <a:t>，所以</a:t>
            </a:r>
            <a:r>
              <a:rPr lang="en-US" altLang="zh-CN" dirty="0"/>
              <a:t>iframe</a:t>
            </a:r>
            <a:r>
              <a:rPr lang="zh-CN" altLang="en-US" dirty="0"/>
              <a:t>已经渐渐的退出了前端开发。</a:t>
            </a:r>
          </a:p>
        </p:txBody>
      </p:sp>
    </p:spTree>
    <p:extLst>
      <p:ext uri="{BB962C8B-B14F-4D97-AF65-F5344CB8AC3E}">
        <p14:creationId xmlns:p14="http://schemas.microsoft.com/office/powerpoint/2010/main" val="39130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模板引擎应用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0F6DA4-8D4D-44EC-B06F-D844AAD9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787"/>
            <a:ext cx="5820477" cy="3621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862E1A-3067-46A6-BCBB-B30621D2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86" y="712788"/>
            <a:ext cx="6020322" cy="3345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6B4C4A-4845-4CCE-8E93-58EC3817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47" y="2971463"/>
            <a:ext cx="5563082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模板引擎应用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C79FB-A857-4127-B316-83BDBF4A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12788"/>
            <a:ext cx="5290971" cy="3996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F9ED60-9DBF-4DF9-BC98-A4F3DA4C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14" y="712788"/>
            <a:ext cx="5544502" cy="39369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79FB52-6264-4B40-9DCE-63DD66FC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591" y="5006180"/>
            <a:ext cx="5052498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5" name="TextBox 148"/>
          <p:cNvSpPr txBox="1"/>
          <p:nvPr/>
        </p:nvSpPr>
        <p:spPr>
          <a:xfrm>
            <a:off x="353711" y="1516"/>
            <a:ext cx="955133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429850" y="1381008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9526" y="-8512"/>
            <a:ext cx="266701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2678" y="3028364"/>
            <a:ext cx="7020011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模板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72678" y="2218739"/>
            <a:ext cx="7020011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655" dirty="0" err="1">
                  <a:solidFill>
                    <a:schemeClr val="bg1"/>
                  </a:solidFill>
                  <a:cs typeface="+mn-ea"/>
                  <a:sym typeface="+mn-lt"/>
                </a:rPr>
                <a:t>Nunjucks</a:t>
              </a:r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 API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5994" y="3842126"/>
            <a:ext cx="7020011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模板引擎应用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模板引擎应用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C79FB-A857-4127-B316-83BDBF4A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12788"/>
            <a:ext cx="3426625" cy="25881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F9ED60-9DBF-4DF9-BC98-A4F3DA4C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21608"/>
            <a:ext cx="3786643" cy="2688780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5FC9E74A-5DFB-4A36-B472-09FD32BFFDAB}"/>
              </a:ext>
            </a:extLst>
          </p:cNvPr>
          <p:cNvSpPr/>
          <p:nvPr/>
        </p:nvSpPr>
        <p:spPr>
          <a:xfrm>
            <a:off x="1713311" y="3300984"/>
            <a:ext cx="417241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F93C69-2271-4FDE-8F65-23005F6C1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90" y="3986784"/>
            <a:ext cx="4662085" cy="2279748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2D801664-2F6C-4EE4-995B-E6C2B7297448}"/>
              </a:ext>
            </a:extLst>
          </p:cNvPr>
          <p:cNvSpPr/>
          <p:nvPr/>
        </p:nvSpPr>
        <p:spPr>
          <a:xfrm rot="16200000">
            <a:off x="4360396" y="4344283"/>
            <a:ext cx="417241" cy="1564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0AB280-FBAF-4D62-AFA6-620FC6B9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252" y="963614"/>
            <a:ext cx="6663058" cy="26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模板引擎应用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C79FB-A857-4127-B316-83BDBF4A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12788"/>
            <a:ext cx="3426625" cy="25881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F9ED60-9DBF-4DF9-BC98-A4F3DA4C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21608"/>
            <a:ext cx="3786643" cy="2688780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5FC9E74A-5DFB-4A36-B472-09FD32BFFDAB}"/>
              </a:ext>
            </a:extLst>
          </p:cNvPr>
          <p:cNvSpPr/>
          <p:nvPr/>
        </p:nvSpPr>
        <p:spPr>
          <a:xfrm>
            <a:off x="1713311" y="3300984"/>
            <a:ext cx="417241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D801664-2F6C-4EE4-995B-E6C2B7297448}"/>
              </a:ext>
            </a:extLst>
          </p:cNvPr>
          <p:cNvSpPr/>
          <p:nvPr/>
        </p:nvSpPr>
        <p:spPr>
          <a:xfrm rot="16200000">
            <a:off x="4016095" y="4688583"/>
            <a:ext cx="417241" cy="876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D2588E-3390-4751-B137-E72FE9AF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88" y="3031922"/>
            <a:ext cx="7529212" cy="37722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7B18D1-949D-408F-BB44-71E507B6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016" y="0"/>
            <a:ext cx="3684988" cy="30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31B48-41B8-426F-B1F7-E662F44C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简单文件浏览器开发思路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0945B-0610-4A6A-BF5D-AF0D0E74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14"/>
            <a:ext cx="10515600" cy="801370"/>
          </a:xfrm>
        </p:spPr>
        <p:txBody>
          <a:bodyPr/>
          <a:lstStyle/>
          <a:p>
            <a:r>
              <a:rPr lang="zh-CN" altLang="en-US" dirty="0"/>
              <a:t>如何动态获取访问文件路径？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38A29-881B-4991-93F6-85CC6DDF1ED7}"/>
              </a:ext>
            </a:extLst>
          </p:cNvPr>
          <p:cNvSpPr txBox="1"/>
          <p:nvPr/>
        </p:nvSpPr>
        <p:spPr>
          <a:xfrm>
            <a:off x="838200" y="2158070"/>
            <a:ext cx="90007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如何解决传递参数的特别符号的问题？</a:t>
            </a:r>
            <a:endParaRPr lang="en-US" altLang="zh-CN" sz="2800" dirty="0"/>
          </a:p>
          <a:p>
            <a:r>
              <a:rPr lang="en-US" altLang="zh-CN" sz="2800" dirty="0"/>
              <a:t>     http://127.0.0.1:3000/viewFile?reqFileUrl=/lesson3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697EC9-9BB3-48C9-A5E4-213579A4FA03}"/>
              </a:ext>
            </a:extLst>
          </p:cNvPr>
          <p:cNvSpPr txBox="1"/>
          <p:nvPr/>
        </p:nvSpPr>
        <p:spPr>
          <a:xfrm>
            <a:off x="838200" y="3842419"/>
            <a:ext cx="9182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如何解决“返回上一级”菜单的显示和路径问题？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98DC3E-2681-4ED4-8248-89424192FC25}"/>
              </a:ext>
            </a:extLst>
          </p:cNvPr>
          <p:cNvSpPr txBox="1"/>
          <p:nvPr/>
        </p:nvSpPr>
        <p:spPr>
          <a:xfrm>
            <a:off x="838200" y="4855935"/>
            <a:ext cx="702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如何解决地址文件路径参数的安全问题？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D775DD-5E42-4655-B3C7-9C6085984F04}"/>
              </a:ext>
            </a:extLst>
          </p:cNvPr>
          <p:cNvSpPr txBox="1"/>
          <p:nvPr/>
        </p:nvSpPr>
        <p:spPr>
          <a:xfrm>
            <a:off x="1277112" y="3090513"/>
            <a:ext cx="8743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http://127.0.0.1:3000/viewFile?reqFileUrl=</a:t>
            </a:r>
            <a:r>
              <a:rPr lang="en-US" altLang="zh-CN" sz="2800" dirty="0">
                <a:solidFill>
                  <a:srgbClr val="FF0000"/>
                </a:solidFill>
              </a:rPr>
              <a:t>%2F</a:t>
            </a:r>
            <a:r>
              <a:rPr lang="en-US" altLang="zh-CN" sz="2800" dirty="0"/>
              <a:t>lesson3</a:t>
            </a:r>
          </a:p>
        </p:txBody>
      </p:sp>
    </p:spTree>
    <p:extLst>
      <p:ext uri="{BB962C8B-B14F-4D97-AF65-F5344CB8AC3E}">
        <p14:creationId xmlns:p14="http://schemas.microsoft.com/office/powerpoint/2010/main" val="68566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31B48-41B8-426F-B1F7-E662F44C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简单文件浏览器开发思路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F59ECA-B9CE-4ADC-A9FE-C9CC43AD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8" y="712788"/>
            <a:ext cx="10317140" cy="6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32528"/>
            <a:ext cx="10972800" cy="861928"/>
          </a:xfr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  <a:cs typeface="+mn-ea"/>
                <a:sym typeface="+mn-lt"/>
              </a:rPr>
              <a:t>Nunjucks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 API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7" name="文本框 19"/>
          <p:cNvSpPr txBox="1"/>
          <p:nvPr/>
        </p:nvSpPr>
        <p:spPr bwMode="auto">
          <a:xfrm>
            <a:off x="5887877" y="4103670"/>
            <a:ext cx="5755372" cy="6623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Nunjucks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包括渲染模板，添加过滤器和扩展，自定义模板加载器等等。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6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API-configure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6888" y="786384"/>
            <a:ext cx="11594592" cy="59303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nunjucks.configure</a:t>
            </a:r>
            <a:r>
              <a:rPr lang="en-US" altLang="zh-CN" dirty="0">
                <a:solidFill>
                  <a:srgbClr val="FF0000"/>
                </a:solidFill>
              </a:rPr>
              <a:t>([path], [opts]);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传入 </a:t>
            </a:r>
            <a:r>
              <a:rPr lang="en-US" altLang="zh-CN" dirty="0"/>
              <a:t>path </a:t>
            </a:r>
            <a:r>
              <a:rPr lang="zh-CN" altLang="en-US" dirty="0"/>
              <a:t>指定存放模板的目录，</a:t>
            </a:r>
            <a:r>
              <a:rPr lang="en-US" altLang="zh-CN" dirty="0"/>
              <a:t>opts </a:t>
            </a:r>
            <a:r>
              <a:rPr lang="zh-CN" altLang="en-US" dirty="0"/>
              <a:t>可让某些功能开启或关闭，这两个变量都是可选的。</a:t>
            </a:r>
            <a:r>
              <a:rPr lang="en-US" altLang="zh-CN" dirty="0"/>
              <a:t>path </a:t>
            </a:r>
            <a:r>
              <a:rPr lang="zh-CN" altLang="en-US" dirty="0"/>
              <a:t>的默认值为当前的工作目录，</a:t>
            </a:r>
            <a:r>
              <a:rPr lang="en-US" altLang="zh-CN" dirty="0"/>
              <a:t>opts </a:t>
            </a:r>
            <a:r>
              <a:rPr lang="zh-CN" altLang="en-US" dirty="0"/>
              <a:t>提供以下功能：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autoescape</a:t>
            </a:r>
            <a:r>
              <a:rPr lang="en-US" altLang="zh-CN" dirty="0"/>
              <a:t> (</a:t>
            </a:r>
            <a:r>
              <a:rPr lang="zh-CN" altLang="en-US" dirty="0"/>
              <a:t>默认值</a:t>
            </a:r>
            <a:r>
              <a:rPr lang="en-US" altLang="zh-CN" dirty="0"/>
              <a:t>: true) </a:t>
            </a:r>
            <a:r>
              <a:rPr lang="zh-CN" altLang="en-US" dirty="0"/>
              <a:t>控制输出是否被转义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throwOnUndefined</a:t>
            </a:r>
            <a:r>
              <a:rPr lang="en-US" altLang="zh-CN" dirty="0"/>
              <a:t> (default: false) </a:t>
            </a:r>
            <a:r>
              <a:rPr lang="zh-CN" altLang="en-US" dirty="0"/>
              <a:t>当输出为 </a:t>
            </a:r>
            <a:r>
              <a:rPr lang="en-US" altLang="zh-CN" dirty="0"/>
              <a:t>null </a:t>
            </a:r>
            <a:r>
              <a:rPr lang="zh-CN" altLang="en-US" dirty="0"/>
              <a:t>或 </a:t>
            </a:r>
            <a:r>
              <a:rPr lang="en-US" altLang="zh-CN" dirty="0"/>
              <a:t>undefined </a:t>
            </a:r>
            <a:r>
              <a:rPr lang="zh-CN" altLang="en-US" dirty="0"/>
              <a:t>会抛出异常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trimBlocks</a:t>
            </a:r>
            <a:r>
              <a:rPr lang="en-US" altLang="zh-CN" dirty="0"/>
              <a:t> (default: false) </a:t>
            </a:r>
            <a:r>
              <a:rPr lang="zh-CN" altLang="en-US" dirty="0"/>
              <a:t>自动去除 </a:t>
            </a:r>
            <a:r>
              <a:rPr lang="en-US" altLang="zh-CN" dirty="0"/>
              <a:t>block/tag </a:t>
            </a:r>
            <a:r>
              <a:rPr lang="zh-CN" altLang="en-US" dirty="0"/>
              <a:t>后面的换行符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lstripBlocks</a:t>
            </a:r>
            <a:r>
              <a:rPr lang="en-US" altLang="zh-CN" dirty="0"/>
              <a:t> (default: false) </a:t>
            </a:r>
            <a:r>
              <a:rPr lang="zh-CN" altLang="en-US" dirty="0"/>
              <a:t>自动去除 </a:t>
            </a:r>
            <a:r>
              <a:rPr lang="en-US" altLang="zh-CN" dirty="0"/>
              <a:t>block/tag </a:t>
            </a:r>
            <a:r>
              <a:rPr lang="zh-CN" altLang="en-US" dirty="0"/>
              <a:t>签名的空格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watch (</a:t>
            </a:r>
            <a:r>
              <a:rPr lang="zh-CN" altLang="en-US" dirty="0"/>
              <a:t>默认值</a:t>
            </a:r>
            <a:r>
              <a:rPr lang="en-US" altLang="zh-CN" dirty="0"/>
              <a:t>: false) </a:t>
            </a:r>
            <a:r>
              <a:rPr lang="zh-CN" altLang="en-US" dirty="0"/>
              <a:t>当模板变化时重新加载。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noCache</a:t>
            </a:r>
            <a:r>
              <a:rPr lang="en-US" altLang="zh-CN" dirty="0"/>
              <a:t> (default: false) </a:t>
            </a:r>
            <a:r>
              <a:rPr lang="zh-CN" altLang="en-US" dirty="0"/>
              <a:t>不使用缓存，每次都重新编译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web </a:t>
            </a:r>
            <a:r>
              <a:rPr lang="zh-CN" altLang="en-US" dirty="0"/>
              <a:t>浏览器模块的配置项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useCache</a:t>
            </a:r>
            <a:r>
              <a:rPr lang="en-US" altLang="zh-CN" dirty="0"/>
              <a:t> (default: false) </a:t>
            </a:r>
            <a:r>
              <a:rPr lang="zh-CN" altLang="en-US" dirty="0"/>
              <a:t>是否使用缓存，否则会重新请求下载模板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async (default: false) </a:t>
            </a:r>
            <a:r>
              <a:rPr lang="zh-CN" altLang="en-US" dirty="0"/>
              <a:t>是否使用 </a:t>
            </a:r>
            <a:r>
              <a:rPr lang="en-US" altLang="zh-CN" dirty="0"/>
              <a:t>ajax </a:t>
            </a:r>
            <a:r>
              <a:rPr lang="zh-CN" altLang="en-US" dirty="0"/>
              <a:t>异步下载模板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tags: (</a:t>
            </a:r>
            <a:r>
              <a:rPr lang="zh-CN" altLang="en-US" dirty="0"/>
              <a:t>默认值</a:t>
            </a:r>
            <a:r>
              <a:rPr lang="en-US" altLang="zh-CN" dirty="0"/>
              <a:t>: see </a:t>
            </a:r>
            <a:r>
              <a:rPr lang="en-US" altLang="zh-CN" dirty="0" err="1"/>
              <a:t>nunjucks</a:t>
            </a:r>
            <a:r>
              <a:rPr lang="en-US" altLang="zh-CN" dirty="0"/>
              <a:t> syntax) </a:t>
            </a:r>
            <a:r>
              <a:rPr lang="zh-CN" altLang="en-US" dirty="0"/>
              <a:t>定义模板语法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7ABA63-1787-4F06-A85E-A435E64F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13" y="4510219"/>
            <a:ext cx="8290187" cy="234778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91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API-configure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6888" y="786384"/>
            <a:ext cx="11594592" cy="5930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render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nunjucks.render</a:t>
            </a:r>
            <a:r>
              <a:rPr lang="en-US" altLang="zh-CN" dirty="0"/>
              <a:t>(name, [context], [callback])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渲染模式时需要两个参数，模板名 </a:t>
            </a:r>
            <a:r>
              <a:rPr lang="en-US" altLang="zh-CN" dirty="0"/>
              <a:t>name </a:t>
            </a:r>
            <a:r>
              <a:rPr lang="zh-CN" altLang="en-US" dirty="0"/>
              <a:t>和数据 </a:t>
            </a:r>
            <a:r>
              <a:rPr lang="en-US" altLang="zh-CN" dirty="0"/>
              <a:t>context</a:t>
            </a:r>
            <a:r>
              <a:rPr lang="zh-CN" altLang="en-US" dirty="0"/>
              <a:t>。如果 </a:t>
            </a:r>
            <a:r>
              <a:rPr lang="en-US" altLang="zh-CN" dirty="0"/>
              <a:t>callback </a:t>
            </a:r>
            <a:r>
              <a:rPr lang="zh-CN" altLang="en-US" dirty="0"/>
              <a:t>存在，当渲染完成后会被调用，第一个参数是错误，第二个为返回的结果；如果不存在，</a:t>
            </a:r>
            <a:r>
              <a:rPr lang="en-US" altLang="zh-CN" dirty="0"/>
              <a:t>render </a:t>
            </a:r>
            <a:r>
              <a:rPr lang="zh-CN" altLang="en-US" dirty="0"/>
              <a:t>方法会直接返回结果，错误时会抛错。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var res = </a:t>
            </a:r>
            <a:r>
              <a:rPr lang="en-US" altLang="zh-CN" dirty="0" err="1"/>
              <a:t>nunjucks.render</a:t>
            </a:r>
            <a:r>
              <a:rPr lang="en-US" altLang="zh-CN" dirty="0"/>
              <a:t>('foo.html');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var res = </a:t>
            </a:r>
            <a:r>
              <a:rPr lang="en-US" altLang="zh-CN" dirty="0" err="1"/>
              <a:t>nunjucks.render</a:t>
            </a:r>
            <a:r>
              <a:rPr lang="en-US" altLang="zh-CN" dirty="0"/>
              <a:t>('foo.html', { username: 'James'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nunjucks.render</a:t>
            </a:r>
            <a:r>
              <a:rPr lang="en-US" altLang="zh-CN" dirty="0"/>
              <a:t>('async.html', function(err, res)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6AF4B4-AE27-4C47-BC60-6C290AEF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15" y="5489423"/>
            <a:ext cx="5654385" cy="13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模板</a:t>
            </a:r>
          </a:p>
        </p:txBody>
      </p:sp>
      <p:sp>
        <p:nvSpPr>
          <p:cNvPr id="107" name="文本框 19"/>
          <p:cNvSpPr txBox="1"/>
          <p:nvPr/>
        </p:nvSpPr>
        <p:spPr bwMode="auto">
          <a:xfrm>
            <a:off x="5887877" y="4103670"/>
            <a:ext cx="5755372" cy="6623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Nunjucks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Mozilla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开发的一个纯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编写的模板引擎，既可以用在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环境下，又可以运行在浏览器端。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变量会从模板上下文获取，如果你想显示一个变量可以：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{{ username }}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会从上下文查找 </a:t>
            </a:r>
            <a:r>
              <a:rPr lang="en-US" altLang="zh-CN" dirty="0"/>
              <a:t>username </a:t>
            </a:r>
            <a:r>
              <a:rPr lang="zh-CN" altLang="en-US" dirty="0"/>
              <a:t>然后显示，可以像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一样获取变量的属性 </a:t>
            </a:r>
            <a:r>
              <a:rPr lang="en-US" altLang="zh-CN" dirty="0"/>
              <a:t>(</a:t>
            </a:r>
            <a:r>
              <a:rPr lang="zh-CN" altLang="en-US" dirty="0"/>
              <a:t>可使用点操作符或者中括号操作符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{{ </a:t>
            </a:r>
            <a:r>
              <a:rPr lang="en-US" altLang="zh-CN" dirty="0" err="1"/>
              <a:t>foo.bar</a:t>
            </a:r>
            <a:r>
              <a:rPr lang="en-US" altLang="zh-CN" dirty="0"/>
              <a:t> }}</a:t>
            </a:r>
          </a:p>
          <a:p>
            <a:pPr marL="0" indent="0">
              <a:buNone/>
            </a:pPr>
            <a:r>
              <a:rPr lang="en-US" altLang="zh-CN" dirty="0"/>
              <a:t>{{ foo["bar"] }}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如果变量的值为 </a:t>
            </a:r>
            <a:r>
              <a:rPr lang="en-US" altLang="zh-CN" dirty="0">
                <a:solidFill>
                  <a:srgbClr val="FF0000"/>
                </a:solidFill>
              </a:rPr>
              <a:t>undefined </a:t>
            </a:r>
            <a:r>
              <a:rPr lang="zh-CN" altLang="en-US" dirty="0">
                <a:solidFill>
                  <a:srgbClr val="FF0000"/>
                </a:solidFill>
              </a:rPr>
              <a:t>或 </a:t>
            </a:r>
            <a:r>
              <a:rPr lang="en-US" altLang="zh-CN" dirty="0">
                <a:solidFill>
                  <a:srgbClr val="FF0000"/>
                </a:solidFill>
              </a:rPr>
              <a:t>null </a:t>
            </a:r>
            <a:r>
              <a:rPr lang="zh-CN" altLang="en-US" dirty="0">
                <a:solidFill>
                  <a:srgbClr val="FF0000"/>
                </a:solidFill>
              </a:rPr>
              <a:t>将不显示</a:t>
            </a:r>
            <a:r>
              <a:rPr lang="zh-CN" altLang="en-US" dirty="0"/>
              <a:t>，引用到 </a:t>
            </a:r>
            <a:r>
              <a:rPr lang="en-US" altLang="zh-CN" dirty="0"/>
              <a:t>undefined </a:t>
            </a:r>
            <a:r>
              <a:rPr lang="zh-CN" altLang="en-US" dirty="0"/>
              <a:t>或 </a:t>
            </a:r>
            <a:r>
              <a:rPr lang="en-US" altLang="zh-CN" dirty="0"/>
              <a:t>null </a:t>
            </a:r>
            <a:r>
              <a:rPr lang="zh-CN" altLang="en-US" dirty="0"/>
              <a:t>对象也是如此 </a:t>
            </a:r>
            <a:r>
              <a:rPr lang="en-US" altLang="zh-CN" dirty="0"/>
              <a:t>(</a:t>
            </a:r>
            <a:r>
              <a:rPr lang="zh-CN" altLang="en-US" dirty="0"/>
              <a:t>如 </a:t>
            </a:r>
            <a:r>
              <a:rPr lang="en-US" altLang="zh-CN" dirty="0"/>
              <a:t>foo </a:t>
            </a:r>
            <a:r>
              <a:rPr lang="zh-CN" altLang="en-US" dirty="0"/>
              <a:t>为 </a:t>
            </a:r>
            <a:r>
              <a:rPr lang="en-US" altLang="zh-CN" dirty="0"/>
              <a:t>undefined</a:t>
            </a:r>
            <a:r>
              <a:rPr lang="zh-CN" altLang="en-US" dirty="0"/>
              <a:t>，</a:t>
            </a:r>
            <a:r>
              <a:rPr lang="en-US" altLang="zh-CN" dirty="0"/>
              <a:t>{{ foo }}, {{ </a:t>
            </a:r>
            <a:r>
              <a:rPr lang="en-US" altLang="zh-CN" dirty="0" err="1"/>
              <a:t>foo.bar</a:t>
            </a:r>
            <a:r>
              <a:rPr lang="en-US" altLang="zh-CN" dirty="0"/>
              <a:t> }}, {{ </a:t>
            </a:r>
            <a:r>
              <a:rPr lang="en-US" altLang="zh-CN" dirty="0" err="1"/>
              <a:t>foo.bar.baz</a:t>
            </a:r>
            <a:r>
              <a:rPr lang="en-US" altLang="zh-CN" dirty="0"/>
              <a:t> }} </a:t>
            </a:r>
            <a:r>
              <a:rPr lang="zh-CN" altLang="en-US" dirty="0"/>
              <a:t>也不显示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过滤器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过滤器是一些可以执行变量的函数，通过管道操作符 </a:t>
            </a:r>
            <a:r>
              <a:rPr lang="en-US" altLang="zh-CN" dirty="0"/>
              <a:t>(|) </a:t>
            </a:r>
            <a:r>
              <a:rPr lang="zh-CN" altLang="en-US" dirty="0"/>
              <a:t>调用，并可接受参数。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{{ foo | title }}</a:t>
            </a:r>
          </a:p>
          <a:p>
            <a:pPr marL="0" indent="0">
              <a:buNone/>
            </a:pPr>
            <a:r>
              <a:rPr lang="en-US" altLang="zh-CN" dirty="0"/>
              <a:t>{{ foo | join(",") }}</a:t>
            </a:r>
          </a:p>
          <a:p>
            <a:pPr marL="0" indent="0">
              <a:buNone/>
            </a:pPr>
            <a:r>
              <a:rPr lang="en-US" altLang="zh-CN" dirty="0"/>
              <a:t>{{ foo | replace("foo", "bar") | capitalize }}</a:t>
            </a:r>
          </a:p>
          <a:p>
            <a:pPr marL="0" indent="0">
              <a:buNone/>
            </a:pPr>
            <a:r>
              <a:rPr lang="zh-CN" altLang="en-US" dirty="0"/>
              <a:t>第三个例子展示了链式过滤器，最终会显示 </a:t>
            </a:r>
            <a:r>
              <a:rPr lang="en-US" altLang="zh-CN" dirty="0"/>
              <a:t>"Bar"</a:t>
            </a:r>
            <a:r>
              <a:rPr lang="zh-CN" altLang="en-US" dirty="0"/>
              <a:t>，第一个过滤器将 </a:t>
            </a:r>
            <a:r>
              <a:rPr lang="en-US" altLang="zh-CN" dirty="0"/>
              <a:t>"foo" </a:t>
            </a:r>
            <a:r>
              <a:rPr lang="zh-CN" altLang="en-US" dirty="0"/>
              <a:t>替换成 </a:t>
            </a:r>
            <a:r>
              <a:rPr lang="en-US" altLang="zh-CN" dirty="0"/>
              <a:t>"bar"</a:t>
            </a:r>
            <a:r>
              <a:rPr lang="zh-CN" altLang="en-US" dirty="0"/>
              <a:t>，第二个过滤器将首字母大写。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CA143D-78E8-4DD9-A32E-0F78B2025B11}"/>
              </a:ext>
            </a:extLst>
          </p:cNvPr>
          <p:cNvSpPr txBox="1"/>
          <p:nvPr/>
        </p:nvSpPr>
        <p:spPr>
          <a:xfrm>
            <a:off x="609598" y="6070381"/>
            <a:ext cx="11250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Nunjucks</a:t>
            </a:r>
            <a:r>
              <a:rPr lang="en-US" altLang="zh-CN" dirty="0"/>
              <a:t> </a:t>
            </a:r>
            <a:r>
              <a:rPr lang="zh-CN" altLang="en-US" dirty="0"/>
              <a:t>提供了一些内置的过滤器，你也可以自定义过滤器。详情查看：</a:t>
            </a:r>
            <a:r>
              <a:rPr lang="en-US" altLang="zh-CN" dirty="0"/>
              <a:t>https://nunjucks.bootcss.com/templating.html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-</a:t>
            </a:r>
            <a:r>
              <a:rPr lang="zh-CN" altLang="en-US" dirty="0"/>
              <a:t>常用标签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E04BA-13AE-4895-B84A-A95A1EB8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" y="896112"/>
            <a:ext cx="11585448" cy="582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if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为分支语句，与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if </a:t>
            </a:r>
            <a:r>
              <a:rPr lang="zh-CN" altLang="en-US" dirty="0"/>
              <a:t>类似。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if variable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It is true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endif %}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如果 </a:t>
            </a:r>
            <a:r>
              <a:rPr lang="en-US" altLang="zh-CN" dirty="0"/>
              <a:t>variable </a:t>
            </a:r>
            <a:r>
              <a:rPr lang="zh-CN" altLang="en-US" dirty="0"/>
              <a:t>定义了并且为 </a:t>
            </a:r>
            <a:r>
              <a:rPr lang="en-US" altLang="zh-CN" dirty="0"/>
              <a:t>true (</a:t>
            </a:r>
            <a:r>
              <a:rPr lang="zh-CN" altLang="en-US" dirty="0"/>
              <a:t>译者注：这里并非布尔值，和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的处理是一样的</a:t>
            </a:r>
            <a:r>
              <a:rPr lang="en-US" altLang="zh-CN" dirty="0"/>
              <a:t>) </a:t>
            </a:r>
            <a:r>
              <a:rPr lang="zh-CN" altLang="en-US" dirty="0"/>
              <a:t>则会显示 </a:t>
            </a:r>
            <a:r>
              <a:rPr lang="en-US" altLang="zh-CN" dirty="0"/>
              <a:t>"It is true"</a:t>
            </a:r>
            <a:r>
              <a:rPr lang="zh-CN" altLang="en-US" dirty="0"/>
              <a:t>，否则什么也不显示。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if hungry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I am hungry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</a:t>
            </a:r>
            <a:r>
              <a:rPr lang="en-US" altLang="zh-CN" dirty="0" err="1">
                <a:solidFill>
                  <a:srgbClr val="FF0000"/>
                </a:solidFill>
              </a:rPr>
              <a:t>elif</a:t>
            </a:r>
            <a:r>
              <a:rPr lang="en-US" altLang="zh-CN" dirty="0">
                <a:solidFill>
                  <a:srgbClr val="FF0000"/>
                </a:solidFill>
              </a:rPr>
              <a:t> tired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I am tired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else %}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I am good!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{% endif %}</a:t>
            </a:r>
          </a:p>
          <a:p>
            <a:r>
              <a:rPr lang="zh-CN" altLang="en-US" dirty="0"/>
              <a:t>在内联表达式</a:t>
            </a:r>
            <a:r>
              <a:rPr lang="en-US" altLang="zh-CN" dirty="0"/>
              <a:t>(inline expression)</a:t>
            </a:r>
            <a:r>
              <a:rPr lang="zh-CN" altLang="en-US" dirty="0"/>
              <a:t>中也可以使用 </a:t>
            </a:r>
            <a:r>
              <a:rPr lang="en-US" altLang="zh-CN" dirty="0"/>
              <a:t>if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85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1751</Words>
  <Application>Microsoft Office PowerPoint</Application>
  <PresentationFormat>宽屏</PresentationFormat>
  <Paragraphs>186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字魂59号-创粗黑</vt:lpstr>
      <vt:lpstr>Arial</vt:lpstr>
      <vt:lpstr>Calibri</vt:lpstr>
      <vt:lpstr>Wingdings</vt:lpstr>
      <vt:lpstr>Office 主题​​</vt:lpstr>
      <vt:lpstr>Nunjucks模板引擎</vt:lpstr>
      <vt:lpstr>PowerPoint 演示文稿</vt:lpstr>
      <vt:lpstr>PowerPoint 演示文稿</vt:lpstr>
      <vt:lpstr>API-configure</vt:lpstr>
      <vt:lpstr>API-configure</vt:lpstr>
      <vt:lpstr>PowerPoint 演示文稿</vt:lpstr>
      <vt:lpstr>模板-变量</vt:lpstr>
      <vt:lpstr>模板-过滤器</vt:lpstr>
      <vt:lpstr>模板-常用标签</vt:lpstr>
      <vt:lpstr>模板-常用标签</vt:lpstr>
      <vt:lpstr>模板-常用标签</vt:lpstr>
      <vt:lpstr>模板-常用标签</vt:lpstr>
      <vt:lpstr>模板-继承</vt:lpstr>
      <vt:lpstr>模板-继承</vt:lpstr>
      <vt:lpstr>PowerPoint 演示文稿</vt:lpstr>
      <vt:lpstr>模板引擎应用-继承</vt:lpstr>
      <vt:lpstr>模板引擎应用-继承</vt:lpstr>
      <vt:lpstr>模板引擎应用-继承</vt:lpstr>
      <vt:lpstr>模板引擎应用-继承</vt:lpstr>
      <vt:lpstr>模板引擎应用-继承</vt:lpstr>
      <vt:lpstr>模板引擎应用-继承</vt:lpstr>
      <vt:lpstr>简单文件浏览器开发思路</vt:lpstr>
      <vt:lpstr>简单文件浏览器开发思路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cheng liang</cp:lastModifiedBy>
  <cp:revision>110</cp:revision>
  <dcterms:created xsi:type="dcterms:W3CDTF">2016-10-26T12:21:00Z</dcterms:created>
  <dcterms:modified xsi:type="dcterms:W3CDTF">2021-09-17T21:38:59Z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