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5" r:id="rId2"/>
    <p:sldId id="290" r:id="rId3"/>
    <p:sldId id="305" r:id="rId4"/>
    <p:sldId id="306" r:id="rId5"/>
    <p:sldId id="316" r:id="rId6"/>
    <p:sldId id="317" r:id="rId7"/>
    <p:sldId id="318" r:id="rId8"/>
    <p:sldId id="319" r:id="rId9"/>
    <p:sldId id="320" r:id="rId10"/>
    <p:sldId id="321" r:id="rId11"/>
    <p:sldId id="283" r:id="rId12"/>
    <p:sldId id="296" r:id="rId13"/>
    <p:sldId id="322" r:id="rId14"/>
    <p:sldId id="323" r:id="rId15"/>
    <p:sldId id="324" r:id="rId16"/>
    <p:sldId id="326" r:id="rId17"/>
    <p:sldId id="325" r:id="rId18"/>
    <p:sldId id="327" r:id="rId19"/>
    <p:sldId id="314" r:id="rId20"/>
    <p:sldId id="315" r:id="rId21"/>
    <p:sldId id="328" r:id="rId22"/>
    <p:sldId id="329" r:id="rId23"/>
    <p:sldId id="330" r:id="rId24"/>
    <p:sldId id="331" r:id="rId25"/>
    <p:sldId id="332" r:id="rId26"/>
    <p:sldId id="334" r:id="rId27"/>
    <p:sldId id="333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12"/>
    <a:srgbClr val="0066B3"/>
    <a:srgbClr val="F2F2F2"/>
    <a:srgbClr val="F1F1F1"/>
    <a:srgbClr val="005BAC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>
        <p:guide orient="horz" pos="2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9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1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2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2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53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12192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3" y="271505"/>
            <a:ext cx="3530559" cy="8986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3519" y="3436605"/>
            <a:ext cx="109728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5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kern="10" spc="30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b="1" kern="10" spc="300" dirty="0">
                <a:solidFill>
                  <a:schemeClr val="bg1"/>
                </a:solidFill>
                <a:cs typeface="+mn-ea"/>
                <a:sym typeface="+mn-lt"/>
              </a:rPr>
              <a:t>?</a:t>
            </a:r>
            <a:r>
              <a:rPr lang="zh-CN" altLang="en-US" b="1" kern="10" spc="300" dirty="0">
                <a:solidFill>
                  <a:schemeClr val="bg1"/>
                </a:solidFill>
                <a:cs typeface="+mn-ea"/>
                <a:sym typeface="+mn-lt"/>
              </a:rPr>
              <a:t>讲 相关课程章节标题</a:t>
            </a:r>
            <a:endParaRPr lang="zh-CN" altLang="en-US" sz="5400" b="1" kern="1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3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599" y="141288"/>
            <a:ext cx="6134101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530350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403" y="95676"/>
            <a:ext cx="2136687" cy="543884"/>
          </a:xfrm>
          <a:prstGeom prst="rect">
            <a:avLst/>
          </a:prstGeom>
          <a:effectLst/>
        </p:spPr>
      </p:pic>
      <p:cxnSp>
        <p:nvCxnSpPr>
          <p:cNvPr id="8" name="直接连接符 7"/>
          <p:cNvCxnSpPr/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39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中间件应用</a:t>
            </a:r>
            <a:endParaRPr lang="zh-CN" altLang="en-US" sz="5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CF477F0-0CB3-41AF-9CF2-12770AF6598B}"/>
              </a:ext>
            </a:extLst>
          </p:cNvPr>
          <p:cNvSpPr txBox="1">
            <a:spLocks/>
          </p:cNvSpPr>
          <p:nvPr/>
        </p:nvSpPr>
        <p:spPr>
          <a:xfrm>
            <a:off x="2032347" y="1725975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Node.js</a:t>
            </a:r>
            <a:r>
              <a:rPr lang="zh-CN" altLang="en-US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服务端编程</a:t>
            </a:r>
          </a:p>
        </p:txBody>
      </p:sp>
      <p:sp>
        <p:nvSpPr>
          <p:cNvPr id="5" name="副标题">
            <a:extLst>
              <a:ext uri="{FF2B5EF4-FFF2-40B4-BE49-F238E27FC236}">
                <a16:creationId xmlns:a16="http://schemas.microsoft.com/office/drawing/2014/main" id="{444107B3-8149-41A6-A475-AACB29932E5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644043" y="4750390"/>
            <a:ext cx="2980350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主讲：程亮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6A5377-E708-48D4-BD58-BBF1DAA7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829356"/>
            <a:ext cx="3703336" cy="58873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FE3E83-FFDF-43F5-8482-81DFD9D86768}"/>
              </a:ext>
            </a:extLst>
          </p:cNvPr>
          <p:cNvSpPr txBox="1"/>
          <p:nvPr/>
        </p:nvSpPr>
        <p:spPr>
          <a:xfrm>
            <a:off x="5154930" y="1404587"/>
            <a:ext cx="6723126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favicon.ico </a:t>
            </a:r>
            <a:r>
              <a:rPr lang="zh-CN" altLang="en-US" dirty="0"/>
              <a:t>图标用于收藏夹图标和浏览器标签上的显示，如果不设置，浏览器会请求网站根目录的这个图标，如果网站根目录也没有这图标会产生 </a:t>
            </a:r>
            <a:r>
              <a:rPr lang="en-US" altLang="zh-CN" dirty="0"/>
              <a:t>404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出于优化的考虑，要么就有这个图标，要么就禁止产生这个请求。</a:t>
            </a:r>
          </a:p>
          <a:p>
            <a:r>
              <a:rPr lang="zh-CN" altLang="en-US" dirty="0"/>
              <a:t>在做 </a:t>
            </a:r>
            <a:r>
              <a:rPr lang="en-US" altLang="zh-CN" dirty="0"/>
              <a:t>H5 </a:t>
            </a:r>
            <a:r>
              <a:rPr lang="zh-CN" altLang="en-US" dirty="0"/>
              <a:t>移动端应用的时候，不希望产生 </a:t>
            </a:r>
            <a:r>
              <a:rPr lang="en-US" altLang="zh-CN" dirty="0"/>
              <a:t>favicon.ico </a:t>
            </a:r>
            <a:r>
              <a:rPr lang="zh-CN" altLang="en-US" dirty="0"/>
              <a:t>的请求。</a:t>
            </a:r>
          </a:p>
          <a:p>
            <a:endParaRPr lang="zh-CN" altLang="en-US" dirty="0"/>
          </a:p>
          <a:p>
            <a:r>
              <a:rPr lang="zh-CN" altLang="en-US" dirty="0"/>
              <a:t>可以在页面的 </a:t>
            </a:r>
            <a:r>
              <a:rPr lang="en-US" altLang="zh-CN" dirty="0"/>
              <a:t>&lt;head&gt; </a:t>
            </a:r>
            <a:r>
              <a:rPr lang="zh-CN" altLang="en-US" dirty="0"/>
              <a:t>区域，加上如下代码实现屏蔽：</a:t>
            </a:r>
          </a:p>
          <a:p>
            <a:r>
              <a:rPr lang="en-US" altLang="zh-CN" dirty="0"/>
              <a:t>&lt;link </a:t>
            </a:r>
            <a:r>
              <a:rPr lang="en-US" altLang="zh-CN" dirty="0" err="1"/>
              <a:t>rel</a:t>
            </a:r>
            <a:r>
              <a:rPr lang="en-US" altLang="zh-CN" dirty="0"/>
              <a:t>="icon" </a:t>
            </a:r>
            <a:r>
              <a:rPr lang="en-US" altLang="zh-CN" dirty="0" err="1"/>
              <a:t>href</a:t>
            </a:r>
            <a:r>
              <a:rPr lang="en-US" altLang="zh-CN" dirty="0"/>
              <a:t>="data:;base64,="&gt;</a:t>
            </a: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或者详细一点</a:t>
            </a:r>
          </a:p>
          <a:p>
            <a:r>
              <a:rPr lang="en-US" altLang="zh-CN" dirty="0"/>
              <a:t>&lt;link </a:t>
            </a:r>
            <a:r>
              <a:rPr lang="en-US" altLang="zh-CN" dirty="0" err="1"/>
              <a:t>rel</a:t>
            </a:r>
            <a:r>
              <a:rPr lang="en-US" altLang="zh-CN" dirty="0"/>
              <a:t>="icon"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data:image</a:t>
            </a:r>
            <a:r>
              <a:rPr lang="en-US" altLang="zh-CN" dirty="0"/>
              <a:t>/ico;base64,aWNv"&gt;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8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5" name="矩形 104"/>
          <p:cNvSpPr/>
          <p:nvPr/>
        </p:nvSpPr>
        <p:spPr>
          <a:xfrm>
            <a:off x="0" y="2544568"/>
            <a:ext cx="12192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697619" y="2738784"/>
            <a:ext cx="581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Cookie &amp; Session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75280" y="2632178"/>
            <a:ext cx="1108039" cy="1079392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9" y="3051118"/>
              <a:ext cx="782803" cy="679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 &amp; Session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01CB6-2A7C-4EFB-A239-4F444E1D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" y="853694"/>
            <a:ext cx="11771376" cy="57939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Web </a:t>
            </a:r>
            <a:r>
              <a:rPr lang="zh-CN" altLang="en-US" dirty="0">
                <a:solidFill>
                  <a:srgbClr val="FF0000"/>
                </a:solidFill>
              </a:rPr>
              <a:t>服务器是无状态的</a:t>
            </a:r>
            <a:r>
              <a:rPr lang="zh-CN" altLang="en-US" dirty="0"/>
              <a:t>，无状态的意思就是服务器不知道用户上一次请求做了什么，</a:t>
            </a:r>
            <a:r>
              <a:rPr lang="zh-CN" altLang="en-US" dirty="0">
                <a:solidFill>
                  <a:srgbClr val="FF0000"/>
                </a:solidFill>
              </a:rPr>
              <a:t>各请求之间是相互独立的</a:t>
            </a:r>
            <a:r>
              <a:rPr lang="zh-CN" altLang="en-US" dirty="0"/>
              <a:t>，客户信息仅来自于每次请求时携带的，或是服务器自身保存的且可以被所有请求使用的公共信息。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所以为了跟踪用户请求的状态信息，比如记录用户网上购物的购物车历史记录，</a:t>
            </a:r>
            <a:r>
              <a:rPr lang="en-US" altLang="zh-CN" dirty="0"/>
              <a:t>Cookie </a:t>
            </a:r>
            <a:r>
              <a:rPr lang="zh-CN" altLang="en-US" dirty="0"/>
              <a:t>应运而生。服务端在响应客户端请求的时候，会向客户端推送一个 </a:t>
            </a:r>
            <a:r>
              <a:rPr lang="en-US" altLang="zh-CN" dirty="0"/>
              <a:t>Cookie</a:t>
            </a:r>
            <a:r>
              <a:rPr lang="zh-CN" altLang="en-US" dirty="0"/>
              <a:t>，这个 </a:t>
            </a:r>
            <a:r>
              <a:rPr lang="en-US" altLang="zh-CN" dirty="0">
                <a:solidFill>
                  <a:srgbClr val="FF0000"/>
                </a:solidFill>
              </a:rPr>
              <a:t>Cookie </a:t>
            </a:r>
            <a:r>
              <a:rPr lang="zh-CN" altLang="en-US" dirty="0">
                <a:solidFill>
                  <a:srgbClr val="FF0000"/>
                </a:solidFill>
              </a:rPr>
              <a:t>记录服务端上面的一些信息</a:t>
            </a:r>
            <a:r>
              <a:rPr lang="zh-CN" altLang="en-US" dirty="0"/>
              <a:t>，客户端在后续的请求中携带这个 </a:t>
            </a:r>
            <a:r>
              <a:rPr lang="en-US" altLang="zh-CN" dirty="0"/>
              <a:t>Cookie</a:t>
            </a:r>
            <a:r>
              <a:rPr lang="zh-CN" altLang="en-US" dirty="0"/>
              <a:t>，服务端可以根据这个 </a:t>
            </a:r>
            <a:r>
              <a:rPr lang="en-US" altLang="zh-CN" dirty="0"/>
              <a:t>Cookie </a:t>
            </a:r>
            <a:r>
              <a:rPr lang="zh-CN" altLang="en-US" dirty="0"/>
              <a:t>判断该请求的上下文关系。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 &amp; Session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B785F4-F2CC-47E7-9EA1-9491AE51D3E6}"/>
              </a:ext>
            </a:extLst>
          </p:cNvPr>
          <p:cNvSpPr txBox="1"/>
          <p:nvPr/>
        </p:nvSpPr>
        <p:spPr>
          <a:xfrm>
            <a:off x="235458" y="1054114"/>
            <a:ext cx="7354062" cy="295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Cookie </a:t>
            </a:r>
            <a:r>
              <a:rPr lang="zh-CN" altLang="en-US" dirty="0"/>
              <a:t>的出现，是无状态化向状态化过渡的一种手段。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以登录为例，用户输入账户名密码，发送请求到服务端，服务器生成 </a:t>
            </a:r>
            <a:r>
              <a:rPr lang="en-US" altLang="zh-CN" dirty="0"/>
              <a:t>Cookie </a:t>
            </a:r>
            <a:r>
              <a:rPr lang="zh-CN" altLang="en-US" dirty="0"/>
              <a:t>后发送给浏览器，浏览器把 </a:t>
            </a:r>
            <a:r>
              <a:rPr lang="en-US" altLang="zh-CN" dirty="0"/>
              <a:t>Cookie </a:t>
            </a:r>
            <a:r>
              <a:rPr lang="zh-CN" altLang="en-US" dirty="0"/>
              <a:t>以 </a:t>
            </a:r>
            <a:r>
              <a:rPr lang="en-US" altLang="zh-CN" dirty="0"/>
              <a:t>k-v </a:t>
            </a:r>
            <a:r>
              <a:rPr lang="zh-CN" altLang="en-US" dirty="0"/>
              <a:t>的形式保存到某个目录下的文本文件内，下一次请求同一网站时会把该 </a:t>
            </a:r>
            <a:r>
              <a:rPr lang="en-US" altLang="zh-CN" dirty="0"/>
              <a:t>Cookie </a:t>
            </a:r>
            <a:r>
              <a:rPr lang="zh-CN" altLang="en-US" dirty="0"/>
              <a:t>发送给服务器。服务器校验该接收的 </a:t>
            </a:r>
            <a:r>
              <a:rPr lang="en-US" altLang="zh-CN" dirty="0"/>
              <a:t>Cookie </a:t>
            </a:r>
            <a:r>
              <a:rPr lang="zh-CN" altLang="en-US" dirty="0"/>
              <a:t>与服务端的 </a:t>
            </a:r>
            <a:r>
              <a:rPr lang="en-US" altLang="zh-CN" dirty="0"/>
              <a:t>Cookie </a:t>
            </a:r>
            <a:r>
              <a:rPr lang="zh-CN" altLang="en-US" dirty="0"/>
              <a:t>是否一致，不一致则验证失败。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6567FA-6B6B-4B6D-810E-F9543355F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28" y="803149"/>
            <a:ext cx="3629577" cy="58604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752D1B-C38E-4305-AB3C-AEDA17647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051" y="3805620"/>
            <a:ext cx="4176122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 &amp; Session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DDF5A3-EEEF-4362-BA10-076A6E74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7864"/>
            <a:ext cx="11042904" cy="55188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Cookie</a:t>
            </a:r>
            <a:r>
              <a:rPr lang="zh-CN" altLang="en-US" dirty="0"/>
              <a:t>的原理决定了他有以下特点：</a:t>
            </a:r>
          </a:p>
          <a:p>
            <a:endParaRPr lang="zh-CN" alt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存储在客户端，可随意篡改，不安全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它的内容会随着 </a:t>
            </a:r>
            <a:r>
              <a:rPr lang="en-US" altLang="zh-CN" dirty="0"/>
              <a:t>http </a:t>
            </a:r>
            <a:r>
              <a:rPr lang="zh-CN" altLang="en-US" dirty="0"/>
              <a:t>交互传接，影响性能，所以 </a:t>
            </a:r>
            <a:r>
              <a:rPr lang="en-US" altLang="zh-CN" dirty="0"/>
              <a:t>Cookie </a:t>
            </a:r>
            <a:r>
              <a:rPr lang="zh-CN" altLang="en-US" dirty="0"/>
              <a:t>可存储的数据不能过大，最大为 </a:t>
            </a:r>
            <a:r>
              <a:rPr lang="en-US" altLang="zh-CN" dirty="0"/>
              <a:t>4kb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一个浏览器对于一个网站只能存不超过 </a:t>
            </a:r>
            <a:r>
              <a:rPr lang="en-US" altLang="zh-CN" dirty="0"/>
              <a:t>20 </a:t>
            </a:r>
            <a:r>
              <a:rPr lang="zh-CN" altLang="en-US" dirty="0"/>
              <a:t>个 </a:t>
            </a:r>
            <a:r>
              <a:rPr lang="en-US" altLang="zh-CN" dirty="0"/>
              <a:t>Cookie</a:t>
            </a:r>
            <a:r>
              <a:rPr lang="zh-CN" altLang="en-US" dirty="0"/>
              <a:t>，而浏览器一般只允许存放 </a:t>
            </a:r>
            <a:r>
              <a:rPr lang="en-US" altLang="zh-CN" dirty="0"/>
              <a:t>300 </a:t>
            </a:r>
            <a:r>
              <a:rPr lang="zh-CN" altLang="en-US" dirty="0"/>
              <a:t>个 </a:t>
            </a:r>
            <a:r>
              <a:rPr lang="en-US" altLang="zh-CN" dirty="0"/>
              <a:t>Cookie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移动端对 </a:t>
            </a:r>
            <a:r>
              <a:rPr lang="en-US" altLang="zh-CN" dirty="0"/>
              <a:t>Cookie </a:t>
            </a:r>
            <a:r>
              <a:rPr lang="zh-CN" altLang="en-US" dirty="0"/>
              <a:t>支持不友好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一般情况下存储的是纯文本，网络传输时则是以二进制序列的形式传送。发送方需要把这个</a:t>
            </a:r>
            <a:r>
              <a:rPr lang="en-US" altLang="zh-CN" dirty="0" err="1"/>
              <a:t>js</a:t>
            </a:r>
            <a:r>
              <a:rPr lang="zh-CN" altLang="en-US" dirty="0"/>
              <a:t>对象转换为字节序列，才能在网络上传送；接收方则需要把字节序列再恢复为</a:t>
            </a:r>
            <a:r>
              <a:rPr lang="en-US" altLang="zh-CN" dirty="0" err="1"/>
              <a:t>js</a:t>
            </a:r>
            <a:r>
              <a:rPr lang="zh-CN" altLang="en-US" dirty="0"/>
              <a:t>对象。所以对象需要序列化之后才可以存储，解析需要反序列化。</a:t>
            </a:r>
          </a:p>
        </p:txBody>
      </p:sp>
    </p:spTree>
    <p:extLst>
      <p:ext uri="{BB962C8B-B14F-4D97-AF65-F5344CB8AC3E}">
        <p14:creationId xmlns:p14="http://schemas.microsoft.com/office/powerpoint/2010/main" val="296114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 &amp; Session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DDF5A3-EEEF-4362-BA10-076A6E74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2" y="868680"/>
            <a:ext cx="11649456" cy="5848032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Cookie-session </a:t>
            </a:r>
            <a:r>
              <a:rPr lang="zh-CN" altLang="en-US" dirty="0"/>
              <a:t>模式原理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随着交互式 </a:t>
            </a:r>
            <a:r>
              <a:rPr lang="en-US" altLang="zh-CN" dirty="0"/>
              <a:t>Web </a:t>
            </a:r>
            <a:r>
              <a:rPr lang="zh-CN" altLang="en-US" dirty="0"/>
              <a:t>应用的兴起，</a:t>
            </a:r>
            <a:r>
              <a:rPr lang="en-US" altLang="zh-CN" dirty="0"/>
              <a:t>Cookie </a:t>
            </a:r>
            <a:r>
              <a:rPr lang="zh-CN" altLang="en-US" dirty="0"/>
              <a:t>大小的限制以及浏览器对存储 </a:t>
            </a:r>
            <a:r>
              <a:rPr lang="en-US" altLang="zh-CN" dirty="0"/>
              <a:t>Cookie </a:t>
            </a:r>
            <a:r>
              <a:rPr lang="zh-CN" altLang="en-US" dirty="0"/>
              <a:t>的数量限制，我们一定需要更强大的空间来储存大量的用户信息：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比如我们这个网站是谁登录了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 </a:t>
            </a:r>
            <a:r>
              <a:rPr lang="zh-CN" altLang="en-US" dirty="0"/>
              <a:t>谁的购物车里加入了商品等等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服务器要保存千万甚至更多的用户的信息，</a:t>
            </a:r>
            <a:r>
              <a:rPr lang="en-US" altLang="zh-CN" dirty="0"/>
              <a:t>Cookie </a:t>
            </a:r>
            <a:r>
              <a:rPr lang="zh-CN" altLang="en-US" dirty="0"/>
              <a:t>显然是不行的。那怎么办呢？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10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 &amp; Session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E4DC90-BEF9-4A0A-A94D-AB42A930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829" y="873075"/>
            <a:ext cx="6134101" cy="57366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5C81AA-5CBE-4486-9182-E1F462B838EA}"/>
              </a:ext>
            </a:extLst>
          </p:cNvPr>
          <p:cNvSpPr txBox="1"/>
          <p:nvPr/>
        </p:nvSpPr>
        <p:spPr>
          <a:xfrm>
            <a:off x="199070" y="1397675"/>
            <a:ext cx="5223322" cy="4198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试想，我们在服务器端寻找一个空间存储所有用户会话的状态信息，并给每个用户分配不同的“身份标识”，也就是</a:t>
            </a:r>
            <a:r>
              <a:rPr lang="en-US" altLang="zh-CN" sz="2000" dirty="0" err="1"/>
              <a:t>sessionId</a:t>
            </a:r>
            <a:r>
              <a:rPr lang="en-US" altLang="zh-CN" sz="2000" dirty="0"/>
              <a:t> </a:t>
            </a:r>
            <a:r>
              <a:rPr lang="zh-CN" altLang="en-US" sz="2000" dirty="0"/>
              <a:t>，再将这个 </a:t>
            </a:r>
            <a:r>
              <a:rPr lang="en-US" altLang="zh-CN" sz="2000" dirty="0" err="1"/>
              <a:t>sessionId</a:t>
            </a:r>
            <a:r>
              <a:rPr lang="en-US" altLang="zh-CN" sz="2000" dirty="0"/>
              <a:t> </a:t>
            </a:r>
            <a:r>
              <a:rPr lang="zh-CN" altLang="en-US" sz="2000" dirty="0"/>
              <a:t>推送给浏览器客户端存储在 </a:t>
            </a:r>
            <a:r>
              <a:rPr lang="en-US" altLang="zh-CN" sz="2000" dirty="0"/>
              <a:t>Cookie </a:t>
            </a:r>
            <a:r>
              <a:rPr lang="zh-CN" altLang="en-US" sz="2000" dirty="0"/>
              <a:t>中记录当前的状态，下次请求的时候只需要携带这个 </a:t>
            </a:r>
            <a:r>
              <a:rPr lang="en-US" altLang="zh-CN" sz="2000" dirty="0" err="1"/>
              <a:t>sessionId</a:t>
            </a:r>
            <a:r>
              <a:rPr lang="zh-CN" altLang="en-US" sz="2000" dirty="0"/>
              <a:t>，服务端就可以去那个空间搜索到该标识对应的用户。这样做既能解决 </a:t>
            </a:r>
            <a:r>
              <a:rPr lang="en-US" altLang="zh-CN" sz="2000" dirty="0"/>
              <a:t>Cookie </a:t>
            </a:r>
            <a:r>
              <a:rPr lang="zh-CN" altLang="en-US" sz="2000" dirty="0"/>
              <a:t>限制问题，又不用暴露用户信息到客户端，大大增加了实用性和安全性。</a:t>
            </a:r>
          </a:p>
        </p:txBody>
      </p:sp>
    </p:spTree>
    <p:extLst>
      <p:ext uri="{BB962C8B-B14F-4D97-AF65-F5344CB8AC3E}">
        <p14:creationId xmlns:p14="http://schemas.microsoft.com/office/powerpoint/2010/main" val="228616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 &amp; Session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DDF5A3-EEEF-4362-BA10-076A6E74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" y="841248"/>
            <a:ext cx="11868912" cy="587546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session</a:t>
            </a:r>
            <a:r>
              <a:rPr lang="zh-CN" altLang="en-US" dirty="0"/>
              <a:t>与</a:t>
            </a:r>
            <a:r>
              <a:rPr lang="en-US" altLang="zh-CN" dirty="0"/>
              <a:t>cookies</a:t>
            </a:r>
            <a:r>
              <a:rPr lang="zh-CN" altLang="en-US" dirty="0"/>
              <a:t>区别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、数据存放位置不同：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cookie</a:t>
            </a:r>
            <a:r>
              <a:rPr lang="zh-CN" altLang="en-US" dirty="0"/>
              <a:t>数据存放在客户的浏览器上，</a:t>
            </a:r>
            <a:r>
              <a:rPr lang="en-US" altLang="zh-CN" dirty="0"/>
              <a:t>session</a:t>
            </a:r>
            <a:r>
              <a:rPr lang="zh-CN" altLang="en-US" dirty="0"/>
              <a:t>数据放在服务器上。</a:t>
            </a:r>
            <a:r>
              <a:rPr lang="en-US" altLang="zh-CN" dirty="0"/>
              <a:t>e79fa5e98193e4b893e5b19e31333366306536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、安全程度不同：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cookie</a:t>
            </a:r>
            <a:r>
              <a:rPr lang="zh-CN" altLang="en-US" dirty="0"/>
              <a:t>不是很安全，别人可以分析存放在本地的</a:t>
            </a:r>
            <a:r>
              <a:rPr lang="en-US" altLang="zh-CN" dirty="0"/>
              <a:t>COOKIE</a:t>
            </a:r>
            <a:r>
              <a:rPr lang="zh-CN" altLang="en-US" dirty="0"/>
              <a:t>并进行</a:t>
            </a:r>
            <a:r>
              <a:rPr lang="en-US" altLang="zh-CN" dirty="0"/>
              <a:t>COOKIE</a:t>
            </a:r>
            <a:r>
              <a:rPr lang="zh-CN" altLang="en-US" dirty="0"/>
              <a:t>欺骗</a:t>
            </a:r>
            <a:r>
              <a:rPr lang="en-US" altLang="zh-CN" dirty="0"/>
              <a:t>,</a:t>
            </a:r>
            <a:r>
              <a:rPr lang="zh-CN" altLang="en-US" dirty="0"/>
              <a:t>考虑到安全应当使用</a:t>
            </a:r>
            <a:r>
              <a:rPr lang="en-US" altLang="zh-CN" dirty="0"/>
              <a:t>session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、性能使用程度不同：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session</a:t>
            </a:r>
            <a:r>
              <a:rPr lang="zh-CN" altLang="en-US" dirty="0"/>
              <a:t>会在一定时间内保存在服务器上。当访问增多，会比较占用你服务器的性能</a:t>
            </a:r>
            <a:r>
              <a:rPr lang="en-US" altLang="zh-CN" dirty="0"/>
              <a:t>,</a:t>
            </a:r>
            <a:r>
              <a:rPr lang="zh-CN" altLang="en-US" dirty="0"/>
              <a:t>考虑到减轻服务器性能方面，应当使用</a:t>
            </a:r>
            <a:r>
              <a:rPr lang="en-US" altLang="zh-CN" dirty="0"/>
              <a:t>cookie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3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 &amp; Session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DDF5A3-EEEF-4362-BA10-076A6E74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" y="841248"/>
            <a:ext cx="11868912" cy="587546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session</a:t>
            </a:r>
            <a:r>
              <a:rPr lang="zh-CN" altLang="en-US" dirty="0"/>
              <a:t>与</a:t>
            </a:r>
            <a:r>
              <a:rPr lang="en-US" altLang="zh-CN" dirty="0"/>
              <a:t>cookies</a:t>
            </a:r>
            <a:r>
              <a:rPr lang="zh-CN" altLang="en-US" dirty="0"/>
              <a:t>区别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、数据存储大小不同：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单个</a:t>
            </a:r>
            <a:r>
              <a:rPr lang="en-US" altLang="zh-CN" dirty="0"/>
              <a:t>cookie</a:t>
            </a:r>
            <a:r>
              <a:rPr lang="zh-CN" altLang="en-US" dirty="0"/>
              <a:t>保存的数据不能超过</a:t>
            </a:r>
            <a:r>
              <a:rPr lang="en-US" altLang="zh-CN" dirty="0"/>
              <a:t>4K</a:t>
            </a:r>
            <a:r>
              <a:rPr lang="zh-CN" altLang="en-US" dirty="0"/>
              <a:t>，很多浏览器都限制一个站点最多保存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cookie</a:t>
            </a:r>
            <a:r>
              <a:rPr lang="zh-CN" altLang="en-US" dirty="0"/>
              <a:t>，而</a:t>
            </a:r>
            <a:r>
              <a:rPr lang="en-US" altLang="zh-CN" dirty="0"/>
              <a:t>session</a:t>
            </a:r>
            <a:r>
              <a:rPr lang="zh-CN" altLang="en-US" dirty="0"/>
              <a:t>则存储与服务端，浏览器对其没有限制。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5</a:t>
            </a:r>
            <a:r>
              <a:rPr lang="zh-CN" altLang="en-US" dirty="0"/>
              <a:t>、会话机制不同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session</a:t>
            </a:r>
            <a:r>
              <a:rPr lang="zh-CN" altLang="en-US" dirty="0"/>
              <a:t>会话机制：</a:t>
            </a:r>
            <a:r>
              <a:rPr lang="en-US" altLang="zh-CN" dirty="0"/>
              <a:t>session</a:t>
            </a:r>
            <a:r>
              <a:rPr lang="zh-CN" altLang="en-US" dirty="0"/>
              <a:t>会话机制是一种服务器端机制，它使用类似于哈希表（可能还有哈希表）的结构来保存信息。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cookies</a:t>
            </a:r>
            <a:r>
              <a:rPr lang="zh-CN" altLang="en-US" dirty="0"/>
              <a:t>会话机制：</a:t>
            </a:r>
            <a:r>
              <a:rPr lang="en-US" altLang="zh-CN" dirty="0"/>
              <a:t>cookie</a:t>
            </a:r>
            <a:r>
              <a:rPr lang="zh-CN" altLang="en-US" dirty="0"/>
              <a:t>是服务器存储在本地计算机上的小块文本，并随每个请求发送到同一服务器。 </a:t>
            </a:r>
            <a:r>
              <a:rPr lang="en-US" altLang="zh-CN" dirty="0"/>
              <a:t>Web</a:t>
            </a:r>
            <a:r>
              <a:rPr lang="zh-CN" altLang="en-US" dirty="0"/>
              <a:t>服务器使用</a:t>
            </a:r>
            <a:r>
              <a:rPr lang="en-US" altLang="zh-CN" dirty="0"/>
              <a:t>HTTP</a:t>
            </a:r>
            <a:r>
              <a:rPr lang="zh-CN" altLang="en-US" dirty="0"/>
              <a:t>标头将</a:t>
            </a:r>
            <a:r>
              <a:rPr lang="en-US" altLang="zh-CN" dirty="0"/>
              <a:t>cookie</a:t>
            </a:r>
            <a:r>
              <a:rPr lang="zh-CN" altLang="en-US" dirty="0"/>
              <a:t>发送到客户端。在客户端终端，浏览器解析</a:t>
            </a:r>
            <a:r>
              <a:rPr lang="en-US" altLang="zh-CN" dirty="0"/>
              <a:t>cookie</a:t>
            </a:r>
            <a:r>
              <a:rPr lang="zh-CN" altLang="en-US" dirty="0"/>
              <a:t>并将其保存为本地文件，该文件自动将来自同一服务器的任何请求绑定到这些</a:t>
            </a:r>
            <a:r>
              <a:rPr lang="en-US" altLang="zh-CN" dirty="0"/>
              <a:t>cookie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0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5" name="矩形 104"/>
          <p:cNvSpPr/>
          <p:nvPr/>
        </p:nvSpPr>
        <p:spPr>
          <a:xfrm>
            <a:off x="0" y="2544568"/>
            <a:ext cx="12192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697619" y="2738784"/>
            <a:ext cx="581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综合应用实例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475280" y="2632178"/>
            <a:ext cx="1108039" cy="1079392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9" y="3051118"/>
              <a:ext cx="782803" cy="679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25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5" name="TextBox 148"/>
          <p:cNvSpPr txBox="1"/>
          <p:nvPr/>
        </p:nvSpPr>
        <p:spPr>
          <a:xfrm>
            <a:off x="353711" y="1516"/>
            <a:ext cx="955133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429850" y="1381008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9526" y="-8512"/>
            <a:ext cx="266701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72678" y="3028364"/>
            <a:ext cx="7020011" cy="632788"/>
            <a:chOff x="2582203" y="2399714"/>
            <a:chExt cx="7020011" cy="632788"/>
          </a:xfrm>
        </p:grpSpPr>
        <p:sp>
          <p:nvSpPr>
            <p:cNvPr id="34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55" dirty="0">
                  <a:solidFill>
                    <a:schemeClr val="bg1"/>
                  </a:solidFill>
                  <a:cs typeface="+mn-ea"/>
                  <a:sym typeface="+mn-lt"/>
                </a:rPr>
                <a:t>Cookie &amp; Session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572678" y="2218739"/>
            <a:ext cx="7020011" cy="632788"/>
            <a:chOff x="2582203" y="2399714"/>
            <a:chExt cx="7020011" cy="632788"/>
          </a:xfrm>
        </p:grpSpPr>
        <p:sp>
          <p:nvSpPr>
            <p:cNvPr id="26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中间件</a:t>
              </a:r>
              <a:endParaRPr lang="en-US" altLang="zh-CN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585994" y="3842126"/>
            <a:ext cx="7020011" cy="632788"/>
            <a:chOff x="2489302" y="3032501"/>
            <a:chExt cx="7020011" cy="632788"/>
          </a:xfrm>
        </p:grpSpPr>
        <p:sp>
          <p:nvSpPr>
            <p:cNvPr id="30" name="矩形 33"/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综合应用实例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89302" y="3032501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3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2BE742E-C457-4855-A2EC-1805B4A3DA12}"/>
              </a:ext>
            </a:extLst>
          </p:cNvPr>
          <p:cNvGrpSpPr/>
          <p:nvPr/>
        </p:nvGrpSpPr>
        <p:grpSpPr>
          <a:xfrm>
            <a:off x="2585994" y="4649906"/>
            <a:ext cx="7020011" cy="632788"/>
            <a:chOff x="2489302" y="3032501"/>
            <a:chExt cx="7020011" cy="632788"/>
          </a:xfrm>
        </p:grpSpPr>
        <p:sp>
          <p:nvSpPr>
            <p:cNvPr id="18" name="矩形 33">
              <a:extLst>
                <a:ext uri="{FF2B5EF4-FFF2-40B4-BE49-F238E27FC236}">
                  <a16:creationId xmlns:a16="http://schemas.microsoft.com/office/drawing/2014/main" id="{DF640BDF-F700-4DC9-A883-EA1D6EE391D3}"/>
                </a:ext>
              </a:extLst>
            </p:cNvPr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55" dirty="0">
                  <a:solidFill>
                    <a:schemeClr val="bg1"/>
                  </a:solidFill>
                  <a:cs typeface="+mn-ea"/>
                  <a:sym typeface="+mn-lt"/>
                </a:rPr>
                <a:t>Koa</a:t>
              </a:r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脚手架</a:t>
              </a:r>
            </a:p>
          </p:txBody>
        </p:sp>
        <p:sp>
          <p:nvSpPr>
            <p:cNvPr id="20" name="TextBox 30">
              <a:extLst>
                <a:ext uri="{FF2B5EF4-FFF2-40B4-BE49-F238E27FC236}">
                  <a16:creationId xmlns:a16="http://schemas.microsoft.com/office/drawing/2014/main" id="{512A99CC-BF69-4687-B3C8-660A5BF804AD}"/>
                </a:ext>
              </a:extLst>
            </p:cNvPr>
            <p:cNvSpPr txBox="1"/>
            <p:nvPr/>
          </p:nvSpPr>
          <p:spPr>
            <a:xfrm>
              <a:off x="2489302" y="3032501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4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综合应用实例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D7D1C6-8C7B-4A61-8343-94AE01B94B3F}"/>
              </a:ext>
            </a:extLst>
          </p:cNvPr>
          <p:cNvSpPr txBox="1"/>
          <p:nvPr/>
        </p:nvSpPr>
        <p:spPr>
          <a:xfrm>
            <a:off x="749808" y="1197864"/>
            <a:ext cx="676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koa</a:t>
            </a:r>
            <a:r>
              <a:rPr lang="zh-CN" altLang="en-US" sz="2400" dirty="0"/>
              <a:t>中使用</a:t>
            </a:r>
            <a:r>
              <a:rPr lang="en-US" altLang="zh-CN" sz="2400" dirty="0"/>
              <a:t>session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npm</a:t>
            </a:r>
            <a:r>
              <a:rPr lang="en-US" altLang="zh-CN" sz="2400" dirty="0"/>
              <a:t> install </a:t>
            </a:r>
            <a:r>
              <a:rPr lang="en-US" altLang="zh-CN" sz="2400" dirty="0" err="1"/>
              <a:t>koa</a:t>
            </a:r>
            <a:r>
              <a:rPr lang="en-US" altLang="zh-CN" sz="2400" dirty="0"/>
              <a:t>-session --save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B92DBF-0761-4AB7-A7BC-4EFCBE35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1840060"/>
            <a:ext cx="8698121" cy="487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0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综合应用实例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F41AC1-2B73-470B-A84D-69492D2D26DD}"/>
              </a:ext>
            </a:extLst>
          </p:cNvPr>
          <p:cNvSpPr txBox="1"/>
          <p:nvPr/>
        </p:nvSpPr>
        <p:spPr>
          <a:xfrm>
            <a:off x="859536" y="1170432"/>
            <a:ext cx="447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登陆成功后，存储</a:t>
            </a:r>
            <a:r>
              <a:rPr lang="en-US" altLang="zh-CN" sz="2400" dirty="0"/>
              <a:t>session</a:t>
            </a:r>
            <a:r>
              <a:rPr lang="zh-CN" altLang="en-US" sz="2400" dirty="0"/>
              <a:t>信息：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2E4634-8ED8-4445-B8FE-01D67E47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1745"/>
            <a:ext cx="6648030" cy="41492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B783A6-44EF-4A49-AB59-E209C4DF7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89" y="2361367"/>
            <a:ext cx="5326911" cy="1228379"/>
          </a:xfrm>
          <a:prstGeom prst="rect">
            <a:avLst/>
          </a:prstGeom>
          <a:ln>
            <a:solidFill>
              <a:srgbClr val="E60012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FED4EC-63E0-4F66-B37B-29C7F46C2B7A}"/>
              </a:ext>
            </a:extLst>
          </p:cNvPr>
          <p:cNvSpPr txBox="1"/>
          <p:nvPr/>
        </p:nvSpPr>
        <p:spPr>
          <a:xfrm>
            <a:off x="6992112" y="1770888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退出登陆对</a:t>
            </a:r>
            <a:r>
              <a:rPr lang="en-US" altLang="zh-CN" sz="2400" dirty="0"/>
              <a:t>session</a:t>
            </a:r>
            <a:r>
              <a:rPr lang="zh-CN" altLang="en-US" sz="2400" dirty="0"/>
              <a:t>的处理：</a:t>
            </a:r>
          </a:p>
        </p:txBody>
      </p:sp>
    </p:spTree>
    <p:extLst>
      <p:ext uri="{BB962C8B-B14F-4D97-AF65-F5344CB8AC3E}">
        <p14:creationId xmlns:p14="http://schemas.microsoft.com/office/powerpoint/2010/main" val="48267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综合应用实例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C6EE8A-BD52-4AAC-983E-1B35C74D1502}"/>
              </a:ext>
            </a:extLst>
          </p:cNvPr>
          <p:cNvSpPr txBox="1"/>
          <p:nvPr/>
        </p:nvSpPr>
        <p:spPr>
          <a:xfrm>
            <a:off x="0" y="3154680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路由中间件，</a:t>
            </a:r>
            <a:endParaRPr lang="en-US" altLang="zh-CN" sz="2400" dirty="0"/>
          </a:p>
          <a:p>
            <a:r>
              <a:rPr lang="zh-CN" altLang="en-US" sz="2400" dirty="0"/>
              <a:t>实现对不同路由请求的</a:t>
            </a:r>
            <a:endParaRPr lang="en-US" altLang="zh-CN" sz="2400" dirty="0"/>
          </a:p>
          <a:p>
            <a:r>
              <a:rPr lang="zh-CN" altLang="en-US" sz="2400" dirty="0"/>
              <a:t>简单的权限判定：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8494C7-2F98-41FE-9EBF-4F567E19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209" y="712788"/>
            <a:ext cx="7962719" cy="612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3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综合应用实例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FF0287-4E68-4A56-9B79-AFD54B89538F}"/>
              </a:ext>
            </a:extLst>
          </p:cNvPr>
          <p:cNvSpPr txBox="1"/>
          <p:nvPr/>
        </p:nvSpPr>
        <p:spPr>
          <a:xfrm>
            <a:off x="0" y="3154680"/>
            <a:ext cx="3113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应用中间件，</a:t>
            </a:r>
            <a:endParaRPr lang="en-US" altLang="zh-CN" sz="2400" dirty="0"/>
          </a:p>
          <a:p>
            <a:r>
              <a:rPr lang="zh-CN" altLang="en-US" sz="2400" dirty="0"/>
              <a:t>实现对</a:t>
            </a:r>
            <a:r>
              <a:rPr lang="en-US" altLang="zh-CN" sz="2400" dirty="0"/>
              <a:t>404</a:t>
            </a:r>
            <a:r>
              <a:rPr lang="zh-CN" altLang="en-US" sz="2400" dirty="0"/>
              <a:t>全局处理：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E11CC8-D366-4F45-A566-AF0569299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614" y="758508"/>
            <a:ext cx="7026602" cy="60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5" name="矩形 104"/>
          <p:cNvSpPr/>
          <p:nvPr/>
        </p:nvSpPr>
        <p:spPr>
          <a:xfrm>
            <a:off x="0" y="2544568"/>
            <a:ext cx="12192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697619" y="2738784"/>
            <a:ext cx="581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Koa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脚手架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475280" y="2632178"/>
            <a:ext cx="1108039" cy="1079392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9" y="3051118"/>
              <a:ext cx="782803" cy="679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7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Koa </a:t>
            </a:r>
            <a:r>
              <a:rPr lang="zh-CN" altLang="en-US" dirty="0"/>
              <a:t>脚手架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FF0287-4E68-4A56-9B79-AFD54B89538F}"/>
              </a:ext>
            </a:extLst>
          </p:cNvPr>
          <p:cNvSpPr txBox="1"/>
          <p:nvPr/>
        </p:nvSpPr>
        <p:spPr>
          <a:xfrm>
            <a:off x="521208" y="1152144"/>
            <a:ext cx="944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先全局安装一个 </a:t>
            </a:r>
            <a:r>
              <a:rPr lang="en-US" altLang="zh-CN" sz="2400" dirty="0" err="1"/>
              <a:t>koa</a:t>
            </a:r>
            <a:r>
              <a:rPr lang="en-US" altLang="zh-CN" sz="2400" dirty="0"/>
              <a:t> </a:t>
            </a:r>
            <a:r>
              <a:rPr lang="zh-CN" altLang="en-US" sz="2400" dirty="0"/>
              <a:t>的脚手架工具： </a:t>
            </a:r>
            <a:r>
              <a:rPr lang="en-US" altLang="zh-CN" sz="2400" dirty="0" err="1"/>
              <a:t>npm</a:t>
            </a:r>
            <a:r>
              <a:rPr lang="en-US" altLang="zh-CN" sz="2400" dirty="0"/>
              <a:t> install –g </a:t>
            </a:r>
            <a:r>
              <a:rPr lang="en-US" altLang="zh-CN" sz="2400" dirty="0" err="1"/>
              <a:t>koa</a:t>
            </a:r>
            <a:r>
              <a:rPr lang="en-US" altLang="zh-CN" sz="2400" dirty="0"/>
              <a:t>-generator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23BF95-9572-475B-870D-AEEAC5D89854}"/>
              </a:ext>
            </a:extLst>
          </p:cNvPr>
          <p:cNvSpPr txBox="1"/>
          <p:nvPr/>
        </p:nvSpPr>
        <p:spPr>
          <a:xfrm>
            <a:off x="731520" y="2053165"/>
            <a:ext cx="944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输入命令</a:t>
            </a:r>
            <a:r>
              <a:rPr lang="en-US" altLang="zh-CN" sz="2400" dirty="0"/>
              <a:t>koa2 -n [</a:t>
            </a:r>
            <a:r>
              <a:rPr lang="zh-CN" altLang="en-US" sz="2400" dirty="0"/>
              <a:t>项目名称</a:t>
            </a:r>
            <a:r>
              <a:rPr lang="en-US" altLang="zh-CN" sz="2400" dirty="0"/>
              <a:t>]</a:t>
            </a:r>
            <a:r>
              <a:rPr lang="zh-CN" altLang="en-US" sz="2400" dirty="0"/>
              <a:t>创建项目</a:t>
            </a:r>
            <a:r>
              <a:rPr lang="en-US" altLang="zh-CN" sz="2400" dirty="0"/>
              <a:t>(</a:t>
            </a:r>
            <a:r>
              <a:rPr lang="zh-CN" altLang="en-US" sz="2400" dirty="0"/>
              <a:t>项目名称为</a:t>
            </a:r>
            <a:r>
              <a:rPr lang="en-US" altLang="zh-CN" sz="2400" dirty="0"/>
              <a:t>koa2-learn)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C880B6-C61E-41F2-9E7D-7A65D2D4F845}"/>
              </a:ext>
            </a:extLst>
          </p:cNvPr>
          <p:cNvSpPr txBox="1"/>
          <p:nvPr/>
        </p:nvSpPr>
        <p:spPr>
          <a:xfrm>
            <a:off x="731520" y="2584854"/>
            <a:ext cx="6103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koa2 -n koa2-myproject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A93081-7725-4F74-AD26-0E7B3BCE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580534"/>
            <a:ext cx="7836408" cy="290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Koa </a:t>
            </a:r>
            <a:r>
              <a:rPr lang="zh-CN" altLang="en-US" dirty="0"/>
              <a:t>脚手架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59E42A-42B3-4776-9245-46FCFBC04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507"/>
            <a:ext cx="5738026" cy="59894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E68B6A5-D179-4158-941D-4C87E333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026" y="1470628"/>
            <a:ext cx="6330576" cy="12634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073099-98FC-40E8-B6EA-652F9B453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132" y="3305849"/>
            <a:ext cx="4966875" cy="341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Koa </a:t>
            </a:r>
            <a:r>
              <a:rPr lang="zh-CN" altLang="en-US" dirty="0"/>
              <a:t>脚手架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FB30CF-F863-428F-91F7-73C399E6C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4"/>
            <a:ext cx="12171205" cy="418755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A664EA0-9B6E-41ED-BB9C-3E33EDD01919}"/>
              </a:ext>
            </a:extLst>
          </p:cNvPr>
          <p:cNvSpPr/>
          <p:nvPr/>
        </p:nvSpPr>
        <p:spPr>
          <a:xfrm>
            <a:off x="2435352" y="2652549"/>
            <a:ext cx="4572000" cy="41875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bin</a:t>
            </a:r>
            <a:r>
              <a:rPr lang="zh-CN" altLang="en-US" sz="2000" dirty="0"/>
              <a:t>里的</a:t>
            </a:r>
            <a:r>
              <a:rPr lang="en-US" altLang="zh-CN" sz="2000" dirty="0"/>
              <a:t>www</a:t>
            </a:r>
            <a:r>
              <a:rPr lang="zh-CN" altLang="en-US" sz="2000" dirty="0"/>
              <a:t>为项目入口，通过它引入</a:t>
            </a:r>
            <a:r>
              <a:rPr lang="en-US" altLang="zh-CN" sz="2000" dirty="0"/>
              <a:t>app.js</a:t>
            </a:r>
            <a:r>
              <a:rPr lang="zh-CN" altLang="en-US" sz="2000" dirty="0"/>
              <a:t>配置内容。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node_moudel</a:t>
            </a:r>
            <a:r>
              <a:rPr lang="zh-CN" altLang="en-US" sz="2000" dirty="0"/>
              <a:t>为模块加载生成的文件夹</a:t>
            </a:r>
            <a:r>
              <a:rPr lang="en-US" altLang="zh-CN" sz="2000" dirty="0"/>
              <a:t>,</a:t>
            </a:r>
            <a:r>
              <a:rPr lang="zh-CN" altLang="en-US" sz="2000" dirty="0"/>
              <a:t>里面全是模块功能的源码。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public</a:t>
            </a:r>
            <a:r>
              <a:rPr lang="zh-CN" altLang="en-US" sz="2000" dirty="0"/>
              <a:t>公共文件夹</a:t>
            </a:r>
            <a:r>
              <a:rPr lang="en-US" altLang="zh-CN" sz="2000" dirty="0"/>
              <a:t>,</a:t>
            </a:r>
            <a:r>
              <a:rPr lang="zh-CN" altLang="en-US" sz="2000" dirty="0"/>
              <a:t>放一些样式、页面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逻辑、图片。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routers</a:t>
            </a:r>
            <a:r>
              <a:rPr lang="zh-CN" altLang="en-US" sz="2000" dirty="0"/>
              <a:t>路由，功能为分发请求。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views</a:t>
            </a:r>
            <a:r>
              <a:rPr lang="zh-CN" altLang="en-US" sz="2000" dirty="0"/>
              <a:t>为视图文件，</a:t>
            </a:r>
            <a:r>
              <a:rPr lang="en-US" altLang="zh-CN" sz="2000" dirty="0" err="1"/>
              <a:t>ejs</a:t>
            </a:r>
            <a:r>
              <a:rPr lang="zh-CN" altLang="en-US" sz="2000" dirty="0"/>
              <a:t>模板。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app.js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package.json</a:t>
            </a:r>
            <a:r>
              <a:rPr lang="zh-CN" altLang="en-US" sz="2000" dirty="0"/>
              <a:t>是配置文件。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A21B71-C175-4284-BEB8-E4DA053BBADB}"/>
              </a:ext>
            </a:extLst>
          </p:cNvPr>
          <p:cNvSpPr/>
          <p:nvPr/>
        </p:nvSpPr>
        <p:spPr>
          <a:xfrm>
            <a:off x="7101269" y="5098333"/>
            <a:ext cx="4849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但开发</a:t>
            </a:r>
            <a:r>
              <a:rPr lang="en-US" altLang="zh-CN" sz="2400" dirty="0">
                <a:solidFill>
                  <a:srgbClr val="FF0000"/>
                </a:solidFill>
              </a:rPr>
              <a:t>web</a:t>
            </a:r>
            <a:r>
              <a:rPr lang="zh-CN" altLang="en-US" sz="2400" dirty="0">
                <a:solidFill>
                  <a:srgbClr val="FF0000"/>
                </a:solidFill>
              </a:rPr>
              <a:t>项目对于这样的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目录结构还是远远不够的！！！！</a:t>
            </a:r>
          </a:p>
        </p:txBody>
      </p:sp>
    </p:spTree>
    <p:extLst>
      <p:ext uri="{BB962C8B-B14F-4D97-AF65-F5344CB8AC3E}">
        <p14:creationId xmlns:p14="http://schemas.microsoft.com/office/powerpoint/2010/main" val="32195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5" name="矩形 104"/>
          <p:cNvSpPr/>
          <p:nvPr/>
        </p:nvSpPr>
        <p:spPr>
          <a:xfrm>
            <a:off x="0" y="2544568"/>
            <a:ext cx="12192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697619" y="2738784"/>
            <a:ext cx="581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中间件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475280" y="2632178"/>
            <a:ext cx="1108039" cy="1079392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9" y="3051118"/>
              <a:ext cx="782803" cy="679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63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BD42EC-335C-4DF7-AC4C-4A7001C795E2}"/>
              </a:ext>
            </a:extLst>
          </p:cNvPr>
          <p:cNvSpPr txBox="1"/>
          <p:nvPr/>
        </p:nvSpPr>
        <p:spPr>
          <a:xfrm>
            <a:off x="6088380" y="1898827"/>
            <a:ext cx="5286756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中间件就是匹配路由之前或者匹配路由完成做的一系列的操作，我们就可以把它叫做中间件。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78A3D2D-AC01-47CB-9D69-8D0F6AF3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17" y="1492573"/>
            <a:ext cx="4717189" cy="427519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B32AA9F-363F-4647-AD07-D9211AC9E5B7}"/>
              </a:ext>
            </a:extLst>
          </p:cNvPr>
          <p:cNvSpPr txBox="1"/>
          <p:nvPr/>
        </p:nvSpPr>
        <p:spPr>
          <a:xfrm>
            <a:off x="6096000" y="3429000"/>
            <a:ext cx="3788664" cy="2125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中间件的功能包括：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执行任何代码。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修改请求和响应对象。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终结请求</a:t>
            </a:r>
            <a:r>
              <a:rPr lang="en-US" altLang="zh-CN" dirty="0"/>
              <a:t>-</a:t>
            </a:r>
            <a:r>
              <a:rPr lang="zh-CN" altLang="en-US" dirty="0"/>
              <a:t>响应循环。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调用堆栈中的下一个中间件。</a:t>
            </a:r>
          </a:p>
        </p:txBody>
      </p:sp>
    </p:spTree>
    <p:extLst>
      <p:ext uri="{BB962C8B-B14F-4D97-AF65-F5344CB8AC3E}">
        <p14:creationId xmlns:p14="http://schemas.microsoft.com/office/powerpoint/2010/main" val="16991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840EC8-6496-4FC7-897C-E7044FDC52FE}"/>
              </a:ext>
            </a:extLst>
          </p:cNvPr>
          <p:cNvSpPr txBox="1"/>
          <p:nvPr/>
        </p:nvSpPr>
        <p:spPr>
          <a:xfrm>
            <a:off x="3846575" y="1084401"/>
            <a:ext cx="751941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const Koa = require('</a:t>
            </a:r>
            <a:r>
              <a:rPr lang="en-US" altLang="zh-CN" dirty="0" err="1"/>
              <a:t>koa</a:t>
            </a:r>
            <a:r>
              <a:rPr lang="en-US" altLang="zh-CN" dirty="0"/>
              <a:t>');</a:t>
            </a:r>
          </a:p>
          <a:p>
            <a:r>
              <a:rPr lang="en-US" altLang="zh-CN" dirty="0"/>
              <a:t>const Router = require('</a:t>
            </a:r>
            <a:r>
              <a:rPr lang="en-US" altLang="zh-CN" dirty="0" err="1"/>
              <a:t>koa</a:t>
            </a:r>
            <a:r>
              <a:rPr lang="en-US" altLang="zh-CN" dirty="0"/>
              <a:t>-router');</a:t>
            </a:r>
          </a:p>
          <a:p>
            <a:endParaRPr lang="en-US" altLang="zh-CN" dirty="0"/>
          </a:p>
          <a:p>
            <a:r>
              <a:rPr lang="en-US" altLang="zh-CN" dirty="0"/>
              <a:t>const app = new Koa();</a:t>
            </a:r>
          </a:p>
          <a:p>
            <a:r>
              <a:rPr lang="en-US" altLang="zh-CN" dirty="0"/>
              <a:t>const router = new Router();</a:t>
            </a:r>
          </a:p>
          <a:p>
            <a:r>
              <a:rPr lang="en-US" altLang="zh-CN" dirty="0" err="1"/>
              <a:t>app.use</a:t>
            </a:r>
            <a:r>
              <a:rPr lang="en-US" altLang="zh-CN" dirty="0"/>
              <a:t>(async (</a:t>
            </a:r>
            <a:r>
              <a:rPr lang="en-US" altLang="zh-CN" dirty="0" err="1"/>
              <a:t>ctx,</a:t>
            </a:r>
            <a:r>
              <a:rPr lang="en-US" altLang="zh-CN" dirty="0" err="1">
                <a:solidFill>
                  <a:srgbClr val="FF0000"/>
                </a:solidFill>
              </a:rPr>
              <a:t>next</a:t>
            </a:r>
            <a:r>
              <a:rPr lang="en-US" altLang="zh-CN" dirty="0"/>
              <a:t>)=&gt;{</a:t>
            </a:r>
          </a:p>
          <a:p>
            <a:r>
              <a:rPr lang="en-US" altLang="zh-CN" dirty="0"/>
              <a:t>	console.log(new Date());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await next();</a:t>
            </a:r>
          </a:p>
          <a:p>
            <a:r>
              <a:rPr lang="en-US" altLang="zh-CN" dirty="0"/>
              <a:t>})</a:t>
            </a:r>
          </a:p>
          <a:p>
            <a:r>
              <a:rPr lang="en-US" altLang="zh-CN" dirty="0" err="1"/>
              <a:t>router.get</a:t>
            </a:r>
            <a:r>
              <a:rPr lang="en-US" altLang="zh-CN" dirty="0"/>
              <a:t>('/', function (</a:t>
            </a:r>
            <a:r>
              <a:rPr lang="en-US" altLang="zh-CN" dirty="0" err="1"/>
              <a:t>ctx</a:t>
            </a:r>
            <a:r>
              <a:rPr lang="en-US" altLang="zh-CN" dirty="0"/>
              <a:t>, next)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ctx.body</a:t>
            </a:r>
            <a:r>
              <a:rPr lang="en-US" altLang="zh-CN" dirty="0"/>
              <a:t>="Hello </a:t>
            </a:r>
            <a:r>
              <a:rPr lang="en-US" altLang="zh-CN" dirty="0" err="1"/>
              <a:t>koa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})</a:t>
            </a:r>
          </a:p>
          <a:p>
            <a:r>
              <a:rPr lang="en-US" altLang="zh-CN" dirty="0" err="1"/>
              <a:t>router.get</a:t>
            </a:r>
            <a:r>
              <a:rPr lang="en-US" altLang="zh-CN" dirty="0"/>
              <a:t>('/news',(</a:t>
            </a:r>
            <a:r>
              <a:rPr lang="en-US" altLang="zh-CN" dirty="0" err="1"/>
              <a:t>ctx,next</a:t>
            </a:r>
            <a:r>
              <a:rPr lang="en-US" altLang="zh-CN" dirty="0"/>
              <a:t>)=&gt;{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ctx.body</a:t>
            </a:r>
            <a:r>
              <a:rPr lang="en-US" altLang="zh-CN" dirty="0"/>
              <a:t>="</a:t>
            </a:r>
            <a:r>
              <a:rPr lang="zh-CN" altLang="en-US" dirty="0"/>
              <a:t>新闻页面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 err="1"/>
              <a:t>app.use</a:t>
            </a:r>
            <a:r>
              <a:rPr lang="en-US" altLang="zh-CN" dirty="0"/>
              <a:t>(</a:t>
            </a:r>
            <a:r>
              <a:rPr lang="en-US" altLang="zh-CN" dirty="0" err="1"/>
              <a:t>router.routes</a:t>
            </a:r>
            <a:r>
              <a:rPr lang="en-US" altLang="zh-CN" dirty="0"/>
              <a:t>()); //</a:t>
            </a:r>
            <a:r>
              <a:rPr lang="zh-CN" altLang="en-US" dirty="0"/>
              <a:t>作用：启动路由</a:t>
            </a:r>
          </a:p>
          <a:p>
            <a:r>
              <a:rPr lang="en-US" altLang="zh-CN" dirty="0" err="1"/>
              <a:t>app.use</a:t>
            </a:r>
            <a:r>
              <a:rPr lang="en-US" altLang="zh-CN" dirty="0"/>
              <a:t>(</a:t>
            </a:r>
            <a:r>
              <a:rPr lang="en-US" altLang="zh-CN" dirty="0" err="1"/>
              <a:t>router.allowedMethods</a:t>
            </a:r>
            <a:r>
              <a:rPr lang="en-US" altLang="zh-CN" dirty="0"/>
              <a:t>()); //</a:t>
            </a:r>
            <a:r>
              <a:rPr lang="zh-CN" altLang="en-US" dirty="0"/>
              <a:t>作用： 当请求出错时的处理逻辑</a:t>
            </a:r>
          </a:p>
          <a:p>
            <a:r>
              <a:rPr lang="en-US" altLang="zh-CN" dirty="0" err="1"/>
              <a:t>app.listen</a:t>
            </a:r>
            <a:r>
              <a:rPr lang="en-US" altLang="zh-CN" dirty="0"/>
              <a:t>(3000,()=&gt;{</a:t>
            </a:r>
          </a:p>
          <a:p>
            <a:r>
              <a:rPr lang="en-US" altLang="zh-CN" dirty="0"/>
              <a:t>	console.log('starting at port 3000');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C2F1DD-1007-4E41-BAC8-52F6BDD3056F}"/>
              </a:ext>
            </a:extLst>
          </p:cNvPr>
          <p:cNvSpPr txBox="1"/>
          <p:nvPr/>
        </p:nvSpPr>
        <p:spPr>
          <a:xfrm>
            <a:off x="464058" y="3429000"/>
            <a:ext cx="27180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应用级中间件</a:t>
            </a:r>
          </a:p>
        </p:txBody>
      </p:sp>
    </p:spTree>
    <p:extLst>
      <p:ext uri="{BB962C8B-B14F-4D97-AF65-F5344CB8AC3E}">
        <p14:creationId xmlns:p14="http://schemas.microsoft.com/office/powerpoint/2010/main" val="41585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382B77-F347-42A3-94CB-0A8EB712470C}"/>
              </a:ext>
            </a:extLst>
          </p:cNvPr>
          <p:cNvSpPr txBox="1"/>
          <p:nvPr/>
        </p:nvSpPr>
        <p:spPr>
          <a:xfrm>
            <a:off x="5273802" y="1060026"/>
            <a:ext cx="45925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router.get</a:t>
            </a:r>
            <a:r>
              <a:rPr lang="en-US" altLang="zh-CN" sz="2000" dirty="0"/>
              <a:t>('/', async(</a:t>
            </a:r>
            <a:r>
              <a:rPr lang="en-US" altLang="zh-CN" sz="2000" dirty="0" err="1"/>
              <a:t>ctx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next</a:t>
            </a:r>
            <a:r>
              <a:rPr lang="en-US" altLang="zh-CN" sz="2000" dirty="0"/>
              <a:t>)=&gt;{</a:t>
            </a:r>
          </a:p>
          <a:p>
            <a:r>
              <a:rPr lang="en-US" altLang="zh-CN" sz="2000" dirty="0"/>
              <a:t>	console.log(1)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next()</a:t>
            </a:r>
          </a:p>
          <a:p>
            <a:r>
              <a:rPr lang="en-US" altLang="zh-CN" sz="2000" dirty="0"/>
              <a:t>})</a:t>
            </a:r>
          </a:p>
          <a:p>
            <a:r>
              <a:rPr lang="en-US" altLang="zh-CN" sz="2000" dirty="0" err="1"/>
              <a:t>router.get</a:t>
            </a:r>
            <a:r>
              <a:rPr lang="en-US" altLang="zh-CN" sz="2000" dirty="0"/>
              <a:t>('/', function (</a:t>
            </a:r>
            <a:r>
              <a:rPr lang="en-US" altLang="zh-CN" sz="2000" dirty="0" err="1"/>
              <a:t>ctx</a:t>
            </a:r>
            <a:r>
              <a:rPr lang="en-US" altLang="zh-CN" sz="2000" dirty="0"/>
              <a:t>) 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ctx.body</a:t>
            </a:r>
            <a:r>
              <a:rPr lang="en-US" altLang="zh-CN" sz="2000" dirty="0"/>
              <a:t>="Hello </a:t>
            </a:r>
            <a:r>
              <a:rPr lang="en-US" altLang="zh-CN" sz="2000" dirty="0" err="1"/>
              <a:t>koa</a:t>
            </a:r>
            <a:r>
              <a:rPr lang="en-US" altLang="zh-CN" sz="2000" dirty="0"/>
              <a:t>";</a:t>
            </a:r>
          </a:p>
          <a:p>
            <a:r>
              <a:rPr lang="en-US" altLang="zh-CN" sz="2000" dirty="0"/>
              <a:t>})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E24E1F-6657-43CB-AA91-B8D9752AB0A5}"/>
              </a:ext>
            </a:extLst>
          </p:cNvPr>
          <p:cNvSpPr txBox="1"/>
          <p:nvPr/>
        </p:nvSpPr>
        <p:spPr>
          <a:xfrm>
            <a:off x="609599" y="1552468"/>
            <a:ext cx="2919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、路由中间件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E8AAE-569A-4AFC-8915-3E9AF5D3DC8F}"/>
              </a:ext>
            </a:extLst>
          </p:cNvPr>
          <p:cNvSpPr txBox="1"/>
          <p:nvPr/>
        </p:nvSpPr>
        <p:spPr>
          <a:xfrm>
            <a:off x="5374386" y="4397591"/>
            <a:ext cx="61036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app.use</a:t>
            </a:r>
            <a:r>
              <a:rPr lang="en-US" altLang="zh-CN" sz="2000" dirty="0"/>
              <a:t>(async (</a:t>
            </a:r>
            <a:r>
              <a:rPr lang="en-US" altLang="zh-CN" sz="2000" dirty="0" err="1"/>
              <a:t>ctx,</a:t>
            </a:r>
            <a:r>
              <a:rPr lang="en-US" altLang="zh-CN" sz="2000" dirty="0" err="1">
                <a:solidFill>
                  <a:srgbClr val="FF0000"/>
                </a:solidFill>
              </a:rPr>
              <a:t>next</a:t>
            </a:r>
            <a:r>
              <a:rPr lang="en-US" altLang="zh-CN" sz="2000" dirty="0"/>
              <a:t>)=&gt; 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next();</a:t>
            </a:r>
          </a:p>
          <a:p>
            <a:r>
              <a:rPr lang="en-US" altLang="zh-CN" sz="2000" dirty="0"/>
              <a:t>	if(</a:t>
            </a:r>
            <a:r>
              <a:rPr lang="en-US" altLang="zh-CN" sz="2000" dirty="0" err="1"/>
              <a:t>ctx.status</a:t>
            </a:r>
            <a:r>
              <a:rPr lang="en-US" altLang="zh-CN" sz="2000" dirty="0"/>
              <a:t>==404){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ctx.status</a:t>
            </a:r>
            <a:r>
              <a:rPr lang="en-US" altLang="zh-CN" sz="2000" dirty="0"/>
              <a:t> = 404;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ctx.body</a:t>
            </a:r>
            <a:r>
              <a:rPr lang="en-US" altLang="zh-CN" sz="2000" dirty="0"/>
              <a:t>="</a:t>
            </a:r>
            <a:r>
              <a:rPr lang="zh-CN" altLang="en-US" sz="2000" dirty="0"/>
              <a:t>这是一个</a:t>
            </a:r>
            <a:r>
              <a:rPr lang="en-US" altLang="zh-CN" sz="2000" dirty="0"/>
              <a:t>404</a:t>
            </a:r>
            <a:r>
              <a:rPr lang="zh-CN" altLang="en-US" sz="2000" dirty="0"/>
              <a:t>页面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});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E1D5BF-468D-40E8-9E9C-A301E370D669}"/>
              </a:ext>
            </a:extLst>
          </p:cNvPr>
          <p:cNvSpPr txBox="1"/>
          <p:nvPr/>
        </p:nvSpPr>
        <p:spPr>
          <a:xfrm>
            <a:off x="609599" y="5151644"/>
            <a:ext cx="3450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、错误处理中间件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968E6AA-5819-4F1E-A732-A8E2CD0FDE7B}"/>
              </a:ext>
            </a:extLst>
          </p:cNvPr>
          <p:cNvCxnSpPr/>
          <p:nvPr/>
        </p:nvCxnSpPr>
        <p:spPr>
          <a:xfrm>
            <a:off x="676656" y="3867912"/>
            <a:ext cx="10479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D62927-C368-4109-B710-E2C18791AD07}"/>
              </a:ext>
            </a:extLst>
          </p:cNvPr>
          <p:cNvSpPr txBox="1"/>
          <p:nvPr/>
        </p:nvSpPr>
        <p:spPr>
          <a:xfrm>
            <a:off x="841248" y="3167390"/>
            <a:ext cx="3328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、第三方中间件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EC8DC9-2BD1-4882-871B-7C49E7D3D7BE}"/>
              </a:ext>
            </a:extLst>
          </p:cNvPr>
          <p:cNvSpPr txBox="1"/>
          <p:nvPr/>
        </p:nvSpPr>
        <p:spPr>
          <a:xfrm>
            <a:off x="4487418" y="2208151"/>
            <a:ext cx="61036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const static = require('</a:t>
            </a:r>
            <a:r>
              <a:rPr lang="en-US" altLang="zh-CN" sz="2000" dirty="0" err="1"/>
              <a:t>koa</a:t>
            </a:r>
            <a:r>
              <a:rPr lang="en-US" altLang="zh-CN" sz="2000" dirty="0"/>
              <a:t>-static'); </a:t>
            </a:r>
          </a:p>
          <a:p>
            <a:r>
              <a:rPr lang="en-US" altLang="zh-CN" sz="2000" dirty="0"/>
              <a:t>const </a:t>
            </a:r>
            <a:r>
              <a:rPr lang="en-US" altLang="zh-CN" sz="2000" dirty="0" err="1"/>
              <a:t>staticPath</a:t>
            </a:r>
            <a:r>
              <a:rPr lang="en-US" altLang="zh-CN" sz="2000" dirty="0"/>
              <a:t> = './static'; </a:t>
            </a:r>
          </a:p>
          <a:p>
            <a:r>
              <a:rPr lang="en-US" altLang="zh-CN" sz="2000" dirty="0" err="1"/>
              <a:t>app.use</a:t>
            </a:r>
            <a:r>
              <a:rPr lang="en-US" altLang="zh-CN" sz="2000" dirty="0"/>
              <a:t>(static(</a:t>
            </a:r>
            <a:r>
              <a:rPr lang="en-US" altLang="zh-CN" sz="2000" dirty="0" err="1"/>
              <a:t>path.join</a:t>
            </a:r>
            <a:r>
              <a:rPr lang="en-US" altLang="zh-CN" sz="2000" dirty="0"/>
              <a:t>( __</a:t>
            </a:r>
            <a:r>
              <a:rPr lang="en-US" altLang="zh-CN" sz="2000" dirty="0" err="1"/>
              <a:t>dirname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staticPath</a:t>
            </a:r>
            <a:r>
              <a:rPr lang="en-US" altLang="zh-CN" sz="2000" dirty="0"/>
              <a:t>)))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const </a:t>
            </a:r>
            <a:r>
              <a:rPr lang="en-US" altLang="zh-CN" sz="2000" dirty="0" err="1"/>
              <a:t>bodyParser</a:t>
            </a:r>
            <a:r>
              <a:rPr lang="en-US" altLang="zh-CN" sz="2000" dirty="0"/>
              <a:t> = require('</a:t>
            </a:r>
            <a:r>
              <a:rPr lang="en-US" altLang="zh-CN" sz="2000" dirty="0" err="1"/>
              <a:t>koa-bodyparser</a:t>
            </a:r>
            <a:r>
              <a:rPr lang="en-US" altLang="zh-CN" sz="2000" dirty="0"/>
              <a:t>');</a:t>
            </a:r>
          </a:p>
          <a:p>
            <a:r>
              <a:rPr lang="en-US" altLang="zh-CN" sz="2000" dirty="0" err="1"/>
              <a:t>app.use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bodyParser</a:t>
            </a:r>
            <a:r>
              <a:rPr lang="en-US" altLang="zh-CN" sz="2000" dirty="0"/>
              <a:t>());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171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DE85EF-2600-478A-ADC2-467AFB7611D0}"/>
              </a:ext>
            </a:extLst>
          </p:cNvPr>
          <p:cNvSpPr txBox="1"/>
          <p:nvPr/>
        </p:nvSpPr>
        <p:spPr>
          <a:xfrm>
            <a:off x="1225296" y="1298448"/>
            <a:ext cx="452628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中间件的执行顺序：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app.use</a:t>
            </a:r>
            <a:r>
              <a:rPr lang="en-US" altLang="zh-CN" sz="2400" dirty="0"/>
              <a:t>(async (</a:t>
            </a:r>
            <a:r>
              <a:rPr lang="en-US" altLang="zh-CN" sz="2400" dirty="0" err="1"/>
              <a:t>ctx,next</a:t>
            </a:r>
            <a:r>
              <a:rPr lang="en-US" altLang="zh-CN" sz="2400" dirty="0"/>
              <a:t>)=&gt;{  </a:t>
            </a:r>
          </a:p>
          <a:p>
            <a:pPr lvl="1"/>
            <a:r>
              <a:rPr lang="en-US" altLang="zh-CN" sz="2400" dirty="0"/>
              <a:t>console.log("1");  </a:t>
            </a:r>
          </a:p>
          <a:p>
            <a:pPr lvl="1"/>
            <a:r>
              <a:rPr lang="en-US" altLang="zh-CN" sz="2400" dirty="0"/>
              <a:t>await </a:t>
            </a:r>
            <a:r>
              <a:rPr lang="en-US" altLang="zh-CN" sz="2400" dirty="0">
                <a:solidFill>
                  <a:srgbClr val="FF0000"/>
                </a:solidFill>
              </a:rPr>
              <a:t>next();  </a:t>
            </a:r>
          </a:p>
          <a:p>
            <a:pPr lvl="1"/>
            <a:r>
              <a:rPr lang="en-US" altLang="zh-CN" sz="2400" dirty="0"/>
              <a:t>console.log("3")</a:t>
            </a:r>
          </a:p>
          <a:p>
            <a:r>
              <a:rPr lang="en-US" altLang="zh-CN" sz="2400" dirty="0"/>
              <a:t>})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app.use</a:t>
            </a:r>
            <a:r>
              <a:rPr lang="en-US" altLang="zh-CN" sz="2400" dirty="0"/>
              <a:t>(async (</a:t>
            </a:r>
            <a:r>
              <a:rPr lang="en-US" altLang="zh-CN" sz="2400" dirty="0" err="1"/>
              <a:t>ctx,next</a:t>
            </a:r>
            <a:r>
              <a:rPr lang="en-US" altLang="zh-CN" sz="2400" dirty="0"/>
              <a:t>)=&gt;{  </a:t>
            </a:r>
          </a:p>
          <a:p>
            <a:pPr lvl="1"/>
            <a:r>
              <a:rPr lang="en-US" altLang="zh-CN" sz="2400" dirty="0"/>
              <a:t>console.log("2");  </a:t>
            </a:r>
          </a:p>
          <a:p>
            <a:pPr lvl="1"/>
            <a:r>
              <a:rPr lang="en-US" altLang="zh-CN" sz="2400" dirty="0"/>
              <a:t>await </a:t>
            </a:r>
            <a:r>
              <a:rPr lang="en-US" altLang="zh-CN" sz="2400" dirty="0">
                <a:solidFill>
                  <a:srgbClr val="FF0000"/>
                </a:solidFill>
              </a:rPr>
              <a:t>next() ;</a:t>
            </a:r>
          </a:p>
          <a:p>
            <a:pPr lvl="1"/>
            <a:r>
              <a:rPr lang="en-US" altLang="zh-CN" sz="2400" dirty="0"/>
              <a:t>console.log("4")</a:t>
            </a:r>
          </a:p>
          <a:p>
            <a:r>
              <a:rPr lang="en-US" altLang="zh-CN" sz="2400" dirty="0"/>
              <a:t>})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AD5F06-907A-4D27-B23D-261A21401092}"/>
              </a:ext>
            </a:extLst>
          </p:cNvPr>
          <p:cNvSpPr txBox="1"/>
          <p:nvPr/>
        </p:nvSpPr>
        <p:spPr>
          <a:xfrm>
            <a:off x="6986016" y="2573958"/>
            <a:ext cx="4736592" cy="171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打印结果是：</a:t>
            </a:r>
            <a:r>
              <a:rPr lang="en-US" altLang="zh-CN" dirty="0"/>
              <a:t>1,2,4,3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显而易见：在匹配路由之前，要执行</a:t>
            </a:r>
            <a:r>
              <a:rPr lang="en-US" altLang="zh-CN" dirty="0"/>
              <a:t>next</a:t>
            </a:r>
            <a:r>
              <a:rPr lang="zh-CN" altLang="en-US" dirty="0"/>
              <a:t>（）之前的代码，匹配之后，要执行</a:t>
            </a:r>
            <a:r>
              <a:rPr lang="en-US" altLang="zh-CN" dirty="0"/>
              <a:t>next()</a:t>
            </a:r>
            <a:r>
              <a:rPr lang="zh-CN" altLang="en-US" dirty="0"/>
              <a:t>之后的代码，类似于进入洋葱和从洋葱中心离开</a:t>
            </a:r>
          </a:p>
        </p:txBody>
      </p:sp>
    </p:spTree>
    <p:extLst>
      <p:ext uri="{BB962C8B-B14F-4D97-AF65-F5344CB8AC3E}">
        <p14:creationId xmlns:p14="http://schemas.microsoft.com/office/powerpoint/2010/main" val="126566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BC388C-86EC-4F73-A25D-45E60B54E908}"/>
              </a:ext>
            </a:extLst>
          </p:cNvPr>
          <p:cNvSpPr txBox="1"/>
          <p:nvPr/>
        </p:nvSpPr>
        <p:spPr>
          <a:xfrm>
            <a:off x="640080" y="802886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中间件的执行顺序：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3DCD5-04D0-42F5-ADA0-F86797AA1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7" y="1262316"/>
            <a:ext cx="4053673" cy="55225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D07EE9-024C-4E4A-A75C-4A93D8477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924" y="1262316"/>
            <a:ext cx="6776950" cy="54543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72DBC4-37ED-4539-AA2A-48DBD6302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509" y="802886"/>
            <a:ext cx="3214195" cy="32547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283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1644</Words>
  <Application>Microsoft Office PowerPoint</Application>
  <PresentationFormat>宽屏</PresentationFormat>
  <Paragraphs>176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字魂59号-创粗黑</vt:lpstr>
      <vt:lpstr>Arial</vt:lpstr>
      <vt:lpstr>Calibri</vt:lpstr>
      <vt:lpstr>Wingdings</vt:lpstr>
      <vt:lpstr>Office 主题​​</vt:lpstr>
      <vt:lpstr>中间件应用</vt:lpstr>
      <vt:lpstr>PowerPoint 演示文稿</vt:lpstr>
      <vt:lpstr>PowerPoint 演示文稿</vt:lpstr>
      <vt:lpstr>中间件</vt:lpstr>
      <vt:lpstr>中间件</vt:lpstr>
      <vt:lpstr>中间件</vt:lpstr>
      <vt:lpstr>中间件</vt:lpstr>
      <vt:lpstr>中间件</vt:lpstr>
      <vt:lpstr>中间件</vt:lpstr>
      <vt:lpstr>中间件</vt:lpstr>
      <vt:lpstr>PowerPoint 演示文稿</vt:lpstr>
      <vt:lpstr>Cookie &amp; Session</vt:lpstr>
      <vt:lpstr>Cookie &amp; Session</vt:lpstr>
      <vt:lpstr>Cookie &amp; Session</vt:lpstr>
      <vt:lpstr>Cookie &amp; Session</vt:lpstr>
      <vt:lpstr>Cookie &amp; Session</vt:lpstr>
      <vt:lpstr>Cookie &amp; Session</vt:lpstr>
      <vt:lpstr>Cookie &amp; Session</vt:lpstr>
      <vt:lpstr>PowerPoint 演示文稿</vt:lpstr>
      <vt:lpstr>综合应用实例</vt:lpstr>
      <vt:lpstr>综合应用实例</vt:lpstr>
      <vt:lpstr>综合应用实例</vt:lpstr>
      <vt:lpstr>综合应用实例</vt:lpstr>
      <vt:lpstr>PowerPoint 演示文稿</vt:lpstr>
      <vt:lpstr>Koa 脚手架</vt:lpstr>
      <vt:lpstr>Koa 脚手架</vt:lpstr>
      <vt:lpstr>Koa 脚手架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罗 宇顺</cp:lastModifiedBy>
  <cp:revision>124</cp:revision>
  <dcterms:created xsi:type="dcterms:W3CDTF">2016-10-26T12:21:00Z</dcterms:created>
  <dcterms:modified xsi:type="dcterms:W3CDTF">2021-10-11T03:01:51Z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000D2C39DD1147198C7130698C8D6F9F</vt:lpwstr>
  </property>
</Properties>
</file>