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464" r:id="rId2"/>
    <p:sldId id="470" r:id="rId3"/>
    <p:sldId id="471" r:id="rId4"/>
    <p:sldId id="472" r:id="rId5"/>
    <p:sldId id="477" r:id="rId6"/>
    <p:sldId id="478" r:id="rId7"/>
    <p:sldId id="475" r:id="rId8"/>
    <p:sldId id="469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ulim" panose="020B0600000101010101" pitchFamily="34" charset="-127"/>
      <p:regular r:id="rId15"/>
    </p:embeddedFont>
    <p:embeddedFont>
      <p:font typeface="Impact" panose="020B0806030902050204" pitchFamily="34" charset="0"/>
      <p:regular r:id="rId16"/>
    </p:embeddedFont>
    <p:embeddedFont>
      <p:font typeface="黑体" panose="02010609060101010101" pitchFamily="49" charset="-122"/>
      <p:regular r:id="rId17"/>
    </p:embeddedFont>
    <p:embeddedFont>
      <p:font typeface="华文细黑" panose="02010600040101010101" pitchFamily="2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</p:embeddedFontLst>
  <p:custDataLst>
    <p:tags r:id="rId21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A3D1"/>
    <a:srgbClr val="FF9393"/>
    <a:srgbClr val="CC0000"/>
    <a:srgbClr val="D89FFF"/>
    <a:srgbClr val="9900FF"/>
    <a:srgbClr val="3399FF"/>
    <a:srgbClr val="0000FF"/>
    <a:srgbClr val="FF7D7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98182" autoAdjust="0"/>
  </p:normalViewPr>
  <p:slideViewPr>
    <p:cSldViewPr snapToGrid="0" showGuides="1">
      <p:cViewPr varScale="1">
        <p:scale>
          <a:sx n="87" d="100"/>
          <a:sy n="87" d="100"/>
        </p:scale>
        <p:origin x="763" y="7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1441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1441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469540" y="50214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rgbClr val="669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84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C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63938" y="6597650"/>
            <a:ext cx="21336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A5507-7D50-442E-A0B7-32BD4F7288D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31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1441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E7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1441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A5DC9C04-B56D-475F-9EC1-19352D9D3163}" type="datetime1">
              <a:rPr lang="zh-CN" altLang="en-US" smtClean="0"/>
              <a:t>2021/3/1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  <p:sldLayoutId id="2147483743" r:id="rId20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tp://kj1.sise.com.cn/" TargetMode="External"/><Relationship Id="rId2" Type="http://schemas.openxmlformats.org/officeDocument/2006/relationships/hyperlink" Target="ftp://172.16.3.24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课程简介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GB" dirty="0"/>
              <a:t>课程名称：</a:t>
            </a:r>
            <a:r>
              <a:rPr lang="zh-CN" altLang="en-US" dirty="0"/>
              <a:t>移动应用开发</a:t>
            </a:r>
            <a:endParaRPr lang="en-US" altLang="zh-CN" dirty="0"/>
          </a:p>
          <a:p>
            <a:r>
              <a:rPr lang="zh-CN" altLang="en-GB" dirty="0"/>
              <a:t>课程代码：</a:t>
            </a:r>
            <a:r>
              <a:rPr lang="en-US" altLang="zh-CN" dirty="0"/>
              <a:t>GS3001</a:t>
            </a:r>
          </a:p>
          <a:p>
            <a:r>
              <a:rPr lang="zh-CN" altLang="en-GB" dirty="0"/>
              <a:t>计划学时：</a:t>
            </a:r>
            <a:r>
              <a:rPr lang="zh-CN" altLang="en-US" dirty="0"/>
              <a:t> </a:t>
            </a:r>
            <a:r>
              <a:rPr lang="en-US" altLang="zh-CN" dirty="0"/>
              <a:t>68   		         </a:t>
            </a:r>
          </a:p>
          <a:p>
            <a:r>
              <a:rPr lang="zh-CN" altLang="en-GB" dirty="0"/>
              <a:t>学分：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课程性质：  必修、考查	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D725FF5A-0F36-4031-8024-9FAD61FA1063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218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983316" y="3630491"/>
            <a:ext cx="1417638" cy="719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endParaRPr lang="en-US" altLang="en-US" sz="16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93493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课程与专业的关系：网络与新媒体专业的网络媒体制作能力的专业课程。</a:t>
            </a:r>
          </a:p>
          <a:p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课程在课程体系中的地位</a:t>
            </a:r>
            <a:endParaRPr lang="zh-CN" altLang="en-US" dirty="0"/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FB4AC284-8CBD-4246-808E-71E657EB5600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7084446" y="2841708"/>
            <a:ext cx="1503363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7000">
                <a:srgbClr val="E1F2CE">
                  <a:alpha val="93152"/>
                </a:srgbClr>
              </a:gs>
              <a:gs pos="100000">
                <a:srgbClr val="E1F2CE">
                  <a:alpha val="92940"/>
                </a:srgbClr>
              </a:gs>
            </a:gsLst>
            <a:lin ang="5400000"/>
          </a:gradFill>
          <a:ln w="9525">
            <a:solidFill>
              <a:srgbClr val="92D050">
                <a:alpha val="34901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endParaRPr lang="en-US" altLang="en-US" sz="16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6152" name="Group 21"/>
          <p:cNvGrpSpPr>
            <a:grpSpLocks/>
          </p:cNvGrpSpPr>
          <p:nvPr/>
        </p:nvGrpSpPr>
        <p:grpSpPr bwMode="auto">
          <a:xfrm>
            <a:off x="304800" y="1897063"/>
            <a:ext cx="8610600" cy="773112"/>
            <a:chOff x="170119" y="846599"/>
            <a:chExt cx="7256565" cy="772633"/>
          </a:xfrm>
        </p:grpSpPr>
        <p:sp>
          <p:nvSpPr>
            <p:cNvPr id="31" name="Pentagon 4"/>
            <p:cNvSpPr>
              <a:spLocks noChangeArrowheads="1"/>
            </p:cNvSpPr>
            <p:nvPr/>
          </p:nvSpPr>
          <p:spPr bwMode="auto">
            <a:xfrm>
              <a:off x="170119" y="857232"/>
              <a:ext cx="1634897" cy="762000"/>
            </a:xfrm>
            <a:prstGeom prst="homePlate">
              <a:avLst>
                <a:gd name="adj" fmla="val 50004"/>
              </a:avLst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5400000" scaled="1"/>
              <a:tileRect/>
            </a:gradFill>
            <a:ln w="9525" algn="ctr">
              <a:solidFill>
                <a:srgbClr val="00618E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 prstMaterial="metal"/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9pPr>
            </a:lstStyle>
            <a:p>
              <a:pPr latinLnBrk="0">
                <a:defRPr/>
              </a:pPr>
              <a:r>
                <a:rPr kumimoji="0" lang="zh-CN" altLang="en-US" sz="1600"/>
                <a:t>第一二学期</a:t>
              </a:r>
            </a:p>
          </p:txBody>
        </p:sp>
        <p:sp>
          <p:nvSpPr>
            <p:cNvPr id="32" name="Chevron 6"/>
            <p:cNvSpPr>
              <a:spLocks noChangeArrowheads="1"/>
            </p:cNvSpPr>
            <p:nvPr/>
          </p:nvSpPr>
          <p:spPr bwMode="auto">
            <a:xfrm>
              <a:off x="1520449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1"/>
              <a:tileRect/>
            </a:gradFill>
            <a:ln w="9525" algn="ctr">
              <a:solidFill>
                <a:srgbClr val="4F950F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/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9pPr>
            </a:lstStyle>
            <a:p>
              <a:pPr latinLnBrk="0">
                <a:defRPr/>
              </a:pPr>
              <a:r>
                <a:rPr kumimoji="0" lang="zh-CN" altLang="en-US" sz="1600"/>
                <a:t>第三学期</a:t>
              </a:r>
            </a:p>
          </p:txBody>
        </p:sp>
        <p:sp>
          <p:nvSpPr>
            <p:cNvPr id="35" name="Chevron 6"/>
            <p:cNvSpPr>
              <a:spLocks noChangeArrowheads="1"/>
            </p:cNvSpPr>
            <p:nvPr/>
          </p:nvSpPr>
          <p:spPr bwMode="auto">
            <a:xfrm>
              <a:off x="2923947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5400000" scaled="1"/>
              <a:tileRect/>
            </a:gradFill>
            <a:ln w="9525" algn="ctr">
              <a:solidFill>
                <a:srgbClr val="00618E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 prstMaterial="metal"/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9pPr>
            </a:lstStyle>
            <a:p>
              <a:pPr latinLnBrk="0">
                <a:defRPr/>
              </a:pPr>
              <a:r>
                <a:rPr kumimoji="0" lang="zh-CN" altLang="en-US" sz="1600"/>
                <a:t>第四学期</a:t>
              </a:r>
            </a:p>
          </p:txBody>
        </p:sp>
        <p:sp>
          <p:nvSpPr>
            <p:cNvPr id="36" name="Chevron 6"/>
            <p:cNvSpPr>
              <a:spLocks noChangeArrowheads="1"/>
            </p:cNvSpPr>
            <p:nvPr/>
          </p:nvSpPr>
          <p:spPr bwMode="auto">
            <a:xfrm>
              <a:off x="4327445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1"/>
              <a:tileRect/>
            </a:gradFill>
            <a:ln w="9525" algn="ctr">
              <a:solidFill>
                <a:srgbClr val="4F950F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/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9pPr>
            </a:lstStyle>
            <a:p>
              <a:pPr latinLnBrk="0">
                <a:defRPr/>
              </a:pPr>
              <a:r>
                <a:rPr kumimoji="0" lang="zh-CN" altLang="en-US" sz="1600"/>
                <a:t>第五六学期</a:t>
              </a:r>
            </a:p>
          </p:txBody>
        </p:sp>
        <p:sp>
          <p:nvSpPr>
            <p:cNvPr id="37" name="Chevron 6"/>
            <p:cNvSpPr>
              <a:spLocks noChangeArrowheads="1"/>
            </p:cNvSpPr>
            <p:nvPr/>
          </p:nvSpPr>
          <p:spPr bwMode="auto">
            <a:xfrm>
              <a:off x="5730942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5400000" scaled="1"/>
              <a:tileRect/>
            </a:gradFill>
            <a:ln w="9525" algn="ctr">
              <a:solidFill>
                <a:srgbClr val="00618E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 prstMaterial="metal"/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华文细黑" charset="0"/>
                  <a:cs typeface="华文细黑" charset="0"/>
                </a:defRPr>
              </a:lvl9pPr>
            </a:lstStyle>
            <a:p>
              <a:pPr latinLnBrk="0">
                <a:defRPr/>
              </a:pPr>
              <a:r>
                <a:rPr kumimoji="0" lang="zh-CN" altLang="en-US" sz="1600"/>
                <a:t>第七八学期</a:t>
              </a:r>
            </a:p>
          </p:txBody>
        </p:sp>
      </p:grpSp>
      <p:grpSp>
        <p:nvGrpSpPr>
          <p:cNvPr id="6153" name="Group 45"/>
          <p:cNvGrpSpPr>
            <a:grpSpLocks/>
          </p:cNvGrpSpPr>
          <p:nvPr/>
        </p:nvGrpSpPr>
        <p:grpSpPr bwMode="auto">
          <a:xfrm>
            <a:off x="373063" y="2836863"/>
            <a:ext cx="1417637" cy="1555750"/>
            <a:chOff x="223284" y="2484470"/>
            <a:chExt cx="1254642" cy="1555767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3284" y="3321091"/>
              <a:ext cx="1254642" cy="7191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algn="ctr" latinLnBrk="0">
                <a:defRPr/>
              </a:pPr>
              <a:endParaRPr lang="en-US" altLang="en-US" sz="16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23284" y="2484470"/>
              <a:ext cx="1254642" cy="7191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algn="ctr" latinLnBrk="0">
                <a:defRPr/>
              </a:pPr>
              <a:endParaRPr lang="en-US" altLang="en-US" sz="16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83" name="AutoShape 46"/>
          <p:cNvSpPr>
            <a:spLocks noChangeArrowheads="1"/>
          </p:cNvSpPr>
          <p:nvPr/>
        </p:nvSpPr>
        <p:spPr bwMode="auto">
          <a:xfrm>
            <a:off x="397649" y="3687307"/>
            <a:ext cx="1368425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en-US" altLang="zh-CN" sz="1600" dirty="0">
                <a:latin typeface="+mn-ea"/>
                <a:ea typeface="+mn-ea"/>
              </a:rPr>
              <a:t>Java</a:t>
            </a:r>
            <a:r>
              <a:rPr lang="zh-CN" altLang="en-US" sz="1600" dirty="0">
                <a:latin typeface="+mn-ea"/>
                <a:ea typeface="+mn-ea"/>
              </a:rPr>
              <a:t>语言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sp>
        <p:nvSpPr>
          <p:cNvPr id="7182" name="AutoShape 12"/>
          <p:cNvSpPr>
            <a:spLocks noChangeArrowheads="1"/>
          </p:cNvSpPr>
          <p:nvPr/>
        </p:nvSpPr>
        <p:spPr bwMode="auto">
          <a:xfrm>
            <a:off x="372548" y="2821976"/>
            <a:ext cx="1368425" cy="749300"/>
          </a:xfrm>
          <a:prstGeom prst="roundRect">
            <a:avLst>
              <a:gd name="adj" fmla="val 0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zh-CN" altLang="en-US" sz="1600" dirty="0">
                <a:latin typeface="+mn-ea"/>
                <a:ea typeface="+mn-ea"/>
              </a:rPr>
              <a:t>新媒体概论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1985963" y="2851150"/>
            <a:ext cx="1419225" cy="72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endParaRPr lang="en-US" altLang="en-US" sz="16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AutoShape 53"/>
          <p:cNvSpPr>
            <a:spLocks noChangeArrowheads="1"/>
          </p:cNvSpPr>
          <p:nvPr/>
        </p:nvSpPr>
        <p:spPr bwMode="auto">
          <a:xfrm>
            <a:off x="1996719" y="2840895"/>
            <a:ext cx="1603897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kumimoji="0" lang="zh-CN" altLang="en-US" sz="1600" dirty="0">
                <a:latin typeface="+mn-ea"/>
                <a:ea typeface="+mn-ea"/>
              </a:rPr>
              <a:t>数据结构与算法（</a:t>
            </a:r>
            <a:r>
              <a:rPr kumimoji="0" lang="en-US" altLang="zh-CN" sz="1600" dirty="0">
                <a:latin typeface="+mn-ea"/>
                <a:ea typeface="+mn-ea"/>
              </a:rPr>
              <a:t>Java</a:t>
            </a:r>
            <a:r>
              <a:rPr kumimoji="0" lang="zh-CN" altLang="en-US" sz="1600" dirty="0">
                <a:latin typeface="+mn-ea"/>
                <a:ea typeface="+mn-ea"/>
              </a:rPr>
              <a:t>）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sp>
        <p:nvSpPr>
          <p:cNvPr id="7186" name="AutoShape 53"/>
          <p:cNvSpPr>
            <a:spLocks noChangeArrowheads="1"/>
          </p:cNvSpPr>
          <p:nvPr/>
        </p:nvSpPr>
        <p:spPr bwMode="auto">
          <a:xfrm>
            <a:off x="2017820" y="3620609"/>
            <a:ext cx="1368425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zh-CN" altLang="en-US" sz="1600" dirty="0">
                <a:latin typeface="+mn-ea"/>
                <a:ea typeface="+mn-ea"/>
              </a:rPr>
              <a:t>网页设计进阶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358775" y="4581525"/>
            <a:ext cx="1417638" cy="719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endParaRPr lang="en-US" altLang="en-US" sz="16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2" name="AutoShape 12"/>
          <p:cNvSpPr>
            <a:spLocks noChangeArrowheads="1"/>
          </p:cNvSpPr>
          <p:nvPr/>
        </p:nvSpPr>
        <p:spPr bwMode="auto">
          <a:xfrm>
            <a:off x="397648" y="4555722"/>
            <a:ext cx="1368425" cy="749300"/>
          </a:xfrm>
          <a:prstGeom prst="roundRect">
            <a:avLst>
              <a:gd name="adj" fmla="val 0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zh-CN" altLang="en-US" sz="1600" dirty="0">
                <a:latin typeface="+mn-ea"/>
                <a:ea typeface="+mn-ea"/>
              </a:rPr>
              <a:t>网页设计基础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grpSp>
        <p:nvGrpSpPr>
          <p:cNvPr id="6181" name="Group 48"/>
          <p:cNvGrpSpPr>
            <a:grpSpLocks/>
          </p:cNvGrpSpPr>
          <p:nvPr/>
        </p:nvGrpSpPr>
        <p:grpSpPr bwMode="auto">
          <a:xfrm>
            <a:off x="1950833" y="3679831"/>
            <a:ext cx="3159331" cy="1446427"/>
            <a:chOff x="2874130" y="3438730"/>
            <a:chExt cx="2792046" cy="1446058"/>
          </a:xfrm>
        </p:grpSpPr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2874130" y="4164245"/>
              <a:ext cx="1328591" cy="72054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1" lang="en-US" altLang="en-US" sz="16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4337585" y="3438730"/>
              <a:ext cx="1328591" cy="7189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1" lang="en-US" altLang="en-US" sz="16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57" name="AutoShape 60"/>
          <p:cNvSpPr>
            <a:spLocks noChangeArrowheads="1"/>
          </p:cNvSpPr>
          <p:nvPr/>
        </p:nvSpPr>
        <p:spPr bwMode="auto">
          <a:xfrm>
            <a:off x="1876811" y="4501780"/>
            <a:ext cx="1594863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en-US" altLang="zh-CN" sz="1600" dirty="0">
                <a:latin typeface="+mn-ea"/>
                <a:ea typeface="+mn-ea"/>
              </a:rPr>
              <a:t>Python</a:t>
            </a:r>
            <a:r>
              <a:rPr lang="zh-CN" altLang="en-US" sz="1600" dirty="0">
                <a:latin typeface="+mn-ea"/>
                <a:ea typeface="+mn-ea"/>
              </a:rPr>
              <a:t>语言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grpSp>
        <p:nvGrpSpPr>
          <p:cNvPr id="6185" name="Group 48"/>
          <p:cNvGrpSpPr>
            <a:grpSpLocks/>
          </p:cNvGrpSpPr>
          <p:nvPr/>
        </p:nvGrpSpPr>
        <p:grpSpPr bwMode="auto">
          <a:xfrm>
            <a:off x="3649550" y="2835852"/>
            <a:ext cx="4931663" cy="1600026"/>
            <a:chOff x="2885435" y="2614143"/>
            <a:chExt cx="4358337" cy="1599622"/>
          </a:xfrm>
        </p:grpSpPr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2885435" y="2615302"/>
              <a:ext cx="1328591" cy="720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algn="ctr" latinLnBrk="0">
                <a:defRPr/>
              </a:pPr>
              <a:endParaRPr lang="en-US" altLang="en-US" sz="16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/>
          </p:nvSpPr>
          <p:spPr bwMode="auto">
            <a:xfrm>
              <a:off x="5915181" y="3494809"/>
              <a:ext cx="1328591" cy="7189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algn="ctr" latinLnBrk="0">
                <a:defRPr/>
              </a:pPr>
              <a:endParaRPr lang="en-US" altLang="en-US" sz="16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337585" y="2614143"/>
              <a:ext cx="1328591" cy="72054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algn="ctr" latinLnBrk="0">
                <a:defRPr/>
              </a:pPr>
              <a:endParaRPr lang="en-US" altLang="en-US" sz="16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2" name="AutoShape 63"/>
          <p:cNvSpPr>
            <a:spLocks noChangeArrowheads="1"/>
          </p:cNvSpPr>
          <p:nvPr/>
        </p:nvSpPr>
        <p:spPr bwMode="auto">
          <a:xfrm>
            <a:off x="3600451" y="2874108"/>
            <a:ext cx="1517143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zh-CN" altLang="en-US" sz="1600" u="sng" dirty="0">
                <a:latin typeface="+mn-ea"/>
                <a:ea typeface="+mn-ea"/>
              </a:rPr>
              <a:t>移动应用开发</a:t>
            </a:r>
            <a:endParaRPr kumimoji="0" lang="zh-CN" altLang="en-US" sz="1600" dirty="0">
              <a:latin typeface="+mn-ea"/>
              <a:ea typeface="+mn-ea"/>
            </a:endParaRPr>
          </a:p>
        </p:txBody>
      </p:sp>
      <p:sp>
        <p:nvSpPr>
          <p:cNvPr id="63" name="AutoShape 64"/>
          <p:cNvSpPr>
            <a:spLocks noChangeArrowheads="1"/>
          </p:cNvSpPr>
          <p:nvPr/>
        </p:nvSpPr>
        <p:spPr bwMode="auto">
          <a:xfrm>
            <a:off x="6982052" y="3701661"/>
            <a:ext cx="1708146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kumimoji="0" lang="zh-CN" altLang="en-US" sz="1600" dirty="0">
                <a:latin typeface="+mn-ea"/>
                <a:ea typeface="+mn-ea"/>
                <a:cs typeface="华文细黑" pitchFamily="2" charset="-122"/>
              </a:rPr>
              <a:t>新媒体产品设计与项目管理</a:t>
            </a: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077850" y="4602972"/>
            <a:ext cx="1503363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7000">
                <a:srgbClr val="E1F2CE">
                  <a:alpha val="93152"/>
                </a:srgbClr>
              </a:gs>
              <a:gs pos="100000">
                <a:srgbClr val="E1F2CE">
                  <a:alpha val="92940"/>
                </a:srgbClr>
              </a:gs>
            </a:gsLst>
            <a:lin ang="5400000"/>
          </a:gradFill>
          <a:ln w="9525">
            <a:solidFill>
              <a:srgbClr val="92D050">
                <a:alpha val="34901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endParaRPr lang="en-US" altLang="en-US" sz="16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8" name="AutoShape 59"/>
          <p:cNvSpPr>
            <a:spLocks noChangeArrowheads="1"/>
          </p:cNvSpPr>
          <p:nvPr/>
        </p:nvSpPr>
        <p:spPr bwMode="auto">
          <a:xfrm>
            <a:off x="7084446" y="2841730"/>
            <a:ext cx="1561054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zh-CN" altLang="en-US" sz="1600" dirty="0">
                <a:latin typeface="+mn-ea"/>
                <a:ea typeface="+mn-ea"/>
              </a:rPr>
              <a:t>新媒体技术实训</a:t>
            </a:r>
            <a:endParaRPr kumimoji="0" lang="zh-CN" altLang="en-US" sz="1600" dirty="0">
              <a:latin typeface="+mn-ea"/>
              <a:ea typeface="+mn-ea"/>
              <a:cs typeface="华文细黑" pitchFamily="2" charset="-122"/>
            </a:endParaRPr>
          </a:p>
        </p:txBody>
      </p:sp>
      <p:sp>
        <p:nvSpPr>
          <p:cNvPr id="6199" name="矩形 1"/>
          <p:cNvSpPr>
            <a:spLocks noChangeArrowheads="1"/>
          </p:cNvSpPr>
          <p:nvPr/>
        </p:nvSpPr>
        <p:spPr bwMode="auto">
          <a:xfrm>
            <a:off x="5343510" y="2877401"/>
            <a:ext cx="1503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/>
            <a:r>
              <a:rPr lang="en-US" altLang="zh-CN" sz="1600" dirty="0">
                <a:latin typeface="+mn-ea"/>
              </a:rPr>
              <a:t>Node.js</a:t>
            </a:r>
            <a:r>
              <a:rPr lang="zh-CN" altLang="en-US" sz="1600" dirty="0">
                <a:latin typeface="+mn-ea"/>
              </a:rPr>
              <a:t>服务端编程</a:t>
            </a:r>
          </a:p>
        </p:txBody>
      </p:sp>
      <p:sp>
        <p:nvSpPr>
          <p:cNvPr id="73" name="文本框 35"/>
          <p:cNvSpPr txBox="1">
            <a:spLocks noChangeArrowheads="1"/>
          </p:cNvSpPr>
          <p:nvPr/>
        </p:nvSpPr>
        <p:spPr bwMode="auto">
          <a:xfrm>
            <a:off x="3742311" y="3755159"/>
            <a:ext cx="1367852" cy="584775"/>
          </a:xfrm>
          <a:prstGeom prst="rect">
            <a:avLst/>
          </a:prstGeom>
          <a:noFill/>
          <a:ln w="0">
            <a:noFill/>
          </a:ln>
          <a:effectLst>
            <a:glow rad="127000">
              <a:schemeClr val="bg1"/>
            </a:glo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latinLnBrk="0">
              <a:defRPr/>
            </a:pPr>
            <a:r>
              <a:rPr lang="en-US" altLang="zh-CN" sz="1600" dirty="0">
                <a:latin typeface="+mn-ea"/>
                <a:ea typeface="+mn-ea"/>
              </a:rPr>
              <a:t>JavaScript</a:t>
            </a:r>
            <a:r>
              <a:rPr lang="zh-CN" altLang="en-US" sz="1600" dirty="0">
                <a:latin typeface="+mn-ea"/>
                <a:ea typeface="+mn-ea"/>
              </a:rPr>
              <a:t>高级技术</a:t>
            </a:r>
          </a:p>
        </p:txBody>
      </p:sp>
      <p:sp>
        <p:nvSpPr>
          <p:cNvPr id="74" name="AutoShape 70"/>
          <p:cNvSpPr>
            <a:spLocks noChangeArrowheads="1"/>
          </p:cNvSpPr>
          <p:nvPr/>
        </p:nvSpPr>
        <p:spPr bwMode="auto">
          <a:xfrm>
            <a:off x="7145318" y="4572810"/>
            <a:ext cx="1368425" cy="749300"/>
          </a:xfrm>
          <a:prstGeom prst="roundRect">
            <a:avLst>
              <a:gd name="adj" fmla="val 16667"/>
            </a:avLst>
          </a:prstGeom>
          <a:noFill/>
          <a:ln w="0">
            <a:noFill/>
            <a:round/>
            <a:headEnd/>
            <a:tailEnd/>
          </a:ln>
          <a:effectLst>
            <a:glow rad="127000">
              <a:schemeClr val="bg1"/>
            </a:glow>
          </a:effectLst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>
              <a:defRPr/>
            </a:pPr>
            <a:r>
              <a:rPr lang="zh-CN" altLang="en-US" sz="1600" dirty="0">
                <a:latin typeface="+mn-ea"/>
                <a:ea typeface="+mn-ea"/>
              </a:rPr>
              <a:t>毕业设计 </a:t>
            </a: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510A2D7B-994F-4F50-A627-ACD40799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616" y="4514850"/>
            <a:ext cx="1503363" cy="72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kumimoji="1" lang="en-US" altLang="en-US" sz="16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" name="文本框 35">
            <a:extLst>
              <a:ext uri="{FF2B5EF4-FFF2-40B4-BE49-F238E27FC236}">
                <a16:creationId xmlns:a16="http://schemas.microsoft.com/office/drawing/2014/main" id="{13B7077A-5E18-4825-AD38-70EF259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973" y="4609282"/>
            <a:ext cx="1367852" cy="830997"/>
          </a:xfrm>
          <a:prstGeom prst="rect">
            <a:avLst/>
          </a:prstGeom>
          <a:noFill/>
          <a:ln w="0">
            <a:noFill/>
          </a:ln>
          <a:effectLst>
            <a:glow rad="127000">
              <a:schemeClr val="bg1"/>
            </a:glo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latinLnBrk="0">
              <a:defRPr/>
            </a:pPr>
            <a:r>
              <a:rPr lang="zh-CN" altLang="en-US" sz="1600" dirty="0">
                <a:latin typeface="+mn-ea"/>
                <a:ea typeface="+mn-ea"/>
              </a:rPr>
              <a:t>数据库与媒体信息处理	</a:t>
            </a: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9A66F356-71BB-4859-8730-B7776BF3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418138"/>
            <a:ext cx="1417637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r>
              <a:rPr lang="en-US" altLang="zh-CN" sz="1600" dirty="0">
                <a:latin typeface="+mn-ea"/>
                <a:ea typeface="+mn-ea"/>
              </a:rPr>
              <a:t>JavaScript</a:t>
            </a:r>
            <a:r>
              <a:rPr lang="zh-CN" altLang="en-US" sz="1600" dirty="0">
                <a:latin typeface="+mn-ea"/>
                <a:ea typeface="+mn-ea"/>
              </a:rPr>
              <a:t>程序设计</a:t>
            </a:r>
            <a:endParaRPr lang="en-US" altLang="en-US" sz="1600" dirty="0">
              <a:latin typeface="+mn-ea"/>
              <a:ea typeface="+mn-ea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A6D1B7B5-3F29-4C83-96B2-8D80279F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062" y="5203565"/>
            <a:ext cx="1417637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r>
              <a:rPr lang="zh-CN" altLang="en-US" sz="1600" dirty="0">
                <a:latin typeface="+mn-ea"/>
                <a:ea typeface="+mn-ea"/>
              </a:rPr>
              <a:t>新闻编辑</a:t>
            </a:r>
            <a:endParaRPr lang="en-US" altLang="en-US" sz="1600" dirty="0">
              <a:latin typeface="+mn-ea"/>
              <a:ea typeface="+mn-ea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9D0956E2-B2C4-4360-B8E8-5A532504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27" y="6032781"/>
            <a:ext cx="1417637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6001">
                <a:srgbClr val="C5ECFF">
                  <a:alpha val="92320"/>
                </a:srgbClr>
              </a:gs>
              <a:gs pos="100000">
                <a:srgbClr val="C5ECFF">
                  <a:alpha val="92000"/>
                </a:srgbClr>
              </a:gs>
            </a:gsLst>
            <a:lin ang="5400000"/>
          </a:gradFill>
          <a:ln w="9525">
            <a:solidFill>
              <a:srgbClr val="4A7EBB">
                <a:alpha val="29019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r>
              <a:rPr lang="zh-CN" altLang="en-US" sz="1600" dirty="0">
                <a:latin typeface="+mn-ea"/>
                <a:ea typeface="+mn-ea"/>
              </a:rPr>
              <a:t>非线性编辑</a:t>
            </a:r>
            <a:endParaRPr lang="en-US" altLang="en-US" sz="1600" dirty="0">
              <a:latin typeface="+mn-ea"/>
              <a:ea typeface="+mn-ea"/>
            </a:endParaRP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4454E144-39D4-4EFE-A0FE-7F3F8FE5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286" y="3701661"/>
            <a:ext cx="1503363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7000">
                <a:srgbClr val="E1F2CE">
                  <a:alpha val="93152"/>
                </a:srgbClr>
              </a:gs>
              <a:gs pos="100000">
                <a:srgbClr val="E1F2CE">
                  <a:alpha val="92940"/>
                </a:srgbClr>
              </a:gs>
            </a:gsLst>
            <a:lin ang="5400000"/>
          </a:gradFill>
          <a:ln w="9525">
            <a:solidFill>
              <a:srgbClr val="92D050">
                <a:alpha val="34901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r>
              <a:rPr lang="zh-CN" altLang="en-US" sz="1600" dirty="0">
                <a:latin typeface="+mn-ea"/>
                <a:ea typeface="+mn-ea"/>
              </a:rPr>
              <a:t>微信小程序开发</a:t>
            </a:r>
            <a:endParaRPr lang="en-US" altLang="en-US" sz="1600" dirty="0">
              <a:latin typeface="+mn-ea"/>
              <a:ea typeface="+mn-ea"/>
            </a:endParaRP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37A4FAD-A5BA-427A-9DFE-BBC067543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609282"/>
            <a:ext cx="1503363" cy="719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7000">
                <a:srgbClr val="E1F2CE">
                  <a:alpha val="93152"/>
                </a:srgbClr>
              </a:gs>
              <a:gs pos="100000">
                <a:srgbClr val="E1F2CE">
                  <a:alpha val="92940"/>
                </a:srgbClr>
              </a:gs>
            </a:gsLst>
            <a:lin ang="5400000"/>
          </a:gradFill>
          <a:ln w="9525">
            <a:solidFill>
              <a:srgbClr val="92D050">
                <a:alpha val="34901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latinLnBrk="0">
              <a:defRPr/>
            </a:pPr>
            <a:r>
              <a:rPr lang="zh-CN" altLang="en-US" sz="1600" dirty="0">
                <a:latin typeface="+mn-ea"/>
                <a:ea typeface="+mn-ea"/>
              </a:rPr>
              <a:t>新媒体数据分析</a:t>
            </a:r>
            <a:endParaRPr lang="en-US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90235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、掌握</a:t>
            </a:r>
            <a:r>
              <a:rPr lang="en-US" altLang="zh-CN" dirty="0"/>
              <a:t>HTML</a:t>
            </a:r>
            <a:r>
              <a:rPr lang="zh-CN" altLang="en-US" dirty="0"/>
              <a:t>及</a:t>
            </a:r>
            <a:r>
              <a:rPr lang="en-US" altLang="zh-CN" dirty="0"/>
              <a:t>HTML5</a:t>
            </a:r>
            <a:r>
              <a:rPr lang="zh-CN" altLang="en-US" dirty="0"/>
              <a:t>语言，掌握</a:t>
            </a:r>
            <a:r>
              <a:rPr lang="en-US" altLang="zh-CN" dirty="0"/>
              <a:t>DIV+CSS</a:t>
            </a:r>
            <a:r>
              <a:rPr lang="zh-CN" altLang="en-US" dirty="0"/>
              <a:t>网页布局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、了解</a:t>
            </a:r>
            <a:r>
              <a:rPr lang="en-US" altLang="zh-CN" dirty="0" err="1"/>
              <a:t>javascript</a:t>
            </a:r>
            <a:r>
              <a:rPr lang="zh-CN" altLang="en-US" dirty="0"/>
              <a:t>及高级编程知识。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、熟悉响应式布局及常用支持响应式布局的框架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、掌握一种适合开发</a:t>
            </a:r>
            <a:r>
              <a:rPr lang="en-US" altLang="zh-CN" dirty="0" err="1"/>
              <a:t>WebAPP</a:t>
            </a:r>
            <a:r>
              <a:rPr lang="zh-CN" altLang="en-US" dirty="0"/>
              <a:t>的前端框架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、了解将网页打包发布成</a:t>
            </a:r>
            <a:r>
              <a:rPr lang="en-US" altLang="zh-CN" dirty="0"/>
              <a:t>APP</a:t>
            </a:r>
            <a:r>
              <a:rPr lang="zh-CN" altLang="en-US" dirty="0"/>
              <a:t>的工具及方法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0532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236538">
              <a:buFontTx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任课老师：程亮</a:t>
            </a:r>
          </a:p>
          <a:p>
            <a:pPr indent="236538">
              <a:buFontTx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答疑：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QQ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群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indent="0"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indent="236538">
              <a:buFontTx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办公地点：游戏系办公室</a:t>
            </a:r>
          </a:p>
          <a:p>
            <a:pPr indent="236538">
              <a:buFontTx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电    话：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13826060961</a:t>
            </a:r>
          </a:p>
          <a:p>
            <a:pPr indent="236538">
              <a:buFontTx/>
              <a:buChar char="•"/>
              <a:defRPr/>
            </a:pPr>
            <a:r>
              <a:rPr lang="en-GB" altLang="zh-CN" dirty="0">
                <a:latin typeface="黑体" pitchFamily="49" charset="-122"/>
                <a:ea typeface="黑体" pitchFamily="49" charset="-122"/>
              </a:rPr>
              <a:t>E-MAIL</a:t>
            </a:r>
            <a:r>
              <a:rPr lang="zh-CN" altLang="en-GB" dirty="0"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clg@sise.com.cn</a:t>
            </a:r>
            <a:endParaRPr lang="zh-CN" altLang="en-US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328613" eaLnBrk="1" hangingPunct="1">
              <a:defRPr/>
            </a:pPr>
            <a:r>
              <a:rPr kumimoji="0" lang="zh-CN" altLang="en-US">
                <a:latin typeface="微软雅黑" pitchFamily="34" charset="-122"/>
              </a:rPr>
              <a:t>课程相关信息</a:t>
            </a:r>
          </a:p>
        </p:txBody>
      </p:sp>
      <p:sp>
        <p:nvSpPr>
          <p:cNvPr id="11268" name="幻灯片编号占位符 1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fld id="{75BCE8BD-8366-4E58-A46F-4F6E53B0FDB0}" type="slidenum">
              <a:rPr lang="en-US" altLang="ko-KR" sz="1300">
                <a:solidFill>
                  <a:srgbClr val="8D8D8F"/>
                </a:solidFill>
                <a:ea typeface="Gulim" pitchFamily="34" charset="-127"/>
              </a:rPr>
              <a:pPr eaLnBrk="1"/>
              <a:t>5</a:t>
            </a:fld>
            <a:endParaRPr lang="en-US" altLang="ko-KR" sz="1300">
              <a:solidFill>
                <a:srgbClr val="8D8D8F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65037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236538">
              <a:buFontTx/>
              <a:buChar char="•"/>
              <a:defRPr/>
            </a:pPr>
            <a:r>
              <a:rPr lang="en-US" altLang="zh-CN" dirty="0">
                <a:hlinkClick r:id="rId2" action="ppaction://hlinkfile"/>
              </a:rPr>
              <a:t>ftp://172.16.3.241/</a:t>
            </a:r>
            <a:r>
              <a:rPr lang="en-US" altLang="zh-CN" dirty="0"/>
              <a:t> (</a:t>
            </a:r>
            <a:r>
              <a:rPr lang="zh-CN" altLang="en-US" dirty="0">
                <a:solidFill>
                  <a:srgbClr val="FF0000"/>
                </a:solidFill>
              </a:rPr>
              <a:t>校外访问</a:t>
            </a:r>
            <a:r>
              <a:rPr lang="en-US" altLang="zh-CN" dirty="0">
                <a:solidFill>
                  <a:srgbClr val="FF0000"/>
                </a:solidFill>
                <a:hlinkClick r:id="rId3" action="ppaction://hlinkfile"/>
              </a:rPr>
              <a:t>ftp://kj1.sise.com.cn/</a:t>
            </a:r>
            <a:r>
              <a:rPr lang="en-US" altLang="zh-CN" dirty="0"/>
              <a:t>)</a:t>
            </a:r>
          </a:p>
          <a:p>
            <a:pPr indent="236538">
              <a:buFontTx/>
              <a:buChar char="•"/>
              <a:defRPr/>
            </a:pPr>
            <a:r>
              <a:rPr lang="zh-CN" altLang="en-US" dirty="0"/>
              <a:t>课件试验下载：</a:t>
            </a:r>
          </a:p>
          <a:p>
            <a:pPr indent="236538">
              <a:buFontTx/>
              <a:buChar char="•"/>
              <a:defRPr/>
            </a:pPr>
            <a:r>
              <a:rPr lang="zh-CN" altLang="en-US" dirty="0"/>
              <a:t>用户名密码：</a:t>
            </a:r>
            <a:r>
              <a:rPr lang="en-US" altLang="zh-CN" dirty="0" err="1"/>
              <a:t>kjdown</a:t>
            </a:r>
            <a:r>
              <a:rPr lang="en-US" altLang="zh-CN" dirty="0"/>
              <a:t>   </a:t>
            </a:r>
            <a:r>
              <a:rPr lang="en-US" altLang="zh-CN" dirty="0" err="1"/>
              <a:t>kjdown</a:t>
            </a:r>
            <a:endParaRPr lang="en-US" altLang="zh-CN" dirty="0"/>
          </a:p>
          <a:p>
            <a:pPr indent="236538">
              <a:buFontTx/>
              <a:buChar char="•"/>
              <a:defRPr/>
            </a:pPr>
            <a:r>
              <a:rPr lang="zh-CN" altLang="en-US" dirty="0"/>
              <a:t>学生作业上传：</a:t>
            </a:r>
          </a:p>
          <a:p>
            <a:pPr indent="236538">
              <a:buFontTx/>
              <a:buChar char="•"/>
              <a:defRPr/>
            </a:pPr>
            <a:r>
              <a:rPr lang="zh-CN" altLang="en-US" dirty="0"/>
              <a:t>用户名密码：</a:t>
            </a:r>
            <a:r>
              <a:rPr lang="en-US" altLang="zh-CN" dirty="0"/>
              <a:t>upload_1863 </a:t>
            </a:r>
            <a:r>
              <a:rPr lang="en-US" altLang="zh-CN" dirty="0" err="1"/>
              <a:t>upload_1863</a:t>
            </a:r>
            <a:endParaRPr lang="en-US" altLang="zh-CN" dirty="0"/>
          </a:p>
          <a:p>
            <a:pPr indent="236538">
              <a:buFontTx/>
              <a:buChar char="•"/>
              <a:defRPr/>
            </a:pPr>
            <a:endParaRPr lang="zh-CN" altLang="en-US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328613" eaLnBrk="1" hangingPunct="1">
              <a:defRPr/>
            </a:pPr>
            <a:r>
              <a:rPr kumimoji="0" lang="zh-CN" altLang="en-US">
                <a:latin typeface="微软雅黑" pitchFamily="34" charset="-122"/>
              </a:rPr>
              <a:t>课程</a:t>
            </a:r>
            <a:r>
              <a:rPr kumimoji="0" lang="en-US" altLang="zh-CN">
                <a:latin typeface="微软雅黑" pitchFamily="34" charset="-122"/>
              </a:rPr>
              <a:t>FTP</a:t>
            </a:r>
            <a:r>
              <a:rPr kumimoji="0" lang="zh-CN" altLang="en-US">
                <a:latin typeface="微软雅黑" pitchFamily="34" charset="-122"/>
              </a:rPr>
              <a:t>信息</a:t>
            </a:r>
          </a:p>
        </p:txBody>
      </p:sp>
      <p:sp>
        <p:nvSpPr>
          <p:cNvPr id="12292" name="幻灯片编号占位符 1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defTabSz="328613" eaLnBrk="0"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328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fld id="{E12C464C-F825-4715-B2AB-90F2EBA84638}" type="slidenum">
              <a:rPr lang="en-US" altLang="ko-KR" sz="1300">
                <a:solidFill>
                  <a:srgbClr val="8D8D8F"/>
                </a:solidFill>
                <a:ea typeface="Gulim" pitchFamily="34" charset="-127"/>
              </a:rPr>
              <a:pPr eaLnBrk="1"/>
              <a:t>6</a:t>
            </a:fld>
            <a:endParaRPr lang="en-US" altLang="ko-KR" sz="1300">
              <a:solidFill>
                <a:srgbClr val="8D8D8F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7517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考核要求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fld id="{4A514BF0-684D-49D9-A682-7E6C4B73C015}" type="slidenum">
              <a:rPr lang="ko-KR" altLang="en-US" smtClean="0"/>
              <a:pPr/>
              <a:t>7</a:t>
            </a:fld>
            <a:endParaRPr lang="en-US" altLang="ko-KR"/>
          </a:p>
        </p:txBody>
      </p:sp>
      <p:graphicFrame>
        <p:nvGraphicFramePr>
          <p:cNvPr id="5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48592"/>
              </p:ext>
            </p:extLst>
          </p:nvPr>
        </p:nvGraphicFramePr>
        <p:xfrm>
          <a:off x="363538" y="881921"/>
          <a:ext cx="8577262" cy="5316837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0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考核项目</a:t>
                      </a:r>
                      <a:endParaRPr kumimoji="0" lang="zh-CN" alt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考核内容</a:t>
                      </a:r>
                      <a:endParaRPr kumimoji="0" lang="zh-CN" alt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最高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分数</a:t>
                      </a:r>
                      <a:endParaRPr kumimoji="0" lang="zh-CN" alt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百分比</a:t>
                      </a:r>
                      <a:endParaRPr kumimoji="0" lang="zh-CN" alt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考勤</a:t>
                      </a:r>
                      <a:endParaRPr kumimoji="0" lang="zh-CN" alt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准时到课堂，不影响其他人，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准时</a:t>
                      </a: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离开课堂。</a:t>
                      </a:r>
                      <a:endParaRPr kumimoji="0" lang="zh-CN" alt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课堂表现 </a:t>
                      </a:r>
                      <a:endParaRPr kumimoji="0" lang="zh-CN" alt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回答问题积极性，正确性，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提学习相关的问题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及课堂布置的练习及实现验</a:t>
                      </a:r>
                      <a:endParaRPr kumimoji="0" lang="zh-CN" alt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5%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课后作业</a:t>
                      </a:r>
                      <a:endParaRPr kumimoji="0" lang="zh-CN" alt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根据布置的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作业</a:t>
                      </a: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进行设计制作并完成。</a:t>
                      </a: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15%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1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期末考试</a:t>
                      </a:r>
                      <a:endParaRPr kumimoji="0" lang="zh-CN" alt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考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查</a:t>
                      </a:r>
                      <a:r>
                        <a:rPr kumimoji="0" lang="zh-CN" alt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vue.js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库等框架工具。</a:t>
                      </a:r>
                      <a:r>
                        <a:rPr kumimoji="0" lang="zh-CN" alt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在一定的需求下完成期末综合设计。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70%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7" marR="91427" marT="45706" marB="4570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7941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96001">
              <a:srgbClr val="C5ECFF">
                <a:alpha val="92320"/>
              </a:srgbClr>
            </a:gs>
            <a:gs pos="100000">
              <a:srgbClr val="C5ECFF">
                <a:alpha val="92000"/>
              </a:srgbClr>
            </a:gs>
          </a:gsLst>
          <a:lin ang="5400000"/>
        </a:gradFill>
        <a:ln w="9525">
          <a:solidFill>
            <a:srgbClr val="4A7EBB">
              <a:alpha val="29019"/>
            </a:srgbClr>
          </a:solidFill>
          <a:miter lim="800000"/>
          <a:headEnd/>
          <a:tailEnd/>
        </a:ln>
        <a:effectLst>
          <a:outerShdw dist="23000" dir="5400000" rotWithShape="0">
            <a:srgbClr val="808080">
              <a:alpha val="34998"/>
            </a:srgbClr>
          </a:outerShdw>
        </a:effectLst>
      </a:spPr>
      <a:bodyPr anchor="ctr"/>
      <a:lstStyle>
        <a:defPPr algn="ctr" latinLnBrk="0">
          <a:defRPr sz="1600" smtClean="0">
            <a:solidFill>
              <a:srgbClr val="FFFFFF"/>
            </a:solidFill>
            <a:latin typeface="+mn-ea"/>
            <a:ea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4498</TotalTime>
  <Words>372</Words>
  <Application>Microsoft Office PowerPoint</Application>
  <PresentationFormat>全屏显示(4:3)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微软雅黑</vt:lpstr>
      <vt:lpstr>黑体</vt:lpstr>
      <vt:lpstr>Gill Sans</vt:lpstr>
      <vt:lpstr>Arial</vt:lpstr>
      <vt:lpstr>Calibri</vt:lpstr>
      <vt:lpstr>Gulim</vt:lpstr>
      <vt:lpstr>华文细黑</vt:lpstr>
      <vt:lpstr>Impact</vt:lpstr>
      <vt:lpstr>Office 主题</vt:lpstr>
      <vt:lpstr>PowerPoint 演示文稿</vt:lpstr>
      <vt:lpstr>课程介绍</vt:lpstr>
      <vt:lpstr>课程在课程体系中的地位</vt:lpstr>
      <vt:lpstr>学习要求</vt:lpstr>
      <vt:lpstr>课程相关信息</vt:lpstr>
      <vt:lpstr>课程FTP信息</vt:lpstr>
      <vt:lpstr>考核要求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cheng liang</cp:lastModifiedBy>
  <cp:revision>357</cp:revision>
  <dcterms:created xsi:type="dcterms:W3CDTF">2015-04-07T15:42:54Z</dcterms:created>
  <dcterms:modified xsi:type="dcterms:W3CDTF">2021-03-01T01:08:50Z</dcterms:modified>
</cp:coreProperties>
</file>