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68" r:id="rId2"/>
    <p:sldId id="1019" r:id="rId3"/>
    <p:sldId id="1036" r:id="rId4"/>
    <p:sldId id="1037" r:id="rId5"/>
    <p:sldId id="1038" r:id="rId6"/>
    <p:sldId id="1039" r:id="rId7"/>
    <p:sldId id="1040" r:id="rId8"/>
    <p:sldId id="1041" r:id="rId9"/>
    <p:sldId id="1046" r:id="rId10"/>
    <p:sldId id="1042" r:id="rId11"/>
    <p:sldId id="1047" r:id="rId12"/>
    <p:sldId id="1049" r:id="rId13"/>
    <p:sldId id="1050" r:id="rId14"/>
    <p:sldId id="1053" r:id="rId15"/>
    <p:sldId id="1054" r:id="rId16"/>
    <p:sldId id="1051" r:id="rId17"/>
    <p:sldId id="1056" r:id="rId18"/>
    <p:sldId id="1057" r:id="rId19"/>
    <p:sldId id="1059" r:id="rId20"/>
    <p:sldId id="1055" r:id="rId21"/>
    <p:sldId id="1060" r:id="rId22"/>
    <p:sldId id="1058" r:id="rId23"/>
    <p:sldId id="1061" r:id="rId24"/>
    <p:sldId id="1062" r:id="rId25"/>
    <p:sldId id="1065" r:id="rId26"/>
    <p:sldId id="1066" r:id="rId2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173">
          <p15:clr>
            <a:srgbClr val="A4A3A4"/>
          </p15:clr>
        </p15:guide>
        <p15:guide id="2" orient="horz" pos="4113">
          <p15:clr>
            <a:srgbClr val="A4A3A4"/>
          </p15:clr>
        </p15:guide>
        <p15:guide id="3" orient="horz" pos="692">
          <p15:clr>
            <a:srgbClr val="A4A3A4"/>
          </p15:clr>
        </p15:guide>
        <p15:guide id="4" pos="288">
          <p15:clr>
            <a:srgbClr val="A4A3A4"/>
          </p15:clr>
        </p15:guide>
        <p15:guide id="5"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FFFF"/>
    <a:srgbClr val="FF6600"/>
    <a:srgbClr val="EFC547"/>
    <a:srgbClr val="99CCFF"/>
    <a:srgbClr val="111111"/>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66" autoAdjust="0"/>
  </p:normalViewPr>
  <p:slideViewPr>
    <p:cSldViewPr showGuides="1">
      <p:cViewPr varScale="1">
        <p:scale>
          <a:sx n="101" d="100"/>
          <a:sy n="101" d="100"/>
        </p:scale>
        <p:origin x="612" y="108"/>
      </p:cViewPr>
      <p:guideLst>
        <p:guide orient="horz" pos="173"/>
        <p:guide orient="horz" pos="4113"/>
        <p:guide orient="horz" pos="692"/>
        <p:guide pos="288"/>
        <p:guide pos="54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ea"/>
              </a:rPr>
              <a:t>2021/6/11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幻灯片图像占位符 13313"/>
          <p:cNvSpPr>
            <a:spLocks noGrp="1" noRot="1" noChangeAspect="1"/>
          </p:cNvSpPr>
          <p:nvPr>
            <p:ph type="sldImg"/>
          </p:nvPr>
        </p:nvSpPr>
        <p:spPr>
          <a:xfrm>
            <a:off x="1050925" y="754063"/>
            <a:ext cx="4572000" cy="3294062"/>
          </a:xfrm>
          <a:prstGeom prst="rect">
            <a:avLst/>
          </a:prstGeom>
          <a:noFill/>
          <a:ln w="9525">
            <a:noFill/>
          </a:ln>
        </p:spPr>
      </p:sp>
      <p:sp>
        <p:nvSpPr>
          <p:cNvPr id="12291" name="文本占位符 13314"/>
          <p:cNvSpPr>
            <a:spLocks noGrp="1" noChangeArrowheads="1"/>
          </p:cNvSpPr>
          <p:nvPr>
            <p:ph type="body" sz="quarter" idx="4294967295"/>
          </p:nvPr>
        </p:nvSpPr>
        <p:spPr bwMode="auto">
          <a:xfrm>
            <a:off x="538163" y="4387850"/>
            <a:ext cx="5780088"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第五级</a:t>
            </a:r>
          </a:p>
        </p:txBody>
      </p:sp>
      <p:sp>
        <p:nvSpPr>
          <p:cNvPr id="13316" name="页眉占位符 13315"/>
          <p:cNvSpPr>
            <a:spLocks noGrp="1"/>
          </p:cNvSpPr>
          <p:nvPr>
            <p:ph type="hdr" sz="quarter"/>
          </p:nvPr>
        </p:nvSpPr>
        <p:spPr>
          <a:xfrm>
            <a:off x="0" y="0"/>
            <a:ext cx="2973388" cy="457200"/>
          </a:xfrm>
          <a:prstGeom prst="rect">
            <a:avLst/>
          </a:prstGeom>
          <a:noFill/>
          <a:ln w="9525">
            <a:noFill/>
            <a:miter/>
          </a:ln>
        </p:spPr>
        <p:txBody>
          <a:bodyPr vert="horz" wrap="square" lIns="91440" tIns="45720" rIns="91440" bIns="45720" numCol="1" anchor="t" anchorCtr="0" compatLnSpc="1"/>
          <a:lstStyle>
            <a:lvl1pPr eaLnBrk="1" hangingPunct="1">
              <a:buFont typeface="Arial" panose="020B0604020202020204" pitchFamily="34" charset="0"/>
              <a:buNone/>
              <a:defRPr sz="1200" smtClean="0">
                <a:ea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7" name="日期占位符 13316"/>
          <p:cNvSpPr>
            <a:spLocks noGrp="1"/>
          </p:cNvSpPr>
          <p:nvPr>
            <p:ph type="dt" idx="1"/>
          </p:nvPr>
        </p:nvSpPr>
        <p:spPr>
          <a:xfrm>
            <a:off x="3884613" y="0"/>
            <a:ext cx="2973388" cy="45720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20204" pitchFamily="34" charset="0"/>
              <a:buNone/>
              <a:defRPr sz="1200" smtClean="0">
                <a:ea typeface="华文细黑"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8" name="页脚占位符 13317"/>
          <p:cNvSpPr>
            <a:spLocks noGrp="1"/>
          </p:cNvSpPr>
          <p:nvPr>
            <p:ph type="ftr" sz="quarter" idx="4"/>
          </p:nvPr>
        </p:nvSpPr>
        <p:spPr>
          <a:xfrm>
            <a:off x="0" y="8686800"/>
            <a:ext cx="2973388" cy="457200"/>
          </a:xfrm>
          <a:prstGeom prst="rect">
            <a:avLst/>
          </a:prstGeom>
          <a:noFill/>
          <a:ln w="9525">
            <a:noFill/>
            <a:miter/>
          </a:ln>
        </p:spPr>
        <p:txBody>
          <a:bodyPr vert="horz" wrap="square" lIns="91440" tIns="45720" rIns="91440" bIns="45720" numCol="1" anchor="t" anchorCtr="0" compatLnSpc="1"/>
          <a:lstStyle>
            <a:lvl1pPr eaLnBrk="1" hangingPunct="1">
              <a:buFont typeface="Arial" panose="020B0604020202020204" pitchFamily="34" charset="0"/>
              <a:buNone/>
              <a:defRPr sz="1200" smtClean="0">
                <a:ea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3319" name="灯片编号占位符 13318"/>
          <p:cNvSpPr>
            <a:spLocks noGrp="1"/>
          </p:cNvSpPr>
          <p:nvPr>
            <p:ph type="sldNum" sz="quarter" idx="5"/>
          </p:nvPr>
        </p:nvSpPr>
        <p:spPr>
          <a:xfrm>
            <a:off x="3884613" y="8686800"/>
            <a:ext cx="2973388" cy="45720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20204" pitchFamily="34" charset="0"/>
              <a:buNone/>
              <a:defRPr sz="1200" smtClean="0">
                <a:ea typeface="华文细黑" panose="0201060004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F427522-6C9F-4615-9FAB-D409E2F89340}"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华文细黑" panose="0201060004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341438"/>
            <a:ext cx="4032504" cy="4784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341438"/>
            <a:ext cx="4032504" cy="4784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561975"/>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457200" y="1341438"/>
            <a:ext cx="8229600" cy="4784725"/>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pic>
        <p:nvPicPr>
          <p:cNvPr id="1028" name="图片 1027" descr="标志与英文左右排列1-副本副本"/>
          <p:cNvPicPr>
            <a:picLocks noChangeAspect="1"/>
          </p:cNvPicPr>
          <p:nvPr userDrawn="1"/>
        </p:nvPicPr>
        <p:blipFill>
          <a:blip r:embed="rId14"/>
          <a:stretch>
            <a:fillRect/>
          </a:stretch>
        </p:blipFill>
        <p:spPr>
          <a:xfrm>
            <a:off x="8245475" y="260350"/>
            <a:ext cx="53975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algn="l" rtl="0" eaLnBrk="0" fontAlgn="base" hangingPunct="0">
        <a:spcBef>
          <a:spcPct val="0"/>
        </a:spcBef>
        <a:spcAft>
          <a:spcPct val="0"/>
        </a:spcAft>
        <a:defRPr sz="3200" kern="1200">
          <a:solidFill>
            <a:srgbClr val="FFFFFF"/>
          </a:solidFill>
          <a:latin typeface="+mj-lt"/>
          <a:ea typeface="+mj-ea"/>
          <a:cs typeface="+mj-cs"/>
        </a:defRPr>
      </a:lvl1pPr>
      <a:lvl2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a:solidFill>
            <a:srgbClr val="FFFFFF"/>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200">
          <a:solidFill>
            <a:srgbClr val="FFFFFF"/>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inks.jianshu.com/go?to=http%3A%2F%2Fwww.example.com%2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副标题 14337"/>
          <p:cNvSpPr>
            <a:spLocks noGrp="1"/>
          </p:cNvSpPr>
          <p:nvPr>
            <p:ph type="subTitle"/>
          </p:nvPr>
        </p:nvSpPr>
        <p:spPr>
          <a:xfrm>
            <a:off x="3869690" y="4221480"/>
            <a:ext cx="4923790" cy="574675"/>
          </a:xfrm>
        </p:spPr>
        <p:txBody>
          <a:bodyPr wrap="square" lIns="91440" tIns="45720" rIns="91440" bIns="45720" anchor="ctr"/>
          <a:lstStyle>
            <a:lvl1pPr marL="0" lvl="0" indent="0" algn="ctr">
              <a:defRPr/>
            </a:lvl1pPr>
            <a:lvl2pPr marL="457200" lvl="1" indent="0" algn="ctr">
              <a:defRPr/>
            </a:lvl2pPr>
            <a:lvl3pPr marL="914400" lvl="2" indent="0" algn="ctr">
              <a:defRPr/>
            </a:lvl3pPr>
            <a:lvl4pPr marL="1371600" lvl="3" indent="0" algn="ctr">
              <a:defRPr/>
            </a:lvl4pPr>
            <a:lvl5pPr marL="1828800" lvl="4" indent="0" algn="ctr">
              <a:defRPr/>
            </a:lvl5pPr>
          </a:lstStyle>
          <a:p>
            <a:pPr lvl="0" eaLnBrk="1" hangingPunct="1">
              <a:buNone/>
            </a:pPr>
            <a:r>
              <a:rPr lang="en-US" altLang="zh-CN" dirty="0">
                <a:solidFill>
                  <a:srgbClr val="FFFFFF"/>
                </a:solidFill>
                <a:ea typeface="华文细黑" panose="02010600040101010101" pitchFamily="2" charset="-122"/>
              </a:rPr>
              <a:t>----</a:t>
            </a:r>
            <a:r>
              <a:rPr lang="zh-CN" altLang="en-US" dirty="0">
                <a:solidFill>
                  <a:srgbClr val="FFFFFF"/>
                </a:solidFill>
                <a:ea typeface="华文细黑" panose="02010600040101010101" pitchFamily="2" charset="-122"/>
              </a:rPr>
              <a:t>跨域</a:t>
            </a:r>
            <a:r>
              <a:rPr lang="en-US" altLang="zh-CN" dirty="0">
                <a:solidFill>
                  <a:srgbClr val="FFFFFF"/>
                </a:solidFill>
                <a:ea typeface="华文细黑" panose="02010600040101010101" pitchFamily="2" charset="-122"/>
              </a:rPr>
              <a:t>&amp;</a:t>
            </a:r>
            <a:r>
              <a:rPr lang="en-US" altLang="zh-CN" dirty="0" err="1">
                <a:solidFill>
                  <a:srgbClr val="FFFFFF"/>
                </a:solidFill>
                <a:ea typeface="华文细黑" panose="02010600040101010101" pitchFamily="2" charset="-122"/>
              </a:rPr>
              <a:t>axios</a:t>
            </a:r>
            <a:endParaRPr lang="zh-CN" altLang="en-US" dirty="0">
              <a:solidFill>
                <a:srgbClr val="FFFFFF"/>
              </a:solidFill>
              <a:ea typeface="华文细黑" panose="02010600040101010101" pitchFamily="2" charset="-122"/>
            </a:endParaRPr>
          </a:p>
        </p:txBody>
      </p:sp>
      <p:sp>
        <p:nvSpPr>
          <p:cNvPr id="2" name="副标题 14337"/>
          <p:cNvSpPr>
            <a:spLocks noGrp="1"/>
          </p:cNvSpPr>
          <p:nvPr/>
        </p:nvSpPr>
        <p:spPr>
          <a:xfrm>
            <a:off x="3564247" y="1628775"/>
            <a:ext cx="4834896" cy="751190"/>
          </a:xfrm>
          <a:prstGeom prst="rect">
            <a:avLst/>
          </a:prstGeom>
          <a:noFill/>
          <a:ln w="9525">
            <a:noFill/>
            <a:miter/>
          </a:ln>
        </p:spPr>
        <p:txBody>
          <a:bodyPr anchor="ctr">
            <a:scene3d>
              <a:camera prst="orthographicFront"/>
              <a:lightRig rig="threePt" dir="t"/>
            </a:scene3d>
          </a:bodyPr>
          <a:lstStyle>
            <a:lvl1pPr marL="0" lvl="0" indent="0" algn="ctr">
              <a:defRPr kern="1200"/>
            </a:lvl1pPr>
            <a:lvl2pPr marL="457200" lvl="1" indent="-457200" algn="ctr">
              <a:defRPr kern="1200"/>
            </a:lvl2pPr>
            <a:lvl3pPr marL="914400" lvl="2" indent="-914400" algn="ctr">
              <a:defRPr kern="1200"/>
            </a:lvl3pPr>
            <a:lvl4pPr marL="1371600" lvl="3" indent="-1371600" algn="ctr">
              <a:defRPr kern="1200"/>
            </a:lvl4pPr>
            <a:lvl5pPr marL="1828800" lvl="4" indent="-1828800" algn="ctr">
              <a:defRPr kern="1200"/>
            </a:lvl5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4000" noProof="1">
                <a:ln w="9525">
                  <a:solidFill>
                    <a:schemeClr val="bg1"/>
                  </a:solidFill>
                  <a:prstDash val="solid"/>
                </a:ln>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mn-ea"/>
              </a:rPr>
              <a:t>移动应用开发</a:t>
            </a:r>
            <a:endParaRPr kumimoji="0" sz="4000" b="0" i="0" u="none" strike="noStrike" kern="1200" cap="none" spc="0" normalizeH="0" baseline="0" noProof="1">
              <a:ln w="9525">
                <a:solidFill>
                  <a:schemeClr val="bg1"/>
                </a:solidFill>
                <a:prstDash val="solid"/>
              </a:ln>
              <a:solidFill>
                <a:schemeClr val="tx1"/>
              </a:solidFill>
              <a:effectLst>
                <a:outerShdw blurRad="12700" dist="38100" dir="2700000" algn="tl" rotWithShape="0">
                  <a:schemeClr val="bg1">
                    <a:lumMod val="50000"/>
                  </a:schemeClr>
                </a:outerShdw>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cors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en-US" altLang="zh-CN" dirty="0"/>
              <a:t>CORS(Cross-Origin Resource Sharing, </a:t>
            </a:r>
            <a:r>
              <a:rPr lang="zh-CN" altLang="en-US" dirty="0"/>
              <a:t>跨源资源共享</a:t>
            </a:r>
            <a:r>
              <a:rPr lang="en-US" altLang="zh-CN" dirty="0"/>
              <a:t>)</a:t>
            </a:r>
            <a:r>
              <a:rPr lang="zh-CN" altLang="en-US" dirty="0"/>
              <a:t>是</a:t>
            </a:r>
            <a:r>
              <a:rPr lang="en-US" altLang="zh-CN" dirty="0"/>
              <a:t>W3C</a:t>
            </a:r>
            <a:r>
              <a:rPr lang="zh-CN" altLang="en-US" dirty="0"/>
              <a:t>出的一个标准，其思想是使用自定义的</a:t>
            </a:r>
            <a:r>
              <a:rPr lang="en-US" altLang="zh-CN" dirty="0"/>
              <a:t>HTTP</a:t>
            </a:r>
            <a:r>
              <a:rPr lang="zh-CN" altLang="en-US" dirty="0"/>
              <a:t>头部让浏览器与服务器进行沟通，从而决定请求或响应是应该成功，还是应该失败。因此，要想实现</a:t>
            </a:r>
            <a:r>
              <a:rPr lang="en-US" altLang="zh-CN" dirty="0"/>
              <a:t>CORS</a:t>
            </a:r>
            <a:r>
              <a:rPr lang="zh-CN" altLang="en-US" dirty="0"/>
              <a:t>进行跨域，需要服务器进行一些设置，同时前端也需要做一些配置和分析。</a:t>
            </a:r>
            <a:endParaRPr lang="en-US" altLang="zh-CN" dirty="0"/>
          </a:p>
          <a:p>
            <a:pPr marL="0" indent="0">
              <a:buNone/>
            </a:pPr>
            <a:endParaRPr lang="en-US" altLang="zh-CN" dirty="0"/>
          </a:p>
          <a:p>
            <a:pPr marL="0" indent="0">
              <a:buNone/>
            </a:pPr>
            <a:r>
              <a:rPr lang="en-US" altLang="zh-CN" dirty="0"/>
              <a:t>koa2</a:t>
            </a:r>
            <a:r>
              <a:rPr lang="zh-CN" altLang="en-US" dirty="0"/>
              <a:t>服务端设置：</a:t>
            </a:r>
            <a:endParaRPr lang="en-US" altLang="zh-CN" dirty="0"/>
          </a:p>
          <a:p>
            <a:pPr marL="0" indent="0">
              <a:buNone/>
            </a:pPr>
            <a:r>
              <a:rPr lang="en-US" altLang="zh-CN" dirty="0" err="1"/>
              <a:t>npm</a:t>
            </a:r>
            <a:r>
              <a:rPr lang="en-US" altLang="zh-CN" dirty="0"/>
              <a:t> install --save koa2-cors</a:t>
            </a:r>
          </a:p>
          <a:p>
            <a:pPr marL="0" indent="0">
              <a:buNone/>
            </a:pPr>
            <a:endParaRPr lang="en-US" altLang="zh-CN" dirty="0"/>
          </a:p>
        </p:txBody>
      </p:sp>
    </p:spTree>
    <p:extLst>
      <p:ext uri="{BB962C8B-B14F-4D97-AF65-F5344CB8AC3E}">
        <p14:creationId xmlns:p14="http://schemas.microsoft.com/office/powerpoint/2010/main" val="1015738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cors</a:t>
            </a:r>
            <a:endParaRPr lang="en-US" altLang="zh-CN"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C697CBA8-3640-4FC2-8FF5-2516A8E91E16}"/>
              </a:ext>
            </a:extLst>
          </p:cNvPr>
          <p:cNvSpPr txBox="1"/>
          <p:nvPr/>
        </p:nvSpPr>
        <p:spPr>
          <a:xfrm>
            <a:off x="179512" y="1268760"/>
            <a:ext cx="1928733" cy="461665"/>
          </a:xfrm>
          <a:prstGeom prst="rect">
            <a:avLst/>
          </a:prstGeom>
          <a:noFill/>
        </p:spPr>
        <p:txBody>
          <a:bodyPr wrap="none" rtlCol="0">
            <a:spAutoFit/>
          </a:bodyPr>
          <a:lstStyle/>
          <a:p>
            <a:r>
              <a:rPr lang="zh-CN" altLang="en-US" sz="2400" dirty="0"/>
              <a:t>服务端配置</a:t>
            </a:r>
            <a:r>
              <a:rPr lang="zh-CN" altLang="en-US" dirty="0"/>
              <a:t>：</a:t>
            </a:r>
          </a:p>
        </p:txBody>
      </p:sp>
      <p:sp>
        <p:nvSpPr>
          <p:cNvPr id="8" name="矩形 7">
            <a:extLst>
              <a:ext uri="{FF2B5EF4-FFF2-40B4-BE49-F238E27FC236}">
                <a16:creationId xmlns:a16="http://schemas.microsoft.com/office/drawing/2014/main" id="{F5C337DB-9714-495D-BD6B-70E4AEF1D3FE}"/>
              </a:ext>
            </a:extLst>
          </p:cNvPr>
          <p:cNvSpPr/>
          <p:nvPr/>
        </p:nvSpPr>
        <p:spPr>
          <a:xfrm>
            <a:off x="70992" y="1746449"/>
            <a:ext cx="9073008" cy="5016758"/>
          </a:xfrm>
          <a:prstGeom prst="rect">
            <a:avLst/>
          </a:prstGeom>
          <a:solidFill>
            <a:srgbClr val="FFFFCC"/>
          </a:solidFill>
        </p:spPr>
        <p:txBody>
          <a:bodyPr wrap="square">
            <a:spAutoFit/>
          </a:bodyPr>
          <a:lstStyle/>
          <a:p>
            <a:r>
              <a:rPr lang="en-US" altLang="zh-CN" dirty="0"/>
              <a:t>const </a:t>
            </a:r>
            <a:r>
              <a:rPr lang="en-US" altLang="zh-CN" dirty="0" err="1"/>
              <a:t>cors</a:t>
            </a:r>
            <a:r>
              <a:rPr lang="en-US" altLang="zh-CN" dirty="0"/>
              <a:t> = require('koa2-cors'); //</a:t>
            </a:r>
            <a:r>
              <a:rPr lang="zh-CN" altLang="en-US" dirty="0"/>
              <a:t>跨域处理</a:t>
            </a:r>
            <a:endParaRPr lang="en-US" altLang="zh-CN" dirty="0"/>
          </a:p>
          <a:p>
            <a:endParaRPr lang="en-US" altLang="zh-CN" dirty="0"/>
          </a:p>
          <a:p>
            <a:r>
              <a:rPr lang="en-US" altLang="zh-CN" dirty="0" err="1"/>
              <a:t>app.use</a:t>
            </a:r>
            <a:r>
              <a:rPr lang="en-US" altLang="zh-CN" dirty="0"/>
              <a:t>(    </a:t>
            </a:r>
            <a:r>
              <a:rPr lang="en-US" altLang="zh-CN" dirty="0" err="1"/>
              <a:t>cors</a:t>
            </a:r>
            <a:r>
              <a:rPr lang="en-US" altLang="zh-CN" dirty="0"/>
              <a:t>(</a:t>
            </a:r>
          </a:p>
          <a:p>
            <a:r>
              <a:rPr lang="en-US" altLang="zh-CN" dirty="0"/>
              <a:t>	{        </a:t>
            </a:r>
          </a:p>
          <a:p>
            <a:r>
              <a:rPr lang="en-US" altLang="zh-CN" dirty="0"/>
              <a:t>	origin: function(</a:t>
            </a:r>
            <a:r>
              <a:rPr lang="en-US" altLang="zh-CN" dirty="0" err="1"/>
              <a:t>ctx</a:t>
            </a:r>
            <a:r>
              <a:rPr lang="en-US" altLang="zh-CN" dirty="0"/>
              <a:t>) { //</a:t>
            </a:r>
            <a:r>
              <a:rPr lang="zh-CN" altLang="en-US" dirty="0"/>
              <a:t>设置允许来自指定域名请求            </a:t>
            </a:r>
            <a:endParaRPr lang="en-US" altLang="zh-CN" dirty="0"/>
          </a:p>
          <a:p>
            <a:r>
              <a:rPr lang="en-US" altLang="zh-CN" dirty="0"/>
              <a:t>	if (ctx.url === '/test') {                </a:t>
            </a:r>
          </a:p>
          <a:p>
            <a:r>
              <a:rPr lang="en-US" altLang="zh-CN" dirty="0"/>
              <a:t>		return '*'; // </a:t>
            </a:r>
            <a:r>
              <a:rPr lang="zh-CN" altLang="en-US" dirty="0"/>
              <a:t>允许来自所有域名请求            </a:t>
            </a:r>
            <a:r>
              <a:rPr lang="en-US" altLang="zh-CN" dirty="0"/>
              <a:t>}            </a:t>
            </a:r>
          </a:p>
          <a:p>
            <a:r>
              <a:rPr lang="en-US" altLang="zh-CN" dirty="0"/>
              <a:t>	return 'http://localhost:8080'; //</a:t>
            </a:r>
            <a:r>
              <a:rPr lang="zh-CN" altLang="en-US" dirty="0"/>
              <a:t>只允许</a:t>
            </a:r>
            <a:r>
              <a:rPr lang="en-US" altLang="zh-CN" dirty="0"/>
              <a:t>http://localhost:8080</a:t>
            </a:r>
            <a:r>
              <a:rPr lang="zh-CN" altLang="en-US" dirty="0"/>
              <a:t>这个域名的请求        </a:t>
            </a:r>
            <a:r>
              <a:rPr lang="en-US" altLang="zh-CN" dirty="0"/>
              <a:t>},        	</a:t>
            </a:r>
            <a:r>
              <a:rPr lang="en-US" altLang="zh-CN" dirty="0" err="1"/>
              <a:t>maxAge</a:t>
            </a:r>
            <a:r>
              <a:rPr lang="en-US" altLang="zh-CN" dirty="0"/>
              <a:t>: 5, //</a:t>
            </a:r>
            <a:r>
              <a:rPr lang="zh-CN" altLang="en-US" dirty="0"/>
              <a:t>指定本次预检请求的有效期，单位为秒。        </a:t>
            </a:r>
            <a:endParaRPr lang="en-US" altLang="zh-CN" dirty="0"/>
          </a:p>
          <a:p>
            <a:r>
              <a:rPr lang="en-US" altLang="zh-CN" dirty="0"/>
              <a:t>	credentials: true, //</a:t>
            </a:r>
            <a:r>
              <a:rPr lang="zh-CN" altLang="en-US" dirty="0"/>
              <a:t>是否允许发送</a:t>
            </a:r>
            <a:r>
              <a:rPr lang="en-US" altLang="zh-CN" dirty="0"/>
              <a:t>Cookie        </a:t>
            </a:r>
          </a:p>
          <a:p>
            <a:r>
              <a:rPr lang="en-US" altLang="zh-CN" dirty="0"/>
              <a:t>	</a:t>
            </a:r>
            <a:r>
              <a:rPr lang="en-US" altLang="zh-CN" dirty="0" err="1"/>
              <a:t>allowMethods</a:t>
            </a:r>
            <a:r>
              <a:rPr lang="en-US" altLang="zh-CN" dirty="0"/>
              <a:t>: ['GET', 'POST', 'PUT', 'DELETE', 'OPTIONS’], </a:t>
            </a:r>
          </a:p>
          <a:p>
            <a:r>
              <a:rPr lang="en-US" altLang="zh-CN" dirty="0"/>
              <a:t>						//</a:t>
            </a:r>
            <a:r>
              <a:rPr lang="zh-CN" altLang="en-US" dirty="0"/>
              <a:t>设置所允许</a:t>
            </a:r>
            <a:r>
              <a:rPr lang="en-US" altLang="zh-CN" dirty="0"/>
              <a:t>http</a:t>
            </a:r>
            <a:r>
              <a:rPr lang="zh-CN" altLang="en-US" dirty="0"/>
              <a:t>的请求方法</a:t>
            </a:r>
            <a:r>
              <a:rPr lang="en-US" altLang="zh-CN" dirty="0"/>
              <a:t>	</a:t>
            </a:r>
          </a:p>
          <a:p>
            <a:r>
              <a:rPr lang="en-US" altLang="zh-CN" dirty="0"/>
              <a:t>	</a:t>
            </a:r>
            <a:r>
              <a:rPr lang="en-US" altLang="zh-CN" dirty="0" err="1"/>
              <a:t>allowHeaders</a:t>
            </a:r>
            <a:r>
              <a:rPr lang="en-US" altLang="zh-CN" dirty="0"/>
              <a:t>: ['Content-Type', 'Authorization', 'Accept’],</a:t>
            </a:r>
          </a:p>
          <a:p>
            <a:r>
              <a:rPr lang="en-US" altLang="zh-CN" dirty="0"/>
              <a:t>						 //</a:t>
            </a:r>
            <a:r>
              <a:rPr lang="zh-CN" altLang="en-US" dirty="0"/>
              <a:t>设置服务器支持的所有头信息字段        </a:t>
            </a:r>
            <a:endParaRPr lang="en-US" altLang="zh-CN" dirty="0"/>
          </a:p>
          <a:p>
            <a:r>
              <a:rPr lang="en-US" altLang="zh-CN" dirty="0"/>
              <a:t>	</a:t>
            </a:r>
            <a:r>
              <a:rPr lang="en-US" altLang="zh-CN" dirty="0" err="1"/>
              <a:t>exposeHeaders</a:t>
            </a:r>
            <a:r>
              <a:rPr lang="en-US" altLang="zh-CN" dirty="0"/>
              <a:t>: ['WWW-Authenticate', 'Server-Authorization’] </a:t>
            </a:r>
          </a:p>
          <a:p>
            <a:r>
              <a:rPr lang="en-US" altLang="zh-CN" dirty="0"/>
              <a:t>				//</a:t>
            </a:r>
            <a:r>
              <a:rPr lang="zh-CN" altLang="en-US" dirty="0"/>
              <a:t>设置获取其他自定义字段    </a:t>
            </a:r>
            <a:r>
              <a:rPr lang="en-US" altLang="zh-CN" dirty="0"/>
              <a:t>}));</a:t>
            </a:r>
          </a:p>
          <a:p>
            <a:endParaRPr lang="en-US" altLang="zh-CN" dirty="0"/>
          </a:p>
          <a:p>
            <a:r>
              <a:rPr lang="en-US" altLang="zh-CN" dirty="0" err="1"/>
              <a:t>router.post</a:t>
            </a:r>
            <a:r>
              <a:rPr lang="en-US" altLang="zh-CN" dirty="0"/>
              <a:t>('/', async function (</a:t>
            </a:r>
            <a:r>
              <a:rPr lang="en-US" altLang="zh-CN" dirty="0" err="1"/>
              <a:t>ctx</a:t>
            </a:r>
            <a:r>
              <a:rPr lang="en-US" altLang="zh-CN" dirty="0"/>
              <a:t>) {    </a:t>
            </a:r>
            <a:r>
              <a:rPr lang="en-US" altLang="zh-CN" dirty="0" err="1"/>
              <a:t>ctx.body</a:t>
            </a:r>
            <a:r>
              <a:rPr lang="en-US" altLang="zh-CN" dirty="0"/>
              <a:t> = '</a:t>
            </a:r>
            <a:r>
              <a:rPr lang="zh-CN" altLang="en-US" dirty="0"/>
              <a:t>请求成功了</a:t>
            </a:r>
            <a:r>
              <a:rPr lang="en-US" altLang="zh-CN" dirty="0"/>
              <a:t>’});</a:t>
            </a:r>
          </a:p>
          <a:p>
            <a:endParaRPr lang="en-US" altLang="zh-CN" dirty="0"/>
          </a:p>
          <a:p>
            <a:r>
              <a:rPr lang="en-US" altLang="zh-CN" dirty="0" err="1"/>
              <a:t>app.listen</a:t>
            </a:r>
            <a:r>
              <a:rPr lang="en-US" altLang="zh-CN" dirty="0"/>
              <a:t>(3000);</a:t>
            </a:r>
            <a:endParaRPr lang="zh-CN" altLang="en-US" dirty="0"/>
          </a:p>
        </p:txBody>
      </p:sp>
    </p:spTree>
    <p:extLst>
      <p:ext uri="{BB962C8B-B14F-4D97-AF65-F5344CB8AC3E}">
        <p14:creationId xmlns:p14="http://schemas.microsoft.com/office/powerpoint/2010/main" val="26744642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cors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前端的配置：</a:t>
            </a:r>
            <a:endParaRPr lang="en-US" altLang="zh-CN" dirty="0"/>
          </a:p>
          <a:p>
            <a:pPr marL="0" indent="0">
              <a:buNone/>
            </a:pPr>
            <a:r>
              <a:rPr lang="zh-CN" altLang="en-US" sz="2000" dirty="0"/>
              <a:t>浏览器将</a:t>
            </a:r>
            <a:r>
              <a:rPr lang="en-US" altLang="zh-CN" sz="2000" dirty="0"/>
              <a:t>CORS</a:t>
            </a:r>
            <a:r>
              <a:rPr lang="zh-CN" altLang="en-US" sz="2000" dirty="0"/>
              <a:t>请求分成两类：简单请求（</a:t>
            </a:r>
            <a:r>
              <a:rPr lang="en-US" altLang="zh-CN" sz="2000" dirty="0"/>
              <a:t>simple request</a:t>
            </a:r>
            <a:r>
              <a:rPr lang="zh-CN" altLang="en-US" sz="2000" dirty="0"/>
              <a:t>）和非简单请求（</a:t>
            </a:r>
            <a:r>
              <a:rPr lang="en-US" altLang="zh-CN" sz="2000" dirty="0"/>
              <a:t>not-so-simple request</a:t>
            </a:r>
            <a:r>
              <a:rPr lang="zh-CN" altLang="en-US" sz="2000" dirty="0"/>
              <a:t>）。</a:t>
            </a:r>
          </a:p>
          <a:p>
            <a:pPr marL="0" indent="0">
              <a:buNone/>
            </a:pPr>
            <a:r>
              <a:rPr lang="zh-CN" altLang="en-US" sz="2000" dirty="0"/>
              <a:t>简单请求：</a:t>
            </a:r>
          </a:p>
          <a:p>
            <a:pPr marL="0" indent="0">
              <a:buNone/>
            </a:pPr>
            <a:r>
              <a:rPr lang="zh-CN" altLang="en-US" sz="2000" dirty="0"/>
              <a:t>简单请求满足以下条件：</a:t>
            </a:r>
          </a:p>
          <a:p>
            <a:pPr marL="400050" lvl="1" indent="0">
              <a:buNone/>
            </a:pPr>
            <a:r>
              <a:rPr lang="en-US" altLang="zh-CN" sz="1600" dirty="0"/>
              <a:t>1. </a:t>
            </a:r>
            <a:r>
              <a:rPr lang="zh-CN" altLang="en-US" sz="1600" dirty="0"/>
              <a:t>使用下列方法之一：</a:t>
            </a:r>
          </a:p>
          <a:p>
            <a:pPr lvl="2">
              <a:buFont typeface="Arial" panose="020B0604020202020204" pitchFamily="34" charset="0"/>
              <a:buChar char="•"/>
            </a:pPr>
            <a:r>
              <a:rPr lang="en-US" altLang="zh-CN" sz="1600" dirty="0"/>
              <a:t>GET</a:t>
            </a:r>
          </a:p>
          <a:p>
            <a:pPr lvl="2">
              <a:buFont typeface="Arial" panose="020B0604020202020204" pitchFamily="34" charset="0"/>
              <a:buChar char="•"/>
            </a:pPr>
            <a:r>
              <a:rPr lang="en-US" altLang="zh-CN" sz="1600" dirty="0"/>
              <a:t>HEAD</a:t>
            </a:r>
          </a:p>
          <a:p>
            <a:pPr lvl="2">
              <a:buFont typeface="Arial" panose="020B0604020202020204" pitchFamily="34" charset="0"/>
              <a:buChar char="•"/>
            </a:pPr>
            <a:r>
              <a:rPr lang="en-US" altLang="zh-CN" sz="1600" dirty="0"/>
              <a:t>POST</a:t>
            </a:r>
          </a:p>
          <a:p>
            <a:pPr marL="400050" lvl="1" indent="0">
              <a:buNone/>
            </a:pPr>
            <a:r>
              <a:rPr lang="en-US" altLang="zh-CN" sz="1600" dirty="0"/>
              <a:t>2.HTTP</a:t>
            </a:r>
            <a:r>
              <a:rPr lang="zh-CN" altLang="en-US" sz="1600" dirty="0"/>
              <a:t>的头信息不超出以下几种字段</a:t>
            </a:r>
            <a:r>
              <a:rPr lang="en-US" altLang="zh-CN" sz="1600" dirty="0"/>
              <a:t>:</a:t>
            </a:r>
          </a:p>
          <a:p>
            <a:pPr lvl="2">
              <a:buFont typeface="Arial" panose="020B0604020202020204" pitchFamily="34" charset="0"/>
              <a:buChar char="•"/>
            </a:pPr>
            <a:r>
              <a:rPr lang="en-US" altLang="zh-CN" sz="1600" dirty="0"/>
              <a:t>Accept</a:t>
            </a:r>
          </a:p>
          <a:p>
            <a:pPr lvl="2">
              <a:buFont typeface="Arial" panose="020B0604020202020204" pitchFamily="34" charset="0"/>
              <a:buChar char="•"/>
            </a:pPr>
            <a:r>
              <a:rPr lang="en-US" altLang="zh-CN" sz="1600" dirty="0"/>
              <a:t>Accept-Language</a:t>
            </a:r>
          </a:p>
          <a:p>
            <a:pPr lvl="2">
              <a:buFont typeface="Arial" panose="020B0604020202020204" pitchFamily="34" charset="0"/>
              <a:buChar char="•"/>
            </a:pPr>
            <a:r>
              <a:rPr lang="en-US" altLang="zh-CN" sz="1600" dirty="0"/>
              <a:t>Content-Language</a:t>
            </a:r>
          </a:p>
          <a:p>
            <a:pPr lvl="2">
              <a:buFont typeface="Arial" panose="020B0604020202020204" pitchFamily="34" charset="0"/>
              <a:buChar char="•"/>
            </a:pPr>
            <a:r>
              <a:rPr lang="en-US" altLang="zh-CN" sz="1600" dirty="0"/>
              <a:t>Content-Type:</a:t>
            </a:r>
            <a:r>
              <a:rPr lang="zh-CN" altLang="en-US" sz="1600" dirty="0"/>
              <a:t>值属于下列之一</a:t>
            </a:r>
            <a:r>
              <a:rPr lang="en-US" altLang="zh-CN" sz="1600" dirty="0"/>
              <a:t>:</a:t>
            </a:r>
          </a:p>
          <a:p>
            <a:pPr lvl="3">
              <a:buFont typeface="Wingdings" panose="05000000000000000000" pitchFamily="2" charset="2"/>
              <a:buChar char="ü"/>
            </a:pPr>
            <a:r>
              <a:rPr lang="en-US" altLang="zh-CN" sz="1600" dirty="0"/>
              <a:t>application/x-www-form-</a:t>
            </a:r>
            <a:r>
              <a:rPr lang="en-US" altLang="zh-CN" sz="1600" dirty="0" err="1"/>
              <a:t>urlencoded</a:t>
            </a:r>
            <a:endParaRPr lang="en-US" altLang="zh-CN" sz="1600" dirty="0"/>
          </a:p>
          <a:p>
            <a:pPr lvl="3">
              <a:buFont typeface="Wingdings" panose="05000000000000000000" pitchFamily="2" charset="2"/>
              <a:buChar char="ü"/>
            </a:pPr>
            <a:r>
              <a:rPr lang="en-US" altLang="zh-CN" sz="1600" dirty="0"/>
              <a:t>multipart/form-data</a:t>
            </a:r>
          </a:p>
          <a:p>
            <a:pPr lvl="3">
              <a:buFont typeface="Wingdings" panose="05000000000000000000" pitchFamily="2" charset="2"/>
              <a:buChar char="ü"/>
            </a:pPr>
            <a:r>
              <a:rPr lang="en-US" altLang="zh-CN" sz="1600" dirty="0"/>
              <a:t>text/plain</a:t>
            </a:r>
          </a:p>
        </p:txBody>
      </p:sp>
    </p:spTree>
    <p:extLst>
      <p:ext uri="{BB962C8B-B14F-4D97-AF65-F5344CB8AC3E}">
        <p14:creationId xmlns:p14="http://schemas.microsoft.com/office/powerpoint/2010/main" val="29236784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cors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非简单请求：</a:t>
            </a:r>
            <a:endParaRPr lang="en-US" altLang="zh-CN" dirty="0"/>
          </a:p>
          <a:p>
            <a:pPr lvl="1">
              <a:buFont typeface="Arial" panose="020B0604020202020204" pitchFamily="34" charset="0"/>
              <a:buChar char="•"/>
            </a:pPr>
            <a:r>
              <a:rPr lang="zh-CN" altLang="en-US" dirty="0"/>
              <a:t>请求方式：</a:t>
            </a:r>
            <a:r>
              <a:rPr lang="en-US" altLang="zh-CN" dirty="0"/>
              <a:t>PUT</a:t>
            </a:r>
            <a:r>
              <a:rPr lang="zh-CN" altLang="en-US" dirty="0"/>
              <a:t>、</a:t>
            </a:r>
            <a:r>
              <a:rPr lang="en-US" altLang="zh-CN" dirty="0"/>
              <a:t>DELETE</a:t>
            </a:r>
          </a:p>
          <a:p>
            <a:pPr lvl="1">
              <a:buFont typeface="Arial" panose="020B0604020202020204" pitchFamily="34" charset="0"/>
              <a:buChar char="•"/>
            </a:pPr>
            <a:r>
              <a:rPr lang="zh-CN" altLang="en-US" dirty="0"/>
              <a:t>自定义头部字段</a:t>
            </a:r>
            <a:endParaRPr lang="en-US" altLang="zh-CN" dirty="0"/>
          </a:p>
          <a:p>
            <a:pPr lvl="1">
              <a:buFont typeface="Arial" panose="020B0604020202020204" pitchFamily="34" charset="0"/>
              <a:buChar char="•"/>
            </a:pPr>
            <a:r>
              <a:rPr lang="zh-CN" altLang="en-US" dirty="0"/>
              <a:t>发送</a:t>
            </a:r>
            <a:r>
              <a:rPr lang="en-US" altLang="zh-CN" dirty="0"/>
              <a:t>json</a:t>
            </a:r>
            <a:r>
              <a:rPr lang="zh-CN" altLang="en-US" dirty="0"/>
              <a:t>格式数据</a:t>
            </a:r>
            <a:endParaRPr lang="en-US" altLang="zh-CN" dirty="0"/>
          </a:p>
          <a:p>
            <a:pPr lvl="1">
              <a:buFont typeface="Arial" panose="020B0604020202020204" pitchFamily="34" charset="0"/>
              <a:buChar char="•"/>
            </a:pPr>
            <a:r>
              <a:rPr lang="zh-CN" altLang="en-US" dirty="0"/>
              <a:t>正式通信之前，浏览器会先发送</a:t>
            </a:r>
            <a:r>
              <a:rPr lang="en-US" altLang="zh-CN" dirty="0"/>
              <a:t>OPTION</a:t>
            </a:r>
            <a:r>
              <a:rPr lang="zh-CN" altLang="en-US" dirty="0"/>
              <a:t>请求，进行预检，这一次的请求称为“预检请求”</a:t>
            </a:r>
            <a:endParaRPr lang="en-US" altLang="zh-CN" dirty="0"/>
          </a:p>
          <a:p>
            <a:pPr lvl="1">
              <a:buFont typeface="Arial" panose="020B0604020202020204" pitchFamily="34" charset="0"/>
              <a:buChar char="•"/>
            </a:pPr>
            <a:r>
              <a:rPr lang="zh-CN" altLang="en-US" dirty="0"/>
              <a:t>服务器成功响应预检请求后，才会发送真正的请求，并且携带真实数据</a:t>
            </a:r>
            <a:endParaRPr lang="en-US" altLang="zh-CN" dirty="0"/>
          </a:p>
        </p:txBody>
      </p:sp>
    </p:spTree>
    <p:extLst>
      <p:ext uri="{BB962C8B-B14F-4D97-AF65-F5344CB8AC3E}">
        <p14:creationId xmlns:p14="http://schemas.microsoft.com/office/powerpoint/2010/main" val="24198882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cors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大部分的请求是需要用户携带着用户信息的，比如在一个登录的系统中，用户会携带着相应的</a:t>
            </a:r>
            <a:r>
              <a:rPr lang="en-US" altLang="zh-CN" dirty="0"/>
              <a:t>cookie</a:t>
            </a:r>
            <a:r>
              <a:rPr lang="zh-CN" altLang="en-US" dirty="0"/>
              <a:t>或</a:t>
            </a:r>
            <a:r>
              <a:rPr lang="en-US" altLang="zh-CN" dirty="0"/>
              <a:t>token</a:t>
            </a:r>
            <a:r>
              <a:rPr lang="zh-CN" altLang="en-US" dirty="0"/>
              <a:t>，但</a:t>
            </a:r>
            <a:r>
              <a:rPr lang="en-US" altLang="zh-CN" dirty="0"/>
              <a:t>CORS</a:t>
            </a:r>
            <a:r>
              <a:rPr lang="zh-CN" altLang="en-US" dirty="0"/>
              <a:t>跨域默认是不带身份凭证的。</a:t>
            </a:r>
          </a:p>
          <a:p>
            <a:pPr marL="0" indent="0">
              <a:buNone/>
            </a:pPr>
            <a:r>
              <a:rPr lang="zh-CN" altLang="en-US" dirty="0"/>
              <a:t>如果需要附带身份凭证，在发送请求时，通过将</a:t>
            </a:r>
            <a:r>
              <a:rPr lang="en-US" altLang="zh-CN" dirty="0" err="1"/>
              <a:t>withCredentials</a:t>
            </a:r>
            <a:r>
              <a:rPr lang="zh-CN" altLang="en-US" dirty="0"/>
              <a:t>属性设置为</a:t>
            </a:r>
            <a:r>
              <a:rPr lang="en-US" altLang="zh-CN" dirty="0"/>
              <a:t>true</a:t>
            </a:r>
            <a:r>
              <a:rPr lang="zh-CN" altLang="en-US" dirty="0"/>
              <a:t>，可以指定某个请求可以发送凭据。</a:t>
            </a:r>
            <a:endParaRPr lang="en-US" altLang="zh-CN" dirty="0"/>
          </a:p>
          <a:p>
            <a:pPr marL="0" indent="0">
              <a:buNone/>
            </a:pPr>
            <a:endParaRPr lang="en-US" altLang="zh-CN" dirty="0"/>
          </a:p>
          <a:p>
            <a:pPr marL="0" indent="0">
              <a:buNone/>
            </a:pPr>
            <a:r>
              <a:rPr lang="zh-CN" altLang="en-US" dirty="0"/>
              <a:t>附带身份凭证对服务端有两个要求：</a:t>
            </a:r>
          </a:p>
          <a:p>
            <a:r>
              <a:rPr lang="zh-CN" altLang="en-US" dirty="0"/>
              <a:t>服务端的</a:t>
            </a:r>
            <a:r>
              <a:rPr lang="en-US" altLang="zh-CN" dirty="0"/>
              <a:t>Access-Control-Allow-Origin</a:t>
            </a:r>
            <a:r>
              <a:rPr lang="zh-CN" altLang="en-US" dirty="0"/>
              <a:t>头部不能设置为*</a:t>
            </a:r>
          </a:p>
          <a:p>
            <a:r>
              <a:rPr lang="zh-CN" altLang="en-US" dirty="0"/>
              <a:t>服务端的</a:t>
            </a:r>
            <a:r>
              <a:rPr lang="en-US" altLang="zh-CN" dirty="0"/>
              <a:t>Access-Control-Allow-Credentials</a:t>
            </a:r>
            <a:r>
              <a:rPr lang="zh-CN" altLang="en-US" dirty="0"/>
              <a:t>头部设置为</a:t>
            </a:r>
            <a:r>
              <a:rPr lang="en-US" altLang="zh-CN" dirty="0"/>
              <a:t>true</a:t>
            </a:r>
          </a:p>
          <a:p>
            <a:pPr marL="0" indent="0">
              <a:buNone/>
            </a:pPr>
            <a:endParaRPr lang="en-US" altLang="zh-CN" dirty="0"/>
          </a:p>
        </p:txBody>
      </p:sp>
    </p:spTree>
    <p:extLst>
      <p:ext uri="{BB962C8B-B14F-4D97-AF65-F5344CB8AC3E}">
        <p14:creationId xmlns:p14="http://schemas.microsoft.com/office/powerpoint/2010/main" val="30035284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latin typeface="黑体" panose="02010609060101010101" pitchFamily="49" charset="-122"/>
                <a:ea typeface="黑体" panose="02010609060101010101" pitchFamily="49" charset="-122"/>
              </a:rPr>
              <a:t>跨域</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cors</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Axios</a:t>
            </a:r>
            <a:endParaRPr lang="en-US" altLang="zh-CN" sz="3600" dirty="0">
              <a:latin typeface="黑体" panose="02010609060101010101" pitchFamily="49" charset="-122"/>
              <a:ea typeface="黑体" panose="02010609060101010101" pitchFamily="49" charset="-122"/>
            </a:endParaRPr>
          </a:p>
        </p:txBody>
      </p:sp>
      <p:sp>
        <p:nvSpPr>
          <p:cNvPr id="2" name="右箭头 1"/>
          <p:cNvSpPr/>
          <p:nvPr/>
        </p:nvSpPr>
        <p:spPr>
          <a:xfrm>
            <a:off x="246062" y="3775000"/>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16065980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en-US" altLang="zh-CN" dirty="0" err="1"/>
              <a:t>axios</a:t>
            </a:r>
            <a:r>
              <a:rPr lang="zh-CN" altLang="en-US" dirty="0"/>
              <a:t>是一个</a:t>
            </a:r>
            <a:r>
              <a:rPr lang="en-US" altLang="zh-CN" dirty="0"/>
              <a:t>promise</a:t>
            </a:r>
            <a:r>
              <a:rPr lang="zh-CN" altLang="en-US" dirty="0"/>
              <a:t>实现的</a:t>
            </a:r>
            <a:r>
              <a:rPr lang="en-US" altLang="zh-CN" dirty="0"/>
              <a:t>http</a:t>
            </a:r>
            <a:r>
              <a:rPr lang="zh-CN" altLang="en-US" dirty="0"/>
              <a:t>库，符合最新的</a:t>
            </a:r>
            <a:r>
              <a:rPr lang="en-US" altLang="zh-CN" dirty="0"/>
              <a:t>ES</a:t>
            </a:r>
            <a:r>
              <a:rPr lang="zh-CN" altLang="en-US" dirty="0"/>
              <a:t>规范。要用这个东西主要有以下几个原因：</a:t>
            </a:r>
            <a:endParaRPr lang="en-US" altLang="zh-CN" dirty="0"/>
          </a:p>
          <a:p>
            <a:pPr lvl="1" indent="-342900">
              <a:buFont typeface="Arial" panose="020B0604020202020204" pitchFamily="34" charset="0"/>
              <a:buChar char="•"/>
            </a:pPr>
            <a:r>
              <a:rPr lang="zh-CN" altLang="en-US" dirty="0"/>
              <a:t>从浏览器中创建 </a:t>
            </a:r>
            <a:r>
              <a:rPr lang="en-US" altLang="zh-CN" dirty="0" err="1"/>
              <a:t>XMLHttpRequests</a:t>
            </a:r>
            <a:endParaRPr lang="en-US" altLang="zh-CN" dirty="0"/>
          </a:p>
          <a:p>
            <a:pPr lvl="1" indent="-342900">
              <a:buFont typeface="Arial" panose="020B0604020202020204" pitchFamily="34" charset="0"/>
              <a:buChar char="•"/>
            </a:pPr>
            <a:r>
              <a:rPr lang="zh-CN" altLang="en-US" dirty="0"/>
              <a:t>从 </a:t>
            </a:r>
            <a:r>
              <a:rPr lang="en-US" altLang="zh-CN" dirty="0"/>
              <a:t>node.js </a:t>
            </a:r>
            <a:r>
              <a:rPr lang="zh-CN" altLang="en-US" dirty="0"/>
              <a:t>创建 </a:t>
            </a:r>
            <a:r>
              <a:rPr lang="en-US" altLang="zh-CN" dirty="0"/>
              <a:t>http </a:t>
            </a:r>
            <a:r>
              <a:rPr lang="zh-CN" altLang="en-US" dirty="0"/>
              <a:t>请求</a:t>
            </a:r>
            <a:endParaRPr lang="en-US" altLang="zh-CN" dirty="0"/>
          </a:p>
          <a:p>
            <a:pPr lvl="1" indent="-342900">
              <a:buFont typeface="Arial" panose="020B0604020202020204" pitchFamily="34" charset="0"/>
              <a:buChar char="•"/>
            </a:pPr>
            <a:r>
              <a:rPr lang="zh-CN" altLang="en-US" dirty="0"/>
              <a:t>拦截请求和响应</a:t>
            </a:r>
            <a:endParaRPr lang="en-US" altLang="zh-CN" dirty="0"/>
          </a:p>
          <a:p>
            <a:pPr lvl="1" indent="-342900">
              <a:buFont typeface="Arial" panose="020B0604020202020204" pitchFamily="34" charset="0"/>
              <a:buChar char="•"/>
            </a:pPr>
            <a:r>
              <a:rPr lang="zh-CN" altLang="en-US" dirty="0"/>
              <a:t>转换请求数据和响应数据</a:t>
            </a:r>
            <a:endParaRPr lang="en-US" altLang="zh-CN" dirty="0"/>
          </a:p>
          <a:p>
            <a:pPr lvl="1" indent="-342900">
              <a:buFont typeface="Arial" panose="020B0604020202020204" pitchFamily="34" charset="0"/>
              <a:buChar char="•"/>
            </a:pPr>
            <a:r>
              <a:rPr lang="zh-CN" altLang="en-US" dirty="0"/>
              <a:t>支持 </a:t>
            </a:r>
            <a:r>
              <a:rPr lang="en-US" altLang="zh-CN" dirty="0"/>
              <a:t>Promise API</a:t>
            </a:r>
            <a:r>
              <a:rPr lang="zh-CN" altLang="en-US" dirty="0"/>
              <a:t>（可以配合</a:t>
            </a:r>
            <a:r>
              <a:rPr lang="en-US" altLang="zh-CN" dirty="0"/>
              <a:t>ES7</a:t>
            </a:r>
            <a:r>
              <a:rPr lang="zh-CN" altLang="en-US" dirty="0"/>
              <a:t>的</a:t>
            </a:r>
            <a:r>
              <a:rPr lang="en-US" altLang="zh-CN" dirty="0"/>
              <a:t>async await</a:t>
            </a:r>
            <a:r>
              <a:rPr lang="zh-CN" altLang="en-US" dirty="0"/>
              <a:t>使用，解决回调地狱）</a:t>
            </a:r>
            <a:endParaRPr lang="en-US" altLang="zh-CN" dirty="0"/>
          </a:p>
          <a:p>
            <a:pPr lvl="1" indent="-342900">
              <a:buFont typeface="Arial" panose="020B0604020202020204" pitchFamily="34" charset="0"/>
              <a:buChar char="•"/>
            </a:pPr>
            <a:r>
              <a:rPr lang="zh-CN" altLang="en-US" dirty="0"/>
              <a:t>客户端支持防止</a:t>
            </a:r>
            <a:r>
              <a:rPr lang="en-US" altLang="zh-CN" dirty="0"/>
              <a:t>CSRF</a:t>
            </a:r>
          </a:p>
          <a:p>
            <a:pPr lvl="1" indent="-342900">
              <a:buFont typeface="Arial" panose="020B0604020202020204" pitchFamily="34" charset="0"/>
              <a:buChar char="•"/>
            </a:pPr>
            <a:r>
              <a:rPr lang="zh-CN" altLang="en-US" dirty="0"/>
              <a:t>提供了一些并发请求的接口</a:t>
            </a:r>
            <a:endParaRPr lang="en-US" altLang="zh-CN" dirty="0"/>
          </a:p>
          <a:p>
            <a:pPr lvl="1" indent="-342900">
              <a:buFont typeface="Arial" panose="020B0604020202020204" pitchFamily="34" charset="0"/>
              <a:buChar char="•"/>
            </a:pPr>
            <a:r>
              <a:rPr lang="zh-CN" altLang="en-US" dirty="0"/>
              <a:t>轻量，体积小</a:t>
            </a:r>
            <a:endParaRPr lang="en-US" altLang="zh-CN" dirty="0"/>
          </a:p>
        </p:txBody>
      </p:sp>
    </p:spTree>
    <p:extLst>
      <p:ext uri="{BB962C8B-B14F-4D97-AF65-F5344CB8AC3E}">
        <p14:creationId xmlns:p14="http://schemas.microsoft.com/office/powerpoint/2010/main" val="40998837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安装</a:t>
            </a:r>
            <a:r>
              <a:rPr lang="en-US" altLang="zh-CN" dirty="0"/>
              <a:t>	</a:t>
            </a:r>
            <a:r>
              <a:rPr lang="en-US" altLang="zh-CN" dirty="0" err="1"/>
              <a:t>npm</a:t>
            </a:r>
            <a:r>
              <a:rPr lang="en-US" altLang="zh-CN" dirty="0"/>
              <a:t> install </a:t>
            </a:r>
            <a:r>
              <a:rPr lang="en-US" altLang="zh-CN" dirty="0" err="1"/>
              <a:t>axios</a:t>
            </a:r>
            <a:endParaRPr lang="en-US" altLang="zh-CN" dirty="0"/>
          </a:p>
          <a:p>
            <a:pPr marL="0" indent="0">
              <a:buNone/>
            </a:pPr>
            <a:r>
              <a:rPr lang="zh-CN" altLang="en-US" dirty="0"/>
              <a:t>执行 </a:t>
            </a:r>
            <a:r>
              <a:rPr lang="en-US" altLang="zh-CN" dirty="0"/>
              <a:t>GET </a:t>
            </a:r>
            <a:r>
              <a:rPr lang="zh-CN" altLang="en-US" dirty="0"/>
              <a:t>请求</a:t>
            </a:r>
            <a:endParaRPr lang="en-US" altLang="zh-CN" dirty="0"/>
          </a:p>
        </p:txBody>
      </p:sp>
      <p:pic>
        <p:nvPicPr>
          <p:cNvPr id="6" name="图片 5">
            <a:extLst>
              <a:ext uri="{FF2B5EF4-FFF2-40B4-BE49-F238E27FC236}">
                <a16:creationId xmlns:a16="http://schemas.microsoft.com/office/drawing/2014/main" id="{A48AFC78-C539-46E2-918C-7572AE44F558}"/>
              </a:ext>
            </a:extLst>
          </p:cNvPr>
          <p:cNvPicPr>
            <a:picLocks noChangeAspect="1"/>
          </p:cNvPicPr>
          <p:nvPr/>
        </p:nvPicPr>
        <p:blipFill>
          <a:blip r:embed="rId2"/>
          <a:stretch>
            <a:fillRect/>
          </a:stretch>
        </p:blipFill>
        <p:spPr>
          <a:xfrm>
            <a:off x="130193" y="2348880"/>
            <a:ext cx="3750097" cy="2457450"/>
          </a:xfrm>
          <a:prstGeom prst="rect">
            <a:avLst/>
          </a:prstGeom>
        </p:spPr>
      </p:pic>
      <p:pic>
        <p:nvPicPr>
          <p:cNvPr id="7" name="图片 6">
            <a:extLst>
              <a:ext uri="{FF2B5EF4-FFF2-40B4-BE49-F238E27FC236}">
                <a16:creationId xmlns:a16="http://schemas.microsoft.com/office/drawing/2014/main" id="{A00EA2EC-6245-4514-BC06-F62F5F3AE50C}"/>
              </a:ext>
            </a:extLst>
          </p:cNvPr>
          <p:cNvPicPr>
            <a:picLocks noChangeAspect="1"/>
          </p:cNvPicPr>
          <p:nvPr/>
        </p:nvPicPr>
        <p:blipFill>
          <a:blip r:embed="rId3"/>
          <a:stretch>
            <a:fillRect/>
          </a:stretch>
        </p:blipFill>
        <p:spPr>
          <a:xfrm>
            <a:off x="5004048" y="1988840"/>
            <a:ext cx="3750097" cy="3839385"/>
          </a:xfrm>
          <a:prstGeom prst="rect">
            <a:avLst/>
          </a:prstGeom>
        </p:spPr>
      </p:pic>
    </p:spTree>
    <p:extLst>
      <p:ext uri="{BB962C8B-B14F-4D97-AF65-F5344CB8AC3E}">
        <p14:creationId xmlns:p14="http://schemas.microsoft.com/office/powerpoint/2010/main" val="8920170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执行 </a:t>
            </a:r>
            <a:r>
              <a:rPr lang="en-US" altLang="zh-CN" dirty="0"/>
              <a:t>POST </a:t>
            </a:r>
            <a:r>
              <a:rPr lang="zh-CN" altLang="en-US" dirty="0"/>
              <a:t>请求</a:t>
            </a:r>
            <a:endParaRPr lang="en-US" altLang="zh-CN" dirty="0"/>
          </a:p>
        </p:txBody>
      </p:sp>
      <p:pic>
        <p:nvPicPr>
          <p:cNvPr id="5" name="图片 4">
            <a:extLst>
              <a:ext uri="{FF2B5EF4-FFF2-40B4-BE49-F238E27FC236}">
                <a16:creationId xmlns:a16="http://schemas.microsoft.com/office/drawing/2014/main" id="{F87475F7-D9DC-42CF-8C9F-CC15AF0F332F}"/>
              </a:ext>
            </a:extLst>
          </p:cNvPr>
          <p:cNvPicPr>
            <a:picLocks noChangeAspect="1"/>
          </p:cNvPicPr>
          <p:nvPr/>
        </p:nvPicPr>
        <p:blipFill>
          <a:blip r:embed="rId2"/>
          <a:stretch>
            <a:fillRect/>
          </a:stretch>
        </p:blipFill>
        <p:spPr>
          <a:xfrm>
            <a:off x="755576" y="2132856"/>
            <a:ext cx="5040560" cy="4141129"/>
          </a:xfrm>
          <a:prstGeom prst="rect">
            <a:avLst/>
          </a:prstGeom>
        </p:spPr>
      </p:pic>
    </p:spTree>
    <p:extLst>
      <p:ext uri="{BB962C8B-B14F-4D97-AF65-F5344CB8AC3E}">
        <p14:creationId xmlns:p14="http://schemas.microsoft.com/office/powerpoint/2010/main" val="19865075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执行多个并发请求</a:t>
            </a:r>
            <a:endParaRPr lang="en-US" altLang="zh-CN" dirty="0"/>
          </a:p>
        </p:txBody>
      </p:sp>
      <p:pic>
        <p:nvPicPr>
          <p:cNvPr id="4" name="图片 3">
            <a:extLst>
              <a:ext uri="{FF2B5EF4-FFF2-40B4-BE49-F238E27FC236}">
                <a16:creationId xmlns:a16="http://schemas.microsoft.com/office/drawing/2014/main" id="{D1337090-5BEC-4FA6-8634-DE811227822B}"/>
              </a:ext>
            </a:extLst>
          </p:cNvPr>
          <p:cNvPicPr>
            <a:picLocks noChangeAspect="1"/>
          </p:cNvPicPr>
          <p:nvPr/>
        </p:nvPicPr>
        <p:blipFill>
          <a:blip r:embed="rId2"/>
          <a:stretch>
            <a:fillRect/>
          </a:stretch>
        </p:blipFill>
        <p:spPr>
          <a:xfrm>
            <a:off x="349122" y="1772815"/>
            <a:ext cx="7031190" cy="3913287"/>
          </a:xfrm>
          <a:prstGeom prst="rect">
            <a:avLst/>
          </a:prstGeom>
        </p:spPr>
      </p:pic>
      <p:sp>
        <p:nvSpPr>
          <p:cNvPr id="5" name="矩形 4">
            <a:extLst>
              <a:ext uri="{FF2B5EF4-FFF2-40B4-BE49-F238E27FC236}">
                <a16:creationId xmlns:a16="http://schemas.microsoft.com/office/drawing/2014/main" id="{A392AF87-12E8-46F7-8DCD-63F42F7A2F8D}"/>
              </a:ext>
            </a:extLst>
          </p:cNvPr>
          <p:cNvSpPr/>
          <p:nvPr/>
        </p:nvSpPr>
        <p:spPr>
          <a:xfrm>
            <a:off x="3282636" y="6388263"/>
            <a:ext cx="5759782" cy="338554"/>
          </a:xfrm>
          <a:prstGeom prst="rect">
            <a:avLst/>
          </a:prstGeom>
        </p:spPr>
        <p:txBody>
          <a:bodyPr wrap="none">
            <a:spAutoFit/>
          </a:bodyPr>
          <a:lstStyle/>
          <a:p>
            <a:r>
              <a:rPr lang="zh-CN" altLang="en-US" dirty="0"/>
              <a:t>详细中文文档： </a:t>
            </a:r>
            <a:r>
              <a:rPr lang="en-US" altLang="zh-CN" dirty="0"/>
              <a:t>https://www.kancloud.cn/yunye/axios/234845</a:t>
            </a:r>
            <a:endParaRPr lang="zh-CN" altLang="en-US" dirty="0"/>
          </a:p>
        </p:txBody>
      </p:sp>
    </p:spTree>
    <p:extLst>
      <p:ext uri="{BB962C8B-B14F-4D97-AF65-F5344CB8AC3E}">
        <p14:creationId xmlns:p14="http://schemas.microsoft.com/office/powerpoint/2010/main" val="20943609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latin typeface="黑体" panose="02010609060101010101" pitchFamily="49" charset="-122"/>
                <a:ea typeface="黑体" panose="02010609060101010101" pitchFamily="49" charset="-122"/>
              </a:rPr>
              <a:t>跨域</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cors</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Axios</a:t>
            </a:r>
            <a:endParaRPr lang="en-US" altLang="zh-CN" sz="3600" dirty="0">
              <a:latin typeface="黑体" panose="02010609060101010101" pitchFamily="49" charset="-122"/>
              <a:ea typeface="黑体" panose="02010609060101010101" pitchFamily="49" charset="-122"/>
            </a:endParaRPr>
          </a:p>
        </p:txBody>
      </p:sp>
      <p:sp>
        <p:nvSpPr>
          <p:cNvPr id="2" name="右箭头 1"/>
          <p:cNvSpPr/>
          <p:nvPr/>
        </p:nvSpPr>
        <p:spPr>
          <a:xfrm>
            <a:off x="246062" y="2492896"/>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31824265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pic>
        <p:nvPicPr>
          <p:cNvPr id="4" name="内容占位符 3">
            <a:extLst>
              <a:ext uri="{FF2B5EF4-FFF2-40B4-BE49-F238E27FC236}">
                <a16:creationId xmlns:a16="http://schemas.microsoft.com/office/drawing/2014/main" id="{A081BAAE-8878-45B0-BDB2-17B1CD4C82A3}"/>
              </a:ext>
            </a:extLst>
          </p:cNvPr>
          <p:cNvPicPr>
            <a:picLocks noGrp="1" noChangeAspect="1"/>
          </p:cNvPicPr>
          <p:nvPr>
            <p:ph idx="1"/>
          </p:nvPr>
        </p:nvPicPr>
        <p:blipFill>
          <a:blip r:embed="rId2"/>
          <a:stretch>
            <a:fillRect/>
          </a:stretch>
        </p:blipFill>
        <p:spPr>
          <a:xfrm>
            <a:off x="457200" y="1484784"/>
            <a:ext cx="2523624" cy="4784725"/>
          </a:xfrm>
          <a:prstGeom prst="rect">
            <a:avLst/>
          </a:prstGeom>
        </p:spPr>
      </p:pic>
      <p:sp>
        <p:nvSpPr>
          <p:cNvPr id="5" name="矩形 4">
            <a:extLst>
              <a:ext uri="{FF2B5EF4-FFF2-40B4-BE49-F238E27FC236}">
                <a16:creationId xmlns:a16="http://schemas.microsoft.com/office/drawing/2014/main" id="{3E17A57C-77C6-4ED3-9163-F23F7BB18DD4}"/>
              </a:ext>
            </a:extLst>
          </p:cNvPr>
          <p:cNvSpPr/>
          <p:nvPr/>
        </p:nvSpPr>
        <p:spPr>
          <a:xfrm>
            <a:off x="3347864" y="1628800"/>
            <a:ext cx="5256584" cy="864096"/>
          </a:xfrm>
          <a:prstGeom prst="rect">
            <a:avLst/>
          </a:prstGeom>
        </p:spPr>
        <p:txBody>
          <a:bodyPr wrap="square">
            <a:spAutoFit/>
          </a:bodyPr>
          <a:lstStyle/>
          <a:p>
            <a:r>
              <a:rPr lang="en-US" altLang="zh-CN" b="1" dirty="0">
                <a:solidFill>
                  <a:srgbClr val="404040"/>
                </a:solidFill>
                <a:latin typeface="-apple-system"/>
              </a:rPr>
              <a:t>axios.js</a:t>
            </a:r>
          </a:p>
          <a:p>
            <a:r>
              <a:rPr lang="zh-CN" altLang="en-US" dirty="0">
                <a:solidFill>
                  <a:srgbClr val="404040"/>
                </a:solidFill>
                <a:latin typeface="-apple-system"/>
              </a:rPr>
              <a:t>这个文件主要创建</a:t>
            </a:r>
            <a:r>
              <a:rPr lang="en-US" altLang="zh-CN" dirty="0" err="1">
                <a:solidFill>
                  <a:srgbClr val="404040"/>
                </a:solidFill>
                <a:latin typeface="-apple-system"/>
              </a:rPr>
              <a:t>axios</a:t>
            </a:r>
            <a:r>
              <a:rPr lang="zh-CN" altLang="en-US" dirty="0">
                <a:solidFill>
                  <a:srgbClr val="404040"/>
                </a:solidFill>
                <a:latin typeface="-apple-system"/>
              </a:rPr>
              <a:t>实例并对拦截器进行配置，不理解拦截器的同学可以看看下图：</a:t>
            </a:r>
          </a:p>
        </p:txBody>
      </p:sp>
      <p:cxnSp>
        <p:nvCxnSpPr>
          <p:cNvPr id="7" name="直接箭头连接符 6">
            <a:extLst>
              <a:ext uri="{FF2B5EF4-FFF2-40B4-BE49-F238E27FC236}">
                <a16:creationId xmlns:a16="http://schemas.microsoft.com/office/drawing/2014/main" id="{5055DD8D-1918-4475-93F3-B61F396BD304}"/>
              </a:ext>
            </a:extLst>
          </p:cNvPr>
          <p:cNvCxnSpPr/>
          <p:nvPr/>
        </p:nvCxnSpPr>
        <p:spPr>
          <a:xfrm flipV="1">
            <a:off x="2339752" y="1930921"/>
            <a:ext cx="936104" cy="3010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28F612C2-D006-4919-8BCD-10F489CA35B8}"/>
              </a:ext>
            </a:extLst>
          </p:cNvPr>
          <p:cNvPicPr>
            <a:picLocks noChangeAspect="1"/>
          </p:cNvPicPr>
          <p:nvPr/>
        </p:nvPicPr>
        <p:blipFill>
          <a:blip r:embed="rId3"/>
          <a:stretch>
            <a:fillRect/>
          </a:stretch>
        </p:blipFill>
        <p:spPr>
          <a:xfrm>
            <a:off x="3923928" y="2389378"/>
            <a:ext cx="4392488" cy="4518853"/>
          </a:xfrm>
          <a:prstGeom prst="rect">
            <a:avLst/>
          </a:prstGeom>
        </p:spPr>
      </p:pic>
    </p:spTree>
    <p:extLst>
      <p:ext uri="{BB962C8B-B14F-4D97-AF65-F5344CB8AC3E}">
        <p14:creationId xmlns:p14="http://schemas.microsoft.com/office/powerpoint/2010/main" val="10717932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0" y="0"/>
            <a:ext cx="9396536" cy="6858000"/>
          </a:xfrm>
          <a:solidFill>
            <a:srgbClr val="FFFF99"/>
          </a:solidFill>
        </p:spPr>
        <p:txBody>
          <a:bodyPr/>
          <a:lstStyle/>
          <a:p>
            <a:pPr marL="0" indent="0">
              <a:buNone/>
            </a:pPr>
            <a:r>
              <a:rPr lang="en-US" altLang="zh-CN" sz="1600" dirty="0"/>
              <a:t>import </a:t>
            </a:r>
            <a:r>
              <a:rPr lang="en-US" altLang="zh-CN" sz="1600" dirty="0" err="1"/>
              <a:t>axios</a:t>
            </a:r>
            <a:r>
              <a:rPr lang="en-US" altLang="zh-CN" sz="1600" dirty="0"/>
              <a:t> from '</a:t>
            </a:r>
            <a:r>
              <a:rPr lang="en-US" altLang="zh-CN" sz="1600" dirty="0" err="1"/>
              <a:t>axios</a:t>
            </a:r>
            <a:r>
              <a:rPr lang="en-US" altLang="zh-CN" sz="1600" dirty="0"/>
              <a:t>'</a:t>
            </a:r>
          </a:p>
          <a:p>
            <a:pPr marL="0" indent="0">
              <a:buNone/>
            </a:pPr>
            <a:r>
              <a:rPr lang="en-US" altLang="zh-CN" sz="1600" dirty="0"/>
              <a:t>// </a:t>
            </a:r>
            <a:r>
              <a:rPr lang="zh-CN" altLang="en-US" sz="1600" dirty="0"/>
              <a:t>创建 </a:t>
            </a:r>
            <a:r>
              <a:rPr lang="en-US" altLang="zh-CN" sz="1600" dirty="0" err="1"/>
              <a:t>axios</a:t>
            </a:r>
            <a:r>
              <a:rPr lang="en-US" altLang="zh-CN" sz="1600" dirty="0"/>
              <a:t> </a:t>
            </a:r>
            <a:r>
              <a:rPr lang="zh-CN" altLang="en-US" sz="1600" dirty="0"/>
              <a:t>实例</a:t>
            </a:r>
          </a:p>
          <a:p>
            <a:pPr marL="0" indent="0">
              <a:buNone/>
            </a:pPr>
            <a:r>
              <a:rPr lang="en-US" altLang="zh-CN" sz="1600" dirty="0"/>
              <a:t>let service = </a:t>
            </a:r>
            <a:r>
              <a:rPr lang="en-US" altLang="zh-CN" sz="1600" dirty="0" err="1"/>
              <a:t>axios.create</a:t>
            </a:r>
            <a:r>
              <a:rPr lang="en-US" altLang="zh-CN" sz="1600" dirty="0"/>
              <a:t>({timeout: 60000</a:t>
            </a:r>
          </a:p>
          <a:p>
            <a:pPr marL="0" indent="0">
              <a:buNone/>
            </a:pPr>
            <a:r>
              <a:rPr lang="en-US" altLang="zh-CN" sz="1600" dirty="0"/>
              <a:t>})</a:t>
            </a:r>
          </a:p>
          <a:p>
            <a:pPr marL="0" indent="0">
              <a:buNone/>
            </a:pPr>
            <a:r>
              <a:rPr lang="en-US" altLang="zh-CN" sz="1600" dirty="0"/>
              <a:t>// </a:t>
            </a:r>
            <a:r>
              <a:rPr lang="zh-CN" altLang="en-US" sz="1600" dirty="0"/>
              <a:t>设置 </a:t>
            </a:r>
            <a:r>
              <a:rPr lang="en-US" altLang="zh-CN" sz="1600" dirty="0"/>
              <a:t>post</a:t>
            </a:r>
            <a:r>
              <a:rPr lang="zh-CN" altLang="en-US" sz="1600" dirty="0"/>
              <a:t>、</a:t>
            </a:r>
            <a:r>
              <a:rPr lang="en-US" altLang="zh-CN" sz="1600" dirty="0"/>
              <a:t>put </a:t>
            </a:r>
            <a:r>
              <a:rPr lang="zh-CN" altLang="en-US" sz="1600" dirty="0"/>
              <a:t>默认 </a:t>
            </a:r>
            <a:r>
              <a:rPr lang="en-US" altLang="zh-CN" sz="1600" dirty="0"/>
              <a:t>Content-Type</a:t>
            </a:r>
          </a:p>
          <a:p>
            <a:pPr marL="0" indent="0">
              <a:buNone/>
            </a:pPr>
            <a:r>
              <a:rPr lang="en-US" altLang="zh-CN" sz="1600" dirty="0" err="1"/>
              <a:t>service.defaults.headers.post</a:t>
            </a:r>
            <a:r>
              <a:rPr lang="en-US" altLang="zh-CN" sz="1600" dirty="0"/>
              <a:t>['Content-Type'] = 'application/json'</a:t>
            </a:r>
          </a:p>
          <a:p>
            <a:pPr marL="0" indent="0">
              <a:buNone/>
            </a:pPr>
            <a:r>
              <a:rPr lang="en-US" altLang="zh-CN" sz="1600" dirty="0" err="1"/>
              <a:t>service.defaults.headers.put</a:t>
            </a:r>
            <a:r>
              <a:rPr lang="en-US" altLang="zh-CN" sz="1600" dirty="0"/>
              <a:t>['Content-Type'] = 'application/json'</a:t>
            </a:r>
          </a:p>
          <a:p>
            <a:pPr marL="0" indent="0">
              <a:buNone/>
            </a:pPr>
            <a:r>
              <a:rPr lang="en-US" altLang="zh-CN" sz="1600" dirty="0"/>
              <a:t>// </a:t>
            </a:r>
            <a:r>
              <a:rPr lang="zh-CN" altLang="en-US" sz="1600" dirty="0"/>
              <a:t>添加请求拦截器</a:t>
            </a:r>
          </a:p>
          <a:p>
            <a:pPr marL="0" indent="0">
              <a:buNone/>
            </a:pPr>
            <a:r>
              <a:rPr lang="en-US" altLang="zh-CN" sz="1600" dirty="0" err="1"/>
              <a:t>service.interceptors.request.use</a:t>
            </a:r>
            <a:r>
              <a:rPr lang="en-US" altLang="zh-CN" sz="1600" dirty="0"/>
              <a:t>(</a:t>
            </a:r>
          </a:p>
          <a:p>
            <a:pPr marL="0" indent="0">
              <a:buNone/>
            </a:pPr>
            <a:r>
              <a:rPr lang="en-US" altLang="zh-CN" sz="1600" dirty="0"/>
              <a:t>  (config) =&gt; {</a:t>
            </a:r>
          </a:p>
          <a:p>
            <a:pPr marL="0" indent="0">
              <a:buNone/>
            </a:pPr>
            <a:r>
              <a:rPr lang="en-US" altLang="zh-CN" sz="1600" dirty="0"/>
              <a:t>    if (</a:t>
            </a:r>
            <a:r>
              <a:rPr lang="en-US" altLang="zh-CN" sz="1600" dirty="0" err="1"/>
              <a:t>config.method</a:t>
            </a:r>
            <a:r>
              <a:rPr lang="en-US" altLang="zh-CN" sz="1600" dirty="0"/>
              <a:t> === 'post' || </a:t>
            </a:r>
            <a:r>
              <a:rPr lang="en-US" altLang="zh-CN" sz="1600" dirty="0" err="1"/>
              <a:t>config.method</a:t>
            </a:r>
            <a:r>
              <a:rPr lang="en-US" altLang="zh-CN" sz="1600" dirty="0"/>
              <a:t> === 'put') {</a:t>
            </a:r>
          </a:p>
          <a:p>
            <a:pPr marL="0" indent="0">
              <a:buNone/>
            </a:pPr>
            <a:r>
              <a:rPr lang="en-US" altLang="zh-CN" sz="1600" dirty="0"/>
              <a:t>      // post</a:t>
            </a:r>
            <a:r>
              <a:rPr lang="zh-CN" altLang="en-US" sz="1600" dirty="0"/>
              <a:t>、</a:t>
            </a:r>
            <a:r>
              <a:rPr lang="en-US" altLang="zh-CN" sz="1600" dirty="0"/>
              <a:t>put </a:t>
            </a:r>
            <a:r>
              <a:rPr lang="zh-CN" altLang="en-US" sz="1600" dirty="0"/>
              <a:t>提交时，将对象转换为</a:t>
            </a:r>
            <a:r>
              <a:rPr lang="en-US" altLang="zh-CN" sz="1600" dirty="0"/>
              <a:t>string, </a:t>
            </a:r>
            <a:r>
              <a:rPr lang="zh-CN" altLang="en-US" sz="1600" dirty="0"/>
              <a:t>为处理</a:t>
            </a:r>
            <a:r>
              <a:rPr lang="en-US" altLang="zh-CN" sz="1600" dirty="0"/>
              <a:t>Java</a:t>
            </a:r>
            <a:r>
              <a:rPr lang="zh-CN" altLang="en-US" sz="1600" dirty="0"/>
              <a:t>后台解析问题</a:t>
            </a:r>
          </a:p>
          <a:p>
            <a:pPr marL="0" indent="0">
              <a:buNone/>
            </a:pPr>
            <a:r>
              <a:rPr lang="zh-CN" altLang="en-US" sz="1600" dirty="0"/>
              <a:t>      </a:t>
            </a:r>
            <a:r>
              <a:rPr lang="en-US" altLang="zh-CN" sz="1600" dirty="0" err="1"/>
              <a:t>config.data</a:t>
            </a:r>
            <a:r>
              <a:rPr lang="en-US" altLang="zh-CN" sz="1600" dirty="0"/>
              <a:t> = </a:t>
            </a:r>
            <a:r>
              <a:rPr lang="en-US" altLang="zh-CN" sz="1600" dirty="0" err="1"/>
              <a:t>JSON.stringify</a:t>
            </a:r>
            <a:r>
              <a:rPr lang="en-US" altLang="zh-CN" sz="1600" dirty="0"/>
              <a:t>(</a:t>
            </a:r>
            <a:r>
              <a:rPr lang="en-US" altLang="zh-CN" sz="1600" dirty="0" err="1"/>
              <a:t>config.data</a:t>
            </a:r>
            <a:r>
              <a:rPr lang="en-US" altLang="zh-CN" sz="1600" dirty="0"/>
              <a:t>)</a:t>
            </a:r>
          </a:p>
          <a:p>
            <a:pPr marL="0" indent="0">
              <a:buNone/>
            </a:pPr>
            <a:r>
              <a:rPr lang="en-US" altLang="zh-CN" sz="1600" dirty="0"/>
              <a:t>    }</a:t>
            </a:r>
          </a:p>
          <a:p>
            <a:pPr marL="0" indent="0">
              <a:buNone/>
            </a:pPr>
            <a:r>
              <a:rPr lang="en-US" altLang="zh-CN" sz="1600" dirty="0"/>
              <a:t>    // </a:t>
            </a:r>
            <a:r>
              <a:rPr lang="zh-CN" altLang="en-US" sz="1600" dirty="0"/>
              <a:t>请求发送前进行处理</a:t>
            </a:r>
          </a:p>
          <a:p>
            <a:pPr marL="0" indent="0">
              <a:buNone/>
            </a:pPr>
            <a:r>
              <a:rPr lang="zh-CN" altLang="en-US" sz="1600" dirty="0"/>
              <a:t>    </a:t>
            </a:r>
            <a:r>
              <a:rPr lang="en-US" altLang="zh-CN" sz="1600" dirty="0"/>
              <a:t>return config</a:t>
            </a:r>
          </a:p>
          <a:p>
            <a:pPr marL="0" indent="0">
              <a:buNone/>
            </a:pPr>
            <a:r>
              <a:rPr lang="en-US" altLang="zh-CN" sz="1600" dirty="0"/>
              <a:t>  },</a:t>
            </a:r>
          </a:p>
          <a:p>
            <a:pPr marL="0" indent="0">
              <a:buNone/>
            </a:pPr>
            <a:r>
              <a:rPr lang="en-US" altLang="zh-CN" sz="1600" dirty="0"/>
              <a:t>  (error) =&gt; {</a:t>
            </a:r>
          </a:p>
          <a:p>
            <a:pPr marL="0" indent="0">
              <a:buNone/>
            </a:pPr>
            <a:r>
              <a:rPr lang="en-US" altLang="zh-CN" sz="1600" dirty="0"/>
              <a:t>    // </a:t>
            </a:r>
            <a:r>
              <a:rPr lang="zh-CN" altLang="en-US" sz="1600" dirty="0"/>
              <a:t>请求错误处理</a:t>
            </a:r>
          </a:p>
          <a:p>
            <a:pPr marL="0" indent="0">
              <a:buNone/>
            </a:pPr>
            <a:r>
              <a:rPr lang="zh-CN" altLang="en-US" sz="1600" dirty="0"/>
              <a:t>    </a:t>
            </a:r>
            <a:r>
              <a:rPr lang="en-US" altLang="zh-CN" sz="1600" dirty="0"/>
              <a:t>return </a:t>
            </a:r>
            <a:r>
              <a:rPr lang="en-US" altLang="zh-CN" sz="1600" dirty="0" err="1"/>
              <a:t>Promise.reject</a:t>
            </a:r>
            <a:r>
              <a:rPr lang="en-US" altLang="zh-CN" sz="1600" dirty="0"/>
              <a:t>(error)</a:t>
            </a:r>
          </a:p>
          <a:p>
            <a:pPr marL="0" indent="0">
              <a:buNone/>
            </a:pPr>
            <a:r>
              <a:rPr lang="en-US" altLang="zh-CN" sz="1600" dirty="0"/>
              <a:t>  }</a:t>
            </a:r>
          </a:p>
          <a:p>
            <a:pPr marL="0" indent="0">
              <a:buNone/>
            </a:pPr>
            <a:r>
              <a:rPr lang="en-US" altLang="zh-CN" sz="1600" dirty="0"/>
              <a:t>)</a:t>
            </a:r>
          </a:p>
        </p:txBody>
      </p:sp>
    </p:spTree>
    <p:extLst>
      <p:ext uri="{BB962C8B-B14F-4D97-AF65-F5344CB8AC3E}">
        <p14:creationId xmlns:p14="http://schemas.microsoft.com/office/powerpoint/2010/main" val="24101179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0" y="0"/>
            <a:ext cx="9396536" cy="6858000"/>
          </a:xfrm>
          <a:solidFill>
            <a:srgbClr val="FFFF99"/>
          </a:solidFill>
        </p:spPr>
        <p:txBody>
          <a:bodyPr/>
          <a:lstStyle/>
          <a:p>
            <a:pPr marL="0" indent="0">
              <a:buNone/>
            </a:pPr>
            <a:r>
              <a:rPr lang="en-US" altLang="zh-CN" sz="1600" dirty="0"/>
              <a:t>// </a:t>
            </a:r>
            <a:r>
              <a:rPr lang="zh-CN" altLang="en-US" sz="1600" dirty="0"/>
              <a:t>添加响应拦截器</a:t>
            </a:r>
          </a:p>
          <a:p>
            <a:pPr marL="0" indent="0">
              <a:buNone/>
            </a:pPr>
            <a:r>
              <a:rPr lang="en-US" altLang="zh-CN" sz="1600" dirty="0" err="1"/>
              <a:t>service.interceptors.response.use</a:t>
            </a:r>
            <a:r>
              <a:rPr lang="en-US" altLang="zh-CN" sz="1600" dirty="0"/>
              <a:t>(</a:t>
            </a:r>
          </a:p>
          <a:p>
            <a:pPr marL="0" indent="0">
              <a:buNone/>
            </a:pPr>
            <a:r>
              <a:rPr lang="en-US" altLang="zh-CN" sz="1600" dirty="0"/>
              <a:t>  (response) =&gt; {</a:t>
            </a:r>
          </a:p>
          <a:p>
            <a:pPr marL="0" indent="0">
              <a:buNone/>
            </a:pPr>
            <a:r>
              <a:rPr lang="en-US" altLang="zh-CN" sz="1600" dirty="0"/>
              <a:t>    let { data } = response</a:t>
            </a:r>
          </a:p>
          <a:p>
            <a:pPr marL="0" indent="0">
              <a:buNone/>
            </a:pPr>
            <a:r>
              <a:rPr lang="en-US" altLang="zh-CN" sz="1600" dirty="0"/>
              <a:t>    return data</a:t>
            </a:r>
          </a:p>
          <a:p>
            <a:pPr marL="0" indent="0">
              <a:buNone/>
            </a:pPr>
            <a:r>
              <a:rPr lang="en-US" altLang="zh-CN" sz="1600" dirty="0"/>
              <a:t>  },</a:t>
            </a:r>
          </a:p>
          <a:p>
            <a:pPr marL="0" indent="0">
              <a:buNone/>
            </a:pPr>
            <a:r>
              <a:rPr lang="en-US" altLang="zh-CN" sz="1600" dirty="0"/>
              <a:t>  (error) =&gt; {</a:t>
            </a:r>
          </a:p>
          <a:p>
            <a:pPr marL="0" indent="0">
              <a:buNone/>
            </a:pPr>
            <a:r>
              <a:rPr lang="en-US" altLang="zh-CN" sz="1600" dirty="0"/>
              <a:t>    let info = {},</a:t>
            </a:r>
          </a:p>
          <a:p>
            <a:pPr marL="0" indent="0">
              <a:buNone/>
            </a:pPr>
            <a:r>
              <a:rPr lang="en-US" altLang="zh-CN" sz="1600" dirty="0"/>
              <a:t>      { status, </a:t>
            </a:r>
            <a:r>
              <a:rPr lang="en-US" altLang="zh-CN" sz="1600" dirty="0" err="1"/>
              <a:t>statusText</a:t>
            </a:r>
            <a:r>
              <a:rPr lang="en-US" altLang="zh-CN" sz="1600" dirty="0"/>
              <a:t>, data } = </a:t>
            </a:r>
            <a:r>
              <a:rPr lang="en-US" altLang="zh-CN" sz="1600" dirty="0" err="1"/>
              <a:t>error.response</a:t>
            </a:r>
            <a:endParaRPr lang="en-US" altLang="zh-CN" sz="1600" dirty="0"/>
          </a:p>
          <a:p>
            <a:pPr marL="0" indent="0">
              <a:buNone/>
            </a:pPr>
            <a:r>
              <a:rPr lang="en-US" altLang="zh-CN" sz="1600" dirty="0"/>
              <a:t>    if (!</a:t>
            </a:r>
            <a:r>
              <a:rPr lang="en-US" altLang="zh-CN" sz="1600" dirty="0" err="1"/>
              <a:t>error.response</a:t>
            </a:r>
            <a:r>
              <a:rPr lang="en-US" altLang="zh-CN" sz="1600" dirty="0"/>
              <a:t>) {</a:t>
            </a:r>
          </a:p>
          <a:p>
            <a:pPr marL="0" indent="0">
              <a:buNone/>
            </a:pPr>
            <a:r>
              <a:rPr lang="en-US" altLang="zh-CN" sz="1600" dirty="0"/>
              <a:t>      info = {</a:t>
            </a:r>
          </a:p>
          <a:p>
            <a:pPr marL="0" indent="0">
              <a:buNone/>
            </a:pPr>
            <a:r>
              <a:rPr lang="en-US" altLang="zh-CN" sz="1600" dirty="0"/>
              <a:t>        code: 5000,</a:t>
            </a:r>
          </a:p>
          <a:p>
            <a:pPr marL="0" indent="0">
              <a:buNone/>
            </a:pPr>
            <a:r>
              <a:rPr lang="en-US" altLang="zh-CN" sz="1600" dirty="0"/>
              <a:t>        msg: 'Network Error'</a:t>
            </a:r>
          </a:p>
          <a:p>
            <a:pPr marL="0" indent="0">
              <a:buNone/>
            </a:pPr>
            <a:r>
              <a:rPr lang="en-US" altLang="zh-CN" sz="1600" dirty="0"/>
              <a:t>      }</a:t>
            </a:r>
          </a:p>
          <a:p>
            <a:pPr marL="0" indent="0">
              <a:buNone/>
            </a:pPr>
            <a:r>
              <a:rPr lang="en-US" altLang="zh-CN" sz="1600" dirty="0"/>
              <a:t>    } else {</a:t>
            </a:r>
          </a:p>
          <a:p>
            <a:pPr marL="0" indent="0">
              <a:buNone/>
            </a:pPr>
            <a:r>
              <a:rPr lang="en-US" altLang="zh-CN" sz="1600" dirty="0"/>
              <a:t>      // </a:t>
            </a:r>
            <a:r>
              <a:rPr lang="zh-CN" altLang="en-US" sz="1600" dirty="0"/>
              <a:t>此处整理错误信息格式</a:t>
            </a:r>
          </a:p>
          <a:p>
            <a:pPr marL="0" indent="0">
              <a:buNone/>
            </a:pPr>
            <a:r>
              <a:rPr lang="zh-CN" altLang="en-US" sz="1600" dirty="0"/>
              <a:t>      </a:t>
            </a:r>
            <a:r>
              <a:rPr lang="en-US" altLang="zh-CN" sz="1600" dirty="0"/>
              <a:t>info = {</a:t>
            </a:r>
          </a:p>
          <a:p>
            <a:pPr marL="0" indent="0">
              <a:buNone/>
            </a:pPr>
            <a:r>
              <a:rPr lang="en-US" altLang="zh-CN" sz="1600" dirty="0"/>
              <a:t>        code: status,</a:t>
            </a:r>
          </a:p>
          <a:p>
            <a:pPr marL="0" indent="0">
              <a:buNone/>
            </a:pPr>
            <a:r>
              <a:rPr lang="en-US" altLang="zh-CN" sz="1600" dirty="0"/>
              <a:t>        data: data,</a:t>
            </a:r>
          </a:p>
          <a:p>
            <a:pPr marL="0" indent="0">
              <a:buNone/>
            </a:pPr>
            <a:r>
              <a:rPr lang="en-US" altLang="zh-CN" sz="1600" dirty="0"/>
              <a:t>        msg: </a:t>
            </a:r>
            <a:r>
              <a:rPr lang="en-US" altLang="zh-CN" sz="1600" dirty="0" err="1"/>
              <a:t>statusText</a:t>
            </a:r>
            <a:endParaRPr lang="en-US" altLang="zh-CN" sz="1600" dirty="0"/>
          </a:p>
          <a:p>
            <a:pPr marL="0" indent="0">
              <a:buNone/>
            </a:pPr>
            <a:r>
              <a:rPr lang="en-US" altLang="zh-CN" sz="1600" dirty="0"/>
              <a:t>      }}}) </a:t>
            </a:r>
          </a:p>
          <a:p>
            <a:pPr marL="0" indent="0">
              <a:buNone/>
            </a:pPr>
            <a:r>
              <a:rPr lang="en-US" altLang="zh-CN" sz="1600" dirty="0"/>
              <a:t>export default function() {	return service}</a:t>
            </a:r>
          </a:p>
        </p:txBody>
      </p:sp>
    </p:spTree>
    <p:extLst>
      <p:ext uri="{BB962C8B-B14F-4D97-AF65-F5344CB8AC3E}">
        <p14:creationId xmlns:p14="http://schemas.microsoft.com/office/powerpoint/2010/main" val="6252618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5" name="内容占位符 4">
            <a:extLst>
              <a:ext uri="{FF2B5EF4-FFF2-40B4-BE49-F238E27FC236}">
                <a16:creationId xmlns:a16="http://schemas.microsoft.com/office/drawing/2014/main" id="{3A79C3C5-670E-49E0-9325-EA1CB2663EAA}"/>
              </a:ext>
            </a:extLst>
          </p:cNvPr>
          <p:cNvSpPr>
            <a:spLocks noGrp="1"/>
          </p:cNvSpPr>
          <p:nvPr>
            <p:ph idx="1"/>
          </p:nvPr>
        </p:nvSpPr>
        <p:spPr/>
        <p:txBody>
          <a:bodyPr/>
          <a:lstStyle/>
          <a:p>
            <a:pPr marL="0" indent="0">
              <a:buNone/>
            </a:pPr>
            <a:r>
              <a:rPr lang="en-US" altLang="zh-CN" dirty="0"/>
              <a:t>index.js</a:t>
            </a:r>
          </a:p>
          <a:p>
            <a:r>
              <a:rPr lang="en-US" altLang="zh-CN" dirty="0"/>
              <a:t>index.js</a:t>
            </a:r>
            <a:r>
              <a:rPr lang="zh-CN" altLang="en-US" dirty="0"/>
              <a:t>文件主要封装我们几个常用的方法，</a:t>
            </a:r>
            <a:r>
              <a:rPr lang="en-US" altLang="zh-CN" dirty="0"/>
              <a:t>get</a:t>
            </a:r>
            <a:r>
              <a:rPr lang="zh-CN" altLang="en-US" dirty="0"/>
              <a:t>、</a:t>
            </a:r>
            <a:r>
              <a:rPr lang="en-US" altLang="zh-CN" dirty="0"/>
              <a:t>post</a:t>
            </a:r>
            <a:r>
              <a:rPr lang="zh-CN" altLang="en-US" dirty="0"/>
              <a:t>、</a:t>
            </a:r>
            <a:r>
              <a:rPr lang="en-US" altLang="zh-CN" dirty="0"/>
              <a:t>put</a:t>
            </a:r>
            <a:r>
              <a:rPr lang="zh-CN" altLang="en-US" dirty="0"/>
              <a:t>、</a:t>
            </a:r>
            <a:r>
              <a:rPr lang="en-US" altLang="zh-CN" dirty="0"/>
              <a:t>delete</a:t>
            </a:r>
            <a:endParaRPr lang="zh-CN" altLang="en-US" dirty="0"/>
          </a:p>
        </p:txBody>
      </p:sp>
    </p:spTree>
    <p:extLst>
      <p:ext uri="{BB962C8B-B14F-4D97-AF65-F5344CB8AC3E}">
        <p14:creationId xmlns:p14="http://schemas.microsoft.com/office/powerpoint/2010/main" val="15106560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pic>
        <p:nvPicPr>
          <p:cNvPr id="3" name="内容占位符 2">
            <a:extLst>
              <a:ext uri="{FF2B5EF4-FFF2-40B4-BE49-F238E27FC236}">
                <a16:creationId xmlns:a16="http://schemas.microsoft.com/office/drawing/2014/main" id="{1B2BED57-D39F-45D6-A2D7-AD46D978A591}"/>
              </a:ext>
            </a:extLst>
          </p:cNvPr>
          <p:cNvPicPr>
            <a:picLocks noGrp="1" noChangeAspect="1"/>
          </p:cNvPicPr>
          <p:nvPr>
            <p:ph idx="1"/>
          </p:nvPr>
        </p:nvPicPr>
        <p:blipFill>
          <a:blip r:embed="rId2"/>
          <a:stretch>
            <a:fillRect/>
          </a:stretch>
        </p:blipFill>
        <p:spPr>
          <a:xfrm>
            <a:off x="-32742" y="1047155"/>
            <a:ext cx="4207550" cy="5544616"/>
          </a:xfrm>
          <a:prstGeom prst="rect">
            <a:avLst/>
          </a:prstGeom>
        </p:spPr>
      </p:pic>
      <p:pic>
        <p:nvPicPr>
          <p:cNvPr id="4" name="图片 3">
            <a:extLst>
              <a:ext uri="{FF2B5EF4-FFF2-40B4-BE49-F238E27FC236}">
                <a16:creationId xmlns:a16="http://schemas.microsoft.com/office/drawing/2014/main" id="{8C0FB7CB-F49C-42E0-9510-291B3FF61FA9}"/>
              </a:ext>
            </a:extLst>
          </p:cNvPr>
          <p:cNvPicPr>
            <a:picLocks noChangeAspect="1"/>
          </p:cNvPicPr>
          <p:nvPr/>
        </p:nvPicPr>
        <p:blipFill>
          <a:blip r:embed="rId3"/>
          <a:stretch>
            <a:fillRect/>
          </a:stretch>
        </p:blipFill>
        <p:spPr>
          <a:xfrm>
            <a:off x="4176258" y="980728"/>
            <a:ext cx="4943666" cy="5544616"/>
          </a:xfrm>
          <a:prstGeom prst="rect">
            <a:avLst/>
          </a:prstGeom>
        </p:spPr>
      </p:pic>
    </p:spTree>
    <p:extLst>
      <p:ext uri="{BB962C8B-B14F-4D97-AF65-F5344CB8AC3E}">
        <p14:creationId xmlns:p14="http://schemas.microsoft.com/office/powerpoint/2010/main" val="40765806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5" name="内容占位符 4">
            <a:extLst>
              <a:ext uri="{FF2B5EF4-FFF2-40B4-BE49-F238E27FC236}">
                <a16:creationId xmlns:a16="http://schemas.microsoft.com/office/drawing/2014/main" id="{3A79C3C5-670E-49E0-9325-EA1CB2663EAA}"/>
              </a:ext>
            </a:extLst>
          </p:cNvPr>
          <p:cNvSpPr>
            <a:spLocks noGrp="1"/>
          </p:cNvSpPr>
          <p:nvPr>
            <p:ph idx="1"/>
          </p:nvPr>
        </p:nvSpPr>
        <p:spPr/>
        <p:txBody>
          <a:bodyPr/>
          <a:lstStyle/>
          <a:p>
            <a:pPr marL="0" indent="0">
              <a:buNone/>
            </a:pPr>
            <a:r>
              <a:rPr lang="en-US" altLang="zh-CN" dirty="0"/>
              <a:t>User</a:t>
            </a:r>
            <a:r>
              <a:rPr lang="zh-CN" altLang="en-US" dirty="0"/>
              <a:t>下的两个文件：</a:t>
            </a:r>
            <a:endParaRPr lang="en-US" altLang="zh-CN" dirty="0"/>
          </a:p>
          <a:p>
            <a:pPr marL="0" indent="0">
              <a:buNone/>
            </a:pPr>
            <a:r>
              <a:rPr lang="en-US" altLang="zh-CN" dirty="0"/>
              <a:t>Urls.js</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Index.js</a:t>
            </a:r>
            <a:endParaRPr lang="zh-CN" altLang="en-US" dirty="0"/>
          </a:p>
        </p:txBody>
      </p:sp>
      <p:pic>
        <p:nvPicPr>
          <p:cNvPr id="3" name="图片 2">
            <a:extLst>
              <a:ext uri="{FF2B5EF4-FFF2-40B4-BE49-F238E27FC236}">
                <a16:creationId xmlns:a16="http://schemas.microsoft.com/office/drawing/2014/main" id="{410D0431-535B-4293-B3F3-911DA03418A1}"/>
              </a:ext>
            </a:extLst>
          </p:cNvPr>
          <p:cNvPicPr>
            <a:picLocks noChangeAspect="1"/>
          </p:cNvPicPr>
          <p:nvPr/>
        </p:nvPicPr>
        <p:blipFill>
          <a:blip r:embed="rId2"/>
          <a:stretch>
            <a:fillRect/>
          </a:stretch>
        </p:blipFill>
        <p:spPr>
          <a:xfrm>
            <a:off x="1763688" y="1988840"/>
            <a:ext cx="4951270" cy="1296144"/>
          </a:xfrm>
          <a:prstGeom prst="rect">
            <a:avLst/>
          </a:prstGeom>
        </p:spPr>
      </p:pic>
      <p:pic>
        <p:nvPicPr>
          <p:cNvPr id="4" name="图片 3">
            <a:extLst>
              <a:ext uri="{FF2B5EF4-FFF2-40B4-BE49-F238E27FC236}">
                <a16:creationId xmlns:a16="http://schemas.microsoft.com/office/drawing/2014/main" id="{54599DF9-2DA4-4456-AF27-C4C7A4D49F6D}"/>
              </a:ext>
            </a:extLst>
          </p:cNvPr>
          <p:cNvPicPr>
            <a:picLocks noChangeAspect="1"/>
          </p:cNvPicPr>
          <p:nvPr/>
        </p:nvPicPr>
        <p:blipFill>
          <a:blip r:embed="rId3"/>
          <a:stretch>
            <a:fillRect/>
          </a:stretch>
        </p:blipFill>
        <p:spPr>
          <a:xfrm>
            <a:off x="1907704" y="3733800"/>
            <a:ext cx="4951270" cy="2350362"/>
          </a:xfrm>
          <a:prstGeom prst="rect">
            <a:avLst/>
          </a:prstGeom>
        </p:spPr>
      </p:pic>
    </p:spTree>
    <p:extLst>
      <p:ext uri="{BB962C8B-B14F-4D97-AF65-F5344CB8AC3E}">
        <p14:creationId xmlns:p14="http://schemas.microsoft.com/office/powerpoint/2010/main" val="33512522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en-US" altLang="zh-CN" dirty="0" err="1">
                <a:latin typeface="黑体" panose="02010609060101010101" pitchFamily="49" charset="-122"/>
                <a:ea typeface="黑体" panose="02010609060101010101" pitchFamily="49" charset="-122"/>
              </a:rPr>
              <a:t>Axios</a:t>
            </a:r>
            <a:endParaRPr lang="en-US" altLang="zh-CN" dirty="0">
              <a:latin typeface="黑体" panose="02010609060101010101" pitchFamily="49" charset="-122"/>
              <a:ea typeface="黑体" panose="02010609060101010101" pitchFamily="49" charset="-122"/>
            </a:endParaRPr>
          </a:p>
        </p:txBody>
      </p:sp>
      <p:sp>
        <p:nvSpPr>
          <p:cNvPr id="5" name="内容占位符 4">
            <a:extLst>
              <a:ext uri="{FF2B5EF4-FFF2-40B4-BE49-F238E27FC236}">
                <a16:creationId xmlns:a16="http://schemas.microsoft.com/office/drawing/2014/main" id="{3A79C3C5-670E-49E0-9325-EA1CB2663EAA}"/>
              </a:ext>
            </a:extLst>
          </p:cNvPr>
          <p:cNvSpPr>
            <a:spLocks noGrp="1"/>
          </p:cNvSpPr>
          <p:nvPr>
            <p:ph idx="1"/>
          </p:nvPr>
        </p:nvSpPr>
        <p:spPr/>
        <p:txBody>
          <a:bodyPr/>
          <a:lstStyle/>
          <a:p>
            <a:pPr marL="0" indent="0">
              <a:buNone/>
            </a:pPr>
            <a:r>
              <a:rPr lang="zh-CN" altLang="en-US" dirty="0"/>
              <a:t>在组件中使用：</a:t>
            </a:r>
            <a:endParaRPr lang="en-US" altLang="zh-CN" dirty="0"/>
          </a:p>
          <a:p>
            <a:pPr marL="0" indent="0">
              <a:buNone/>
            </a:pPr>
            <a:r>
              <a:rPr lang="en-US" altLang="zh-CN" dirty="0"/>
              <a:t>try{</a:t>
            </a:r>
          </a:p>
          <a:p>
            <a:pPr marL="400050" lvl="1" indent="0">
              <a:buNone/>
            </a:pPr>
            <a:r>
              <a:rPr lang="en-US" altLang="zh-CN" dirty="0"/>
              <a:t>let params = {</a:t>
            </a:r>
          </a:p>
          <a:p>
            <a:pPr marL="400050" lvl="1" indent="0">
              <a:buNone/>
            </a:pPr>
            <a:r>
              <a:rPr lang="en-US" altLang="zh-CN" dirty="0"/>
              <a:t>            user_id:1001</a:t>
            </a:r>
          </a:p>
          <a:p>
            <a:pPr marL="400050" lvl="1" indent="0">
              <a:buNone/>
            </a:pPr>
            <a:r>
              <a:rPr lang="en-US" altLang="zh-CN" dirty="0"/>
              <a:t>          }</a:t>
            </a:r>
          </a:p>
          <a:p>
            <a:pPr marL="400050" lvl="1" indent="0">
              <a:buNone/>
            </a:pPr>
            <a:r>
              <a:rPr lang="en-US" altLang="zh-CN" dirty="0"/>
              <a:t>let res = await this.$</a:t>
            </a:r>
            <a:r>
              <a:rPr lang="en-US" altLang="zh-CN" dirty="0" err="1"/>
              <a:t>api.user.useinfo</a:t>
            </a:r>
            <a:r>
              <a:rPr lang="en-US" altLang="zh-CN" dirty="0"/>
              <a:t>(params)</a:t>
            </a:r>
          </a:p>
          <a:p>
            <a:pPr marL="400050" lvl="1" indent="0">
              <a:buNone/>
            </a:pPr>
            <a:r>
              <a:rPr lang="en-US" altLang="zh-CN" dirty="0" err="1"/>
              <a:t>consol</a:t>
            </a:r>
            <a:r>
              <a:rPr lang="en-US" altLang="zh-CN" dirty="0"/>
              <a:t> e.log(res)</a:t>
            </a:r>
          </a:p>
          <a:p>
            <a:pPr marL="0" indent="0">
              <a:buNone/>
            </a:pPr>
            <a:r>
              <a:rPr lang="en-US" altLang="zh-CN" dirty="0"/>
              <a:t>} catch (e) {</a:t>
            </a:r>
          </a:p>
          <a:p>
            <a:pPr marL="0" indent="0">
              <a:buNone/>
            </a:pPr>
            <a:r>
              <a:rPr lang="en-US" altLang="zh-CN" dirty="0"/>
              <a:t>          console.log(e)</a:t>
            </a:r>
          </a:p>
          <a:p>
            <a:pPr marL="0" indent="0">
              <a:buNone/>
            </a:pPr>
            <a:r>
              <a:rPr lang="en-US" altLang="zh-CN" dirty="0"/>
              <a:t>        }</a:t>
            </a:r>
          </a:p>
        </p:txBody>
      </p:sp>
    </p:spTree>
    <p:extLst>
      <p:ext uri="{BB962C8B-B14F-4D97-AF65-F5344CB8AC3E}">
        <p14:creationId xmlns:p14="http://schemas.microsoft.com/office/powerpoint/2010/main" val="12667467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一、浏览器同源策略</a:t>
            </a:r>
            <a:endParaRPr lang="en-US" altLang="zh-CN" dirty="0"/>
          </a:p>
          <a:p>
            <a:pPr>
              <a:buFont typeface="Wingdings" panose="05000000000000000000" pitchFamily="2" charset="2"/>
              <a:buChar char="u"/>
            </a:pPr>
            <a:r>
              <a:rPr lang="zh-CN" altLang="en-US" b="1" dirty="0"/>
              <a:t>同源策略</a:t>
            </a:r>
            <a:r>
              <a:rPr lang="zh-CN" altLang="en-US" dirty="0"/>
              <a:t>限制了从同一个源加载的文档或脚本如何与来自另一个源的资源进行交互。这是一个用于隔离潜在恶意文件的重要安全机制。</a:t>
            </a:r>
            <a:endParaRPr lang="en-US" altLang="zh-CN" dirty="0"/>
          </a:p>
          <a:p>
            <a:pPr>
              <a:buFont typeface="Wingdings" panose="05000000000000000000" pitchFamily="2" charset="2"/>
              <a:buChar char="u"/>
            </a:pPr>
            <a:r>
              <a:rPr lang="zh-CN" altLang="en-US" dirty="0"/>
              <a:t>同源的定义</a:t>
            </a:r>
          </a:p>
          <a:p>
            <a:pPr marL="0" indent="0">
              <a:buNone/>
            </a:pPr>
            <a:r>
              <a:rPr lang="zh-CN" altLang="en-US" dirty="0"/>
              <a:t>如果两个页面的协议，端口（如果有指定）和主机都相同，则两个页面具有相同的源。我们也可以把它称为“协议</a:t>
            </a:r>
            <a:r>
              <a:rPr lang="en-US" altLang="zh-CN" dirty="0"/>
              <a:t>/</a:t>
            </a:r>
            <a:r>
              <a:rPr lang="zh-CN" altLang="en-US" dirty="0"/>
              <a:t>主机</a:t>
            </a:r>
            <a:r>
              <a:rPr lang="en-US" altLang="zh-CN" dirty="0"/>
              <a:t>/</a:t>
            </a:r>
            <a:r>
              <a:rPr lang="zh-CN" altLang="en-US" dirty="0"/>
              <a:t>端口 </a:t>
            </a:r>
            <a:r>
              <a:rPr lang="en-US" altLang="zh-CN" dirty="0"/>
              <a:t>tuple”</a:t>
            </a:r>
            <a:r>
              <a:rPr lang="zh-CN" altLang="en-US" dirty="0"/>
              <a:t>，或简单地叫做“</a:t>
            </a:r>
            <a:r>
              <a:rPr lang="en-US" altLang="zh-CN" dirty="0"/>
              <a:t>tuple". ("tuple" </a:t>
            </a:r>
            <a:r>
              <a:rPr lang="zh-CN" altLang="en-US" dirty="0"/>
              <a:t>，“元”，是指一些事物组合在一起形成一个整体，比如（</a:t>
            </a:r>
            <a:r>
              <a:rPr lang="en-US" altLang="zh-CN" dirty="0"/>
              <a:t>1</a:t>
            </a:r>
            <a:r>
              <a:rPr lang="zh-CN" altLang="en-US" dirty="0"/>
              <a:t>，</a:t>
            </a:r>
            <a:r>
              <a:rPr lang="en-US" altLang="zh-CN" dirty="0"/>
              <a:t>2</a:t>
            </a:r>
            <a:r>
              <a:rPr lang="zh-CN" altLang="en-US" dirty="0"/>
              <a:t>）叫二元，（</a:t>
            </a:r>
            <a:r>
              <a:rPr lang="en-US" altLang="zh-CN" dirty="0"/>
              <a:t>1</a:t>
            </a:r>
            <a:r>
              <a:rPr lang="zh-CN" altLang="en-US" dirty="0"/>
              <a:t>，</a:t>
            </a:r>
            <a:r>
              <a:rPr lang="en-US" altLang="zh-CN" dirty="0"/>
              <a:t>2</a:t>
            </a:r>
            <a:r>
              <a:rPr lang="zh-CN" altLang="en-US" dirty="0"/>
              <a:t>，</a:t>
            </a:r>
            <a:r>
              <a:rPr lang="en-US" altLang="zh-CN" dirty="0"/>
              <a:t>3</a:t>
            </a:r>
            <a:r>
              <a:rPr lang="zh-CN" altLang="en-US" dirty="0"/>
              <a:t>）叫三元</a:t>
            </a:r>
            <a:r>
              <a:rPr lang="en-US" altLang="zh-CN" dirty="0"/>
              <a:t>)</a:t>
            </a:r>
          </a:p>
        </p:txBody>
      </p:sp>
    </p:spTree>
    <p:extLst>
      <p:ext uri="{BB962C8B-B14F-4D97-AF65-F5344CB8AC3E}">
        <p14:creationId xmlns:p14="http://schemas.microsoft.com/office/powerpoint/2010/main" val="1133696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r>
              <a:rPr lang="zh-CN" altLang="en-US" dirty="0"/>
              <a:t>不同源则跨域，例如</a:t>
            </a:r>
            <a:r>
              <a:rPr lang="en-US" altLang="zh-CN" dirty="0">
                <a:hlinkClick r:id="rId2"/>
              </a:rPr>
              <a:t>http://www.example.com/</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因为浏览器的同源策略导致了跨域。</a:t>
            </a:r>
            <a:endParaRPr lang="en-US" altLang="zh-CN" dirty="0"/>
          </a:p>
        </p:txBody>
      </p:sp>
      <p:pic>
        <p:nvPicPr>
          <p:cNvPr id="5" name="图片 4">
            <a:extLst>
              <a:ext uri="{FF2B5EF4-FFF2-40B4-BE49-F238E27FC236}">
                <a16:creationId xmlns:a16="http://schemas.microsoft.com/office/drawing/2014/main" id="{2A06335B-5AB6-4673-9E9E-AC4298ACB22F}"/>
              </a:ext>
            </a:extLst>
          </p:cNvPr>
          <p:cNvPicPr>
            <a:picLocks noChangeAspect="1"/>
          </p:cNvPicPr>
          <p:nvPr/>
        </p:nvPicPr>
        <p:blipFill>
          <a:blip r:embed="rId3"/>
          <a:stretch>
            <a:fillRect/>
          </a:stretch>
        </p:blipFill>
        <p:spPr>
          <a:xfrm>
            <a:off x="251520" y="1844824"/>
            <a:ext cx="8733465" cy="3384376"/>
          </a:xfrm>
          <a:prstGeom prst="rect">
            <a:avLst/>
          </a:prstGeom>
        </p:spPr>
      </p:pic>
    </p:spTree>
    <p:extLst>
      <p:ext uri="{BB962C8B-B14F-4D97-AF65-F5344CB8AC3E}">
        <p14:creationId xmlns:p14="http://schemas.microsoft.com/office/powerpoint/2010/main" val="8028994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同源策略限制内容有：</a:t>
            </a:r>
          </a:p>
          <a:p>
            <a:pPr lvl="1">
              <a:buFont typeface="Arial" panose="020B0604020202020204" pitchFamily="34" charset="0"/>
              <a:buChar char="•"/>
            </a:pPr>
            <a:r>
              <a:rPr lang="en-US" altLang="zh-CN" dirty="0"/>
              <a:t>Cookie</a:t>
            </a:r>
            <a:r>
              <a:rPr lang="zh-CN" altLang="en-US" dirty="0"/>
              <a:t>、</a:t>
            </a:r>
            <a:r>
              <a:rPr lang="en-US" altLang="zh-CN" dirty="0" err="1"/>
              <a:t>LocalStorage</a:t>
            </a:r>
            <a:r>
              <a:rPr lang="zh-CN" altLang="en-US" dirty="0"/>
              <a:t>、</a:t>
            </a:r>
            <a:r>
              <a:rPr lang="en-US" altLang="zh-CN" dirty="0" err="1"/>
              <a:t>IndexedDB</a:t>
            </a:r>
            <a:r>
              <a:rPr lang="en-US" altLang="zh-CN" dirty="0"/>
              <a:t> </a:t>
            </a:r>
            <a:r>
              <a:rPr lang="zh-CN" altLang="en-US" dirty="0"/>
              <a:t>等存储性内容</a:t>
            </a:r>
          </a:p>
          <a:p>
            <a:pPr lvl="1">
              <a:buFont typeface="Arial" panose="020B0604020202020204" pitchFamily="34" charset="0"/>
              <a:buChar char="•"/>
            </a:pPr>
            <a:r>
              <a:rPr lang="en-US" altLang="zh-CN" dirty="0"/>
              <a:t>DOM </a:t>
            </a:r>
            <a:r>
              <a:rPr lang="zh-CN" altLang="en-US" dirty="0"/>
              <a:t>节点</a:t>
            </a:r>
          </a:p>
          <a:p>
            <a:pPr lvl="1">
              <a:buFont typeface="Arial" panose="020B0604020202020204" pitchFamily="34" charset="0"/>
              <a:buChar char="•"/>
            </a:pPr>
            <a:r>
              <a:rPr lang="en-US" altLang="zh-CN" dirty="0"/>
              <a:t>AJAX </a:t>
            </a:r>
            <a:r>
              <a:rPr lang="zh-CN" altLang="en-US" dirty="0"/>
              <a:t>请求不能发送</a:t>
            </a:r>
          </a:p>
          <a:p>
            <a:pPr marL="0" indent="0">
              <a:buNone/>
            </a:pPr>
            <a:r>
              <a:rPr lang="zh-CN" altLang="en-US" dirty="0"/>
              <a:t>但是有三个标签是允许跨域加载资源：</a:t>
            </a:r>
          </a:p>
          <a:p>
            <a:pPr marL="400050" lvl="1" indent="0">
              <a:buNone/>
            </a:pPr>
            <a:r>
              <a:rPr lang="en-US" altLang="zh-CN" dirty="0"/>
              <a:t>1.&lt;</a:t>
            </a:r>
            <a:r>
              <a:rPr lang="en-US" altLang="zh-CN" dirty="0" err="1"/>
              <a:t>img</a:t>
            </a:r>
            <a:r>
              <a:rPr lang="en-US" altLang="zh-CN" dirty="0"/>
              <a:t> </a:t>
            </a:r>
            <a:r>
              <a:rPr lang="en-US" altLang="zh-CN" dirty="0" err="1"/>
              <a:t>src</a:t>
            </a:r>
            <a:r>
              <a:rPr lang="en-US" altLang="zh-CN" dirty="0"/>
              <a:t>=XXX&gt; </a:t>
            </a:r>
          </a:p>
          <a:p>
            <a:pPr marL="400050" lvl="1" indent="0">
              <a:buNone/>
            </a:pPr>
            <a:r>
              <a:rPr lang="en-US" altLang="zh-CN" dirty="0"/>
              <a:t>2.&lt;link </a:t>
            </a:r>
            <a:r>
              <a:rPr lang="en-US" altLang="zh-CN" dirty="0" err="1"/>
              <a:t>href</a:t>
            </a:r>
            <a:r>
              <a:rPr lang="en-US" altLang="zh-CN" dirty="0"/>
              <a:t>=XXX&gt; </a:t>
            </a:r>
          </a:p>
          <a:p>
            <a:pPr marL="400050" lvl="1" indent="0">
              <a:buNone/>
            </a:pPr>
            <a:r>
              <a:rPr lang="en-US" altLang="zh-CN" dirty="0"/>
              <a:t>3.&lt;script </a:t>
            </a:r>
            <a:r>
              <a:rPr lang="en-US" altLang="zh-CN" dirty="0" err="1"/>
              <a:t>src</a:t>
            </a:r>
            <a:r>
              <a:rPr lang="en-US" altLang="zh-CN" dirty="0"/>
              <a:t>=XXX&gt;</a:t>
            </a:r>
          </a:p>
          <a:p>
            <a:pPr marL="0" indent="0">
              <a:buNone/>
            </a:pPr>
            <a:endParaRPr lang="en-US" altLang="zh-CN" dirty="0"/>
          </a:p>
          <a:p>
            <a:pPr marL="0" indent="0">
              <a:buNone/>
            </a:pPr>
            <a:r>
              <a:rPr lang="zh-CN" altLang="en-US" dirty="0"/>
              <a:t>但所有的跨域都必须经过信息提供方的允许。</a:t>
            </a:r>
            <a:endParaRPr lang="en-US" altLang="zh-CN" dirty="0"/>
          </a:p>
          <a:p>
            <a:pPr marL="0" indent="0">
              <a:buNone/>
            </a:pPr>
            <a:r>
              <a:rPr lang="zh-CN" altLang="en-US" dirty="0"/>
              <a:t>如果未经允许即可获取，那是浏览器同源策略出现漏洞。</a:t>
            </a:r>
          </a:p>
          <a:p>
            <a:pPr marL="0" indent="0">
              <a:buNone/>
            </a:pPr>
            <a:endParaRPr lang="zh-CN" altLang="en-US" dirty="0"/>
          </a:p>
        </p:txBody>
      </p:sp>
    </p:spTree>
    <p:extLst>
      <p:ext uri="{BB962C8B-B14F-4D97-AF65-F5344CB8AC3E}">
        <p14:creationId xmlns:p14="http://schemas.microsoft.com/office/powerpoint/2010/main" val="1424245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解决方案</a:t>
            </a:r>
            <a:endParaRPr lang="en-US" altLang="zh-CN" dirty="0"/>
          </a:p>
          <a:p>
            <a:pPr marL="0" indent="0">
              <a:buNone/>
            </a:pPr>
            <a:r>
              <a:rPr lang="en-US" altLang="zh-CN" dirty="0"/>
              <a:t>1.Jsonp</a:t>
            </a:r>
            <a:r>
              <a:rPr lang="zh-CN" altLang="en-US" dirty="0"/>
              <a:t>：浏览器会阻止</a:t>
            </a:r>
            <a:r>
              <a:rPr lang="en-US" altLang="zh-CN" dirty="0" err="1"/>
              <a:t>XMLHttpRequest</a:t>
            </a:r>
            <a:r>
              <a:rPr lang="zh-CN" altLang="en-US" dirty="0"/>
              <a:t>跨域请求，但不会阻止</a:t>
            </a:r>
            <a:r>
              <a:rPr lang="en-US" altLang="zh-CN" dirty="0"/>
              <a:t>script</a:t>
            </a:r>
            <a:r>
              <a:rPr lang="zh-CN" altLang="en-US" dirty="0"/>
              <a:t>标签的跨域请求</a:t>
            </a:r>
            <a:endParaRPr lang="en-US" altLang="zh-CN" dirty="0"/>
          </a:p>
          <a:p>
            <a:pPr marL="0" indent="0">
              <a:buNone/>
            </a:pPr>
            <a:endParaRPr lang="en-US" altLang="zh-CN" dirty="0"/>
          </a:p>
          <a:p>
            <a:pPr marL="0" indent="0">
              <a:buNone/>
            </a:pPr>
            <a:endParaRPr lang="en-US" altLang="zh-CN" dirty="0"/>
          </a:p>
          <a:p>
            <a:pPr marL="0" indent="0">
              <a:buNone/>
            </a:pPr>
            <a:r>
              <a:rPr lang="zh-CN" altLang="en-US" dirty="0"/>
              <a:t>创建</a:t>
            </a:r>
            <a:r>
              <a:rPr lang="en-US" altLang="zh-CN" dirty="0"/>
              <a:t>script</a:t>
            </a:r>
            <a:r>
              <a:rPr lang="zh-CN" altLang="en-US" dirty="0"/>
              <a:t>标签发送跨域请求，并得到返回数据（回调函数）</a:t>
            </a:r>
            <a:endParaRPr lang="en-US" altLang="zh-CN" dirty="0"/>
          </a:p>
        </p:txBody>
      </p:sp>
      <p:pic>
        <p:nvPicPr>
          <p:cNvPr id="4" name="图片 3">
            <a:extLst>
              <a:ext uri="{FF2B5EF4-FFF2-40B4-BE49-F238E27FC236}">
                <a16:creationId xmlns:a16="http://schemas.microsoft.com/office/drawing/2014/main" id="{DEC0A64F-E1B8-41AE-82DD-190E75BB6F45}"/>
              </a:ext>
            </a:extLst>
          </p:cNvPr>
          <p:cNvPicPr>
            <a:picLocks noChangeAspect="1"/>
          </p:cNvPicPr>
          <p:nvPr/>
        </p:nvPicPr>
        <p:blipFill>
          <a:blip r:embed="rId2"/>
          <a:stretch>
            <a:fillRect/>
          </a:stretch>
        </p:blipFill>
        <p:spPr>
          <a:xfrm>
            <a:off x="2330751" y="2617296"/>
            <a:ext cx="5130570" cy="792088"/>
          </a:xfrm>
          <a:prstGeom prst="rect">
            <a:avLst/>
          </a:prstGeom>
        </p:spPr>
      </p:pic>
      <p:pic>
        <p:nvPicPr>
          <p:cNvPr id="5" name="图片 4">
            <a:extLst>
              <a:ext uri="{FF2B5EF4-FFF2-40B4-BE49-F238E27FC236}">
                <a16:creationId xmlns:a16="http://schemas.microsoft.com/office/drawing/2014/main" id="{F3144602-6E62-4A25-9DB1-9E50A2B63A8E}"/>
              </a:ext>
            </a:extLst>
          </p:cNvPr>
          <p:cNvPicPr>
            <a:picLocks noChangeAspect="1"/>
          </p:cNvPicPr>
          <p:nvPr/>
        </p:nvPicPr>
        <p:blipFill>
          <a:blip r:embed="rId3"/>
          <a:stretch>
            <a:fillRect/>
          </a:stretch>
        </p:blipFill>
        <p:spPr>
          <a:xfrm>
            <a:off x="1763688" y="3939670"/>
            <a:ext cx="6840760" cy="2851731"/>
          </a:xfrm>
          <a:prstGeom prst="rect">
            <a:avLst/>
          </a:prstGeom>
        </p:spPr>
      </p:pic>
    </p:spTree>
    <p:extLst>
      <p:ext uri="{BB962C8B-B14F-4D97-AF65-F5344CB8AC3E}">
        <p14:creationId xmlns:p14="http://schemas.microsoft.com/office/powerpoint/2010/main" val="29920618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zh-CN" altLang="en-US" dirty="0"/>
              <a:t>应用：输入框模糊搜索</a:t>
            </a:r>
            <a:endParaRPr lang="en-US" altLang="zh-CN" dirty="0"/>
          </a:p>
          <a:p>
            <a:pPr marL="0" indent="0">
              <a:buNone/>
            </a:pPr>
            <a:r>
              <a:rPr lang="en-US" altLang="zh-CN" sz="1600" dirty="0" err="1"/>
              <a:t>window.onload</a:t>
            </a:r>
            <a:r>
              <a:rPr lang="en-US" altLang="zh-CN" sz="1600" dirty="0"/>
              <a:t>=function(){</a:t>
            </a:r>
          </a:p>
          <a:p>
            <a:pPr marL="0" indent="0">
              <a:buNone/>
            </a:pPr>
            <a:r>
              <a:rPr lang="en-US" altLang="zh-CN" sz="1600" dirty="0"/>
              <a:t>    </a:t>
            </a:r>
            <a:r>
              <a:rPr lang="en-US" altLang="zh-CN" sz="1600" dirty="0" err="1"/>
              <a:t>document.getElementById</a:t>
            </a:r>
            <a:r>
              <a:rPr lang="en-US" altLang="zh-CN" sz="1600" dirty="0"/>
              <a:t>("keyword").</a:t>
            </a:r>
            <a:r>
              <a:rPr lang="en-US" altLang="zh-CN" sz="1600" dirty="0" err="1"/>
              <a:t>onkeyup</a:t>
            </a:r>
            <a:r>
              <a:rPr lang="en-US" altLang="zh-CN" sz="1600" dirty="0"/>
              <a:t>=function(){</a:t>
            </a:r>
          </a:p>
          <a:p>
            <a:pPr marL="0" indent="0">
              <a:buNone/>
            </a:pPr>
            <a:r>
              <a:rPr lang="en-US" altLang="zh-CN" sz="1600" dirty="0"/>
              <a:t>        if(</a:t>
            </a:r>
            <a:r>
              <a:rPr lang="en-US" altLang="zh-CN" sz="1600" dirty="0" err="1"/>
              <a:t>this.value.length</a:t>
            </a:r>
            <a:r>
              <a:rPr lang="en-US" altLang="zh-CN" sz="1600" dirty="0"/>
              <a:t>&gt;0){</a:t>
            </a:r>
          </a:p>
          <a:p>
            <a:pPr marL="0" indent="0">
              <a:buNone/>
            </a:pPr>
            <a:r>
              <a:rPr lang="en-US" altLang="zh-CN" sz="1600" dirty="0"/>
              <a:t>            var script=</a:t>
            </a:r>
            <a:r>
              <a:rPr lang="en-US" altLang="zh-CN" sz="1600" dirty="0" err="1"/>
              <a:t>document.createElement</a:t>
            </a:r>
            <a:r>
              <a:rPr lang="en-US" altLang="zh-CN" sz="1600" dirty="0"/>
              <a:t>("script");</a:t>
            </a:r>
          </a:p>
          <a:p>
            <a:pPr marL="0" indent="0">
              <a:buNone/>
            </a:pPr>
            <a:r>
              <a:rPr lang="en-US" altLang="zh-CN" sz="1600" dirty="0"/>
              <a:t>            </a:t>
            </a:r>
            <a:r>
              <a:rPr lang="en-US" altLang="zh-CN" sz="1600" dirty="0" err="1"/>
              <a:t>script.src</a:t>
            </a:r>
            <a:r>
              <a:rPr lang="en-US" altLang="zh-CN" sz="1600" dirty="0"/>
              <a:t>="https://sug.so.360.cn/</a:t>
            </a:r>
            <a:r>
              <a:rPr lang="en-US" altLang="zh-CN" sz="1600" dirty="0" err="1"/>
              <a:t>suggest?callback</a:t>
            </a:r>
            <a:r>
              <a:rPr lang="en-US" altLang="zh-CN" sz="1600" dirty="0"/>
              <a:t>=</a:t>
            </a:r>
            <a:r>
              <a:rPr lang="en-US" altLang="zh-CN" sz="1600" dirty="0" err="1"/>
              <a:t>getInfo&amp;encodein</a:t>
            </a:r>
            <a:r>
              <a:rPr lang="en-US" altLang="zh-CN" sz="1600" dirty="0"/>
              <a:t>=utf-8&amp;encodeout=utf-8&amp;format=</a:t>
            </a:r>
            <a:r>
              <a:rPr lang="en-US" altLang="zh-CN" sz="1600" dirty="0" err="1"/>
              <a:t>json&amp;fields</a:t>
            </a:r>
            <a:r>
              <a:rPr lang="en-US" altLang="zh-CN" sz="1600" dirty="0"/>
              <a:t>=</a:t>
            </a:r>
            <a:r>
              <a:rPr lang="en-US" altLang="zh-CN" sz="1600" dirty="0" err="1"/>
              <a:t>word&amp;word</a:t>
            </a:r>
            <a:r>
              <a:rPr lang="en-US" altLang="zh-CN" sz="1600" dirty="0"/>
              <a:t>="+</a:t>
            </a:r>
            <a:r>
              <a:rPr lang="en-US" altLang="zh-CN" sz="1600" dirty="0" err="1"/>
              <a:t>this.value</a:t>
            </a:r>
            <a:r>
              <a:rPr lang="en-US" altLang="zh-CN" sz="1600" dirty="0"/>
              <a:t>;</a:t>
            </a:r>
          </a:p>
          <a:p>
            <a:pPr marL="0" indent="0">
              <a:buNone/>
            </a:pPr>
            <a:r>
              <a:rPr lang="en-US" altLang="zh-CN" sz="1600" dirty="0"/>
              <a:t>            </a:t>
            </a:r>
            <a:r>
              <a:rPr lang="en-US" altLang="zh-CN" sz="1600" dirty="0" err="1"/>
              <a:t>document.body.appendChild</a:t>
            </a:r>
            <a:r>
              <a:rPr lang="en-US" altLang="zh-CN" sz="1600" dirty="0"/>
              <a:t>(script);</a:t>
            </a:r>
          </a:p>
          <a:p>
            <a:pPr marL="0" indent="0">
              <a:buNone/>
            </a:pPr>
            <a:r>
              <a:rPr lang="en-US" altLang="zh-CN" sz="1600" dirty="0"/>
              <a:t>        }else{</a:t>
            </a:r>
          </a:p>
          <a:p>
            <a:pPr marL="0" indent="0">
              <a:buNone/>
            </a:pPr>
            <a:r>
              <a:rPr lang="en-US" altLang="zh-CN" sz="1600" dirty="0"/>
              <a:t>            </a:t>
            </a:r>
            <a:r>
              <a:rPr lang="en-US" altLang="zh-CN" sz="1600" dirty="0" err="1"/>
              <a:t>document.getElementsByClassName</a:t>
            </a:r>
            <a:r>
              <a:rPr lang="en-US" altLang="zh-CN" sz="1600" dirty="0"/>
              <a:t>("area")[0].</a:t>
            </a:r>
            <a:r>
              <a:rPr lang="en-US" altLang="zh-CN" sz="1600" dirty="0" err="1"/>
              <a:t>style.display</a:t>
            </a:r>
            <a:r>
              <a:rPr lang="en-US" altLang="zh-CN" sz="1600" dirty="0"/>
              <a:t>="none";</a:t>
            </a:r>
          </a:p>
          <a:p>
            <a:pPr marL="0" indent="0">
              <a:buNone/>
            </a:pPr>
            <a:r>
              <a:rPr lang="en-US" altLang="zh-CN" sz="1600" dirty="0"/>
              <a:t>        }</a:t>
            </a:r>
          </a:p>
          <a:p>
            <a:pPr marL="0" indent="0">
              <a:buNone/>
            </a:pPr>
            <a:r>
              <a:rPr lang="en-US" altLang="zh-CN" sz="1600" dirty="0"/>
              <a:t>    }</a:t>
            </a:r>
          </a:p>
          <a:p>
            <a:pPr marL="0" indent="0">
              <a:buNone/>
            </a:pPr>
            <a:r>
              <a:rPr lang="en-US" altLang="zh-CN" sz="1600" dirty="0"/>
              <a:t>}</a:t>
            </a:r>
          </a:p>
          <a:p>
            <a:pPr marL="0" indent="0">
              <a:buNone/>
            </a:pPr>
            <a:endParaRPr lang="en-US" altLang="zh-CN" sz="1600" dirty="0"/>
          </a:p>
          <a:p>
            <a:pPr marL="0" indent="0">
              <a:buNone/>
            </a:pPr>
            <a:r>
              <a:rPr lang="en-US" altLang="zh-CN" sz="1600" dirty="0"/>
              <a:t>function </a:t>
            </a:r>
            <a:r>
              <a:rPr lang="en-US" altLang="zh-CN" sz="1600" dirty="0" err="1"/>
              <a:t>getInfo</a:t>
            </a:r>
            <a:r>
              <a:rPr lang="en-US" altLang="zh-CN" sz="1600" dirty="0"/>
              <a:t>(obj){</a:t>
            </a:r>
          </a:p>
          <a:p>
            <a:pPr marL="0" indent="0">
              <a:buNone/>
            </a:pPr>
            <a:r>
              <a:rPr lang="en-US" altLang="zh-CN" sz="1600" dirty="0"/>
              <a:t>    // </a:t>
            </a:r>
            <a:r>
              <a:rPr lang="zh-CN" altLang="en-US" sz="1600" dirty="0"/>
              <a:t>得到数据 解析到页面</a:t>
            </a:r>
          </a:p>
          <a:p>
            <a:pPr marL="0" indent="0">
              <a:buNone/>
            </a:pPr>
            <a:r>
              <a:rPr lang="zh-CN" altLang="en-US" sz="1600" dirty="0"/>
              <a:t>    </a:t>
            </a:r>
            <a:r>
              <a:rPr lang="en-US" altLang="zh-CN" sz="1600" dirty="0"/>
              <a:t>console.log(obj);</a:t>
            </a:r>
          </a:p>
          <a:p>
            <a:pPr marL="0" indent="0">
              <a:buNone/>
            </a:pPr>
            <a:r>
              <a:rPr lang="en-US" altLang="zh-CN" sz="1600" dirty="0"/>
              <a:t>}</a:t>
            </a:r>
          </a:p>
        </p:txBody>
      </p:sp>
      <p:sp>
        <p:nvSpPr>
          <p:cNvPr id="4" name="内容占位符 2">
            <a:extLst>
              <a:ext uri="{FF2B5EF4-FFF2-40B4-BE49-F238E27FC236}">
                <a16:creationId xmlns:a16="http://schemas.microsoft.com/office/drawing/2014/main" id="{7B9D2C6B-0932-43CD-849E-F19036B8CB7B}"/>
              </a:ext>
            </a:extLst>
          </p:cNvPr>
          <p:cNvSpPr txBox="1">
            <a:spLocks/>
          </p:cNvSpPr>
          <p:nvPr/>
        </p:nvSpPr>
        <p:spPr>
          <a:xfrm>
            <a:off x="3131840" y="4869160"/>
            <a:ext cx="6057056" cy="1409403"/>
          </a:xfrm>
          <a:prstGeom prst="rect">
            <a:avLst/>
          </a:prstGeom>
          <a:noFill/>
          <a:ln w="9525">
            <a:noFill/>
          </a:ln>
        </p:spPr>
        <p:txBody>
          <a:bodyPr anchor="t"/>
          <a:lst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9pPr>
          </a:lstStyle>
          <a:p>
            <a:pPr marL="0" indent="0">
              <a:buFontTx/>
              <a:buNone/>
            </a:pPr>
            <a:r>
              <a:rPr lang="en-US" altLang="zh-CN"/>
              <a:t>jsonp </a:t>
            </a:r>
            <a:r>
              <a:rPr lang="zh-CN" altLang="en-US"/>
              <a:t>的跨域，它只支持</a:t>
            </a:r>
            <a:r>
              <a:rPr lang="en-US" altLang="zh-CN"/>
              <a:t>get </a:t>
            </a:r>
            <a:r>
              <a:rPr lang="zh-CN" altLang="en-US"/>
              <a:t>方式的请求，因为它是使用</a:t>
            </a:r>
            <a:r>
              <a:rPr lang="en-US" altLang="zh-CN"/>
              <a:t>script </a:t>
            </a:r>
            <a:r>
              <a:rPr lang="zh-CN" altLang="en-US"/>
              <a:t>标签去发送请求，而且服务端需要做处理，客户端也需要做处理。如果跨域的时候传递的数据非常多，</a:t>
            </a:r>
            <a:r>
              <a:rPr lang="en-US" altLang="zh-CN"/>
              <a:t>jsonp </a:t>
            </a:r>
            <a:r>
              <a:rPr lang="zh-CN" altLang="en-US"/>
              <a:t>的方式就不太可取</a:t>
            </a:r>
            <a:r>
              <a:rPr lang="zh-CN" altLang="en-US" sz="1600"/>
              <a:t>。</a:t>
            </a:r>
            <a:endParaRPr lang="en-US" altLang="zh-CN" sz="1600" dirty="0"/>
          </a:p>
        </p:txBody>
      </p:sp>
    </p:spTree>
    <p:extLst>
      <p:ext uri="{BB962C8B-B14F-4D97-AF65-F5344CB8AC3E}">
        <p14:creationId xmlns:p14="http://schemas.microsoft.com/office/powerpoint/2010/main" val="9284976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F7C52-F448-4422-B15A-B0964BC7A013}"/>
              </a:ext>
            </a:extLst>
          </p:cNvPr>
          <p:cNvSpPr>
            <a:spLocks noGrp="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跨域</a:t>
            </a:r>
            <a:endParaRPr lang="en-US" altLang="zh-CN"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39C16F6-96FD-4A26-8BAE-8C546BE33E38}"/>
              </a:ext>
            </a:extLst>
          </p:cNvPr>
          <p:cNvSpPr>
            <a:spLocks noGrp="1"/>
          </p:cNvSpPr>
          <p:nvPr>
            <p:ph idx="1"/>
          </p:nvPr>
        </p:nvSpPr>
        <p:spPr>
          <a:xfrm>
            <a:off x="179512" y="1341438"/>
            <a:ext cx="8856984" cy="4784725"/>
          </a:xfrm>
        </p:spPr>
        <p:txBody>
          <a:bodyPr/>
          <a:lstStyle/>
          <a:p>
            <a:pPr marL="0" indent="0">
              <a:buNone/>
            </a:pPr>
            <a:r>
              <a:rPr lang="en-US" altLang="zh-CN" dirty="0"/>
              <a:t>2.CORS </a:t>
            </a:r>
            <a:r>
              <a:rPr lang="zh-CN" altLang="en-US" dirty="0"/>
              <a:t>跨域（跨域资源共享）</a:t>
            </a:r>
          </a:p>
          <a:p>
            <a:pPr marL="0" indent="0">
              <a:buNone/>
            </a:pPr>
            <a:r>
              <a:rPr lang="zh-CN" altLang="en-US" dirty="0"/>
              <a:t>前端发送请求时，服务器给一个响应头，告诉客户端，这些数据可以访问</a:t>
            </a:r>
            <a:endParaRPr lang="en-US" altLang="zh-CN" dirty="0"/>
          </a:p>
        </p:txBody>
      </p:sp>
      <p:pic>
        <p:nvPicPr>
          <p:cNvPr id="4" name="图片 3">
            <a:extLst>
              <a:ext uri="{FF2B5EF4-FFF2-40B4-BE49-F238E27FC236}">
                <a16:creationId xmlns:a16="http://schemas.microsoft.com/office/drawing/2014/main" id="{FF107933-6C6D-488A-82AF-0C3E0A9E04C7}"/>
              </a:ext>
            </a:extLst>
          </p:cNvPr>
          <p:cNvPicPr>
            <a:picLocks noChangeAspect="1"/>
          </p:cNvPicPr>
          <p:nvPr/>
        </p:nvPicPr>
        <p:blipFill>
          <a:blip r:embed="rId2"/>
          <a:stretch>
            <a:fillRect/>
          </a:stretch>
        </p:blipFill>
        <p:spPr>
          <a:xfrm>
            <a:off x="1547664" y="2276872"/>
            <a:ext cx="6329504" cy="648072"/>
          </a:xfrm>
          <a:prstGeom prst="rect">
            <a:avLst/>
          </a:prstGeom>
        </p:spPr>
      </p:pic>
      <p:sp>
        <p:nvSpPr>
          <p:cNvPr id="5" name="矩形 4">
            <a:extLst>
              <a:ext uri="{FF2B5EF4-FFF2-40B4-BE49-F238E27FC236}">
                <a16:creationId xmlns:a16="http://schemas.microsoft.com/office/drawing/2014/main" id="{E2BFB19E-BAEF-4F18-8228-58396EB5C97F}"/>
              </a:ext>
            </a:extLst>
          </p:cNvPr>
          <p:cNvSpPr/>
          <p:nvPr/>
        </p:nvSpPr>
        <p:spPr>
          <a:xfrm>
            <a:off x="179512" y="3113940"/>
            <a:ext cx="8856984" cy="3600986"/>
          </a:xfrm>
          <a:prstGeom prst="rect">
            <a:avLst/>
          </a:prstGeom>
        </p:spPr>
        <p:txBody>
          <a:bodyPr wrap="square">
            <a:spAutoFit/>
          </a:bodyPr>
          <a:lstStyle/>
          <a:p>
            <a:r>
              <a:rPr lang="en-US" altLang="zh-CN" sz="2400" dirty="0" err="1"/>
              <a:t>jsonp</a:t>
            </a:r>
            <a:r>
              <a:rPr lang="en-US" altLang="zh-CN" sz="2400" dirty="0"/>
              <a:t> </a:t>
            </a:r>
            <a:r>
              <a:rPr lang="zh-CN" altLang="en-US" sz="2400" dirty="0"/>
              <a:t>与 </a:t>
            </a:r>
            <a:r>
              <a:rPr lang="en-US" altLang="zh-CN" sz="2400" dirty="0" err="1"/>
              <a:t>cors</a:t>
            </a:r>
            <a:r>
              <a:rPr lang="en-US" altLang="zh-CN" sz="2400" dirty="0"/>
              <a:t> </a:t>
            </a:r>
            <a:r>
              <a:rPr lang="zh-CN" altLang="en-US" sz="2400" dirty="0"/>
              <a:t>的区别：</a:t>
            </a:r>
            <a:endParaRPr lang="en-US" altLang="zh-CN" sz="2400" dirty="0"/>
          </a:p>
          <a:p>
            <a:pPr marL="342900" indent="-342900">
              <a:buFont typeface="Wingdings" panose="05000000000000000000" pitchFamily="2" charset="2"/>
              <a:buChar char="l"/>
            </a:pPr>
            <a:r>
              <a:rPr lang="en-US" altLang="zh-CN" sz="2000" dirty="0" err="1"/>
              <a:t>jsonp</a:t>
            </a:r>
            <a:r>
              <a:rPr lang="en-US" altLang="zh-CN" sz="2000" dirty="0"/>
              <a:t> </a:t>
            </a:r>
            <a:r>
              <a:rPr lang="zh-CN" altLang="en-US" sz="2000" dirty="0"/>
              <a:t>是最早期的这种跨域解决方案</a:t>
            </a:r>
            <a:endParaRPr lang="en-US" altLang="zh-CN" sz="2000" dirty="0"/>
          </a:p>
          <a:p>
            <a:pPr marL="800100" lvl="1" indent="-342900">
              <a:buFont typeface="Arial" panose="020B0604020202020204" pitchFamily="34" charset="0"/>
              <a:buChar char="•"/>
            </a:pPr>
            <a:r>
              <a:rPr lang="zh-CN" altLang="en-US" sz="2000" dirty="0"/>
              <a:t>因为是使用</a:t>
            </a:r>
            <a:r>
              <a:rPr lang="en-US" altLang="zh-CN" sz="2000" dirty="0"/>
              <a:t>script </a:t>
            </a:r>
            <a:r>
              <a:rPr lang="zh-CN" altLang="en-US" sz="2000" dirty="0"/>
              <a:t>标签发送请求，所以兼容性会比较好</a:t>
            </a:r>
            <a:endParaRPr lang="en-US" altLang="zh-CN" sz="2000" dirty="0"/>
          </a:p>
          <a:p>
            <a:pPr marL="800100" lvl="1" indent="-342900">
              <a:buFont typeface="Arial" panose="020B0604020202020204" pitchFamily="34" charset="0"/>
              <a:buChar char="•"/>
            </a:pPr>
            <a:r>
              <a:rPr lang="zh-CN" altLang="en-US" sz="2000" dirty="0"/>
              <a:t>只支持 </a:t>
            </a:r>
            <a:r>
              <a:rPr lang="en-US" altLang="zh-CN" sz="2000" dirty="0"/>
              <a:t>get</a:t>
            </a:r>
            <a:r>
              <a:rPr lang="zh-CN" altLang="en-US" sz="2000" dirty="0"/>
              <a:t>方式</a:t>
            </a:r>
            <a:endParaRPr lang="en-US" altLang="zh-CN" sz="2000" dirty="0"/>
          </a:p>
          <a:p>
            <a:pPr marL="342900" indent="-342900">
              <a:buFont typeface="Wingdings" panose="05000000000000000000" pitchFamily="2" charset="2"/>
              <a:buChar char="l"/>
            </a:pPr>
            <a:r>
              <a:rPr lang="en-US" altLang="zh-CN" sz="2000" dirty="0" err="1"/>
              <a:t>cors</a:t>
            </a:r>
            <a:r>
              <a:rPr lang="en-US" altLang="zh-CN" sz="2000" dirty="0"/>
              <a:t> </a:t>
            </a:r>
            <a:r>
              <a:rPr lang="zh-CN" altLang="en-US" sz="2000" dirty="0"/>
              <a:t>是后期的一种解决方案</a:t>
            </a:r>
            <a:endParaRPr lang="en-US" altLang="zh-CN" sz="2000" dirty="0"/>
          </a:p>
          <a:p>
            <a:pPr marL="800100" lvl="1" indent="-342900">
              <a:buFont typeface="Arial" panose="020B0604020202020204" pitchFamily="34" charset="0"/>
              <a:buChar char="•"/>
            </a:pPr>
            <a:r>
              <a:rPr lang="zh-CN" altLang="en-US" sz="2000" dirty="0"/>
              <a:t>它只需要改服务器的配置，客户端不需要做任何的处理（一个响应头）</a:t>
            </a:r>
            <a:endParaRPr lang="en-US" altLang="zh-CN" sz="2000" dirty="0"/>
          </a:p>
          <a:p>
            <a:pPr marL="800100" lvl="1" indent="-342900">
              <a:buFont typeface="Arial" panose="020B0604020202020204" pitchFamily="34" charset="0"/>
              <a:buChar char="•"/>
            </a:pPr>
            <a:r>
              <a:rPr lang="zh-CN" altLang="en-US" sz="2000" dirty="0"/>
              <a:t>兼容性稍微差一些，因为</a:t>
            </a:r>
            <a:r>
              <a:rPr lang="en-US" altLang="zh-CN" sz="2000" dirty="0"/>
              <a:t>Access-Control-Allow-Origin</a:t>
            </a:r>
            <a:r>
              <a:rPr lang="zh-CN" altLang="en-US" sz="2000" dirty="0"/>
              <a:t>是后期</a:t>
            </a:r>
            <a:r>
              <a:rPr lang="en-US" altLang="zh-CN" sz="2000" dirty="0"/>
              <a:t>http</a:t>
            </a:r>
            <a:r>
              <a:rPr lang="zh-CN" altLang="en-US" sz="2000" dirty="0"/>
              <a:t>协议规定的</a:t>
            </a:r>
            <a:endParaRPr lang="en-US" altLang="zh-CN" sz="2000" dirty="0"/>
          </a:p>
          <a:p>
            <a:pPr marL="800100" lvl="1" indent="-342900">
              <a:buFont typeface="Arial" panose="020B0604020202020204" pitchFamily="34" charset="0"/>
              <a:buChar char="•"/>
            </a:pPr>
            <a:r>
              <a:rPr lang="zh-CN" altLang="en-US" sz="2000" dirty="0"/>
              <a:t>支持</a:t>
            </a:r>
            <a:r>
              <a:rPr lang="en-US" altLang="zh-CN" sz="2000" dirty="0"/>
              <a:t>get </a:t>
            </a:r>
            <a:r>
              <a:rPr lang="zh-CN" altLang="en-US" sz="2000" dirty="0"/>
              <a:t>，以及</a:t>
            </a:r>
            <a:r>
              <a:rPr lang="en-US" altLang="zh-CN" sz="2000" dirty="0"/>
              <a:t>post</a:t>
            </a:r>
          </a:p>
          <a:p>
            <a:endParaRPr lang="en-US" altLang="zh-CN" sz="2000" dirty="0"/>
          </a:p>
          <a:p>
            <a:r>
              <a:rPr lang="zh-CN" altLang="en-US" sz="2400" dirty="0"/>
              <a:t>其它方式：通过后台服务器转发，通过设置代理服务器（</a:t>
            </a:r>
            <a:r>
              <a:rPr lang="en-US" altLang="zh-CN" sz="2400" dirty="0" err="1"/>
              <a:t>nginx</a:t>
            </a:r>
            <a:r>
              <a:rPr lang="zh-CN" altLang="en-US" sz="2400" dirty="0"/>
              <a:t>）</a:t>
            </a:r>
          </a:p>
        </p:txBody>
      </p:sp>
    </p:spTree>
    <p:extLst>
      <p:ext uri="{BB962C8B-B14F-4D97-AF65-F5344CB8AC3E}">
        <p14:creationId xmlns:p14="http://schemas.microsoft.com/office/powerpoint/2010/main" val="22773611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5361"/>
          <p:cNvSpPr>
            <a:spLocks noGrp="1"/>
          </p:cNvSpPr>
          <p:nvPr>
            <p:ph type="title"/>
          </p:nvPr>
        </p:nvSpPr>
        <p:spPr/>
        <p:txBody>
          <a:bodyPr wrap="square" lIns="91440" tIns="45720" rIns="91440" bIns="45720" anchor="ctr"/>
          <a:lstStyle/>
          <a:p>
            <a:pPr eaLnBrk="1" hangingPunct="1"/>
            <a:r>
              <a:rPr lang="zh-CN" altLang="en-US" dirty="0"/>
              <a:t>本课要点</a:t>
            </a:r>
          </a:p>
        </p:txBody>
      </p:sp>
      <p:sp>
        <p:nvSpPr>
          <p:cNvPr id="8194" name="文本占位符 15362"/>
          <p:cNvSpPr>
            <a:spLocks noGrp="1"/>
          </p:cNvSpPr>
          <p:nvPr>
            <p:ph idx="1"/>
          </p:nvPr>
        </p:nvSpPr>
        <p:spPr>
          <a:xfrm>
            <a:off x="827584" y="2348880"/>
            <a:ext cx="8070354" cy="3397250"/>
          </a:xfrm>
        </p:spPr>
        <p:txBody>
          <a:bodyPr wrap="square" lIns="91440" tIns="45720" rIns="91440" bIns="45720" anchor="t"/>
          <a:lstStyle/>
          <a:p>
            <a:pPr eaLnBrk="1" hangingPunct="1"/>
            <a:r>
              <a:rPr lang="zh-CN" altLang="en-US" sz="3600" dirty="0">
                <a:latin typeface="黑体" panose="02010609060101010101" pitchFamily="49" charset="-122"/>
                <a:ea typeface="黑体" panose="02010609060101010101" pitchFamily="49" charset="-122"/>
              </a:rPr>
              <a:t>跨域</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cors</a:t>
            </a:r>
            <a:endParaRPr lang="en-US" altLang="zh-CN" sz="3600" dirty="0">
              <a:latin typeface="黑体" panose="02010609060101010101" pitchFamily="49" charset="-122"/>
              <a:ea typeface="黑体" panose="02010609060101010101" pitchFamily="49" charset="-122"/>
            </a:endParaRPr>
          </a:p>
          <a:p>
            <a:pPr eaLnBrk="1" hangingPunct="1"/>
            <a:r>
              <a:rPr lang="en-US" altLang="zh-CN" sz="3600" dirty="0" err="1">
                <a:latin typeface="黑体" panose="02010609060101010101" pitchFamily="49" charset="-122"/>
                <a:ea typeface="黑体" panose="02010609060101010101" pitchFamily="49" charset="-122"/>
              </a:rPr>
              <a:t>Axios</a:t>
            </a:r>
            <a:endParaRPr lang="en-US" altLang="zh-CN" sz="3600" dirty="0">
              <a:latin typeface="黑体" panose="02010609060101010101" pitchFamily="49" charset="-122"/>
              <a:ea typeface="黑体" panose="02010609060101010101" pitchFamily="49" charset="-122"/>
            </a:endParaRPr>
          </a:p>
        </p:txBody>
      </p:sp>
      <p:sp>
        <p:nvSpPr>
          <p:cNvPr id="2" name="右箭头 1"/>
          <p:cNvSpPr/>
          <p:nvPr/>
        </p:nvSpPr>
        <p:spPr>
          <a:xfrm>
            <a:off x="246062" y="3198936"/>
            <a:ext cx="422275" cy="446088"/>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16626995"/>
      </p:ext>
    </p:extLst>
  </p:cSld>
  <p:clrMapOvr>
    <a:masterClrMapping/>
  </p:clrMapOvr>
  <p:transition>
    <p:fade/>
  </p:transition>
</p:sld>
</file>

<file path=ppt/theme/theme1.xml><?xml version="1.0" encoding="utf-8"?>
<a:theme xmlns:a="http://schemas.openxmlformats.org/drawingml/2006/main" name="WPS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PS Offic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PS Offic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PS Offic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PS Offic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PS Offic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PS Offic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PS Offic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PS Offic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PS Offic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PS Offic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PS Offic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PS Offic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PS Offic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0000"/>
      </a:hlink>
      <a:folHlink>
        <a:srgbClr val="0000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4672</TotalTime>
  <Words>1692</Words>
  <Application>Microsoft Office PowerPoint</Application>
  <PresentationFormat>全屏显示(4:3)</PresentationFormat>
  <Paragraphs>227</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-apple-system</vt:lpstr>
      <vt:lpstr>黑体</vt:lpstr>
      <vt:lpstr>微软雅黑</vt:lpstr>
      <vt:lpstr>Arial</vt:lpstr>
      <vt:lpstr>Wingdings</vt:lpstr>
      <vt:lpstr>WPS Office</vt:lpstr>
      <vt:lpstr>PowerPoint 演示文稿</vt:lpstr>
      <vt:lpstr>本课要点</vt:lpstr>
      <vt:lpstr>跨域</vt:lpstr>
      <vt:lpstr>跨域</vt:lpstr>
      <vt:lpstr>跨域</vt:lpstr>
      <vt:lpstr>跨域</vt:lpstr>
      <vt:lpstr>跨域</vt:lpstr>
      <vt:lpstr>跨域</vt:lpstr>
      <vt:lpstr>本课要点</vt:lpstr>
      <vt:lpstr>cors</vt:lpstr>
      <vt:lpstr>cors</vt:lpstr>
      <vt:lpstr>cors</vt:lpstr>
      <vt:lpstr>cors</vt:lpstr>
      <vt:lpstr>cors</vt:lpstr>
      <vt:lpstr>本课要点</vt:lpstr>
      <vt:lpstr>Axios</vt:lpstr>
      <vt:lpstr>Axios</vt:lpstr>
      <vt:lpstr>Axios</vt:lpstr>
      <vt:lpstr>Axios</vt:lpstr>
      <vt:lpstr>Axios</vt:lpstr>
      <vt:lpstr>Axios</vt:lpstr>
      <vt:lpstr>Axios</vt:lpstr>
      <vt:lpstr>Axios</vt:lpstr>
      <vt:lpstr>Axios</vt:lpstr>
      <vt:lpstr>Axios</vt:lpstr>
      <vt:lpstr>Axios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罗 宇顺</cp:lastModifiedBy>
  <cp:revision>320</cp:revision>
  <dcterms:created xsi:type="dcterms:W3CDTF">2007-10-21T01:27:00Z</dcterms:created>
  <dcterms:modified xsi:type="dcterms:W3CDTF">2021-06-11T07:48:48Z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