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3"/>
  </p:notesMasterIdLst>
  <p:sldIdLst>
    <p:sldId id="464" r:id="rId2"/>
    <p:sldId id="463" r:id="rId3"/>
    <p:sldId id="428" r:id="rId4"/>
    <p:sldId id="470" r:id="rId5"/>
    <p:sldId id="436" r:id="rId6"/>
    <p:sldId id="471" r:id="rId7"/>
    <p:sldId id="497" r:id="rId8"/>
    <p:sldId id="472" r:id="rId9"/>
    <p:sldId id="473" r:id="rId10"/>
    <p:sldId id="486" r:id="rId11"/>
    <p:sldId id="450" r:id="rId12"/>
    <p:sldId id="474" r:id="rId13"/>
    <p:sldId id="475" r:id="rId14"/>
    <p:sldId id="482" r:id="rId15"/>
    <p:sldId id="487" r:id="rId16"/>
    <p:sldId id="488" r:id="rId17"/>
    <p:sldId id="496" r:id="rId18"/>
    <p:sldId id="489" r:id="rId19"/>
    <p:sldId id="477" r:id="rId20"/>
    <p:sldId id="483" r:id="rId21"/>
    <p:sldId id="492" r:id="rId22"/>
    <p:sldId id="484" r:id="rId23"/>
    <p:sldId id="476" r:id="rId24"/>
    <p:sldId id="493" r:id="rId25"/>
    <p:sldId id="515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3" r:id="rId40"/>
    <p:sldId id="514" r:id="rId41"/>
    <p:sldId id="469" r:id="rId42"/>
  </p:sldIdLst>
  <p:sldSz cx="9144000" cy="6858000" type="screen4x3"/>
  <p:notesSz cx="6858000" cy="9144000"/>
  <p:embeddedFontLst>
    <p:embeddedFont>
      <p:font typeface="Arial Unicode MS" panose="02010600030101010101" charset="-122"/>
      <p:regular r:id="rId44"/>
    </p:embeddedFont>
    <p:embeddedFont>
      <p:font typeface="华文细黑" panose="02010600040101010101" pitchFamily="2" charset="-122"/>
      <p:regular r:id="rId45"/>
    </p:embeddedFont>
    <p:embeddedFont>
      <p:font typeface="楷体" panose="02010609060101010101" pitchFamily="49" charset="-122"/>
      <p:regular r:id="rId46"/>
    </p:embeddedFont>
    <p:embeddedFont>
      <p:font typeface="微软雅黑" panose="020B0503020204020204" pitchFamily="34" charset="-122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Impact" panose="020B0806030902050204" pitchFamily="34" charset="0"/>
      <p:regular r:id="rId53"/>
    </p:embeddedFont>
  </p:embeddedFontLst>
  <p:custDataLst>
    <p:tags r:id="rId54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5BDA7"/>
    <a:srgbClr val="00CC99"/>
    <a:srgbClr val="66FFCC"/>
    <a:srgbClr val="9BBB59"/>
    <a:srgbClr val="FF3399"/>
    <a:srgbClr val="FF0000"/>
    <a:srgbClr val="FFA3D1"/>
    <a:srgbClr val="FF939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96" y="7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8ACE-BA7D-4B5F-A595-8EDE6568575C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20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3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1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09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42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9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79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9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6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84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3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8ACE-BA7D-4B5F-A595-8EDE6568575C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24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3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3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3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33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n.vuejs.org/guide/over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instance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instance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instance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instance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cn.vuejs.org/guide/instanc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syntax.html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syntax.html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syntax.html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n.vuejs.org/guide/overview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n.vuejs.org/ap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scripting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hyperlink" Target="http://cn.vuejs.org/api/" TargetMode="External"/><Relationship Id="rId4" Type="http://schemas.openxmlformats.org/officeDocument/2006/relationships/hyperlink" Target="http://cn.vuejs.org/guide/syntax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n.vuejs.org/api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vuejs.org.cn/ap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n.vuejs.org/guide/overvie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317156" y="2369610"/>
            <a:ext cx="490862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</a:t>
            </a: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实例及数据绑定语法内部命令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实际上，一个典型的用 </a:t>
            </a:r>
            <a:r>
              <a:rPr lang="en-US" altLang="zh-CN" dirty="0"/>
              <a:t>Vue.js </a:t>
            </a:r>
            <a:r>
              <a:rPr lang="zh-CN" altLang="en-US" dirty="0"/>
              <a:t>构建的大型应用将形成一个组件树。这里有一个假想的例子，看看使用了组件的应用模板是什么样的：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组件系统</a:t>
            </a:r>
            <a:endParaRPr lang="zh-CN" altLang="en-US" dirty="0">
              <a:hlinkClick r:id="rId3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57324" y="2541482"/>
            <a:ext cx="56673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&lt;div id="app"&gt;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&lt;app-nav&gt;&lt;/app-nav&gt;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&lt;app-view&gt;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&lt;app-sidebar&gt;&lt;/app-sidebar&gt;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&lt;app-content&gt;&lt;/app-content&gt;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&lt;/app-view&gt;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&lt;/div&gt;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Picture 4" descr="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378818"/>
            <a:ext cx="781050" cy="1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985"/>
      </p:ext>
    </p:extLst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/>
              <a:t>Vue.js </a:t>
            </a:r>
            <a:r>
              <a:rPr lang="zh-CN" altLang="en-US" dirty="0"/>
              <a:t>应用的起步都是通过构造函数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创建一个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的根实例：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vm</a:t>
            </a:r>
            <a:r>
              <a:rPr lang="en-US" altLang="zh-CN" dirty="0"/>
              <a:t> = new </a:t>
            </a:r>
            <a:r>
              <a:rPr lang="en-US" altLang="zh-CN" dirty="0" err="1"/>
              <a:t>Vue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// </a:t>
            </a:r>
            <a:r>
              <a:rPr lang="zh-CN" altLang="en-US" dirty="0"/>
              <a:t>选项</a:t>
            </a:r>
            <a:br>
              <a:rPr lang="zh-CN" altLang="en-US" dirty="0"/>
            </a:br>
            <a:r>
              <a:rPr lang="en-US" altLang="zh-CN" dirty="0"/>
              <a:t>})</a:t>
            </a:r>
          </a:p>
          <a:p>
            <a:r>
              <a:rPr lang="zh-CN" altLang="en-US" dirty="0"/>
              <a:t>一个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实例其实正是一个 </a:t>
            </a:r>
            <a:r>
              <a:rPr lang="en-US" altLang="zh-CN" dirty="0"/>
              <a:t>MVVM </a:t>
            </a:r>
            <a:r>
              <a:rPr lang="zh-CN" altLang="en-US" dirty="0"/>
              <a:t>模式中所描述的 </a:t>
            </a:r>
            <a:r>
              <a:rPr lang="en-US" altLang="zh-CN" dirty="0" err="1"/>
              <a:t>ViewModel</a:t>
            </a:r>
            <a:r>
              <a:rPr lang="en-US" altLang="zh-CN" dirty="0"/>
              <a:t> - </a:t>
            </a:r>
            <a:r>
              <a:rPr lang="zh-CN" altLang="en-US" dirty="0"/>
              <a:t>因此在文档中经常会使用 </a:t>
            </a:r>
            <a:r>
              <a:rPr lang="en-US" altLang="zh-CN" dirty="0" err="1"/>
              <a:t>vm</a:t>
            </a:r>
            <a:r>
              <a:rPr lang="en-US" altLang="zh-CN" dirty="0"/>
              <a:t> </a:t>
            </a:r>
            <a:r>
              <a:rPr lang="zh-CN" altLang="en-US" dirty="0"/>
              <a:t>这个变量名。</a:t>
            </a:r>
            <a:endParaRPr lang="en-US" altLang="zh-CN" dirty="0"/>
          </a:p>
          <a:p>
            <a:r>
              <a:rPr lang="zh-CN" altLang="en-US" dirty="0"/>
              <a:t>在实例化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时，需要传入一个</a:t>
            </a:r>
            <a:r>
              <a:rPr lang="zh-CN" altLang="en-US" b="1" dirty="0"/>
              <a:t>选项对象</a:t>
            </a:r>
            <a:r>
              <a:rPr lang="zh-CN" altLang="en-US" dirty="0"/>
              <a:t>，它可以包含数据、模板、挂载元素、方法、生命周期钩子等选项。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构造器</a:t>
            </a:r>
            <a:endParaRPr lang="zh-CN" altLang="en-US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5278339"/>
          </a:xfrm>
        </p:spPr>
        <p:txBody>
          <a:bodyPr/>
          <a:lstStyle/>
          <a:p>
            <a:r>
              <a:rPr lang="zh-CN" altLang="en-US" sz="2400" dirty="0"/>
              <a:t>可以扩展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 </a:t>
            </a:r>
            <a:r>
              <a:rPr lang="zh-CN" altLang="en-US" sz="2400" dirty="0"/>
              <a:t>构造器，从而用预定义选项创建可复用的</a:t>
            </a:r>
            <a:r>
              <a:rPr lang="zh-CN" altLang="en-US" sz="2400" b="1" dirty="0"/>
              <a:t>组件构造器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MyComponent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Vue.extend</a:t>
            </a:r>
            <a:r>
              <a:rPr lang="en-US" altLang="zh-CN" sz="2800" dirty="0"/>
              <a:t>({</a:t>
            </a:r>
            <a:br>
              <a:rPr lang="en-US" altLang="zh-CN" sz="2800" dirty="0"/>
            </a:br>
            <a:r>
              <a:rPr lang="en-US" altLang="zh-CN" sz="2800" dirty="0"/>
              <a:t>// </a:t>
            </a:r>
            <a:r>
              <a:rPr lang="zh-CN" altLang="en-US" sz="2800" dirty="0"/>
              <a:t>扩展选项</a:t>
            </a:r>
            <a:br>
              <a:rPr lang="zh-CN" altLang="en-US" sz="2800" dirty="0"/>
            </a:br>
            <a:r>
              <a:rPr lang="en-US" altLang="zh-CN" sz="2800" dirty="0"/>
              <a:t>})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// </a:t>
            </a:r>
            <a:r>
              <a:rPr lang="zh-CN" altLang="en-US" sz="2800" dirty="0"/>
              <a:t>所有的 </a:t>
            </a:r>
            <a:r>
              <a:rPr lang="en-US" altLang="zh-CN" sz="2800" dirty="0"/>
              <a:t>`</a:t>
            </a:r>
            <a:r>
              <a:rPr lang="en-US" altLang="zh-CN" sz="2800" dirty="0" err="1"/>
              <a:t>MyComponent</a:t>
            </a:r>
            <a:r>
              <a:rPr lang="en-US" altLang="zh-CN" sz="2800" dirty="0"/>
              <a:t>` </a:t>
            </a:r>
            <a:r>
              <a:rPr lang="zh-CN" altLang="en-US" sz="2800" dirty="0"/>
              <a:t>实例都将以预定义的扩展选项被创建</a:t>
            </a:r>
            <a:br>
              <a:rPr lang="zh-CN" altLang="en-US" sz="2800" dirty="0"/>
            </a:b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myComponentInstance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MyComponent</a:t>
            </a:r>
            <a:r>
              <a:rPr lang="en-US" altLang="zh-CN" sz="2800" dirty="0"/>
              <a:t>()</a:t>
            </a:r>
          </a:p>
          <a:p>
            <a:r>
              <a:rPr lang="zh-CN" altLang="en-US" sz="2400" dirty="0"/>
              <a:t>尽管可以命令式地创建扩展实例，不过在多数情况下将组件构造器注册为一个自定义元素，然后声明式地用在模板中。我们将在后面详细说明组件系统。现在你只需知道所有的 </a:t>
            </a:r>
            <a:r>
              <a:rPr lang="en-US" altLang="zh-CN" sz="2400" dirty="0"/>
              <a:t>Vue.js </a:t>
            </a:r>
            <a:r>
              <a:rPr lang="zh-CN" altLang="en-US" sz="2400" dirty="0"/>
              <a:t>组件其实都是被扩展的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 </a:t>
            </a:r>
            <a:r>
              <a:rPr lang="zh-CN" altLang="en-US" sz="2400" dirty="0"/>
              <a:t>实例。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</a:t>
            </a:r>
            <a:r>
              <a:rPr lang="zh-CN" altLang="en-US" dirty="0"/>
              <a:t>扩展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构造器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9594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每个 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 </a:t>
            </a:r>
            <a:r>
              <a:rPr lang="zh-CN" altLang="en-US" sz="2800" dirty="0"/>
              <a:t>实例都会</a:t>
            </a:r>
            <a:r>
              <a:rPr lang="zh-CN" altLang="en-US" sz="2800" b="1" dirty="0"/>
              <a:t>代理</a:t>
            </a:r>
            <a:r>
              <a:rPr lang="zh-CN" altLang="en-US" sz="2800" dirty="0"/>
              <a:t>其 </a:t>
            </a:r>
            <a:r>
              <a:rPr lang="en-US" altLang="zh-CN" sz="2800" dirty="0"/>
              <a:t>data </a:t>
            </a:r>
            <a:r>
              <a:rPr lang="zh-CN" altLang="en-US" sz="2800" dirty="0"/>
              <a:t>对象里所有的属性：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data = { a: 1 }</a:t>
            </a:r>
            <a:br>
              <a:rPr lang="en-US" altLang="zh-CN" sz="2000" dirty="0"/>
            </a:b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  <a:br>
              <a:rPr lang="en-US" altLang="zh-CN" sz="2000" dirty="0"/>
            </a:br>
            <a:r>
              <a:rPr lang="en-US" altLang="zh-CN" sz="2000" dirty="0"/>
              <a:t>data: data</a:t>
            </a:r>
            <a:br>
              <a:rPr lang="en-US" altLang="zh-CN" sz="2000" dirty="0"/>
            </a:br>
            <a:r>
              <a:rPr lang="en-US" altLang="zh-CN" sz="2000" dirty="0"/>
              <a:t>})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 err="1"/>
              <a:t>vm.a</a:t>
            </a:r>
            <a:r>
              <a:rPr lang="en-US" altLang="zh-CN" sz="2000" dirty="0"/>
              <a:t> === </a:t>
            </a:r>
            <a:r>
              <a:rPr lang="en-US" altLang="zh-CN" sz="2000" dirty="0" err="1"/>
              <a:t>data.a</a:t>
            </a:r>
            <a:r>
              <a:rPr lang="en-US" altLang="zh-CN" sz="2000" dirty="0"/>
              <a:t> // -&gt; true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// </a:t>
            </a:r>
            <a:r>
              <a:rPr lang="zh-CN" altLang="en-US" sz="2000" dirty="0"/>
              <a:t>设置属性也会影响到原始数据</a:t>
            </a:r>
            <a:br>
              <a:rPr lang="zh-CN" altLang="en-US" sz="2000" dirty="0"/>
            </a:br>
            <a:r>
              <a:rPr lang="en-US" altLang="zh-CN" sz="2000" dirty="0" err="1"/>
              <a:t>vm.a</a:t>
            </a:r>
            <a:r>
              <a:rPr lang="en-US" altLang="zh-CN" sz="2000" dirty="0"/>
              <a:t> = 2</a:t>
            </a:r>
            <a:br>
              <a:rPr lang="en-US" altLang="zh-CN" sz="2000" dirty="0"/>
            </a:br>
            <a:r>
              <a:rPr lang="en-US" altLang="zh-CN" sz="2000" dirty="0" err="1"/>
              <a:t>data.a</a:t>
            </a:r>
            <a:r>
              <a:rPr lang="en-US" altLang="zh-CN" sz="2000" dirty="0"/>
              <a:t> // -&gt; 2</a:t>
            </a:r>
            <a:br>
              <a:rPr lang="en-US" altLang="zh-CN" sz="2000" dirty="0"/>
            </a:br>
            <a:r>
              <a:rPr lang="en-US" altLang="zh-CN" sz="2000" dirty="0"/>
              <a:t>// ... </a:t>
            </a:r>
            <a:r>
              <a:rPr lang="zh-CN" altLang="en-US" sz="2000" dirty="0"/>
              <a:t>反之亦然</a:t>
            </a:r>
            <a:br>
              <a:rPr lang="zh-CN" altLang="en-US" sz="2000" dirty="0"/>
            </a:br>
            <a:r>
              <a:rPr lang="en-US" altLang="zh-CN" sz="2000" dirty="0" err="1"/>
              <a:t>data.a</a:t>
            </a:r>
            <a:r>
              <a:rPr lang="en-US" altLang="zh-CN" sz="2000" dirty="0"/>
              <a:t> = 3</a:t>
            </a:r>
            <a:br>
              <a:rPr lang="en-US" altLang="zh-CN" sz="2000" dirty="0"/>
            </a:br>
            <a:r>
              <a:rPr lang="en-US" altLang="zh-CN" sz="2000" dirty="0" err="1"/>
              <a:t>vm.a</a:t>
            </a:r>
            <a:r>
              <a:rPr lang="en-US" altLang="zh-CN" sz="2000" dirty="0"/>
              <a:t> // -&gt; 3</a:t>
            </a:r>
          </a:p>
          <a:p>
            <a:r>
              <a:rPr lang="zh-CN" altLang="en-US" sz="2800" dirty="0"/>
              <a:t>注意只有这些被代理的属性是</a:t>
            </a:r>
            <a:r>
              <a:rPr lang="zh-CN" altLang="en-US" sz="2800" b="1" dirty="0"/>
              <a:t>响应的</a:t>
            </a:r>
            <a:r>
              <a:rPr lang="zh-CN" altLang="en-US" sz="2800" dirty="0"/>
              <a:t>。如果在实例创建之后添加新的属性到实例上，它不会触发视图更新。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属性与方法</a:t>
            </a:r>
            <a:r>
              <a:rPr lang="en-US" altLang="zh-CN" b="1" dirty="0"/>
              <a:t>—</a:t>
            </a:r>
            <a:r>
              <a:rPr lang="zh-CN" altLang="en-US" b="1" dirty="0"/>
              <a:t>代理</a:t>
            </a:r>
            <a:r>
              <a:rPr lang="en-US" altLang="zh-CN" b="1" dirty="0"/>
              <a:t>data</a:t>
            </a:r>
            <a:r>
              <a:rPr lang="zh-CN" altLang="en-US" b="1" dirty="0"/>
              <a:t>对象属性</a:t>
            </a:r>
            <a:endParaRPr lang="zh-CN" altLang="en-US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9923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除了这些数据属性，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 </a:t>
            </a:r>
            <a:r>
              <a:rPr lang="zh-CN" altLang="en-US" sz="2800" dirty="0"/>
              <a:t>实例暴露了一些有用的实例属性与方法。这些属性与方法都有前缀 </a:t>
            </a:r>
            <a:r>
              <a:rPr lang="en-US" altLang="zh-CN" sz="2800" dirty="0"/>
              <a:t>$</a:t>
            </a:r>
            <a:r>
              <a:rPr lang="zh-CN" altLang="en-US" sz="2800" dirty="0"/>
              <a:t>，以便与代理的数据属性区分。例如：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data = { a: 1 }</a:t>
            </a:r>
            <a:br>
              <a:rPr lang="en-US" altLang="zh-CN" sz="2400" dirty="0"/>
            </a:b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vm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  <a:br>
              <a:rPr lang="en-US" altLang="zh-CN" sz="2400" dirty="0"/>
            </a:br>
            <a:r>
              <a:rPr lang="en-US" altLang="zh-CN" sz="2400" dirty="0"/>
              <a:t>el: '#example',</a:t>
            </a:r>
            <a:br>
              <a:rPr lang="en-US" altLang="zh-CN" sz="2400" dirty="0"/>
            </a:br>
            <a:r>
              <a:rPr lang="en-US" altLang="zh-CN" sz="2400" dirty="0"/>
              <a:t>data: data</a:t>
            </a:r>
            <a:br>
              <a:rPr lang="en-US" altLang="zh-CN" sz="2400" dirty="0"/>
            </a:br>
            <a:r>
              <a:rPr lang="en-US" altLang="zh-CN" sz="2400" dirty="0"/>
              <a:t>})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 err="1"/>
              <a:t>vm</a:t>
            </a:r>
            <a:r>
              <a:rPr lang="en-US" altLang="zh-CN" sz="2400" dirty="0"/>
              <a:t>.$data === data // -&gt; true</a:t>
            </a:r>
            <a:br>
              <a:rPr lang="en-US" altLang="zh-CN" sz="2400" dirty="0"/>
            </a:br>
            <a:r>
              <a:rPr lang="en-US" altLang="zh-CN" sz="2400" dirty="0" err="1"/>
              <a:t>vm</a:t>
            </a:r>
            <a:r>
              <a:rPr lang="en-US" altLang="zh-CN" sz="2400" dirty="0"/>
              <a:t>.$el ===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('example') // -&gt; true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// $watch </a:t>
            </a:r>
            <a:r>
              <a:rPr lang="zh-CN" altLang="en-US" sz="2400" dirty="0"/>
              <a:t>是一个实例方法</a:t>
            </a:r>
            <a:br>
              <a:rPr lang="zh-CN" altLang="en-US" sz="2400" dirty="0"/>
            </a:br>
            <a:r>
              <a:rPr lang="en-US" altLang="zh-CN" sz="2400" dirty="0" err="1"/>
              <a:t>vm</a:t>
            </a:r>
            <a:r>
              <a:rPr lang="en-US" altLang="zh-CN" sz="2400" dirty="0"/>
              <a:t>.$watch('a', function (</a:t>
            </a:r>
            <a:r>
              <a:rPr lang="en-US" altLang="zh-CN" sz="2400" dirty="0" err="1"/>
              <a:t>newVal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oldVal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// </a:t>
            </a:r>
            <a:r>
              <a:rPr lang="zh-CN" altLang="en-US" sz="2400" dirty="0"/>
              <a:t>这个回调将在 </a:t>
            </a:r>
            <a:r>
              <a:rPr lang="en-US" altLang="zh-CN" sz="2400" dirty="0"/>
              <a:t>`</a:t>
            </a:r>
            <a:r>
              <a:rPr lang="en-US" altLang="zh-CN" sz="2400" dirty="0" err="1"/>
              <a:t>vm.a</a:t>
            </a:r>
            <a:r>
              <a:rPr lang="en-US" altLang="zh-CN" sz="2400" dirty="0"/>
              <a:t>` </a:t>
            </a:r>
            <a:r>
              <a:rPr lang="zh-CN" altLang="en-US" sz="2400" dirty="0"/>
              <a:t>改变后调用</a:t>
            </a:r>
            <a:br>
              <a:rPr lang="zh-CN" altLang="en-US" sz="2400" dirty="0"/>
            </a:br>
            <a:r>
              <a:rPr lang="en-US" altLang="zh-CN" sz="2400" dirty="0"/>
              <a:t>})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属性与方法</a:t>
            </a:r>
            <a:r>
              <a:rPr lang="en-US" altLang="zh-CN" b="1" dirty="0"/>
              <a:t>—</a:t>
            </a:r>
            <a:r>
              <a:rPr lang="zh-CN" altLang="en-US" b="1" dirty="0"/>
              <a:t>实例属性与方法</a:t>
            </a:r>
            <a:endParaRPr lang="zh-CN" altLang="en-US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3460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/>
              <a:t>Vue</a:t>
            </a:r>
            <a:r>
              <a:rPr lang="en-US" altLang="zh-CN" sz="2400" dirty="0"/>
              <a:t> </a:t>
            </a:r>
            <a:r>
              <a:rPr lang="zh-CN" altLang="en-US" sz="2400" dirty="0"/>
              <a:t>实例在创建时有一系列初始化步骤</a:t>
            </a:r>
            <a:r>
              <a:rPr lang="en-US" altLang="zh-CN" sz="2400" dirty="0"/>
              <a:t>——</a:t>
            </a:r>
            <a:r>
              <a:rPr lang="zh-CN" altLang="en-US" sz="2400" dirty="0"/>
              <a:t>例如，它需要建立数据观察，编译模板，创建必要的数据绑定。在此过程中，它也将调用一些</a:t>
            </a:r>
            <a:r>
              <a:rPr lang="zh-CN" altLang="en-US" sz="2400" b="1" dirty="0"/>
              <a:t>生命周期钩子</a:t>
            </a:r>
            <a:r>
              <a:rPr lang="zh-CN" altLang="en-US" sz="2400" dirty="0"/>
              <a:t>，给自定义逻辑提供运行机会。例如 </a:t>
            </a:r>
            <a:r>
              <a:rPr lang="en-US" altLang="zh-CN" sz="2400" dirty="0"/>
              <a:t>created </a:t>
            </a:r>
            <a:r>
              <a:rPr lang="zh-CN" altLang="en-US" sz="2400" dirty="0"/>
              <a:t>钩子在实例创建后调用：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  <a:br>
              <a:rPr lang="en-US" altLang="zh-CN" sz="2000" dirty="0"/>
            </a:br>
            <a:r>
              <a:rPr lang="en-US" altLang="zh-CN" sz="2000" dirty="0"/>
              <a:t>data: {</a:t>
            </a:r>
            <a:br>
              <a:rPr lang="en-US" altLang="zh-CN" sz="2000" dirty="0"/>
            </a:br>
            <a:r>
              <a:rPr lang="en-US" altLang="zh-CN" sz="2000" dirty="0"/>
              <a:t>a: 1</a:t>
            </a:r>
            <a:br>
              <a:rPr lang="en-US" altLang="zh-CN" sz="2000" dirty="0"/>
            </a:br>
            <a:r>
              <a:rPr lang="en-US" altLang="zh-CN" sz="2000" dirty="0"/>
              <a:t>},</a:t>
            </a:r>
            <a:br>
              <a:rPr lang="en-US" altLang="zh-CN" sz="2000" dirty="0"/>
            </a:br>
            <a:r>
              <a:rPr lang="en-US" altLang="zh-CN" sz="2000" dirty="0"/>
              <a:t>created: function () {</a:t>
            </a:r>
            <a:br>
              <a:rPr lang="en-US" altLang="zh-CN" sz="2000" dirty="0"/>
            </a:br>
            <a:r>
              <a:rPr lang="en-US" altLang="zh-CN" sz="2000" dirty="0"/>
              <a:t>// `this` </a:t>
            </a:r>
            <a:r>
              <a:rPr lang="zh-CN" altLang="en-US" sz="2000" dirty="0"/>
              <a:t>指向 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 </a:t>
            </a:r>
            <a:r>
              <a:rPr lang="zh-CN" altLang="en-US" sz="2000" dirty="0"/>
              <a:t>实例</a:t>
            </a:r>
            <a:br>
              <a:rPr lang="zh-CN" altLang="en-US" sz="2000" dirty="0"/>
            </a:br>
            <a:r>
              <a:rPr lang="en-US" altLang="zh-CN" sz="2000" dirty="0"/>
              <a:t>console.log('a is: ' + </a:t>
            </a:r>
            <a:r>
              <a:rPr lang="en-US" altLang="zh-CN" sz="2000" dirty="0" err="1"/>
              <a:t>this.a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/>
              <a:t>})</a:t>
            </a:r>
            <a:br>
              <a:rPr lang="en-US" altLang="zh-CN" sz="2000" dirty="0"/>
            </a:br>
            <a:r>
              <a:rPr lang="en-US" altLang="zh-CN" sz="2000" dirty="0"/>
              <a:t>// -&gt; "a is: 1“</a:t>
            </a:r>
          </a:p>
          <a:p>
            <a:r>
              <a:rPr lang="zh-CN" altLang="en-US" sz="2400" dirty="0"/>
              <a:t>也有一些其它的钩子，在实例生命周期的不同阶段调用，如 </a:t>
            </a:r>
            <a:r>
              <a:rPr lang="en-US" altLang="zh-CN" sz="2400" dirty="0"/>
              <a:t>compiled</a:t>
            </a:r>
            <a:r>
              <a:rPr lang="zh-CN" altLang="en-US" sz="2400" dirty="0"/>
              <a:t>、 </a:t>
            </a:r>
            <a:r>
              <a:rPr lang="en-US" altLang="zh-CN" sz="2400" dirty="0"/>
              <a:t>ready </a:t>
            </a:r>
            <a:r>
              <a:rPr lang="zh-CN" altLang="en-US" sz="2400" dirty="0"/>
              <a:t>、</a:t>
            </a:r>
            <a:r>
              <a:rPr lang="en-US" altLang="zh-CN" sz="2400" dirty="0"/>
              <a:t>destroyed</a:t>
            </a:r>
            <a:r>
              <a:rPr lang="zh-CN" altLang="en-US" sz="2400" dirty="0"/>
              <a:t>。钩子的 </a:t>
            </a:r>
            <a:r>
              <a:rPr lang="en-US" altLang="zh-CN" sz="2400" dirty="0"/>
              <a:t>this </a:t>
            </a:r>
            <a:r>
              <a:rPr lang="zh-CN" altLang="en-US" sz="2400" dirty="0"/>
              <a:t>指向调用它的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 </a:t>
            </a:r>
            <a:r>
              <a:rPr lang="zh-CN" altLang="en-US" sz="2400" dirty="0"/>
              <a:t>实例。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实例生命周期</a:t>
            </a:r>
            <a:endParaRPr lang="zh-CN" altLang="en-US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552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3539" y="1129086"/>
            <a:ext cx="8394839" cy="475943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4896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4143375" cy="5659338"/>
          </a:xfrm>
        </p:spPr>
        <p:txBody>
          <a:bodyPr/>
          <a:lstStyle/>
          <a:p>
            <a:r>
              <a:rPr lang="zh-CN" altLang="en-US" sz="2400" dirty="0"/>
              <a:t>下图说明了实例的生命周期。你不需要立马弄明白所有的东西，不过以后它会有帮助。 </a:t>
            </a:r>
            <a:endParaRPr lang="en-US" altLang="zh-CN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生命周期图示</a:t>
            </a:r>
            <a:endParaRPr lang="zh-CN" altLang="en-US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Picture 4" descr="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378818"/>
            <a:ext cx="781050" cy="1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28" y="0"/>
            <a:ext cx="2940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945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2954655" cy="590931"/>
          </a:xfrm>
        </p:spPr>
        <p:txBody>
          <a:bodyPr/>
          <a:lstStyle/>
          <a:p>
            <a:r>
              <a:rPr lang="zh-CN" altLang="en-US" dirty="0"/>
              <a:t>数据绑定语法</a:t>
            </a:r>
          </a:p>
        </p:txBody>
      </p:sp>
    </p:spTree>
    <p:extLst>
      <p:ext uri="{BB962C8B-B14F-4D97-AF65-F5344CB8AC3E}">
        <p14:creationId xmlns:p14="http://schemas.microsoft.com/office/powerpoint/2010/main" val="23955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Vue.js</a:t>
            </a: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概述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hlinkClick r:id="rId4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Vue</a:t>
            </a: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实例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9" name="矩形 18">
            <a:hlinkClick r:id="rId8" action="ppaction://hlinksldjump"/>
          </p:cNvPr>
          <p:cNvSpPr/>
          <p:nvPr/>
        </p:nvSpPr>
        <p:spPr>
          <a:xfrm>
            <a:off x="2011364" y="3726392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数据绑定语法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5213" y="3665009"/>
            <a:ext cx="935446" cy="546099"/>
            <a:chOff x="4353620" y="864629"/>
            <a:chExt cx="742365" cy="410722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63"/>
            <p:cNvSpPr txBox="1"/>
            <p:nvPr/>
          </p:nvSpPr>
          <p:spPr>
            <a:xfrm>
              <a:off x="4509073" y="864629"/>
              <a:ext cx="431460" cy="3472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15" descr="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1" y="3743325"/>
            <a:ext cx="792946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11364" y="4658828"/>
            <a:ext cx="3065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Vue.js</a:t>
            </a: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内部指令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148039" y="4544299"/>
            <a:ext cx="933448" cy="546100"/>
            <a:chOff x="4353620" y="864629"/>
            <a:chExt cx="742365" cy="409312"/>
          </a:xfrm>
        </p:grpSpPr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4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1" name="Picture 11" descr="未标题-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4" y="4582429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71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76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数据绑定最基础的形式是文本插值，使用 “</a:t>
            </a:r>
            <a:r>
              <a:rPr lang="en-US" altLang="zh-CN" dirty="0"/>
              <a:t>Mustache” </a:t>
            </a:r>
            <a:r>
              <a:rPr lang="zh-CN" altLang="en-US" dirty="0"/>
              <a:t>语法（双大括号） 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&lt;span&gt;Message: {{ </a:t>
            </a:r>
            <a:r>
              <a:rPr lang="en-US" altLang="zh-CN" dirty="0" err="1"/>
              <a:t>msg</a:t>
            </a:r>
            <a:r>
              <a:rPr lang="en-US" altLang="zh-CN" dirty="0"/>
              <a:t> }}&lt;/span&gt;</a:t>
            </a:r>
          </a:p>
          <a:p>
            <a:r>
              <a:rPr lang="en-US" altLang="zh-CN" dirty="0"/>
              <a:t>Mustache </a:t>
            </a:r>
            <a:r>
              <a:rPr lang="zh-CN" altLang="en-US" dirty="0"/>
              <a:t>标签会被相应数据对象的 </a:t>
            </a:r>
            <a:r>
              <a:rPr lang="en-US" altLang="zh-CN" dirty="0" err="1"/>
              <a:t>msg</a:t>
            </a:r>
            <a:r>
              <a:rPr lang="en-US" altLang="zh-CN" dirty="0"/>
              <a:t> </a:t>
            </a:r>
            <a:r>
              <a:rPr lang="zh-CN" altLang="en-US" dirty="0"/>
              <a:t>属性的值替换。每当这个属性变化时它也会更新。</a:t>
            </a:r>
          </a:p>
          <a:p>
            <a:r>
              <a:rPr lang="zh-CN" altLang="en-US" dirty="0"/>
              <a:t>你也可以只处理单次插值，今后的数据变化就不会再引起插值更新了：</a:t>
            </a:r>
            <a:endParaRPr lang="en-US" altLang="zh-CN" dirty="0"/>
          </a:p>
          <a:p>
            <a:r>
              <a:rPr lang="en-US" altLang="zh-CN" dirty="0"/>
              <a:t>&lt;span v-once&gt;This will never change: {{msg }}&lt;/span&gt;</a:t>
            </a:r>
            <a:endParaRPr lang="zh-CN" altLang="en-US" dirty="0"/>
          </a:p>
          <a:p>
            <a:endParaRPr lang="zh-CN" altLang="en-US" b="1" dirty="0">
              <a:hlinkClick r:id="rId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插值</a:t>
            </a:r>
            <a:r>
              <a:rPr lang="en-US" altLang="zh-CN" b="1" dirty="0"/>
              <a:t>-</a:t>
            </a:r>
            <a:r>
              <a:rPr lang="zh-CN" altLang="en-US" b="1" dirty="0"/>
              <a:t>（文本）</a:t>
            </a:r>
            <a:endParaRPr lang="zh-CN" altLang="en-US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005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Mustache </a:t>
            </a:r>
            <a:r>
              <a:rPr lang="zh-CN" altLang="en-US" dirty="0"/>
              <a:t>标签也可以用在 </a:t>
            </a:r>
            <a:r>
              <a:rPr lang="en-US" altLang="zh-CN" dirty="0"/>
              <a:t>HTML </a:t>
            </a:r>
            <a:r>
              <a:rPr lang="zh-CN" altLang="en-US" dirty="0"/>
              <a:t>属性 </a:t>
            </a:r>
            <a:r>
              <a:rPr lang="en-US" altLang="zh-CN" dirty="0"/>
              <a:t>(Attributes) </a:t>
            </a:r>
            <a:r>
              <a:rPr lang="zh-CN" altLang="en-US" dirty="0"/>
              <a:t>内：</a:t>
            </a:r>
            <a:endParaRPr lang="en-US" altLang="zh-CN" dirty="0"/>
          </a:p>
          <a:p>
            <a:r>
              <a:rPr lang="en-US" altLang="zh-CN" dirty="0"/>
              <a:t>&lt;div id="item-{{ id }}"&gt;&lt;/div&gt;</a:t>
            </a:r>
            <a:endParaRPr lang="zh-CN" altLang="en-US" b="1" dirty="0">
              <a:hlinkClick r:id="rId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插值</a:t>
            </a:r>
            <a:r>
              <a:rPr lang="en-US" altLang="zh-CN" b="1" dirty="0"/>
              <a:t>-</a:t>
            </a:r>
            <a:r>
              <a:rPr lang="zh-CN" altLang="en-US" b="1" dirty="0"/>
              <a:t>（</a:t>
            </a:r>
            <a:r>
              <a:rPr lang="en-US" altLang="zh-CN" b="1" dirty="0"/>
              <a:t>HTML</a:t>
            </a:r>
            <a:r>
              <a:rPr lang="zh-CN" altLang="en-US" b="1" dirty="0"/>
              <a:t>特性）</a:t>
            </a:r>
            <a:endParaRPr lang="zh-CN" altLang="en-US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0691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放在 </a:t>
            </a:r>
            <a:r>
              <a:rPr lang="en-US" altLang="zh-CN" dirty="0"/>
              <a:t>Mustache </a:t>
            </a:r>
            <a:r>
              <a:rPr lang="zh-CN" altLang="en-US" dirty="0"/>
              <a:t>标签内的文本称为</a:t>
            </a:r>
            <a:r>
              <a:rPr lang="zh-CN" altLang="en-US" b="1" dirty="0"/>
              <a:t>绑定表达式</a:t>
            </a:r>
            <a:r>
              <a:rPr lang="zh-CN" altLang="en-US" dirty="0"/>
              <a:t>。在 </a:t>
            </a:r>
            <a:r>
              <a:rPr lang="en-US" altLang="zh-CN" dirty="0"/>
              <a:t>Vue.js </a:t>
            </a:r>
            <a:r>
              <a:rPr lang="zh-CN" altLang="en-US" dirty="0"/>
              <a:t>中，一段绑定表达式由一个简单的 </a:t>
            </a:r>
            <a:r>
              <a:rPr lang="en-US" altLang="zh-CN" dirty="0"/>
              <a:t>JavaScript </a:t>
            </a:r>
            <a:r>
              <a:rPr lang="zh-CN" altLang="en-US" dirty="0"/>
              <a:t>表达式和可选的一个或多个过滤器构成。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绑定表达式</a:t>
            </a:r>
            <a:endParaRPr lang="zh-CN" altLang="en-US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6521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Vue.js </a:t>
            </a:r>
            <a:r>
              <a:rPr lang="zh-CN" altLang="en-US" dirty="0"/>
              <a:t>在数据绑定内支持全功能的 </a:t>
            </a:r>
            <a:r>
              <a:rPr lang="en-US" altLang="zh-CN" dirty="0"/>
              <a:t>JavaScript </a:t>
            </a: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{{ number + 1 }}</a:t>
            </a:r>
            <a:br>
              <a:rPr lang="en-US" altLang="zh-CN" dirty="0">
                <a:latin typeface="+mn-ea"/>
              </a:rPr>
            </a:b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{{ ok ? 'YES' : 'NO' }}</a:t>
            </a:r>
            <a:br>
              <a:rPr lang="en-US" altLang="zh-CN" dirty="0">
                <a:latin typeface="+mn-ea"/>
              </a:rPr>
            </a:b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{{ </a:t>
            </a:r>
            <a:r>
              <a:rPr lang="en-US" altLang="zh-CN" dirty="0" err="1">
                <a:latin typeface="+mn-ea"/>
              </a:rPr>
              <a:t>message.split</a:t>
            </a:r>
            <a:r>
              <a:rPr lang="en-US" altLang="zh-CN" dirty="0">
                <a:latin typeface="+mn-ea"/>
              </a:rPr>
              <a:t>('').reverse().join('') }}</a:t>
            </a:r>
          </a:p>
          <a:p>
            <a:r>
              <a:rPr lang="zh-CN" altLang="en-US" dirty="0"/>
              <a:t>这些表达式将在所属的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实例的作用域内计算。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表达式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6051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一个限制是每个绑定只能包含</a:t>
            </a:r>
            <a:r>
              <a:rPr lang="zh-CN" altLang="en-US" b="1" dirty="0"/>
              <a:t>单个表达式</a:t>
            </a:r>
            <a:r>
              <a:rPr lang="zh-CN" altLang="en-US" dirty="0"/>
              <a:t>，因此下面的语句是</a:t>
            </a:r>
            <a:r>
              <a:rPr lang="zh-CN" altLang="en-US" b="1" dirty="0"/>
              <a:t>无效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这是一个语句，不是一个表达式： </a:t>
            </a:r>
            <a:r>
              <a:rPr lang="en-US" altLang="zh-CN" dirty="0"/>
              <a:t>--&gt;</a:t>
            </a:r>
            <a:br>
              <a:rPr lang="en-US" altLang="zh-CN" dirty="0"/>
            </a:br>
            <a:r>
              <a:rPr lang="en-US" altLang="zh-CN" dirty="0"/>
              <a:t>{{ </a:t>
            </a:r>
            <a:r>
              <a:rPr lang="en-US" altLang="zh-CN" dirty="0" err="1"/>
              <a:t>var</a:t>
            </a:r>
            <a:r>
              <a:rPr lang="en-US" altLang="zh-CN" dirty="0"/>
              <a:t> a = 1 }}</a:t>
            </a:r>
          </a:p>
          <a:p>
            <a:pPr marL="0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流程控制也不可以，可改用三元表达式 </a:t>
            </a:r>
            <a:r>
              <a:rPr lang="en-US" altLang="zh-CN" dirty="0"/>
              <a:t>--&gt;</a:t>
            </a:r>
            <a:br>
              <a:rPr lang="en-US" altLang="zh-CN" dirty="0"/>
            </a:br>
            <a:r>
              <a:rPr lang="en-US" altLang="zh-CN" dirty="0"/>
              <a:t>{{ if (ok) { return message } }}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表达式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701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pic>
        <p:nvPicPr>
          <p:cNvPr id="10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2"/>
          <p:cNvSpPr>
            <a:spLocks/>
          </p:cNvSpPr>
          <p:nvPr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Freeform 16"/>
          <p:cNvSpPr>
            <a:spLocks/>
          </p:cNvSpPr>
          <p:nvPr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3317703" cy="590931"/>
          </a:xfrm>
        </p:spPr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内部命令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2799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所谓 </a:t>
            </a:r>
            <a:r>
              <a:rPr lang="zh-CN" altLang="en-US" b="1" dirty="0"/>
              <a:t>指令</a:t>
            </a:r>
            <a:r>
              <a:rPr lang="zh-CN" altLang="en-US" dirty="0"/>
              <a:t> ，其实本质就是在模板中出现的特殊标记，根据这些标记让框架知道需要对这里的 </a:t>
            </a:r>
            <a:r>
              <a:rPr lang="en-US" altLang="zh-CN" dirty="0"/>
              <a:t>DOM </a:t>
            </a:r>
            <a:r>
              <a:rPr lang="zh-CN" altLang="en-US" dirty="0"/>
              <a:t>元素进行什么操作。</a:t>
            </a:r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Vue.js</a:t>
            </a:r>
            <a:r>
              <a:rPr lang="zh-CN" altLang="en-US" dirty="0"/>
              <a:t>内部指令包括</a:t>
            </a:r>
            <a:r>
              <a:rPr lang="en-US" altLang="zh-CN" dirty="0"/>
              <a:t>v-if//v-show//v-else//v-for//v-bind//v-on</a:t>
            </a:r>
            <a:r>
              <a:rPr lang="zh-CN" altLang="en-US" dirty="0"/>
              <a:t>等。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Vue</a:t>
            </a:r>
            <a:r>
              <a:rPr lang="zh-CN" altLang="en-US" b="1" dirty="0"/>
              <a:t>指令</a:t>
            </a:r>
            <a:endParaRPr lang="en-US" altLang="zh-CN" dirty="0">
              <a:latin typeface="+mj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096000" y="65405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之总体架构</a:t>
            </a:r>
          </a:p>
        </p:txBody>
      </p:sp>
    </p:spTree>
    <p:extLst>
      <p:ext uri="{BB962C8B-B14F-4D97-AF65-F5344CB8AC3E}">
        <p14:creationId xmlns:p14="http://schemas.microsoft.com/office/powerpoint/2010/main" val="149286714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47675" y="827187"/>
            <a:ext cx="8153401" cy="1477863"/>
          </a:xfrm>
        </p:spPr>
        <p:txBody>
          <a:bodyPr/>
          <a:lstStyle/>
          <a:p>
            <a:r>
              <a:rPr lang="en-US" altLang="zh-CN" dirty="0"/>
              <a:t>v-if </a:t>
            </a:r>
            <a:r>
              <a:rPr lang="zh-CN" altLang="en-US" dirty="0"/>
              <a:t>条件渲染指令，根据其后表达式的</a:t>
            </a:r>
            <a:r>
              <a:rPr lang="en-US" altLang="zh-CN" dirty="0" err="1"/>
              <a:t>bool</a:t>
            </a:r>
            <a:r>
              <a:rPr lang="zh-CN" altLang="en-US" dirty="0"/>
              <a:t>值进行判断是否渲染该元素；</a:t>
            </a:r>
            <a:endParaRPr lang="en-US" altLang="zh-CN" dirty="0"/>
          </a:p>
          <a:p>
            <a:r>
              <a:rPr lang="zh-CN" altLang="en-US" dirty="0"/>
              <a:t>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v-if</a:t>
            </a:r>
            <a:endParaRPr lang="zh-CN" altLang="en-US" dirty="0">
              <a:latin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0976" y="2655099"/>
            <a:ext cx="4619624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+mn-ea"/>
                <a:ea typeface="+mn-ea"/>
                <a:cs typeface="宋体" pitchFamily="2" charset="-122"/>
              </a:rPr>
              <a:t>　　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+mn-ea"/>
                <a:ea typeface="+mn-ea"/>
                <a:cs typeface="宋体" pitchFamily="2" charset="-122"/>
              </a:rPr>
              <a:t>HTML: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div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Courier New" pitchFamily="49" charset="0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="example01"&gt;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Courier New" pitchFamily="49" charset="0"/>
              </a:rPr>
              <a:t>v-if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="male"&gt;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Male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Courier New" pitchFamily="49" charset="0"/>
              </a:rPr>
              <a:t>v-if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="female"&gt;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Female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Courier New" pitchFamily="49" charset="0"/>
              </a:rPr>
              <a:t>v-if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="age&gt;25"&gt;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Age:{{age}}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Courier New" pitchFamily="49" charset="0"/>
              </a:rPr>
              <a:t>v-if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="name.indexOf('lin')&gt;0"&gt;</a:t>
            </a:r>
            <a:b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Name:{{name}}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  <a:ea typeface="+mn-ea"/>
                <a:cs typeface="Courier New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&gt;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95850" y="2413994"/>
            <a:ext cx="2564292" cy="3077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+mn-ea"/>
                <a:ea typeface="+mn-ea"/>
                <a:cs typeface="宋体" pitchFamily="2" charset="-122"/>
              </a:rPr>
              <a:t>JS: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vm=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Vue({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el:"#example01",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data:{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male: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female: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urier New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,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 age:2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name:'colin'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Courier New" pitchFamily="49" charset="0"/>
              </a:rPr>
              <a:t>})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66900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0" y="2428875"/>
            <a:ext cx="1562540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9943"/>
      </p:ext>
    </p:extLst>
  </p:cSld>
  <p:clrMapOvr>
    <a:masterClrMapping/>
  </p:clrMapOvr>
  <p:transition spd="slow" advClick="0" advTm="30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5048250" cy="5659338"/>
          </a:xfrm>
        </p:spPr>
        <p:txBody>
          <a:bodyPr/>
          <a:lstStyle/>
          <a:p>
            <a:r>
              <a:rPr lang="en-US" altLang="zh-CN" sz="2800" dirty="0"/>
              <a:t>v-if</a:t>
            </a:r>
            <a:r>
              <a:rPr lang="zh-CN" altLang="en-US" sz="2800" dirty="0"/>
              <a:t>指令只渲染他身后表达式为</a:t>
            </a:r>
            <a:r>
              <a:rPr lang="en-US" altLang="zh-CN" sz="2800" dirty="0"/>
              <a:t>true</a:t>
            </a:r>
            <a:r>
              <a:rPr lang="zh-CN" altLang="en-US" sz="2800" dirty="0"/>
              <a:t>的元素；在这里引入</a:t>
            </a:r>
            <a:r>
              <a:rPr lang="en-US" altLang="zh-CN" sz="2800" dirty="0"/>
              <a:t>v-show</a:t>
            </a:r>
            <a:r>
              <a:rPr lang="zh-CN" altLang="en-US" sz="2800" dirty="0"/>
              <a:t>指令，因为二者的区别是</a:t>
            </a:r>
            <a:r>
              <a:rPr lang="en-US" altLang="zh-CN" sz="2800" dirty="0"/>
              <a:t>v-show</a:t>
            </a:r>
            <a:r>
              <a:rPr lang="zh-CN" altLang="en-US" sz="2800" dirty="0"/>
              <a:t>指令会渲染他身后表达式为</a:t>
            </a:r>
            <a:r>
              <a:rPr lang="en-US" altLang="zh-CN" sz="2800" dirty="0"/>
              <a:t>false</a:t>
            </a:r>
            <a:r>
              <a:rPr lang="zh-CN" altLang="en-US" sz="2800" dirty="0"/>
              <a:t>的元素，这样的元素上会添加</a:t>
            </a:r>
            <a:r>
              <a:rPr lang="en-US" altLang="zh-CN" sz="2800" dirty="0" err="1"/>
              <a:t>css</a:t>
            </a:r>
            <a:r>
              <a:rPr lang="zh-CN" altLang="en-US" sz="2800" dirty="0"/>
              <a:t>代码：</a:t>
            </a:r>
            <a:r>
              <a:rPr lang="en-US" altLang="zh-CN" sz="2800" dirty="0"/>
              <a:t>style="</a:t>
            </a:r>
            <a:r>
              <a:rPr lang="en-US" altLang="zh-CN" sz="2800" dirty="0" err="1"/>
              <a:t>display:none</a:t>
            </a:r>
            <a:r>
              <a:rPr lang="en-US" altLang="zh-CN" sz="2800" dirty="0"/>
              <a:t>"; </a:t>
            </a:r>
            <a:r>
              <a:rPr lang="zh-CN" altLang="en-US" sz="2800" dirty="0"/>
              <a:t>将上面</a:t>
            </a:r>
            <a:r>
              <a:rPr lang="en-US" altLang="zh-CN" sz="2800" dirty="0"/>
              <a:t>v-if</a:t>
            </a:r>
            <a:r>
              <a:rPr lang="zh-CN" altLang="en-US" sz="2800" dirty="0"/>
              <a:t>的实例代码改为</a:t>
            </a:r>
            <a:r>
              <a:rPr lang="en-US" altLang="zh-CN" sz="2800" dirty="0"/>
              <a:t>v-show</a:t>
            </a:r>
            <a:r>
              <a:rPr lang="zh-CN" altLang="en-US" sz="2800" dirty="0"/>
              <a:t>，页面渲染效果为：</a:t>
            </a:r>
            <a:endParaRPr lang="en-US" altLang="zh-CN" sz="2800" dirty="0"/>
          </a:p>
          <a:p>
            <a:r>
              <a:rPr lang="en-US" altLang="zh-CN" sz="2800" dirty="0"/>
              <a:t>v-show </a:t>
            </a:r>
            <a:r>
              <a:rPr lang="zh-CN" altLang="en-US" sz="2800" dirty="0"/>
              <a:t>与</a:t>
            </a:r>
            <a:r>
              <a:rPr lang="en-US" altLang="zh-CN" sz="2800" dirty="0"/>
              <a:t>v-if</a:t>
            </a:r>
            <a:r>
              <a:rPr lang="zh-CN" altLang="en-US" sz="2800" dirty="0"/>
              <a:t>类似，只是会渲染其身后表达式为</a:t>
            </a:r>
            <a:r>
              <a:rPr lang="en-US" altLang="zh-CN" sz="2800" dirty="0"/>
              <a:t>false</a:t>
            </a:r>
            <a:r>
              <a:rPr lang="zh-CN" altLang="en-US" sz="2800" dirty="0"/>
              <a:t>的元素，而且会给这样的元素添加</a:t>
            </a:r>
            <a:r>
              <a:rPr lang="en-US" altLang="zh-CN" sz="2800" dirty="0" err="1"/>
              <a:t>css</a:t>
            </a:r>
            <a:r>
              <a:rPr lang="zh-CN" altLang="en-US" sz="2800" dirty="0"/>
              <a:t>代码：</a:t>
            </a:r>
            <a:r>
              <a:rPr lang="en-US" altLang="zh-CN" sz="2800" dirty="0"/>
              <a:t>style="</a:t>
            </a:r>
            <a:r>
              <a:rPr lang="en-US" altLang="zh-CN" sz="2800" dirty="0" err="1"/>
              <a:t>display:none</a:t>
            </a:r>
            <a:r>
              <a:rPr lang="en-US" altLang="zh-CN" sz="2800" dirty="0"/>
              <a:t>";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v-show</a:t>
            </a:r>
            <a:endParaRPr lang="zh-CN" altLang="en-US" dirty="0">
              <a:latin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15" y="1076325"/>
            <a:ext cx="3263922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5205"/>
      </p:ext>
    </p:extLst>
  </p:cSld>
  <p:clrMapOvr>
    <a:masterClrMapping/>
  </p:clrMapOvr>
  <p:transition spd="slow" advClick="0" advTm="30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v-if</a:t>
            </a:r>
            <a:r>
              <a:rPr lang="zh-CN" altLang="en-US" sz="2800" dirty="0"/>
              <a:t>是决定是否创建</a:t>
            </a:r>
            <a:r>
              <a:rPr lang="en-US" altLang="zh-CN" sz="2800" dirty="0"/>
              <a:t>DOM</a:t>
            </a:r>
            <a:r>
              <a:rPr lang="zh-CN" altLang="en-US" sz="2800" dirty="0"/>
              <a:t>，而</a:t>
            </a:r>
            <a:r>
              <a:rPr lang="en-US" altLang="zh-CN" sz="2800" dirty="0"/>
              <a:t>v-show</a:t>
            </a:r>
            <a:r>
              <a:rPr lang="zh-CN" altLang="en-US" sz="2800" dirty="0"/>
              <a:t>则是</a:t>
            </a:r>
            <a:r>
              <a:rPr lang="en-US" altLang="zh-CN" sz="2800" dirty="0"/>
              <a:t>DOM</a:t>
            </a:r>
            <a:r>
              <a:rPr lang="zh-CN" altLang="en-US" sz="2800" dirty="0"/>
              <a:t>始终存在，只是改变了显示样式；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 如果要切换多个元素的时候，我们就使用</a:t>
            </a:r>
            <a:r>
              <a:rPr lang="en-US" altLang="zh-CN" sz="2800" dirty="0"/>
              <a:t>&lt;template v-if='ok'&gt;</a:t>
            </a:r>
            <a:r>
              <a:rPr lang="zh-CN" altLang="en-US" sz="2800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v-if </a:t>
            </a:r>
            <a:r>
              <a:rPr lang="zh-CN" altLang="en-US" sz="2800" dirty="0"/>
              <a:t>有更高的切换消耗而 </a:t>
            </a:r>
            <a:r>
              <a:rPr lang="en-US" altLang="zh-CN" sz="2800" dirty="0"/>
              <a:t>v-show </a:t>
            </a:r>
            <a:r>
              <a:rPr lang="zh-CN" altLang="en-US" sz="2800" dirty="0"/>
              <a:t>有更高的初始渲染消耗。因此，如果需要频繁切换使用 </a:t>
            </a:r>
            <a:r>
              <a:rPr lang="en-US" altLang="zh-CN" sz="2800" dirty="0"/>
              <a:t>v-show </a:t>
            </a:r>
            <a:r>
              <a:rPr lang="zh-CN" altLang="en-US" sz="2800" dirty="0"/>
              <a:t>较好，如果在运行时条件不大可能改变则使用 </a:t>
            </a:r>
            <a:r>
              <a:rPr lang="en-US" altLang="zh-CN" sz="2800" dirty="0"/>
              <a:t>v-if </a:t>
            </a:r>
            <a:r>
              <a:rPr lang="zh-CN" altLang="en-US" sz="2800" dirty="0"/>
              <a:t>较好。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v-if</a:t>
            </a:r>
            <a:r>
              <a:rPr lang="zh-CN" altLang="en-US" dirty="0"/>
              <a:t>与</a:t>
            </a:r>
            <a:r>
              <a:rPr lang="en-US" altLang="zh-CN" dirty="0"/>
              <a:t>v-show</a:t>
            </a:r>
            <a:r>
              <a:rPr lang="zh-CN" altLang="en-US" dirty="0"/>
              <a:t>的区别和使用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956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0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2"/>
          <p:cNvSpPr>
            <a:spLocks/>
          </p:cNvSpPr>
          <p:nvPr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Freeform 16"/>
          <p:cNvSpPr>
            <a:spLocks/>
          </p:cNvSpPr>
          <p:nvPr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2394373" cy="590931"/>
          </a:xfrm>
        </p:spPr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2373213"/>
          </a:xfrm>
        </p:spPr>
        <p:txBody>
          <a:bodyPr/>
          <a:lstStyle/>
          <a:p>
            <a:r>
              <a:rPr lang="en-US" altLang="zh-CN" dirty="0"/>
              <a:t> v-else </a:t>
            </a:r>
            <a:r>
              <a:rPr lang="zh-CN" altLang="en-US" dirty="0"/>
              <a:t>必须跟在</a:t>
            </a:r>
            <a:r>
              <a:rPr lang="en-US" altLang="zh-CN" dirty="0"/>
              <a:t>v-if</a:t>
            </a:r>
            <a:r>
              <a:rPr lang="zh-CN" altLang="en-US" dirty="0"/>
              <a:t>指令之后，不然不起作用；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v-if</a:t>
            </a:r>
            <a:r>
              <a:rPr lang="zh-CN" altLang="en-US" dirty="0"/>
              <a:t>指令的表达式为</a:t>
            </a:r>
            <a:r>
              <a:rPr lang="en-US" altLang="zh-CN" dirty="0"/>
              <a:t>true</a:t>
            </a:r>
            <a:r>
              <a:rPr lang="zh-CN" altLang="en-US" dirty="0"/>
              <a:t>，则</a:t>
            </a:r>
            <a:r>
              <a:rPr lang="en-US" altLang="zh-CN" dirty="0"/>
              <a:t>else</a:t>
            </a:r>
            <a:r>
              <a:rPr lang="zh-CN" altLang="en-US" dirty="0"/>
              <a:t>元素不显示；如果</a:t>
            </a:r>
            <a:r>
              <a:rPr lang="en-US" altLang="zh-CN" dirty="0"/>
              <a:t>v-if</a:t>
            </a:r>
            <a:r>
              <a:rPr lang="zh-CN" altLang="en-US" dirty="0"/>
              <a:t>指令的表达式为</a:t>
            </a:r>
            <a:r>
              <a:rPr lang="en-US" altLang="zh-CN" dirty="0"/>
              <a:t>false</a:t>
            </a:r>
            <a:r>
              <a:rPr lang="zh-CN" altLang="en-US" dirty="0"/>
              <a:t>，则</a:t>
            </a:r>
            <a:r>
              <a:rPr lang="en-US" altLang="zh-CN" dirty="0"/>
              <a:t>else</a:t>
            </a:r>
            <a:r>
              <a:rPr lang="zh-CN" altLang="en-US" dirty="0"/>
              <a:t>元素显示在页面上；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v-else</a:t>
            </a:r>
            <a:endParaRPr lang="zh-CN" altLang="en-US" dirty="0">
              <a:latin typeface="+mj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1449" y="3175996"/>
            <a:ext cx="5476875" cy="3077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&lt;div id="app"&gt;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    &lt;h1 v-if="age &gt;= 25"&gt;Age: {{ age }}&lt;/h1&gt;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    &lt;h1 v-else&gt;Name: {{ name }}&lt;/h1&gt;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    &lt;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hr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&gt;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    &lt;h1 v-show="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name.indexOf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('cool') == 0"&gt;Name: {{ name }}&lt;/h1&gt;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    &lt;h1 v-show="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name.indexOf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('cool') != 0"&gt;Sex: {{ sex }}&lt;/h1&gt;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&lt;/div&gt;</a:t>
            </a:r>
          </a:p>
        </p:txBody>
      </p:sp>
      <p:sp>
        <p:nvSpPr>
          <p:cNvPr id="10" name="矩形 9"/>
          <p:cNvSpPr/>
          <p:nvPr/>
        </p:nvSpPr>
        <p:spPr>
          <a:xfrm>
            <a:off x="5800724" y="3324791"/>
            <a:ext cx="2924175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defTabSz="914400"/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&lt;script&gt;</a:t>
            </a:r>
            <a:endParaRPr lang="en-US" altLang="zh-CN" sz="20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lvl="0" defTabSz="914400"/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cs typeface="Courier New" pitchFamily="49" charset="0"/>
              </a:rPr>
              <a:t>var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vm = 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cs typeface="Courier New" pitchFamily="49" charset="0"/>
              </a:rPr>
              <a:t>new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Vue({</a:t>
            </a:r>
            <a:endParaRPr lang="en-US" altLang="zh-CN" sz="20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lvl="0" defTabSz="914400"/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el: '#app', </a:t>
            </a:r>
            <a:endParaRPr lang="en-US" altLang="zh-CN" sz="20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data: { </a:t>
            </a:r>
            <a:endParaRPr lang="en-US" altLang="zh-CN" sz="20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age: 21, </a:t>
            </a:r>
            <a:endParaRPr lang="en-US" altLang="zh-CN" sz="20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name: 'keepcool',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sex: 'Male'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</a:p>
          <a:p>
            <a:pPr lvl="0" defTabSz="914400"/>
            <a:r>
              <a:rPr lang="en-US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lvl="0" defTabSz="914400"/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}) </a:t>
            </a:r>
            <a:endParaRPr lang="en-US" altLang="zh-CN" sz="20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lvl="0" defTabSz="914400"/>
            <a:r>
              <a:rPr lang="zh-CN" altLang="zh-CN" sz="20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&lt;/script&gt;</a:t>
            </a:r>
            <a:endParaRPr lang="zh-CN" altLang="zh-CN" sz="1400" dirty="0"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12190"/>
      </p:ext>
    </p:extLst>
  </p:cSld>
  <p:clrMapOvr>
    <a:masterClrMapping/>
  </p:clrMapOvr>
  <p:transition spd="slow" advClick="0" advTm="300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439763"/>
          </a:xfrm>
        </p:spPr>
        <p:txBody>
          <a:bodyPr/>
          <a:lstStyle/>
          <a:p>
            <a:r>
              <a:rPr lang="en-US" altLang="zh-CN" dirty="0"/>
              <a:t> v-for  </a:t>
            </a:r>
            <a:r>
              <a:rPr lang="zh-CN" altLang="en-US" dirty="0"/>
              <a:t>类似</a:t>
            </a:r>
            <a:r>
              <a:rPr lang="en-US" altLang="zh-CN" dirty="0"/>
              <a:t>JS</a:t>
            </a:r>
            <a:r>
              <a:rPr lang="zh-CN" altLang="en-US" dirty="0"/>
              <a:t>的遍历，用法为 </a:t>
            </a:r>
            <a:r>
              <a:rPr lang="en-US" altLang="zh-CN" dirty="0"/>
              <a:t>v-for="item in items", items</a:t>
            </a:r>
            <a:r>
              <a:rPr lang="zh-CN" altLang="en-US" dirty="0"/>
              <a:t>是数组，</a:t>
            </a:r>
            <a:r>
              <a:rPr lang="en-US" altLang="zh-CN" dirty="0"/>
              <a:t>item</a:t>
            </a:r>
            <a:r>
              <a:rPr lang="zh-CN" altLang="en-US" dirty="0"/>
              <a:t>为数组中的数组元素。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v-for</a:t>
            </a:r>
            <a:endParaRPr lang="zh-CN" altLang="en-US" dirty="0">
              <a:latin typeface="+mj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211858"/>
            <a:ext cx="2895600" cy="193899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en-US" altLang="zh-CN" sz="1800" dirty="0"/>
              <a:t>CSS:</a:t>
            </a:r>
            <a:br>
              <a:rPr lang="en-US" altLang="zh-CN" sz="1800" dirty="0"/>
            </a:br>
            <a:r>
              <a:rPr lang="en-US" altLang="zh-CN" sz="1800" dirty="0"/>
              <a:t>&lt;style&gt; </a:t>
            </a:r>
          </a:p>
          <a:p>
            <a:pPr lvl="0" defTabSz="914400"/>
            <a:r>
              <a:rPr lang="en-US" altLang="zh-CN" sz="1800" dirty="0" err="1"/>
              <a:t>table,th,tr,td</a:t>
            </a:r>
            <a:r>
              <a:rPr lang="en-US" altLang="zh-CN" sz="1800" dirty="0"/>
              <a:t>{ </a:t>
            </a:r>
          </a:p>
          <a:p>
            <a:pPr lvl="0" defTabSz="914400"/>
            <a:r>
              <a:rPr lang="en-US" altLang="zh-CN" sz="1800" dirty="0"/>
              <a:t>border:1px solid #</a:t>
            </a:r>
            <a:r>
              <a:rPr lang="en-US" altLang="zh-CN" sz="1800" dirty="0" err="1"/>
              <a:t>ffcccc</a:t>
            </a:r>
            <a:r>
              <a:rPr lang="en-US" altLang="zh-CN" sz="1800" dirty="0"/>
              <a:t>; </a:t>
            </a:r>
          </a:p>
          <a:p>
            <a:pPr lvl="0" defTabSz="914400"/>
            <a:r>
              <a:rPr lang="en-US" altLang="zh-CN" sz="1800" dirty="0"/>
              <a:t>border-collapse: collapse; </a:t>
            </a:r>
          </a:p>
          <a:p>
            <a:pPr lvl="0" defTabSz="914400"/>
            <a:r>
              <a:rPr lang="en-US" altLang="zh-CN" sz="1800" dirty="0"/>
              <a:t>} </a:t>
            </a:r>
          </a:p>
          <a:p>
            <a:pPr lvl="0" defTabSz="914400"/>
            <a:r>
              <a:rPr lang="en-US" altLang="zh-CN" sz="1800" dirty="0"/>
              <a:t>&lt;/style&gt;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91274" y="1857941"/>
            <a:ext cx="2514601" cy="47089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JS: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&lt;script&gt;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  <a:cs typeface="Courier New" pitchFamily="49" charset="0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  <a:cs typeface="Courier New" pitchFamily="49" charset="0"/>
              </a:rPr>
              <a:t>vm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= new 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  <a:cs typeface="Courier New" pitchFamily="49" charset="0"/>
              </a:rPr>
              <a:t>Vue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({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el: '#example03',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data: {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people: [{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name: 'Jack',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age: 30,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sex: 'Male'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}, {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name: 'Bill',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age: 26,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sex: 'Male'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}, {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name: 'Tracy',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age: 22,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sex: 'Female'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}, {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name: 'Chris',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age: 36,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    sex: 'Male'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    }]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    }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    })</a:t>
            </a:r>
          </a:p>
          <a:p>
            <a:pPr lvl="0" defTabSz="914400"/>
            <a:r>
              <a:rPr lang="en-US" altLang="zh-CN" sz="1200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&lt;/script&gt;</a:t>
            </a:r>
            <a:endParaRPr lang="zh-CN" altLang="zh-CN" sz="1000" dirty="0">
              <a:latin typeface="+mn-ea"/>
              <a:cs typeface="宋体" pitchFamily="2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62512" y="1877883"/>
            <a:ext cx="3500188" cy="4678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en-US" altLang="zh-CN" sz="1600" dirty="0"/>
              <a:t>HTML:</a:t>
            </a:r>
          </a:p>
          <a:p>
            <a:pPr lvl="0" defTabSz="914400"/>
            <a:r>
              <a:rPr lang="en-US" altLang="zh-CN" sz="1600" dirty="0"/>
              <a:t>&lt;div id="example03"&gt;</a:t>
            </a:r>
          </a:p>
          <a:p>
            <a:pPr lvl="0" defTabSz="914400"/>
            <a:r>
              <a:rPr lang="en-US" altLang="zh-CN" sz="1600" dirty="0"/>
              <a:t>    &lt;table&gt;</a:t>
            </a:r>
          </a:p>
          <a:p>
            <a:pPr lvl="0" defTabSz="914400"/>
            <a:r>
              <a:rPr lang="en-US" altLang="zh-CN" sz="1600" dirty="0"/>
              <a:t>        &lt;</a:t>
            </a:r>
            <a:r>
              <a:rPr lang="en-US" altLang="zh-CN" sz="1600" dirty="0" err="1"/>
              <a:t>thead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    &lt;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&gt;Name&lt;/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    &lt;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&gt;Age&lt;/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    &lt;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&gt;Sex&lt;/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&lt;/</a:t>
            </a:r>
            <a:r>
              <a:rPr lang="en-US" altLang="zh-CN" sz="1600" dirty="0" err="1"/>
              <a:t>thead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&lt;</a:t>
            </a:r>
            <a:r>
              <a:rPr lang="en-US" altLang="zh-CN" sz="1600" dirty="0" err="1"/>
              <a:t>tbody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 v-for="person in people"&gt;</a:t>
            </a:r>
          </a:p>
          <a:p>
            <a:pPr lvl="0" defTabSz="914400"/>
            <a:r>
              <a:rPr lang="en-US" altLang="zh-CN" sz="1600" dirty="0"/>
              <a:t>            &lt;td&gt;{{ person.name  }}&lt;/td&gt;</a:t>
            </a:r>
          </a:p>
          <a:p>
            <a:pPr lvl="0" defTabSz="914400"/>
            <a:r>
              <a:rPr lang="en-US" altLang="zh-CN" sz="1600" dirty="0"/>
              <a:t>            &lt;td&gt;{{ </a:t>
            </a:r>
            <a:r>
              <a:rPr lang="en-US" altLang="zh-CN" sz="1600" dirty="0" err="1"/>
              <a:t>person.age</a:t>
            </a:r>
            <a:r>
              <a:rPr lang="en-US" altLang="zh-CN" sz="1600" dirty="0"/>
              <a:t>  }}&lt;/td&gt;</a:t>
            </a:r>
          </a:p>
          <a:p>
            <a:pPr lvl="0" defTabSz="914400"/>
            <a:r>
              <a:rPr lang="en-US" altLang="zh-CN" sz="1600" dirty="0"/>
              <a:t>            &lt;td&gt;{{ </a:t>
            </a:r>
            <a:r>
              <a:rPr lang="en-US" altLang="zh-CN" sz="1600" dirty="0" err="1"/>
              <a:t>person.sex</a:t>
            </a:r>
            <a:r>
              <a:rPr lang="en-US" altLang="zh-CN" sz="1600" dirty="0"/>
              <a:t>  }}&lt;/td&gt;</a:t>
            </a:r>
          </a:p>
          <a:p>
            <a:pPr lvl="0" defTabSz="914400"/>
            <a:r>
              <a:rPr lang="en-US" altLang="zh-CN" sz="1600" dirty="0"/>
              <a:t>        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    &lt;/</a:t>
            </a:r>
            <a:r>
              <a:rPr lang="en-US" altLang="zh-CN" sz="1600" dirty="0" err="1"/>
              <a:t>tbody</a:t>
            </a:r>
            <a:r>
              <a:rPr lang="en-US" altLang="zh-CN" sz="1600" dirty="0"/>
              <a:t>&gt;</a:t>
            </a:r>
          </a:p>
          <a:p>
            <a:pPr lvl="0" defTabSz="914400"/>
            <a:r>
              <a:rPr lang="en-US" altLang="zh-CN" sz="1600" dirty="0"/>
              <a:t>    &lt;/table&gt;</a:t>
            </a:r>
          </a:p>
          <a:p>
            <a:pPr lvl="0" defTabSz="914400"/>
            <a:r>
              <a:rPr lang="en-US" altLang="zh-CN" sz="1600" dirty="0"/>
              <a:t>&lt;/div&gt;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025" y="4501637"/>
            <a:ext cx="1466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微软雅黑" pitchFamily="34" charset="-122"/>
                <a:cs typeface="宋体" pitchFamily="2" charset="-122"/>
              </a:rPr>
              <a:t>页面效果：</a:t>
            </a:r>
            <a:endParaRPr kumimoji="0" 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cs typeface="宋体" pitchFamily="2" charset="-122"/>
            </a:endParaRPr>
          </a:p>
        </p:txBody>
      </p:sp>
      <p:pic>
        <p:nvPicPr>
          <p:cNvPr id="3074" name="Picture 2" descr="http://images2015.cnblogs.com/blog/862173/201608/862173-20160814164529406-16386236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4" y="4907771"/>
            <a:ext cx="2265362" cy="183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42659"/>
      </p:ext>
    </p:extLst>
  </p:cSld>
  <p:clrMapOvr>
    <a:masterClrMapping/>
  </p:clrMapOvr>
  <p:transition spd="slow" advClick="0" advTm="3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可以用</a:t>
            </a:r>
            <a:r>
              <a:rPr lang="en-US" altLang="zh-CN" sz="2000" dirty="0"/>
              <a:t>of </a:t>
            </a:r>
            <a:r>
              <a:rPr lang="zh-CN" altLang="en-US" sz="2000" dirty="0"/>
              <a:t>代替</a:t>
            </a:r>
            <a:r>
              <a:rPr lang="en-US" altLang="zh-CN" sz="2000" dirty="0"/>
              <a:t>in</a:t>
            </a:r>
            <a:r>
              <a:rPr lang="zh-CN" altLang="en-US" sz="2000" dirty="0"/>
              <a:t>，这种语法和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的语法更加接近；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用</a:t>
            </a:r>
            <a:r>
              <a:rPr lang="en-US" altLang="zh-CN" sz="2000" dirty="0"/>
              <a:t>v-for</a:t>
            </a:r>
            <a:r>
              <a:rPr lang="zh-CN" altLang="en-US" sz="2000" dirty="0"/>
              <a:t>不但可以迭代数组，也可以迭代对象，然后</a:t>
            </a:r>
            <a:r>
              <a:rPr lang="en-US" altLang="zh-CN" sz="2000" dirty="0"/>
              <a:t>item</a:t>
            </a:r>
            <a:r>
              <a:rPr lang="zh-CN" altLang="en-US" sz="2000" dirty="0"/>
              <a:t>就表示对象的属性值，当然，也可以像下面这样获取到对象属性的</a:t>
            </a:r>
            <a:r>
              <a:rPr lang="en-US" altLang="zh-CN" sz="2000" dirty="0"/>
              <a:t>key</a:t>
            </a:r>
            <a:r>
              <a:rPr lang="zh-CN" altLang="en-US" sz="2000" dirty="0"/>
              <a:t>、</a:t>
            </a:r>
            <a:r>
              <a:rPr lang="en-US" altLang="zh-CN" sz="2000" dirty="0"/>
              <a:t>value</a:t>
            </a:r>
            <a:r>
              <a:rPr lang="zh-CN" altLang="en-US" sz="2000" dirty="0"/>
              <a:t>、</a:t>
            </a:r>
            <a:r>
              <a:rPr lang="en-US" altLang="zh-CN" sz="2000" dirty="0"/>
              <a:t>index</a:t>
            </a:r>
            <a:r>
              <a:rPr lang="zh-CN" altLang="en-US" sz="2000" dirty="0"/>
              <a:t>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&lt;li v-for='(value, key, index) in person'&gt;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{{key}}, {{value}}, {{index}}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&lt;/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还可以使用</a:t>
            </a:r>
            <a:r>
              <a:rPr lang="en-US" altLang="zh-CN" sz="2000" dirty="0"/>
              <a:t>v-for</a:t>
            </a:r>
            <a:r>
              <a:rPr lang="zh-CN" altLang="en-US" sz="2000" dirty="0"/>
              <a:t>迭代取整数；</a:t>
            </a:r>
            <a:r>
              <a:rPr lang="en-US" altLang="zh-CN" sz="2000" dirty="0"/>
              <a:t>&lt;span v-for="n in 10"&gt;{{ n }} &lt;/span&gt;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#</a:t>
            </a:r>
            <a:r>
              <a:rPr lang="zh-CN" altLang="en-US" sz="2000" dirty="0"/>
              <a:t>，可以在自定义组件中使用</a:t>
            </a:r>
            <a:r>
              <a:rPr lang="en-US" altLang="zh-CN" sz="2000" dirty="0"/>
              <a:t>v-for</a:t>
            </a:r>
            <a:r>
              <a:rPr lang="zh-CN" altLang="en-US" sz="2000" dirty="0"/>
              <a:t>，此时如果要把</a:t>
            </a:r>
            <a:r>
              <a:rPr lang="en-US" altLang="zh-CN" sz="2000" dirty="0"/>
              <a:t>v-for</a:t>
            </a:r>
            <a:r>
              <a:rPr lang="zh-CN" altLang="en-US" sz="2000" dirty="0"/>
              <a:t>的</a:t>
            </a:r>
            <a:r>
              <a:rPr lang="en-US" altLang="zh-CN" sz="2000" dirty="0"/>
              <a:t>item</a:t>
            </a:r>
            <a:r>
              <a:rPr lang="zh-CN" altLang="en-US" sz="2000" dirty="0"/>
              <a:t>值传递给子组件，需要用到子组件的</a:t>
            </a:r>
            <a:r>
              <a:rPr lang="en-US" altLang="zh-CN" sz="2000" dirty="0"/>
              <a:t>prop</a:t>
            </a:r>
            <a:r>
              <a:rPr lang="zh-CN" altLang="en-US" sz="2000" dirty="0"/>
              <a:t>属性；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为了提高在</a:t>
            </a:r>
            <a:r>
              <a:rPr lang="en-US" altLang="zh-CN" sz="2000" dirty="0"/>
              <a:t>items</a:t>
            </a:r>
            <a:r>
              <a:rPr lang="zh-CN" altLang="en-US" sz="2000" dirty="0"/>
              <a:t>变化时</a:t>
            </a:r>
            <a:r>
              <a:rPr lang="en-US" altLang="zh-CN" sz="2000" dirty="0"/>
              <a:t>v-for</a:t>
            </a:r>
            <a:r>
              <a:rPr lang="zh-CN" altLang="en-US" sz="2000" dirty="0"/>
              <a:t>的渲染效率，我们最好给元素指定一个</a:t>
            </a:r>
            <a:r>
              <a:rPr lang="en-US" altLang="zh-CN" sz="2000" dirty="0"/>
              <a:t>key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v-for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5952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439763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v-bind  </a:t>
            </a:r>
            <a:r>
              <a:rPr lang="zh-CN" altLang="en-US" dirty="0"/>
              <a:t>这个指令用于响应地更新 </a:t>
            </a:r>
            <a:r>
              <a:rPr lang="en-US" altLang="zh-CN" dirty="0"/>
              <a:t>HTML </a:t>
            </a:r>
            <a:r>
              <a:rPr lang="zh-CN" altLang="en-US" dirty="0"/>
              <a:t>特性，比如绑定某个</a:t>
            </a:r>
            <a:r>
              <a:rPr lang="en-US" altLang="zh-CN" dirty="0"/>
              <a:t>class</a:t>
            </a:r>
            <a:r>
              <a:rPr lang="zh-CN" altLang="en-US" dirty="0"/>
              <a:t>元素或元素的</a:t>
            </a:r>
            <a:r>
              <a:rPr lang="en-US" altLang="zh-CN" dirty="0"/>
              <a:t>style</a:t>
            </a:r>
            <a:r>
              <a:rPr lang="zh-CN" altLang="en-US" dirty="0"/>
              <a:t>样式。 如：</a:t>
            </a:r>
            <a:r>
              <a:rPr lang="en-US" altLang="zh-CN" dirty="0" err="1"/>
              <a:t>v-bind:href</a:t>
            </a:r>
            <a:r>
              <a:rPr lang="en-US" altLang="zh-CN" dirty="0"/>
              <a:t>    </a:t>
            </a:r>
            <a:r>
              <a:rPr lang="zh-CN" altLang="en-US" dirty="0"/>
              <a:t>缩写为    </a:t>
            </a:r>
            <a:r>
              <a:rPr lang="en-US" altLang="zh-CN" dirty="0"/>
              <a:t>:</a:t>
            </a:r>
            <a:r>
              <a:rPr lang="en-US" altLang="zh-CN" dirty="0" err="1"/>
              <a:t>href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eg</a:t>
            </a:r>
            <a:r>
              <a:rPr lang="en-US" altLang="zh-CN" dirty="0"/>
              <a:t>,</a:t>
            </a:r>
            <a:r>
              <a:rPr lang="zh-CN" altLang="en-US" dirty="0"/>
              <a:t>分页功能中当前页数高亮的效果，可以使用</a:t>
            </a:r>
            <a:r>
              <a:rPr lang="en-US" altLang="zh-CN" dirty="0"/>
              <a:t>bind</a:t>
            </a:r>
            <a:r>
              <a:rPr lang="zh-CN" altLang="en-US" dirty="0"/>
              <a:t>指令。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v-bind</a:t>
            </a:r>
            <a:endParaRPr lang="zh-CN" altLang="en-US" dirty="0">
              <a:latin typeface="+mj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38176" y="3674404"/>
            <a:ext cx="7734300" cy="2215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en-US" altLang="zh-CN" sz="2400" dirty="0"/>
              <a:t>&lt;</a:t>
            </a:r>
            <a:r>
              <a:rPr lang="en-US" altLang="zh-CN" sz="2400" dirty="0" err="1"/>
              <a:t>ul</a:t>
            </a:r>
            <a:r>
              <a:rPr lang="en-US" altLang="zh-CN" sz="2400" dirty="0"/>
              <a:t> class="pagination"&gt;</a:t>
            </a:r>
          </a:p>
          <a:p>
            <a:pPr lvl="0" defTabSz="914400"/>
            <a:r>
              <a:rPr lang="en-US" altLang="zh-CN" sz="2400" dirty="0"/>
              <a:t>            &lt;li v-for="n in </a:t>
            </a:r>
            <a:r>
              <a:rPr lang="en-US" altLang="zh-CN" sz="2400" dirty="0" err="1"/>
              <a:t>pageCount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v-bind:class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activeNumber</a:t>
            </a:r>
            <a:r>
              <a:rPr lang="en-US" altLang="zh-CN" sz="2400" dirty="0"/>
              <a:t> === n  ? 'active' : ''"&gt;</a:t>
            </a:r>
          </a:p>
          <a:p>
            <a:pPr lvl="0" defTabSz="914400"/>
            <a:r>
              <a:rPr lang="en-US" altLang="zh-CN" sz="2400" dirty="0"/>
              <a:t>                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="#"&gt;{{ n }}&lt;/a&gt;</a:t>
            </a:r>
          </a:p>
          <a:p>
            <a:pPr lvl="0" defTabSz="914400"/>
            <a:r>
              <a:rPr lang="en-US" altLang="zh-CN" sz="2400" dirty="0"/>
              <a:t>            &lt;/li&gt;</a:t>
            </a:r>
          </a:p>
          <a:p>
            <a:pPr lvl="0" defTabSz="914400"/>
            <a:r>
              <a:rPr lang="en-US" altLang="zh-CN" sz="2400" dirty="0"/>
              <a:t>        &lt;/</a:t>
            </a:r>
            <a:r>
              <a:rPr lang="en-US" altLang="zh-CN" sz="2400" dirty="0" err="1"/>
              <a:t>ul</a:t>
            </a:r>
            <a:r>
              <a:rPr lang="en-US" altLang="zh-CN" sz="2400" dirty="0"/>
              <a:t>&gt;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19476"/>
      </p:ext>
    </p:extLst>
  </p:cSld>
  <p:clrMapOvr>
    <a:masterClrMapping/>
  </p:clrMapOvr>
  <p:transition spd="slow" advClick="0" advTm="300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v-bind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6275" y="860347"/>
            <a:ext cx="5800725" cy="1723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en-US" altLang="zh-CN" sz="1600" dirty="0">
                <a:latin typeface="+mn-ea"/>
                <a:ea typeface="+mn-ea"/>
              </a:rPr>
              <a:t>&lt;div id="test"&gt;</a:t>
            </a:r>
          </a:p>
          <a:p>
            <a:pPr lvl="0" defTabSz="914400"/>
            <a:r>
              <a:rPr lang="en-US" altLang="zh-CN" sz="1600" dirty="0">
                <a:latin typeface="+mn-ea"/>
                <a:ea typeface="+mn-ea"/>
              </a:rPr>
              <a:t>    &lt;</a:t>
            </a:r>
            <a:r>
              <a:rPr lang="en-US" altLang="zh-CN" sz="1600" dirty="0" err="1">
                <a:latin typeface="+mn-ea"/>
                <a:ea typeface="+mn-ea"/>
              </a:rPr>
              <a:t>img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v-bind:src</a:t>
            </a:r>
            <a:r>
              <a:rPr lang="en-US" altLang="zh-CN" sz="1600" dirty="0">
                <a:latin typeface="+mn-ea"/>
                <a:ea typeface="+mn-ea"/>
              </a:rPr>
              <a:t>="</a:t>
            </a:r>
            <a:r>
              <a:rPr lang="en-US" altLang="zh-CN" sz="1600" dirty="0" err="1">
                <a:latin typeface="+mn-ea"/>
                <a:ea typeface="+mn-ea"/>
              </a:rPr>
              <a:t>src</a:t>
            </a:r>
            <a:r>
              <a:rPr lang="en-US" altLang="zh-CN" sz="1600" dirty="0">
                <a:latin typeface="+mn-ea"/>
                <a:ea typeface="+mn-ea"/>
              </a:rPr>
              <a:t>"&gt;</a:t>
            </a:r>
          </a:p>
          <a:p>
            <a:pPr lvl="0" defTabSz="914400"/>
            <a:r>
              <a:rPr lang="en-US" altLang="zh-CN" sz="1600" dirty="0">
                <a:latin typeface="+mn-ea"/>
                <a:ea typeface="+mn-ea"/>
              </a:rPr>
              <a:t>    &lt;a </a:t>
            </a:r>
            <a:r>
              <a:rPr lang="en-US" altLang="zh-CN" sz="1600" dirty="0" err="1">
                <a:latin typeface="+mn-ea"/>
                <a:ea typeface="+mn-ea"/>
              </a:rPr>
              <a:t>v-bind:href</a:t>
            </a:r>
            <a:r>
              <a:rPr lang="en-US" altLang="zh-CN" sz="1600" dirty="0">
                <a:latin typeface="+mn-ea"/>
                <a:ea typeface="+mn-ea"/>
              </a:rPr>
              <a:t>="</a:t>
            </a:r>
            <a:r>
              <a:rPr lang="en-US" altLang="zh-CN" sz="1600" dirty="0" err="1">
                <a:latin typeface="+mn-ea"/>
                <a:ea typeface="+mn-ea"/>
              </a:rPr>
              <a:t>url</a:t>
            </a:r>
            <a:r>
              <a:rPr lang="en-US" altLang="zh-CN" sz="1600" dirty="0">
                <a:latin typeface="+mn-ea"/>
                <a:ea typeface="+mn-ea"/>
              </a:rPr>
              <a:t>"&gt;</a:t>
            </a:r>
            <a:r>
              <a:rPr lang="zh-CN" altLang="en-US" sz="1600" dirty="0">
                <a:latin typeface="+mn-ea"/>
                <a:ea typeface="+mn-ea"/>
              </a:rPr>
              <a:t>百度一下</a:t>
            </a:r>
            <a:r>
              <a:rPr lang="en-US" altLang="zh-CN" sz="1600" dirty="0">
                <a:latin typeface="+mn-ea"/>
                <a:ea typeface="+mn-ea"/>
              </a:rPr>
              <a:t>&lt;/a&gt;</a:t>
            </a:r>
          </a:p>
          <a:p>
            <a:pPr lvl="0" defTabSz="914400"/>
            <a:r>
              <a:rPr lang="en-US" altLang="zh-CN" sz="1600" dirty="0">
                <a:latin typeface="+mn-ea"/>
                <a:ea typeface="+mn-ea"/>
              </a:rPr>
              <a:t>    &lt;a :</a:t>
            </a:r>
            <a:r>
              <a:rPr lang="en-US" altLang="zh-CN" sz="1600" dirty="0" err="1">
                <a:latin typeface="+mn-ea"/>
                <a:ea typeface="+mn-ea"/>
              </a:rPr>
              <a:t>href</a:t>
            </a:r>
            <a:r>
              <a:rPr lang="en-US" altLang="zh-CN" sz="1600" dirty="0">
                <a:latin typeface="+mn-ea"/>
                <a:ea typeface="+mn-ea"/>
              </a:rPr>
              <a:t>="</a:t>
            </a:r>
            <a:r>
              <a:rPr lang="en-US" altLang="zh-CN" sz="1600" dirty="0" err="1">
                <a:latin typeface="+mn-ea"/>
                <a:ea typeface="+mn-ea"/>
              </a:rPr>
              <a:t>url</a:t>
            </a:r>
            <a:r>
              <a:rPr lang="en-US" altLang="zh-CN" sz="1600" dirty="0">
                <a:latin typeface="+mn-ea"/>
                <a:ea typeface="+mn-ea"/>
              </a:rPr>
              <a:t>"&gt;</a:t>
            </a:r>
            <a:r>
              <a:rPr lang="zh-CN" altLang="en-US" sz="1600" dirty="0">
                <a:latin typeface="+mn-ea"/>
                <a:ea typeface="+mn-ea"/>
              </a:rPr>
              <a:t>百度一下</a:t>
            </a:r>
            <a:r>
              <a:rPr lang="en-US" altLang="zh-CN" sz="1600" dirty="0">
                <a:latin typeface="+mn-ea"/>
                <a:ea typeface="+mn-ea"/>
              </a:rPr>
              <a:t>&lt;/a&gt;    &lt;a </a:t>
            </a:r>
            <a:r>
              <a:rPr lang="en-US" altLang="zh-CN" sz="1600" dirty="0" err="1">
                <a:latin typeface="+mn-ea"/>
                <a:ea typeface="+mn-ea"/>
              </a:rPr>
              <a:t>v-on:click</a:t>
            </a:r>
            <a:r>
              <a:rPr lang="en-US" altLang="zh-CN" sz="1600" dirty="0">
                <a:latin typeface="+mn-ea"/>
                <a:ea typeface="+mn-ea"/>
              </a:rPr>
              <a:t>="update()" </a:t>
            </a:r>
            <a:r>
              <a:rPr lang="en-US" altLang="zh-CN" sz="1600" dirty="0" err="1">
                <a:latin typeface="+mn-ea"/>
                <a:ea typeface="+mn-ea"/>
              </a:rPr>
              <a:t>href</a:t>
            </a:r>
            <a:r>
              <a:rPr lang="en-US" altLang="zh-CN" sz="1600" dirty="0">
                <a:latin typeface="+mn-ea"/>
                <a:ea typeface="+mn-ea"/>
              </a:rPr>
              <a:t>="#"&gt;</a:t>
            </a:r>
            <a:r>
              <a:rPr lang="zh-CN" altLang="en-US" sz="1600" dirty="0">
                <a:latin typeface="+mn-ea"/>
                <a:ea typeface="+mn-ea"/>
              </a:rPr>
              <a:t>更改图片</a:t>
            </a:r>
            <a:r>
              <a:rPr lang="en-US" altLang="zh-CN" sz="1600" dirty="0">
                <a:latin typeface="+mn-ea"/>
                <a:ea typeface="+mn-ea"/>
              </a:rPr>
              <a:t>&lt;/a&gt;</a:t>
            </a:r>
          </a:p>
          <a:p>
            <a:pPr lvl="0" defTabSz="914400"/>
            <a:r>
              <a:rPr lang="en-US" altLang="zh-CN" sz="1600" dirty="0">
                <a:latin typeface="+mn-ea"/>
                <a:ea typeface="+mn-ea"/>
              </a:rPr>
              <a:t>    &lt;a @click="update()" </a:t>
            </a:r>
            <a:r>
              <a:rPr lang="en-US" altLang="zh-CN" sz="1600" dirty="0" err="1">
                <a:latin typeface="+mn-ea"/>
                <a:ea typeface="+mn-ea"/>
              </a:rPr>
              <a:t>href</a:t>
            </a:r>
            <a:r>
              <a:rPr lang="en-US" altLang="zh-CN" sz="1600" dirty="0">
                <a:latin typeface="+mn-ea"/>
                <a:ea typeface="+mn-ea"/>
              </a:rPr>
              <a:t>="#"&gt;</a:t>
            </a:r>
            <a:r>
              <a:rPr lang="zh-CN" altLang="en-US" sz="1600" dirty="0">
                <a:latin typeface="+mn-ea"/>
                <a:ea typeface="+mn-ea"/>
              </a:rPr>
              <a:t>更改图片</a:t>
            </a:r>
            <a:r>
              <a:rPr lang="en-US" altLang="zh-CN" sz="1600" dirty="0">
                <a:latin typeface="+mn-ea"/>
                <a:ea typeface="+mn-ea"/>
              </a:rPr>
              <a:t>&lt;/a&gt;</a:t>
            </a:r>
          </a:p>
          <a:p>
            <a:pPr lvl="0" defTabSz="914400"/>
            <a:r>
              <a:rPr lang="en-US" altLang="zh-CN" sz="1600" dirty="0">
                <a:latin typeface="+mn-ea"/>
                <a:ea typeface="+mn-ea"/>
              </a:rPr>
              <a:t>&lt;/div&gt;</a:t>
            </a:r>
          </a:p>
        </p:txBody>
      </p:sp>
      <p:sp>
        <p:nvSpPr>
          <p:cNvPr id="5" name="矩形 4"/>
          <p:cNvSpPr/>
          <p:nvPr/>
        </p:nvSpPr>
        <p:spPr>
          <a:xfrm>
            <a:off x="676275" y="2704445"/>
            <a:ext cx="47244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defTabSz="914400"/>
            <a:r>
              <a:rPr lang="en-US" altLang="zh-CN" sz="1800" dirty="0"/>
              <a:t>&lt;script&gt;</a:t>
            </a:r>
          </a:p>
          <a:p>
            <a:pPr lvl="0" defTabSz="914400"/>
            <a:r>
              <a:rPr lang="en-US" altLang="zh-CN" sz="1800" dirty="0"/>
              <a:t>    new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({</a:t>
            </a:r>
          </a:p>
          <a:p>
            <a:pPr lvl="0" defTabSz="914400"/>
            <a:r>
              <a:rPr lang="en-US" altLang="zh-CN" sz="1800" dirty="0"/>
              <a:t>      el: '#test',</a:t>
            </a:r>
          </a:p>
          <a:p>
            <a:pPr lvl="0" defTabSz="914400"/>
            <a:r>
              <a:rPr lang="en-US" altLang="zh-CN" sz="1800" dirty="0"/>
              <a:t>      data: {</a:t>
            </a:r>
          </a:p>
          <a:p>
            <a:pPr lvl="0" defTabSz="914400"/>
            <a:r>
              <a:rPr lang="en-US" altLang="zh-CN" sz="1800" dirty="0"/>
              <a:t>        url: "https://www.baidu.com",</a:t>
            </a:r>
          </a:p>
          <a:p>
            <a:pPr lvl="0" defTabSz="914400"/>
            <a:r>
              <a:rPr lang="en-US" altLang="zh-CN" sz="1800" dirty="0"/>
              <a:t>       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: "images/1.jpg "       </a:t>
            </a:r>
          </a:p>
          <a:p>
            <a:pPr lvl="0" defTabSz="914400"/>
            <a:r>
              <a:rPr lang="en-US" altLang="zh-CN" sz="1800" dirty="0"/>
              <a:t>       },</a:t>
            </a:r>
          </a:p>
          <a:p>
            <a:pPr lvl="0" defTabSz="914400"/>
            <a:r>
              <a:rPr lang="en-US" altLang="zh-CN" sz="1800" dirty="0"/>
              <a:t>      methods: {</a:t>
            </a:r>
          </a:p>
          <a:p>
            <a:pPr lvl="0" defTabSz="914400"/>
            <a:r>
              <a:rPr lang="en-US" altLang="zh-CN" sz="1800" dirty="0"/>
              <a:t>        update: function(){</a:t>
            </a:r>
          </a:p>
          <a:p>
            <a:pPr lvl="0" defTabSz="914400"/>
            <a:r>
              <a:rPr lang="en-US" altLang="zh-CN" sz="1800" dirty="0"/>
              <a:t>          </a:t>
            </a:r>
            <a:r>
              <a:rPr lang="en-US" altLang="zh-CN" sz="1800" dirty="0" err="1"/>
              <a:t>this.src</a:t>
            </a:r>
            <a:r>
              <a:rPr lang="en-US" altLang="zh-CN" sz="1800" dirty="0"/>
              <a:t> = "images/2.jpg";</a:t>
            </a:r>
          </a:p>
          <a:p>
            <a:pPr lvl="0" defTabSz="914400"/>
            <a:r>
              <a:rPr lang="en-US" altLang="zh-CN" sz="1800" dirty="0"/>
              <a:t>        }</a:t>
            </a:r>
          </a:p>
          <a:p>
            <a:pPr lvl="0" defTabSz="914400"/>
            <a:r>
              <a:rPr lang="en-US" altLang="zh-CN" sz="1800" dirty="0"/>
              <a:t>      }</a:t>
            </a:r>
          </a:p>
          <a:p>
            <a:pPr lvl="0" defTabSz="914400"/>
            <a:r>
              <a:rPr lang="en-US" altLang="zh-CN" sz="1800" dirty="0"/>
              <a:t>    })</a:t>
            </a:r>
          </a:p>
          <a:p>
            <a:pPr lvl="0" defTabSz="914400"/>
            <a:r>
              <a:rPr lang="en-US" altLang="zh-CN" sz="1800" dirty="0"/>
              <a:t>&lt;/script&gt;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7939033"/>
      </p:ext>
    </p:extLst>
  </p:cSld>
  <p:clrMapOvr>
    <a:masterClrMapping/>
  </p:clrMapOvr>
  <p:transition spd="slow" advClick="0" advTm="3000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v-on  </a:t>
            </a:r>
            <a:r>
              <a:rPr lang="zh-CN" altLang="en-US"/>
              <a:t>用于监听指定元素的</a:t>
            </a:r>
            <a:r>
              <a:rPr lang="en-US" altLang="zh-CN"/>
              <a:t>DOM</a:t>
            </a:r>
            <a:r>
              <a:rPr lang="zh-CN" altLang="en-US"/>
              <a:t>事件，比如点击事件。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v-on</a:t>
            </a:r>
            <a:endParaRPr lang="zh-CN" altLang="en-US" dirty="0">
              <a:latin typeface="+mj-ea"/>
              <a:hlinkClick r:id="rId3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8675" y="1701359"/>
            <a:ext cx="650557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&lt;div id="example04"&gt;</a:t>
            </a:r>
          </a:p>
          <a:p>
            <a:r>
              <a:rPr lang="en-US" altLang="zh-CN" sz="2000" dirty="0"/>
              <a:t>        &lt;input type="text" v-model="message"&gt;</a:t>
            </a:r>
          </a:p>
          <a:p>
            <a:r>
              <a:rPr lang="en-US" altLang="zh-CN" sz="2000" dirty="0"/>
              <a:t>        &lt;button </a:t>
            </a:r>
            <a:r>
              <a:rPr lang="en-US" altLang="zh-CN" sz="2000" dirty="0" err="1"/>
              <a:t>v-on:click</a:t>
            </a:r>
            <a:r>
              <a:rPr lang="en-US" altLang="zh-CN" sz="2000" dirty="0"/>
              <a:t>="greet"&gt;Greet&lt;/button&gt;</a:t>
            </a:r>
          </a:p>
          <a:p>
            <a:r>
              <a:rPr lang="en-US" altLang="zh-CN" sz="2000" dirty="0"/>
              <a:t>        &lt;!-- v-on</a:t>
            </a:r>
            <a:r>
              <a:rPr lang="zh-CN" altLang="en-US" sz="2000" dirty="0"/>
              <a:t>指令可以缩写为</a:t>
            </a:r>
            <a:r>
              <a:rPr lang="en-US" altLang="zh-CN" sz="2000" dirty="0"/>
              <a:t>@</a:t>
            </a:r>
            <a:r>
              <a:rPr lang="zh-CN" altLang="en-US" sz="2000" dirty="0"/>
              <a:t>符号</a:t>
            </a:r>
            <a:r>
              <a:rPr lang="en-US" altLang="zh-CN" sz="2000" dirty="0"/>
              <a:t>--&gt;</a:t>
            </a:r>
          </a:p>
          <a:p>
            <a:r>
              <a:rPr lang="en-US" altLang="zh-CN" sz="2000" dirty="0"/>
              <a:t>        &lt;button @click="greet"&gt;Greet Again&lt;/button&gt;</a:t>
            </a:r>
          </a:p>
          <a:p>
            <a:r>
              <a:rPr lang="en-US" altLang="zh-CN" sz="2000" dirty="0"/>
              <a:t>&lt;/div&gt;</a:t>
            </a:r>
          </a:p>
          <a:p>
            <a:r>
              <a:rPr lang="en-US" altLang="zh-CN" sz="1400" dirty="0"/>
              <a:t>&lt;script&gt;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exampleData04={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message:"Nice</a:t>
            </a:r>
            <a:r>
              <a:rPr lang="en-US" altLang="zh-CN" sz="1400" dirty="0"/>
              <a:t> meeting U"</a:t>
            </a:r>
          </a:p>
          <a:p>
            <a:r>
              <a:rPr lang="en-US" altLang="zh-CN" sz="1400" dirty="0"/>
              <a:t>    };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vm2=new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({</a:t>
            </a:r>
          </a:p>
          <a:p>
            <a:r>
              <a:rPr lang="en-US" altLang="zh-CN" sz="1400" dirty="0"/>
              <a:t>        el:"#example04",</a:t>
            </a:r>
          </a:p>
          <a:p>
            <a:r>
              <a:rPr lang="en-US" altLang="zh-CN" sz="1400" dirty="0"/>
              <a:t>        data:exampleData04,</a:t>
            </a:r>
          </a:p>
          <a:p>
            <a:r>
              <a:rPr lang="en-US" altLang="zh-CN" sz="1400" dirty="0"/>
              <a:t>        methods:{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greet:function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        alert(</a:t>
            </a:r>
            <a:r>
              <a:rPr lang="en-US" altLang="zh-CN" sz="1400" dirty="0" err="1"/>
              <a:t>this.message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    }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})</a:t>
            </a:r>
          </a:p>
          <a:p>
            <a:r>
              <a:rPr lang="en-US" altLang="zh-CN" sz="1400" dirty="0"/>
              <a:t>&lt;/script&gt;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7994511"/>
      </p:ext>
    </p:extLst>
  </p:cSld>
  <p:clrMapOvr>
    <a:masterClrMapping/>
  </p:clrMapOvr>
  <p:transition spd="slow" advClick="0" advTm="3000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649313"/>
          </a:xfrm>
        </p:spPr>
        <p:txBody>
          <a:bodyPr/>
          <a:lstStyle/>
          <a:p>
            <a:r>
              <a:rPr lang="zh-CN" altLang="en-US" dirty="0"/>
              <a:t>更新元素的 </a:t>
            </a:r>
            <a:r>
              <a:rPr lang="en-US" altLang="zh-CN" dirty="0" err="1"/>
              <a:t>textContent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在内部， </a:t>
            </a:r>
            <a:r>
              <a:rPr lang="en-US" altLang="zh-CN" dirty="0"/>
              <a:t>{{ Mustache }} </a:t>
            </a:r>
            <a:r>
              <a:rPr lang="zh-CN" altLang="en-US" dirty="0"/>
              <a:t>插值也被编译为 </a:t>
            </a:r>
            <a:r>
              <a:rPr lang="en-US" altLang="zh-CN" dirty="0" err="1"/>
              <a:t>textNode</a:t>
            </a:r>
            <a:r>
              <a:rPr lang="en-US" altLang="zh-CN" dirty="0"/>
              <a:t> </a:t>
            </a:r>
            <a:r>
              <a:rPr lang="zh-CN" altLang="en-US" dirty="0"/>
              <a:t>的一个 </a:t>
            </a:r>
            <a:r>
              <a:rPr lang="en-US" altLang="zh-CN" dirty="0"/>
              <a:t>v-text </a:t>
            </a:r>
            <a:r>
              <a:rPr lang="zh-CN" altLang="en-US" dirty="0"/>
              <a:t>指令。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v-text</a:t>
            </a:r>
            <a:endParaRPr lang="en-US" altLang="zh-CN" dirty="0">
              <a:latin typeface="+mj-ea"/>
              <a:hlinkClick r:id="rId3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0099" y="2344315"/>
            <a:ext cx="6038851" cy="409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1" hangingPunct="1"/>
            <a:r>
              <a:rPr lang="en-US" altLang="zh-CN" sz="2000" dirty="0"/>
              <a:t>&lt;</a:t>
            </a:r>
            <a:r>
              <a:rPr lang="en-US" altLang="zh-CN" sz="2000" b="1" dirty="0"/>
              <a:t>div id="div1"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&lt;</a:t>
            </a:r>
            <a:r>
              <a:rPr lang="en-US" altLang="zh-CN" sz="2000" b="1" dirty="0"/>
              <a:t>span v-text="</a:t>
            </a:r>
            <a:r>
              <a:rPr lang="en-US" altLang="zh-CN" sz="2000" b="1" dirty="0" err="1"/>
              <a:t>msg</a:t>
            </a:r>
            <a:r>
              <a:rPr lang="en-US" altLang="zh-CN" sz="2000" b="1" dirty="0"/>
              <a:t>"</a:t>
            </a:r>
            <a:r>
              <a:rPr lang="en-US" altLang="zh-CN" sz="2000" dirty="0"/>
              <a:t>&gt;&lt;/</a:t>
            </a:r>
            <a:r>
              <a:rPr lang="en-US" altLang="zh-CN" sz="2000" b="1" dirty="0"/>
              <a:t>span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i="1" dirty="0"/>
              <a:t>&lt;!-- same as --&gt;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dirty="0"/>
              <a:t>&lt;</a:t>
            </a:r>
            <a:r>
              <a:rPr lang="en-US" altLang="zh-CN" sz="2000" b="1" dirty="0"/>
              <a:t>span</a:t>
            </a:r>
            <a:r>
              <a:rPr lang="en-US" altLang="zh-CN" sz="2000" dirty="0"/>
              <a:t>&gt;{{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}}&lt;/</a:t>
            </a:r>
            <a:r>
              <a:rPr lang="en-US" altLang="zh-CN" sz="2000" b="1" dirty="0"/>
              <a:t>span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&lt;/</a:t>
            </a:r>
            <a:r>
              <a:rPr lang="en-US" altLang="zh-CN" sz="2000" b="1" dirty="0"/>
              <a:t>div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&lt;</a:t>
            </a:r>
            <a:r>
              <a:rPr lang="en-US" altLang="zh-CN" sz="2000" b="1" dirty="0"/>
              <a:t>script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 </a:t>
            </a:r>
            <a:r>
              <a:rPr lang="en-US" altLang="zh-CN" sz="2000" b="1" i="1" dirty="0" err="1"/>
              <a:t>vm</a:t>
            </a:r>
            <a:r>
              <a:rPr lang="en-US" altLang="zh-CN" sz="2000" dirty="0"/>
              <a:t>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Vue</a:t>
            </a:r>
            <a:r>
              <a:rPr lang="en-US" altLang="zh-CN" sz="2000" dirty="0"/>
              <a:t>({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/>
              <a:t>el</a:t>
            </a:r>
            <a:r>
              <a:rPr lang="en-US" altLang="zh-CN" sz="2000" dirty="0"/>
              <a:t>:</a:t>
            </a:r>
            <a:r>
              <a:rPr lang="en-US" altLang="zh-CN" sz="2000" b="1" dirty="0"/>
              <a:t>"#div1"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/>
              <a:t>data</a:t>
            </a:r>
            <a:r>
              <a:rPr lang="en-US" altLang="zh-CN" sz="2000" dirty="0"/>
              <a:t>:{</a:t>
            </a:r>
            <a:br>
              <a:rPr lang="en-US" altLang="zh-CN" sz="2000" dirty="0"/>
            </a:br>
            <a:r>
              <a:rPr lang="en-US" altLang="zh-CN" sz="2000" dirty="0"/>
              <a:t>            </a:t>
            </a:r>
            <a:r>
              <a:rPr lang="en-US" altLang="zh-CN" sz="2000" b="1" dirty="0" err="1"/>
              <a:t>msg</a:t>
            </a:r>
            <a:r>
              <a:rPr lang="en-US" altLang="zh-CN" sz="2000" dirty="0"/>
              <a:t>:</a:t>
            </a:r>
            <a:r>
              <a:rPr lang="en-US" altLang="zh-CN" sz="2000" b="1" dirty="0"/>
              <a:t>"hello"</a:t>
            </a:r>
            <a:br>
              <a:rPr lang="en-US" altLang="zh-CN" sz="2000" b="1" dirty="0"/>
            </a:br>
            <a:r>
              <a:rPr lang="en-US" altLang="zh-CN" sz="2000" b="1" dirty="0"/>
              <a:t>        </a:t>
            </a: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/>
              <a:t>    })</a:t>
            </a:r>
            <a:br>
              <a:rPr lang="en-US" altLang="zh-CN" sz="2000" dirty="0"/>
            </a:br>
            <a:r>
              <a:rPr lang="en-US" altLang="zh-CN" sz="2000" dirty="0"/>
              <a:t>&lt;/</a:t>
            </a:r>
            <a:r>
              <a:rPr lang="en-US" altLang="zh-CN" sz="2000" b="1" dirty="0"/>
              <a:t>script</a:t>
            </a:r>
            <a:r>
              <a:rPr lang="en-US" altLang="zh-CN" sz="2000" dirty="0"/>
              <a:t>&gt;</a:t>
            </a:r>
            <a:endParaRPr lang="en-US" altLang="zh-CN" sz="4400" dirty="0">
              <a:ea typeface="宋体" pitchFamily="2" charset="-122"/>
            </a:endParaRPr>
          </a:p>
        </p:txBody>
      </p:sp>
      <p:pic>
        <p:nvPicPr>
          <p:cNvPr id="9" name="Picture 4" descr="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378818"/>
            <a:ext cx="781050" cy="1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46921"/>
      </p:ext>
    </p:extLst>
  </p:cSld>
  <p:clrMapOvr>
    <a:masterClrMapping/>
  </p:clrMapOvr>
  <p:transition spd="slow" advClick="0" advTm="3000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76250" y="836713"/>
            <a:ext cx="8153401" cy="1916012"/>
          </a:xfrm>
        </p:spPr>
        <p:txBody>
          <a:bodyPr/>
          <a:lstStyle/>
          <a:p>
            <a:r>
              <a:rPr lang="en-US" altLang="zh-CN" b="1" dirty="0"/>
              <a:t>v-html</a:t>
            </a:r>
            <a:r>
              <a:rPr lang="en-US" altLang="zh-CN" dirty="0"/>
              <a:t>:</a:t>
            </a:r>
            <a:r>
              <a:rPr lang="zh-CN" altLang="en-US" dirty="0"/>
              <a:t>更新元素的</a:t>
            </a:r>
            <a:r>
              <a:rPr lang="en-US" altLang="zh-CN" dirty="0" err="1"/>
              <a:t>innerHTML</a:t>
            </a:r>
            <a:r>
              <a:rPr lang="zh-CN" altLang="en-US" dirty="0"/>
              <a:t> ，内容按普通 </a:t>
            </a:r>
            <a:r>
              <a:rPr lang="en-US" altLang="zh-CN" dirty="0"/>
              <a:t>HTML </a:t>
            </a:r>
            <a:r>
              <a:rPr lang="zh-CN" altLang="en-US" dirty="0"/>
              <a:t>插入</a:t>
            </a:r>
            <a:r>
              <a:rPr lang="en-US" altLang="zh-CN" dirty="0"/>
              <a:t>——</a:t>
            </a:r>
            <a:r>
              <a:rPr lang="zh-CN" altLang="en-US" dirty="0"/>
              <a:t>数据绑定被忽略。</a:t>
            </a:r>
            <a:endParaRPr lang="en-US" altLang="zh-CN" dirty="0"/>
          </a:p>
          <a:p>
            <a:r>
              <a:rPr lang="zh-CN" altLang="en-US" dirty="0"/>
              <a:t>在内部， </a:t>
            </a:r>
            <a:r>
              <a:rPr lang="en-US" altLang="zh-CN" dirty="0"/>
              <a:t>{{{ Mustache }}}</a:t>
            </a:r>
            <a:r>
              <a:rPr lang="zh-CN" altLang="en-US" dirty="0"/>
              <a:t> 插值也会被编译为锚节点上的一个 </a:t>
            </a:r>
            <a:r>
              <a:rPr lang="en-US" altLang="zh-CN" dirty="0"/>
              <a:t>v-html</a:t>
            </a:r>
            <a:r>
              <a:rPr lang="zh-CN" altLang="en-US" dirty="0"/>
              <a:t> 指令。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注意：在网站上动态渲染任意 </a:t>
            </a:r>
            <a:r>
              <a:rPr lang="en-US" altLang="zh-CN" dirty="0"/>
              <a:t>HTML </a:t>
            </a:r>
            <a:r>
              <a:rPr lang="zh-CN" altLang="en-US" dirty="0"/>
              <a:t>是非常危险的，因为容易导致 </a:t>
            </a:r>
            <a:r>
              <a:rPr lang="en-US" altLang="zh-CN" dirty="0">
                <a:hlinkClick r:id="rId3"/>
              </a:rPr>
              <a:t>XSS </a:t>
            </a:r>
            <a:r>
              <a:rPr lang="zh-CN" altLang="en-US" dirty="0">
                <a:hlinkClick r:id="rId3"/>
              </a:rPr>
              <a:t>攻击</a:t>
            </a:r>
            <a:r>
              <a:rPr lang="zh-CN" altLang="en-US" dirty="0"/>
              <a:t>。记住，只对可信内容使用 </a:t>
            </a:r>
            <a:r>
              <a:rPr lang="en-US" altLang="zh-CN" dirty="0"/>
              <a:t>HTML </a:t>
            </a:r>
            <a:r>
              <a:rPr lang="zh-CN" altLang="en-US" dirty="0"/>
              <a:t>插值，</a:t>
            </a:r>
            <a:r>
              <a:rPr lang="zh-CN" altLang="en-US" b="1" dirty="0"/>
              <a:t>永不</a:t>
            </a:r>
            <a:r>
              <a:rPr lang="zh-CN" altLang="en-US" dirty="0"/>
              <a:t>用于用户提交的内容。</a:t>
            </a:r>
            <a:endParaRPr lang="zh-CN" altLang="en-US" b="1" dirty="0">
              <a:hlinkClick r:id="rId4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v-html</a:t>
            </a:r>
            <a:endParaRPr lang="en-US" altLang="zh-CN" dirty="0">
              <a:latin typeface="+mj-ea"/>
              <a:hlinkClick r:id="rId5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9" name="Picture 4" descr="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378818"/>
            <a:ext cx="781050" cy="1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33487" y="3247708"/>
          <a:ext cx="5305425" cy="579120"/>
        </p:xfrm>
        <a:graphic>
          <a:graphicData uri="http://schemas.openxmlformats.org/drawingml/2006/table">
            <a:tbl>
              <a:tblPr/>
              <a:tblGrid>
                <a:gridCol w="53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3200" dirty="0">
                          <a:solidFill>
                            <a:srgbClr val="E96900"/>
                          </a:solidFill>
                          <a:effectLst/>
                        </a:rPr>
                        <a:t>v-html</a:t>
                      </a:r>
                      <a:r>
                        <a:rPr lang="en-US" sz="32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3200" dirty="0">
                          <a:solidFill>
                            <a:srgbClr val="42B983"/>
                          </a:solidFill>
                          <a:effectLst/>
                        </a:rPr>
                        <a:t>"html"</a:t>
                      </a:r>
                      <a:r>
                        <a:rPr lang="en-US" sz="3200" dirty="0">
                          <a:solidFill>
                            <a:srgbClr val="2973B7"/>
                          </a:solidFill>
                          <a:effectLst/>
                        </a:rPr>
                        <a:t>&gt;&lt;/div&gt;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53062"/>
      </p:ext>
    </p:extLst>
  </p:cSld>
  <p:clrMapOvr>
    <a:masterClrMapping/>
  </p:clrMapOvr>
  <p:transition spd="slow" advClick="0" advTm="3000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76250" y="836713"/>
            <a:ext cx="8153401" cy="1916012"/>
          </a:xfrm>
        </p:spPr>
        <p:txBody>
          <a:bodyPr/>
          <a:lstStyle/>
          <a:p>
            <a:r>
              <a:rPr lang="zh-CN" altLang="en-US" dirty="0"/>
              <a:t>在表单控件上创建双向绑定。根据控件类型它自动选取正确的方法更新元素。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 v-model</a:t>
            </a:r>
            <a:endParaRPr lang="en-US" altLang="zh-CN" dirty="0">
              <a:latin typeface="+mj-ea"/>
              <a:hlinkClick r:id="rId3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9" name="Picture 4" descr="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378818"/>
            <a:ext cx="781050" cy="1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43012" y="2009458"/>
          <a:ext cx="6719888" cy="1554480"/>
        </p:xfrm>
        <a:graphic>
          <a:graphicData uri="http://schemas.openxmlformats.org/drawingml/2006/table">
            <a:tbl>
              <a:tblPr/>
              <a:tblGrid>
                <a:gridCol w="671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&lt;span&gt;</a:t>
                      </a:r>
                      <a:r>
                        <a:rPr lang="en-US" altLang="zh-CN" sz="2400" dirty="0"/>
                        <a:t>Message is: {{ message }}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  <a:br>
                        <a:rPr lang="en-US" altLang="zh-CN" sz="2400" dirty="0"/>
                      </a:b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en-US" altLang="zh-CN" sz="2400" dirty="0"/>
                      </a:b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type="text" v-model="message" placeholder="edit me"&gt;</a:t>
                      </a:r>
                      <a:endParaRPr lang="en-US" sz="5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43504"/>
      </p:ext>
    </p:extLst>
  </p:cSld>
  <p:clrMapOvr>
    <a:masterClrMapping/>
  </p:clrMapOvr>
  <p:transition spd="slow" advClick="0" advTm="3000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76250" y="836713"/>
            <a:ext cx="8153401" cy="1916012"/>
          </a:xfrm>
        </p:spPr>
        <p:txBody>
          <a:bodyPr/>
          <a:lstStyle/>
          <a:p>
            <a:r>
              <a:rPr lang="zh-CN" altLang="en-US" dirty="0"/>
              <a:t>跳过编译这个元素和它的子元素。可以用来显示原始 </a:t>
            </a:r>
            <a:r>
              <a:rPr lang="en-US" altLang="zh-CN" dirty="0"/>
              <a:t>Mustache </a:t>
            </a:r>
            <a:r>
              <a:rPr lang="zh-CN" altLang="en-US" dirty="0"/>
              <a:t>标签。跳过大量没有指令的节点会加快编译。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v-pre</a:t>
            </a:r>
            <a:endParaRPr lang="en-US" altLang="zh-CN" b="1" dirty="0">
              <a:latin typeface="+mj-ea"/>
              <a:hlinkClick r:id="rId3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9" name="Picture 4" descr="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378818"/>
            <a:ext cx="781050" cy="1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5812" y="2352358"/>
          <a:ext cx="7310438" cy="3444240"/>
        </p:xfrm>
        <a:graphic>
          <a:graphicData uri="http://schemas.openxmlformats.org/drawingml/2006/table">
            <a:tbl>
              <a:tblPr/>
              <a:tblGrid>
                <a:gridCol w="731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div id="div1"</a:t>
                      </a: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span v-pre</a:t>
                      </a: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{{ this will not be compiled }}</a:t>
                      </a: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&lt;/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span</a:t>
                      </a: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&lt;/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div</a:t>
                      </a: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script</a:t>
                      </a: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vm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Vue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({</a:t>
                      </a:r>
                    </a:p>
                    <a:p>
                      <a:r>
                        <a:rPr lang="en-US" altLang="zh-CN" sz="2000" baseline="0" dirty="0"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”#div1”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:{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data1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”123”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}    </a:t>
                      </a:r>
                    </a:p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        })</a:t>
                      </a:r>
                    </a:p>
                    <a:p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&lt;/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script</a:t>
                      </a: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506808"/>
      </p:ext>
    </p:extLst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（读音 </a:t>
            </a:r>
            <a:r>
              <a:rPr lang="en-US" altLang="zh-CN" dirty="0"/>
              <a:t>/</a:t>
            </a:r>
            <a:r>
              <a:rPr lang="en-US" altLang="zh-CN" dirty="0" err="1"/>
              <a:t>vju</a:t>
            </a:r>
            <a:r>
              <a:rPr lang="en-US" altLang="zh-CN" dirty="0"/>
              <a:t>ː/, </a:t>
            </a:r>
            <a:r>
              <a:rPr lang="zh-CN" altLang="en-US" dirty="0"/>
              <a:t>类似于 </a:t>
            </a:r>
            <a:r>
              <a:rPr lang="en-US" altLang="zh-CN" dirty="0"/>
              <a:t>view</a:t>
            </a:r>
            <a:r>
              <a:rPr lang="zh-CN" altLang="en-US" dirty="0"/>
              <a:t>）是一个构建数据驱动的 </a:t>
            </a:r>
            <a:r>
              <a:rPr lang="en-US" altLang="zh-CN" dirty="0"/>
              <a:t>web </a:t>
            </a:r>
            <a:r>
              <a:rPr lang="zh-CN" altLang="en-US" dirty="0"/>
              <a:t>界面的库。</a:t>
            </a:r>
            <a:r>
              <a:rPr lang="en-US" altLang="zh-CN" dirty="0"/>
              <a:t>Vue.js </a:t>
            </a:r>
            <a:r>
              <a:rPr lang="zh-CN" altLang="en-US" dirty="0"/>
              <a:t>的目标是通过尽可能简单的 </a:t>
            </a:r>
            <a:r>
              <a:rPr lang="en-US" altLang="zh-CN" dirty="0"/>
              <a:t>API 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响应的数据绑定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组合的视图组件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Vue.js </a:t>
            </a:r>
            <a:r>
              <a:rPr lang="zh-CN" altLang="en-US" dirty="0"/>
              <a:t>自身不是一个全能框架</a:t>
            </a:r>
            <a:r>
              <a:rPr lang="en-US" altLang="zh-CN" dirty="0"/>
              <a:t>——</a:t>
            </a:r>
            <a:r>
              <a:rPr lang="zh-CN" altLang="en-US" dirty="0"/>
              <a:t>它只聚焦于视图层。因此它非常容易学习，非常容易与其它库或已有项目整合。另一方面，在与相关工具和支持库一起使用时，</a:t>
            </a:r>
            <a:r>
              <a:rPr lang="en-US" altLang="zh-CN" dirty="0"/>
              <a:t>Vue.js </a:t>
            </a:r>
            <a:r>
              <a:rPr lang="zh-CN" altLang="en-US" dirty="0"/>
              <a:t>也能完美地驱动复杂的单页应用。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096000" y="65405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之总体架构</a:t>
            </a:r>
          </a:p>
        </p:txBody>
      </p:sp>
    </p:spTree>
    <p:extLst>
      <p:ext uri="{BB962C8B-B14F-4D97-AF65-F5344CB8AC3E}">
        <p14:creationId xmlns:p14="http://schemas.microsoft.com/office/powerpoint/2010/main" val="1589682443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这个指令保持在元素上直到关联实例结束编译。和 </a:t>
            </a:r>
            <a:r>
              <a:rPr lang="en-US" altLang="zh-CN" sz="2000" dirty="0"/>
              <a:t>CSS </a:t>
            </a:r>
            <a:r>
              <a:rPr lang="zh-CN" altLang="en-US" sz="2000" dirty="0"/>
              <a:t>规则如 </a:t>
            </a:r>
            <a:r>
              <a:rPr lang="en-US" altLang="zh-CN" sz="2000" dirty="0"/>
              <a:t>[v-cloak] { display: none } </a:t>
            </a:r>
            <a:r>
              <a:rPr lang="zh-CN" altLang="en-US" sz="2000" dirty="0"/>
              <a:t>一起用时，这个指令可以隐藏未编译的 </a:t>
            </a:r>
            <a:r>
              <a:rPr lang="en-US" altLang="zh-CN" sz="2000" dirty="0"/>
              <a:t>Mustache </a:t>
            </a:r>
            <a:r>
              <a:rPr lang="zh-CN" altLang="en-US" sz="2000" dirty="0"/>
              <a:t>标签直到实例准备完毕。简单说，就是防止页面未加载完成时，显示双大括号标签，我们在打开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页面时，经常看到类似的界面</a:t>
            </a:r>
            <a:r>
              <a:rPr lang="en-US" altLang="zh-CN" sz="2000" dirty="0"/>
              <a:t>: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用户看到 </a:t>
            </a:r>
            <a:r>
              <a:rPr lang="en-US" altLang="zh-CN" sz="1800" dirty="0"/>
              <a:t>{{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}} </a:t>
            </a:r>
            <a:r>
              <a:rPr lang="zh-CN" altLang="en-US" sz="1800" dirty="0"/>
              <a:t>是非常不好的一种体验，因此，我们可以借助 </a:t>
            </a:r>
            <a:r>
              <a:rPr lang="en-US" altLang="zh-CN" sz="1800" dirty="0"/>
              <a:t>v-cloak</a:t>
            </a:r>
            <a:r>
              <a:rPr lang="zh-CN" altLang="en-US" sz="1800" dirty="0"/>
              <a:t>指令解决这个问题</a:t>
            </a:r>
            <a:r>
              <a:rPr lang="en-US" altLang="zh-CN" sz="1800" dirty="0"/>
              <a:t>: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v-cloak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76" y="2107095"/>
            <a:ext cx="1980952" cy="6700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3" y="3825849"/>
            <a:ext cx="3015443" cy="2475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825848"/>
            <a:ext cx="3588012" cy="16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016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Vue.js </a:t>
            </a:r>
            <a:r>
              <a:rPr lang="zh-CN" altLang="en-US" dirty="0"/>
              <a:t>的核心是一个响应的数据绑定系统，它让数据与 </a:t>
            </a:r>
            <a:r>
              <a:rPr lang="en-US" altLang="zh-CN" dirty="0"/>
              <a:t>DOM </a:t>
            </a:r>
            <a:r>
              <a:rPr lang="zh-CN" altLang="en-US" dirty="0"/>
              <a:t>保持同步非常简单。在使用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手工操作 </a:t>
            </a:r>
            <a:r>
              <a:rPr lang="en-US" altLang="zh-CN" dirty="0"/>
              <a:t>DOM </a:t>
            </a:r>
            <a:r>
              <a:rPr lang="zh-CN" altLang="en-US" dirty="0"/>
              <a:t>时，我们的代码常常是命令式的、重复的与易错的。</a:t>
            </a:r>
            <a:r>
              <a:rPr lang="en-US" altLang="zh-CN" dirty="0"/>
              <a:t>Vue.js </a:t>
            </a:r>
            <a:r>
              <a:rPr lang="zh-CN" altLang="en-US" dirty="0"/>
              <a:t>拥抱</a:t>
            </a:r>
            <a:r>
              <a:rPr lang="zh-CN" altLang="en-US" dirty="0">
                <a:solidFill>
                  <a:srgbClr val="FF0000"/>
                </a:solidFill>
              </a:rPr>
              <a:t>数据驱动</a:t>
            </a:r>
            <a:r>
              <a:rPr lang="zh-CN" altLang="en-US" dirty="0"/>
              <a:t>的视图概 念。通俗地讲，它意味着我们在普通 </a:t>
            </a:r>
            <a:r>
              <a:rPr lang="en-US" altLang="zh-CN" dirty="0"/>
              <a:t>HTML </a:t>
            </a:r>
            <a:r>
              <a:rPr lang="zh-CN" altLang="en-US" dirty="0"/>
              <a:t>模板中使用特殊的语法将 </a:t>
            </a:r>
            <a:r>
              <a:rPr lang="en-US" altLang="zh-CN" dirty="0"/>
              <a:t>DOM “</a:t>
            </a:r>
            <a:r>
              <a:rPr lang="zh-CN" altLang="en-US" dirty="0"/>
              <a:t>绑定”到底层数据。一旦创建了绑定，</a:t>
            </a:r>
            <a:r>
              <a:rPr lang="en-US" altLang="zh-CN" dirty="0"/>
              <a:t>DOM </a:t>
            </a:r>
            <a:r>
              <a:rPr lang="zh-CN" altLang="en-US" dirty="0"/>
              <a:t>将与数据保持同步。每当修改了数据，</a:t>
            </a:r>
            <a:r>
              <a:rPr lang="en-US" altLang="zh-CN" dirty="0"/>
              <a:t>DOM </a:t>
            </a:r>
            <a:r>
              <a:rPr lang="zh-CN" altLang="en-US" dirty="0"/>
              <a:t>便相应地更新。这样我们应用中的逻辑就几乎都是直接修改数据了，不必与 </a:t>
            </a:r>
            <a:r>
              <a:rPr lang="en-US" altLang="zh-CN" dirty="0"/>
              <a:t>DOM </a:t>
            </a:r>
            <a:r>
              <a:rPr lang="zh-CN" altLang="en-US" dirty="0"/>
              <a:t>更新搅在一起。这让我们的代码更容易撰写、理解与维护。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响应的数据绑定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响应的数据绑定</a:t>
            </a:r>
          </a:p>
        </p:txBody>
      </p:sp>
      <p:pic>
        <p:nvPicPr>
          <p:cNvPr id="1026" name="Picture 2" descr="MV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50404"/>
            <a:ext cx="7483475" cy="397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18192"/>
      </p:ext>
    </p:extLst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9513" y="836712"/>
            <a:ext cx="8984973" cy="5659338"/>
          </a:xfrm>
        </p:spPr>
        <p:txBody>
          <a:bodyPr/>
          <a:lstStyle/>
          <a:p>
            <a:r>
              <a:rPr lang="en-US" altLang="zh-CN" sz="1600" dirty="0" err="1"/>
              <a:t>vue</a:t>
            </a:r>
            <a:r>
              <a:rPr lang="zh-CN" altLang="en-US" sz="1600" dirty="0"/>
              <a:t>是通过数据劫持的方式来做数据绑定的，其中最核心的方法便是通过</a:t>
            </a:r>
            <a:r>
              <a:rPr lang="en-US" altLang="zh-CN" sz="1600" dirty="0" err="1"/>
              <a:t>Object.defineProperty</a:t>
            </a:r>
            <a:r>
              <a:rPr lang="en-US" altLang="zh-CN" sz="1600" dirty="0"/>
              <a:t>()</a:t>
            </a:r>
            <a:r>
              <a:rPr lang="zh-CN" altLang="en-US" sz="1600" dirty="0"/>
              <a:t>来实现对属性的劫持，达到监听数据变动的目的，要实现</a:t>
            </a:r>
            <a:r>
              <a:rPr lang="en-US" altLang="zh-CN" sz="1600" dirty="0" err="1"/>
              <a:t>mvvm</a:t>
            </a:r>
            <a:r>
              <a:rPr lang="zh-CN" altLang="en-US" sz="1600" dirty="0"/>
              <a:t>的双向绑定，就必须要实现以下几点：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、实现一个数据监听器</a:t>
            </a:r>
            <a:r>
              <a:rPr lang="en-US" altLang="zh-CN" sz="1600" dirty="0"/>
              <a:t>Observer</a:t>
            </a:r>
            <a:r>
              <a:rPr lang="zh-CN" altLang="en-US" sz="1600" dirty="0"/>
              <a:t>，能够对数据对象的所有属性进行监听，如有变动可拿到最新值并通知订阅者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、实现一个指令解析器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，对每个元素节点的指令进行扫描和解析，根据指令模板替换数据，以及绑定相应的更新函数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、实现一个</a:t>
            </a:r>
            <a:r>
              <a:rPr lang="en-US" altLang="zh-CN" sz="1600" dirty="0"/>
              <a:t>Watcher</a:t>
            </a:r>
            <a:r>
              <a:rPr lang="zh-CN" altLang="en-US" sz="1600" dirty="0"/>
              <a:t>，作为连接</a:t>
            </a:r>
            <a:r>
              <a:rPr lang="en-US" altLang="zh-CN" sz="1600" dirty="0"/>
              <a:t>Observer</a:t>
            </a:r>
            <a:r>
              <a:rPr lang="zh-CN" altLang="en-US" sz="1600" dirty="0"/>
              <a:t>和</a:t>
            </a:r>
            <a:r>
              <a:rPr lang="en-US" altLang="zh-CN" sz="1600" dirty="0"/>
              <a:t>Compile</a:t>
            </a:r>
            <a:r>
              <a:rPr lang="zh-CN" altLang="en-US" sz="1600" dirty="0"/>
              <a:t>的桥梁，能够订阅并收到每个属性变动的通知，执行指令绑定的相应回调函数，从而更新视图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mvvm</a:t>
            </a:r>
            <a:r>
              <a:rPr lang="zh-CN" altLang="en-US" sz="1600" dirty="0"/>
              <a:t>入口函数，整合以上三者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数据绑定原理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52" y="3544627"/>
            <a:ext cx="5896576" cy="31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832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响应的数据绑定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05457"/>
              </p:ext>
            </p:extLst>
          </p:nvPr>
        </p:nvGraphicFramePr>
        <p:xfrm>
          <a:off x="1162050" y="803593"/>
          <a:ext cx="7886700" cy="155448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&lt;!-- </a:t>
                      </a:r>
                      <a:r>
                        <a:rPr lang="zh-CN" altLang="en-US" sz="2400" dirty="0"/>
                        <a:t>这是我们的 </a:t>
                      </a:r>
                      <a:r>
                        <a:rPr lang="en-US" sz="2400" dirty="0"/>
                        <a:t>View --&gt;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&lt;div id="example-1"&gt;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Hello {{ name }}!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&lt;/div&gt;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64582"/>
              </p:ext>
            </p:extLst>
          </p:nvPr>
        </p:nvGraphicFramePr>
        <p:xfrm>
          <a:off x="1123950" y="2466976"/>
          <a:ext cx="7886700" cy="411480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145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// </a:t>
                      </a:r>
                      <a:r>
                        <a:rPr lang="zh-CN" altLang="en-US" sz="2400" dirty="0"/>
                        <a:t>这是我们的 </a:t>
                      </a:r>
                      <a:r>
                        <a:rPr lang="en-US" sz="2400" dirty="0"/>
                        <a:t>Model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exampleData</a:t>
                      </a:r>
                      <a:r>
                        <a:rPr lang="en-US" sz="2400" dirty="0"/>
                        <a:t> = {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name: 'Vue.js'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}</a:t>
                      </a:r>
                      <a:br>
                        <a:rPr lang="en-US" sz="2400" dirty="0"/>
                      </a:br>
                      <a:br>
                        <a:rPr lang="en-US" sz="2400" dirty="0"/>
                      </a:br>
                      <a:r>
                        <a:rPr lang="en-US" sz="2400" dirty="0"/>
                        <a:t>// </a:t>
                      </a:r>
                      <a:r>
                        <a:rPr lang="zh-CN" altLang="en-US" sz="2400" dirty="0"/>
                        <a:t>创建一个 </a:t>
                      </a:r>
                      <a:r>
                        <a:rPr lang="en-US" sz="2400" dirty="0" err="1"/>
                        <a:t>Vue</a:t>
                      </a:r>
                      <a:r>
                        <a:rPr lang="en-US" sz="2400" dirty="0"/>
                        <a:t> </a:t>
                      </a:r>
                      <a:r>
                        <a:rPr lang="zh-CN" altLang="en-US" sz="2400" dirty="0"/>
                        <a:t>实例或 </a:t>
                      </a:r>
                      <a:r>
                        <a:rPr lang="en-US" altLang="zh-CN" sz="2400" dirty="0"/>
                        <a:t>"</a:t>
                      </a:r>
                      <a:r>
                        <a:rPr lang="en-US" sz="2400" dirty="0" err="1"/>
                        <a:t>ViewModel</a:t>
                      </a:r>
                      <a:r>
                        <a:rPr lang="en-US" sz="2400" dirty="0"/>
                        <a:t>"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// </a:t>
                      </a:r>
                      <a:r>
                        <a:rPr lang="zh-CN" altLang="en-US" sz="2400" dirty="0"/>
                        <a:t>它连接 </a:t>
                      </a:r>
                      <a:r>
                        <a:rPr lang="en-US" sz="2400" dirty="0"/>
                        <a:t>View </a:t>
                      </a:r>
                      <a:r>
                        <a:rPr lang="zh-CN" altLang="en-US" sz="2400" dirty="0"/>
                        <a:t>与 </a:t>
                      </a:r>
                      <a:r>
                        <a:rPr lang="en-US" sz="2400" dirty="0"/>
                        <a:t>Model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exampleVM</a:t>
                      </a:r>
                      <a:r>
                        <a:rPr lang="en-US" sz="2400" dirty="0"/>
                        <a:t> = new </a:t>
                      </a:r>
                      <a:r>
                        <a:rPr lang="en-US" sz="2400" dirty="0" err="1"/>
                        <a:t>Vue</a:t>
                      </a:r>
                      <a:r>
                        <a:rPr lang="en-US" sz="2400" dirty="0"/>
                        <a:t>({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el: '#example-1',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data: </a:t>
                      </a:r>
                      <a:r>
                        <a:rPr lang="en-US" sz="2400" dirty="0" err="1"/>
                        <a:t>exampleData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})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24683"/>
      </p:ext>
    </p:extLst>
  </p:cSld>
  <p:clrMapOvr>
    <a:masterClrMapping/>
  </p:clrMapOvr>
  <p:transition spd="slow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组件系统</a:t>
            </a:r>
            <a:r>
              <a:rPr lang="zh-CN" altLang="en-US" dirty="0"/>
              <a:t>是 </a:t>
            </a:r>
            <a:r>
              <a:rPr lang="en-US" altLang="zh-CN" dirty="0"/>
              <a:t>Vue.js </a:t>
            </a:r>
            <a:r>
              <a:rPr lang="zh-CN" altLang="en-US" dirty="0"/>
              <a:t>另一个重要概念，因为它提供了一种抽象，让我们可以用独立可复用的小组件来构建大型应用。如果我们考虑到这点，几乎任意类型的应用的界面都可以抽象为一个组件树：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组件系统</a:t>
            </a:r>
            <a:endParaRPr lang="zh-CN" altLang="en-US" dirty="0">
              <a:hlinkClick r:id="rId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6" y="3092141"/>
            <a:ext cx="8674509" cy="3356283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416"/>
      </p:ext>
    </p:extLst>
  </p:cSld>
  <p:clrMapOvr>
    <a:masterClrMapping/>
  </p:clrMapOvr>
  <p:transition spd="slow" advClick="0" advTm="300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6007</TotalTime>
  <Words>2420</Words>
  <Application>Microsoft Office PowerPoint</Application>
  <PresentationFormat>全屏显示(4:3)</PresentationFormat>
  <Paragraphs>340</Paragraphs>
  <Slides>41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楷体</vt:lpstr>
      <vt:lpstr>Calibri</vt:lpstr>
      <vt:lpstr>Arial Unicode MS</vt:lpstr>
      <vt:lpstr>Impact</vt:lpstr>
      <vt:lpstr>微软雅黑</vt:lpstr>
      <vt:lpstr>华文细黑</vt:lpstr>
      <vt:lpstr>Arial</vt:lpstr>
      <vt:lpstr>Office 主题</vt:lpstr>
      <vt:lpstr>PowerPoint 演示文稿</vt:lpstr>
      <vt:lpstr>PowerPoint 演示文稿</vt:lpstr>
      <vt:lpstr>Vue.js概述</vt:lpstr>
      <vt:lpstr>Vue.js概述</vt:lpstr>
      <vt:lpstr>响应的数据绑定</vt:lpstr>
      <vt:lpstr>响应的数据绑定</vt:lpstr>
      <vt:lpstr>vue数据绑定原理</vt:lpstr>
      <vt:lpstr>响应的数据绑定</vt:lpstr>
      <vt:lpstr>组件系统</vt:lpstr>
      <vt:lpstr>组件系统</vt:lpstr>
      <vt:lpstr>Vue 实例</vt:lpstr>
      <vt:lpstr>构造器</vt:lpstr>
      <vt:lpstr>extend扩展 Vue 构造器</vt:lpstr>
      <vt:lpstr>属性与方法—代理data对象属性</vt:lpstr>
      <vt:lpstr>属性与方法—实例属性与方法</vt:lpstr>
      <vt:lpstr>实例生命周期</vt:lpstr>
      <vt:lpstr>生命周期函数</vt:lpstr>
      <vt:lpstr>生命周期图示</vt:lpstr>
      <vt:lpstr>数据绑定语法</vt:lpstr>
      <vt:lpstr>插值-（文本）</vt:lpstr>
      <vt:lpstr>插值-（HTML特性）</vt:lpstr>
      <vt:lpstr>绑定表达式</vt:lpstr>
      <vt:lpstr>JavaScript 表达式</vt:lpstr>
      <vt:lpstr>JavaScript 表达式</vt:lpstr>
      <vt:lpstr>Vue.js内部命令</vt:lpstr>
      <vt:lpstr>Vue指令</vt:lpstr>
      <vt:lpstr>v-if</vt:lpstr>
      <vt:lpstr>v-show</vt:lpstr>
      <vt:lpstr>v-if与v-show的区别和使用</vt:lpstr>
      <vt:lpstr>v-else</vt:lpstr>
      <vt:lpstr>v-for</vt:lpstr>
      <vt:lpstr>v-for</vt:lpstr>
      <vt:lpstr>v-bind</vt:lpstr>
      <vt:lpstr>v-bind</vt:lpstr>
      <vt:lpstr>v-on</vt:lpstr>
      <vt:lpstr>v-text</vt:lpstr>
      <vt:lpstr>v-html</vt:lpstr>
      <vt:lpstr> v-model</vt:lpstr>
      <vt:lpstr>v-pre</vt:lpstr>
      <vt:lpstr>v-cloak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亮 程</cp:lastModifiedBy>
  <cp:revision>421</cp:revision>
  <dcterms:created xsi:type="dcterms:W3CDTF">2015-04-07T15:42:54Z</dcterms:created>
  <dcterms:modified xsi:type="dcterms:W3CDTF">2019-09-08T06:46:58Z</dcterms:modified>
</cp:coreProperties>
</file>