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464" r:id="rId2"/>
    <p:sldId id="463" r:id="rId3"/>
    <p:sldId id="450" r:id="rId4"/>
    <p:sldId id="474" r:id="rId5"/>
    <p:sldId id="508" r:id="rId6"/>
    <p:sldId id="475" r:id="rId7"/>
    <p:sldId id="503" r:id="rId8"/>
    <p:sldId id="482" r:id="rId9"/>
    <p:sldId id="504" r:id="rId10"/>
    <p:sldId id="505" r:id="rId11"/>
    <p:sldId id="506" r:id="rId12"/>
    <p:sldId id="507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8" r:id="rId22"/>
    <p:sldId id="519" r:id="rId23"/>
    <p:sldId id="520" r:id="rId24"/>
    <p:sldId id="521" r:id="rId25"/>
    <p:sldId id="523" r:id="rId26"/>
    <p:sldId id="522" r:id="rId27"/>
    <p:sldId id="524" r:id="rId28"/>
    <p:sldId id="469" r:id="rId2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华文细黑" panose="02010600040101010101" pitchFamily="2" charset="-122"/>
      <p:regular r:id="rId42"/>
    </p:embeddedFont>
    <p:embeddedFont>
      <p:font typeface="Arial Unicode MS" panose="020B0604020202020204" pitchFamily="34" charset="-122"/>
      <p:regular r:id="rId43"/>
    </p:embeddedFont>
  </p:embeddedFontLst>
  <p:custDataLst>
    <p:tags r:id="rId44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5BDA7"/>
    <a:srgbClr val="00CC99"/>
    <a:srgbClr val="66FFCC"/>
    <a:srgbClr val="9BBB59"/>
    <a:srgbClr val="FF3399"/>
    <a:srgbClr val="FF0000"/>
    <a:srgbClr val="FFA3D1"/>
    <a:srgbClr val="FF939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28" y="7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guide/computed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.cn/guide/computed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计算属性</a:t>
            </a:r>
            <a:endParaRPr lang="zh-CN" altLang="en-US" sz="4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3</a:t>
            </a:r>
            <a:r>
              <a: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上面代码是命令式的重复的。跟计算属性对比</a:t>
            </a:r>
            <a:r>
              <a:rPr lang="zh-CN" altLang="en-US" dirty="0" smtClean="0"/>
              <a:t>：</a:t>
            </a:r>
            <a:r>
              <a:rPr lang="zh-CN" altLang="en-US" dirty="0"/>
              <a:t>这样更好，不是吗？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计算属性 </a:t>
            </a:r>
            <a:r>
              <a:rPr lang="en-US" altLang="zh-CN" b="1" dirty="0"/>
              <a:t>vs. $watch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8785" y="1873546"/>
            <a:ext cx="6180090" cy="443198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var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vm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new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Vue({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lang="en-US" altLang="zh-CN" sz="2400" dirty="0"/>
              <a:t>el: </a:t>
            </a:r>
            <a:r>
              <a:rPr lang="en-US" altLang="zh-CN" sz="2400" dirty="0">
                <a:solidFill>
                  <a:srgbClr val="42B983"/>
                </a:solidFill>
              </a:rPr>
              <a:t>'#demo</a:t>
            </a:r>
            <a:r>
              <a:rPr lang="en-US" altLang="zh-CN" sz="2400" dirty="0" smtClean="0">
                <a:solidFill>
                  <a:srgbClr val="42B983"/>
                </a:solidFill>
              </a:rPr>
              <a:t>'</a:t>
            </a:r>
            <a:r>
              <a:rPr lang="en-US" altLang="zh-CN" sz="2400" dirty="0" smtClean="0"/>
              <a:t>,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data: {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firstName: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+mn-ea"/>
                <a:ea typeface="+mn-ea"/>
                <a:cs typeface="宋体" pitchFamily="2" charset="-122"/>
              </a:rPr>
              <a:t>'Foo'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,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lastName: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+mn-ea"/>
                <a:ea typeface="+mn-ea"/>
                <a:cs typeface="宋体" pitchFamily="2" charset="-122"/>
              </a:rPr>
              <a:t>'Bar‘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},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computed: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fullName: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92DB"/>
                </a:solidFill>
                <a:effectLst/>
                <a:latin typeface="+mn-ea"/>
                <a:ea typeface="+mn-ea"/>
                <a:cs typeface="宋体" pitchFamily="2" charset="-122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()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.firstName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+mn-ea"/>
                <a:ea typeface="+mn-ea"/>
                <a:cs typeface="宋体" pitchFamily="2" charset="-122"/>
              </a:rPr>
              <a:t>'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.lastName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;</a:t>
            </a: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</a:t>
            </a:r>
            <a:endParaRPr lang="en-US" altLang="zh-CN" sz="24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defTabSz="914400" eaLnBrk="1" hangingPunct="1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4331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计算属性默认只是 </a:t>
            </a:r>
            <a:r>
              <a:rPr lang="en-US" altLang="zh-CN" dirty="0"/>
              <a:t>getter</a:t>
            </a:r>
            <a:r>
              <a:rPr lang="zh-CN" altLang="en-US" dirty="0"/>
              <a:t>，不过在需要时你也可以提供一个 </a:t>
            </a:r>
            <a:r>
              <a:rPr lang="en-US" altLang="zh-CN" dirty="0"/>
              <a:t>setter</a:t>
            </a:r>
            <a:r>
              <a:rPr lang="zh-CN" altLang="en-US" dirty="0"/>
              <a:t>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 </a:t>
            </a:r>
            <a:r>
              <a:rPr lang="en-US" altLang="zh-CN" b="1" dirty="0" smtClean="0"/>
              <a:t>setter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300" y="1836539"/>
            <a:ext cx="7391400" cy="430887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computed: 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fullName: 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+mn-ea"/>
                <a:ea typeface="+mn-ea"/>
                <a:cs typeface="宋体" pitchFamily="2" charset="-122"/>
              </a:rPr>
              <a:t>// getter</a:t>
            </a:r>
            <a:endParaRPr lang="en-US" altLang="zh-CN" sz="20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get: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2DB"/>
                </a:solidFill>
                <a:effectLst/>
                <a:latin typeface="+mn-ea"/>
                <a:ea typeface="+mn-ea"/>
                <a:cs typeface="宋体" pitchFamily="2" charset="-122"/>
              </a:rPr>
              <a:t>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() 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.firstName +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+mn-ea"/>
                <a:ea typeface="+mn-ea"/>
                <a:cs typeface="宋体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+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.lastName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},</a:t>
            </a:r>
            <a:endParaRPr lang="en-US" altLang="zh-CN" sz="20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3B3B3"/>
                </a:solidFill>
                <a:effectLst/>
                <a:latin typeface="+mn-ea"/>
                <a:ea typeface="+mn-ea"/>
                <a:cs typeface="宋体" pitchFamily="2" charset="-122"/>
              </a:rPr>
              <a:t>// setter</a:t>
            </a:r>
            <a:endParaRPr lang="en-US" altLang="zh-CN" sz="20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set: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2DB"/>
                </a:solidFill>
                <a:effectLst/>
                <a:latin typeface="+mn-ea"/>
                <a:ea typeface="+mn-ea"/>
                <a:cs typeface="宋体" pitchFamily="2" charset="-122"/>
              </a:rPr>
              <a:t>function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(newValue) 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525252"/>
              </a:solidFill>
              <a:effectLst/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var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 names = newValue.split(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+mn-ea"/>
                <a:ea typeface="+mn-ea"/>
                <a:cs typeface="宋体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)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.firstName = names[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ea typeface="+mn-ea"/>
                <a:cs typeface="宋体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]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this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.lastName = names[names.length -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ea typeface="+mn-ea"/>
                <a:cs typeface="宋体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]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</a:t>
            </a:r>
            <a:endParaRPr lang="en-US" altLang="zh-CN" sz="20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</a:t>
            </a:r>
            <a:endParaRPr lang="en-US" altLang="zh-CN" sz="2000" dirty="0">
              <a:solidFill>
                <a:srgbClr val="525252"/>
              </a:solidFill>
              <a:latin typeface="+mn-ea"/>
              <a:ea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+mn-ea"/>
                <a:ea typeface="+mn-ea"/>
                <a:cs typeface="宋体" pitchFamily="2" charset="-122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4890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现在在调用 </a:t>
            </a:r>
            <a:r>
              <a:rPr lang="en-US" altLang="zh-CN" dirty="0" err="1"/>
              <a:t>vm.fullName</a:t>
            </a:r>
            <a:r>
              <a:rPr lang="en-US" altLang="zh-CN" dirty="0"/>
              <a:t> = 'John Doe' </a:t>
            </a:r>
            <a:r>
              <a:rPr lang="zh-CN" altLang="en-US" dirty="0"/>
              <a:t>时，</a:t>
            </a:r>
            <a:r>
              <a:rPr lang="en-US" altLang="zh-CN" dirty="0"/>
              <a:t>setter </a:t>
            </a:r>
            <a:r>
              <a:rPr lang="zh-CN" altLang="en-US" dirty="0"/>
              <a:t>会被调用，</a:t>
            </a:r>
            <a:r>
              <a:rPr lang="en-US" altLang="zh-CN" dirty="0" err="1"/>
              <a:t>vm.firstName</a:t>
            </a:r>
            <a:r>
              <a:rPr lang="en-US" altLang="zh-CN" dirty="0"/>
              <a:t> </a:t>
            </a:r>
            <a:r>
              <a:rPr lang="zh-CN" altLang="en-US" dirty="0"/>
              <a:t>和</a:t>
            </a:r>
            <a:r>
              <a:rPr lang="en-US" altLang="zh-CN" dirty="0" err="1"/>
              <a:t>vm.lastName</a:t>
            </a:r>
            <a:r>
              <a:rPr lang="en-US" altLang="zh-CN" dirty="0"/>
              <a:t> </a:t>
            </a:r>
            <a:r>
              <a:rPr lang="zh-CN" altLang="en-US" dirty="0"/>
              <a:t>也会有相应更新。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 </a:t>
            </a:r>
            <a:r>
              <a:rPr lang="en-US" altLang="zh-CN" b="1" dirty="0" smtClean="0"/>
              <a:t>setter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898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计算属性的特性的确很诱人，但是如果在计算属性中执行大量的耗时操作，则可能会带来一些性能问题。例如，在计算属性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中循环一个大的数组以执行很多操作，那么当频繁调用该计算属性时，就会导致大量不必要的运算。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Vue.js 0.12.8</a:t>
            </a:r>
            <a:r>
              <a:rPr lang="zh-CN" altLang="en-US" dirty="0" smtClean="0"/>
              <a:t>版本之前，只要读取相应的计算属性，对应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就会重新执行。而在</a:t>
            </a:r>
            <a:r>
              <a:rPr lang="en-US" altLang="zh-CN" dirty="0" smtClean="0"/>
              <a:t>Vue.js 0.12.8</a:t>
            </a:r>
            <a:r>
              <a:rPr lang="zh-CN" altLang="en-US" dirty="0" smtClean="0"/>
              <a:t>版本中，在这方面进行了优化，即只有计算属性依赖的属性值发生了改变时才会重新执行</a:t>
            </a:r>
            <a:r>
              <a:rPr lang="en-US" altLang="zh-CN" dirty="0" smtClean="0"/>
              <a:t>getter</a:t>
            </a:r>
            <a:r>
              <a:rPr lang="zh-CN" altLang="en-US" dirty="0"/>
              <a:t>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计算属性缓存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9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这样也存在一个问题，就是只有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实例中被观察的数据属性发生了改变时才会重新执行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，但是有时候计算属性依赖实时的非观察数据属性。代码示例如下：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 err="1"/>
              <a:t>var</a:t>
            </a:r>
            <a:r>
              <a:rPr lang="en-US" altLang="zh-CN" sz="2800" b="1" dirty="0"/>
              <a:t> </a:t>
            </a:r>
            <a:r>
              <a:rPr lang="en-US" altLang="zh-CN" sz="2800" b="1" i="1" dirty="0" err="1"/>
              <a:t>vm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b="1" dirty="0"/>
              <a:t>new </a:t>
            </a:r>
            <a:r>
              <a:rPr lang="en-US" altLang="zh-CN" sz="2800" b="1" dirty="0" err="1"/>
              <a:t>Vue</a:t>
            </a:r>
            <a:r>
              <a:rPr lang="en-US" altLang="zh-CN" sz="2800" dirty="0"/>
              <a:t>({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data</a:t>
            </a:r>
            <a:r>
              <a:rPr lang="en-US" altLang="zh-CN" sz="2800" dirty="0"/>
              <a:t>:{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en-US" altLang="zh-CN" sz="2800" b="1" dirty="0" err="1"/>
              <a:t>hello</a:t>
            </a:r>
            <a:r>
              <a:rPr lang="en-US" altLang="zh-CN" sz="2800" dirty="0" err="1"/>
              <a:t>:</a:t>
            </a:r>
            <a:r>
              <a:rPr lang="en-US" altLang="zh-CN" sz="2800" b="1" dirty="0" err="1"/>
              <a:t>"Hello</a:t>
            </a:r>
            <a:r>
              <a:rPr lang="en-US" altLang="zh-CN" sz="2800" b="1" dirty="0"/>
              <a:t> Vue.js"</a:t>
            </a:r>
            <a:br>
              <a:rPr lang="en-US" altLang="zh-CN" sz="2800" b="1" dirty="0"/>
            </a:br>
            <a:r>
              <a:rPr lang="en-US" altLang="zh-CN" sz="2800" b="1" dirty="0"/>
              <a:t>    </a:t>
            </a:r>
            <a:r>
              <a:rPr lang="en-US" altLang="zh-CN" sz="2800" dirty="0"/>
              <a:t>},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computed</a:t>
            </a:r>
            <a:r>
              <a:rPr lang="en-US" altLang="zh-CN" sz="2800" dirty="0"/>
              <a:t>:{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en-US" altLang="zh-CN" sz="2800" dirty="0" err="1"/>
              <a:t>nowHello:</a:t>
            </a:r>
            <a:r>
              <a:rPr lang="en-US" altLang="zh-CN" sz="2800" b="1" dirty="0" err="1"/>
              <a:t>function</a:t>
            </a:r>
            <a:r>
              <a:rPr lang="en-US" altLang="zh-CN" sz="2800" dirty="0"/>
              <a:t>(){</a:t>
            </a:r>
            <a:br>
              <a:rPr lang="en-US" altLang="zh-CN" sz="2800" dirty="0"/>
            </a:br>
            <a:r>
              <a:rPr lang="en-US" altLang="zh-CN" sz="2800" dirty="0"/>
              <a:t>            </a:t>
            </a:r>
            <a:r>
              <a:rPr lang="en-US" altLang="zh-CN" sz="2800" b="1" dirty="0"/>
              <a:t>return </a:t>
            </a:r>
            <a:r>
              <a:rPr lang="en-US" altLang="zh-CN" sz="2800" dirty="0" err="1"/>
              <a:t>Date.now</a:t>
            </a:r>
            <a:r>
              <a:rPr lang="en-US" altLang="zh-CN" sz="2800" dirty="0"/>
              <a:t>()+ </a:t>
            </a:r>
            <a:r>
              <a:rPr lang="en-US" altLang="zh-CN" sz="2800" b="1" dirty="0" err="1"/>
              <a:t>this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hello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        }</a:t>
            </a:r>
            <a:br>
              <a:rPr lang="en-US" altLang="zh-CN" sz="2800" dirty="0"/>
            </a:br>
            <a:r>
              <a:rPr lang="en-US" altLang="zh-CN" sz="2800" dirty="0"/>
              <a:t>    }</a:t>
            </a:r>
            <a:br>
              <a:rPr lang="en-US" altLang="zh-CN" sz="2800" dirty="0"/>
            </a:br>
            <a:r>
              <a:rPr lang="en-US" altLang="zh-CN" sz="2800" dirty="0"/>
              <a:t>})</a:t>
            </a:r>
            <a:endParaRPr lang="en-US" altLang="zh-CN" sz="28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计算属性缓存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15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我们需要每次调用</a:t>
            </a:r>
            <a:r>
              <a:rPr lang="en-US" altLang="zh-CN" dirty="0" err="1" smtClean="0"/>
              <a:t>nowHello</a:t>
            </a:r>
            <a:r>
              <a:rPr lang="zh-CN" altLang="en-US" dirty="0" smtClean="0"/>
              <a:t>时都取得最新的时间而不是缓存的时间，而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的数据属性值并没有改变，则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会自动按默认取出缓存数据。</a:t>
            </a:r>
            <a:endParaRPr lang="en-US" altLang="zh-CN" dirty="0" smtClean="0"/>
          </a:p>
          <a:p>
            <a:r>
              <a:rPr lang="en-US" altLang="zh-CN" dirty="0" smtClean="0"/>
              <a:t>Vue.js</a:t>
            </a:r>
            <a:r>
              <a:rPr lang="zh-CN" altLang="en-US" dirty="0" smtClean="0"/>
              <a:t>提供了缓存开关，在计算属性对象中指定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字段来控制是否开启缓存。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关闭缓存之后，每次直接访问</a:t>
            </a:r>
            <a:r>
              <a:rPr lang="en-US" altLang="zh-CN" dirty="0" err="1" smtClean="0"/>
              <a:t>vm.example</a:t>
            </a:r>
            <a:r>
              <a:rPr lang="zh-CN" altLang="en-US" dirty="0" smtClean="0"/>
              <a:t>时都会重新地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方法。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计算属性缓存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33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5775" y="760512"/>
            <a:ext cx="8153401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b="1" dirty="0"/>
              <a:t>div id="app"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    {{</a:t>
            </a:r>
            <a:r>
              <a:rPr lang="en-US" altLang="zh-CN" sz="2400" dirty="0" err="1"/>
              <a:t>nowHello</a:t>
            </a:r>
            <a:r>
              <a:rPr lang="en-US" altLang="zh-CN" sz="2400" dirty="0"/>
              <a:t>}}</a:t>
            </a:r>
            <a:br>
              <a:rPr lang="en-US" altLang="zh-CN" sz="2400" dirty="0"/>
            </a:br>
            <a:r>
              <a:rPr lang="en-US" altLang="zh-CN" sz="2400" dirty="0"/>
              <a:t>&lt;/</a:t>
            </a:r>
            <a:r>
              <a:rPr lang="en-US" altLang="zh-CN" sz="2400" b="1" dirty="0"/>
              <a:t>div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&lt;</a:t>
            </a:r>
            <a:r>
              <a:rPr lang="en-US" altLang="zh-CN" sz="2400" b="1" dirty="0"/>
              <a:t>script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vm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Vue</a:t>
            </a:r>
            <a:r>
              <a:rPr lang="en-US" altLang="zh-CN" sz="2400" dirty="0"/>
              <a:t>({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el</a:t>
            </a:r>
            <a:r>
              <a:rPr lang="en-US" altLang="zh-CN" sz="2400" dirty="0"/>
              <a:t>:</a:t>
            </a:r>
            <a:r>
              <a:rPr lang="en-US" altLang="zh-CN" sz="2400" b="1" dirty="0"/>
              <a:t>'#app'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data</a:t>
            </a:r>
            <a:r>
              <a:rPr lang="en-US" altLang="zh-CN" sz="2400" dirty="0"/>
              <a:t>:{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b="1" dirty="0" err="1"/>
              <a:t>hello</a:t>
            </a:r>
            <a:r>
              <a:rPr lang="en-US" altLang="zh-CN" sz="2400" dirty="0" err="1"/>
              <a:t>:</a:t>
            </a:r>
            <a:r>
              <a:rPr lang="en-US" altLang="zh-CN" sz="2400" b="1" dirty="0" err="1"/>
              <a:t>"Hello</a:t>
            </a:r>
            <a:r>
              <a:rPr lang="en-US" altLang="zh-CN" sz="2400" b="1" dirty="0"/>
              <a:t> Vue.js"</a:t>
            </a:r>
            <a:br>
              <a:rPr lang="en-US" altLang="zh-CN" sz="2400" b="1" dirty="0"/>
            </a:br>
            <a:r>
              <a:rPr lang="en-US" altLang="zh-CN" sz="2400" b="1" dirty="0"/>
              <a:t>        </a:t>
            </a:r>
            <a:r>
              <a:rPr lang="en-US" altLang="zh-CN" sz="2400" dirty="0"/>
              <a:t>},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computed</a:t>
            </a:r>
            <a:r>
              <a:rPr lang="en-US" altLang="zh-CN" sz="2400" dirty="0"/>
              <a:t>:{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b="1" dirty="0" err="1"/>
              <a:t>nowHello</a:t>
            </a:r>
            <a:r>
              <a:rPr lang="en-US" altLang="zh-CN" sz="2400" dirty="0"/>
              <a:t>:{</a:t>
            </a:r>
            <a:br>
              <a:rPr lang="en-US" altLang="zh-CN" sz="2400" dirty="0"/>
            </a:br>
            <a:r>
              <a:rPr lang="en-US" altLang="zh-CN" sz="2400" dirty="0"/>
              <a:t>                </a:t>
            </a:r>
            <a:r>
              <a:rPr lang="en-US" altLang="zh-CN" sz="2400" b="1" dirty="0" err="1"/>
              <a:t>cache</a:t>
            </a:r>
            <a:r>
              <a:rPr lang="en-US" altLang="zh-CN" sz="2400" dirty="0" err="1"/>
              <a:t>:</a:t>
            </a:r>
            <a:r>
              <a:rPr lang="en-US" altLang="zh-CN" sz="2400" b="1" dirty="0" err="1"/>
              <a:t>false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en-US" altLang="zh-CN" sz="2400" dirty="0"/>
              <a:t>                </a:t>
            </a:r>
            <a:r>
              <a:rPr lang="en-US" altLang="zh-CN" sz="2400" b="1" dirty="0" err="1"/>
              <a:t>get</a:t>
            </a:r>
            <a:r>
              <a:rPr lang="en-US" altLang="zh-CN" sz="2400" dirty="0" err="1"/>
              <a:t>:</a:t>
            </a:r>
            <a:r>
              <a:rPr lang="en-US" altLang="zh-CN" sz="2400" b="1" dirty="0" err="1"/>
              <a:t>function</a:t>
            </a:r>
            <a:r>
              <a:rPr lang="en-US" altLang="zh-CN" sz="2400" dirty="0"/>
              <a:t>(){</a:t>
            </a:r>
            <a:br>
              <a:rPr lang="en-US" altLang="zh-CN" sz="2400" dirty="0"/>
            </a:br>
            <a:r>
              <a:rPr lang="en-US" altLang="zh-CN" sz="2400" dirty="0"/>
              <a:t>                </a:t>
            </a:r>
            <a:r>
              <a:rPr lang="en-US" altLang="zh-CN" sz="2400" b="1" dirty="0"/>
              <a:t>return </a:t>
            </a:r>
            <a:r>
              <a:rPr lang="en-US" altLang="zh-CN" sz="2400" dirty="0" err="1"/>
              <a:t>Date.now</a:t>
            </a:r>
            <a:r>
              <a:rPr lang="en-US" altLang="zh-CN" sz="2400" dirty="0"/>
              <a:t>()+ 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</a:t>
            </a:r>
            <a:r>
              <a:rPr lang="en-US" altLang="zh-CN" sz="2400" b="1" dirty="0" err="1"/>
              <a:t>hello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000" dirty="0"/>
              <a:t>                }</a:t>
            </a:r>
            <a:br>
              <a:rPr lang="en-US" altLang="zh-CN" sz="2000" dirty="0"/>
            </a:br>
            <a:r>
              <a:rPr lang="en-US" altLang="zh-CN" sz="2000" dirty="0"/>
              <a:t>            }</a:t>
            </a:r>
            <a:br>
              <a:rPr lang="en-US" altLang="zh-CN" sz="2000" dirty="0"/>
            </a:br>
            <a:r>
              <a:rPr lang="en-US" altLang="zh-CN" sz="2000" dirty="0"/>
              <a:t>        }</a:t>
            </a:r>
            <a:br>
              <a:rPr lang="en-US" altLang="zh-CN" sz="2000" dirty="0"/>
            </a:br>
            <a:r>
              <a:rPr lang="en-US" altLang="zh-CN" sz="2000" dirty="0"/>
              <a:t>    })</a:t>
            </a:r>
            <a:br>
              <a:rPr lang="en-US" altLang="zh-CN" sz="2000" dirty="0"/>
            </a:br>
            <a:r>
              <a:rPr lang="en-US" altLang="zh-CN" sz="2000" dirty="0"/>
              <a:t>&lt;/</a:t>
            </a:r>
            <a:r>
              <a:rPr lang="en-US" altLang="zh-CN" sz="2000" b="1" dirty="0"/>
              <a:t>script</a:t>
            </a:r>
            <a:r>
              <a:rPr lang="en-US" altLang="zh-CN" sz="2000" dirty="0"/>
              <a:t>&gt;</a:t>
            </a:r>
            <a:endParaRPr lang="en-US" altLang="zh-CN" sz="2000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计算属性缓存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Picture 4" descr="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316211"/>
            <a:ext cx="1104900" cy="24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508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733714" cy="590931"/>
          </a:xfrm>
        </p:spPr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对于数据绑定，一个常见的需求是操作元素的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列表和它的内联样式，因为它们都是标签元素的属性，我们可以用</a:t>
            </a:r>
            <a:r>
              <a:rPr lang="en-US" altLang="zh-CN" dirty="0" smtClean="0"/>
              <a:t>v-bind</a:t>
            </a:r>
            <a:r>
              <a:rPr lang="zh-CN" altLang="en-US" dirty="0"/>
              <a:t>处理它们：只需要计算</a:t>
            </a:r>
            <a:r>
              <a:rPr lang="zh-CN" altLang="en-US" dirty="0" smtClean="0"/>
              <a:t>出表达式最终的字符串。</a:t>
            </a:r>
            <a:r>
              <a:rPr lang="zh-CN" altLang="en-US" dirty="0"/>
              <a:t>不过，字符串拼接麻烦又易错。因此，在 </a:t>
            </a:r>
            <a:r>
              <a:rPr lang="en-US" altLang="zh-CN" dirty="0"/>
              <a:t>v-bind </a:t>
            </a:r>
            <a:r>
              <a:rPr lang="zh-CN" altLang="en-US" dirty="0"/>
              <a:t>用于 </a:t>
            </a:r>
            <a:r>
              <a:rPr lang="en-US" altLang="zh-CN" dirty="0"/>
              <a:t>class </a:t>
            </a:r>
            <a:r>
              <a:rPr lang="zh-CN" altLang="en-US" dirty="0"/>
              <a:t>和 </a:t>
            </a:r>
            <a:r>
              <a:rPr lang="en-US" altLang="zh-CN" dirty="0"/>
              <a:t>style </a:t>
            </a:r>
            <a:r>
              <a:rPr lang="zh-CN" altLang="en-US" dirty="0"/>
              <a:t>时，</a:t>
            </a:r>
            <a:r>
              <a:rPr lang="en-US" altLang="zh-CN" dirty="0"/>
              <a:t>Vue.js </a:t>
            </a:r>
            <a:r>
              <a:rPr lang="zh-CN" altLang="en-US" dirty="0"/>
              <a:t>专门增强了它。表达式的结果类型除了字符串之外，还可以是对象或数组。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07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我们可以传给 </a:t>
            </a:r>
            <a:r>
              <a:rPr lang="en-US" altLang="zh-CN" dirty="0" err="1"/>
              <a:t>v-bind:class</a:t>
            </a:r>
            <a:r>
              <a:rPr lang="en-US" altLang="zh-CN" dirty="0"/>
              <a:t> </a:t>
            </a:r>
            <a:r>
              <a:rPr lang="zh-CN" altLang="en-US" dirty="0"/>
              <a:t>一个对象，以动态地切换 </a:t>
            </a:r>
            <a:r>
              <a:rPr lang="en-US" altLang="zh-CN" dirty="0"/>
              <a:t>class</a:t>
            </a:r>
            <a:r>
              <a:rPr lang="zh-CN" altLang="en-US" dirty="0"/>
              <a:t>。注意 </a:t>
            </a:r>
            <a:r>
              <a:rPr lang="en-US" altLang="zh-CN" dirty="0" err="1"/>
              <a:t>v-bind:class</a:t>
            </a:r>
            <a:r>
              <a:rPr lang="en-US" altLang="zh-CN" dirty="0"/>
              <a:t> </a:t>
            </a:r>
            <a:r>
              <a:rPr lang="zh-CN" altLang="en-US" dirty="0"/>
              <a:t>指令可以与普通的 </a:t>
            </a:r>
            <a:r>
              <a:rPr lang="en-US" altLang="zh-CN" dirty="0"/>
              <a:t>class </a:t>
            </a:r>
            <a:r>
              <a:rPr lang="zh-CN" altLang="en-US" dirty="0"/>
              <a:t>特性共存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b="1" dirty="0"/>
              <a:t>div id="app" class="class-common" </a:t>
            </a:r>
            <a:r>
              <a:rPr lang="en-US" altLang="zh-CN" sz="2400" b="1" dirty="0" err="1"/>
              <a:t>v-bind:class</a:t>
            </a:r>
            <a:r>
              <a:rPr lang="en-US" altLang="zh-CN" sz="2400" b="1" dirty="0"/>
              <a:t>="{ 'class-a': </a:t>
            </a:r>
            <a:r>
              <a:rPr lang="en-US" altLang="zh-CN" sz="2400" b="1" dirty="0" err="1"/>
              <a:t>isA</a:t>
            </a:r>
            <a:r>
              <a:rPr lang="en-US" altLang="zh-CN" sz="2400" b="1" dirty="0"/>
              <a:t>, 'class-b': </a:t>
            </a:r>
            <a:r>
              <a:rPr lang="en-US" altLang="zh-CN" sz="2400" b="1" dirty="0" err="1"/>
              <a:t>isB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}"</a:t>
            </a:r>
            <a:r>
              <a:rPr lang="en-US" altLang="zh-CN" sz="2400" dirty="0" smtClean="0"/>
              <a:t>&gt;</a:t>
            </a:r>
          </a:p>
          <a:p>
            <a:pPr marL="0" indent="0">
              <a:buNone/>
            </a:pPr>
            <a:r>
              <a:rPr lang="en-US" altLang="zh-CN" sz="2400" dirty="0" smtClean="0"/>
              <a:t>&lt;/</a:t>
            </a:r>
            <a:r>
              <a:rPr lang="en-US" altLang="zh-CN" sz="2400" b="1" dirty="0"/>
              <a:t>div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&lt;</a:t>
            </a:r>
            <a:r>
              <a:rPr lang="en-US" altLang="zh-CN" sz="2400" b="1" dirty="0"/>
              <a:t>script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vm</a:t>
            </a:r>
            <a:r>
              <a:rPr lang="en-US" altLang="zh-CN" sz="2400" dirty="0"/>
              <a:t>=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Vue</a:t>
            </a:r>
            <a:r>
              <a:rPr lang="en-US" altLang="zh-CN" sz="2400" dirty="0"/>
              <a:t>({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el</a:t>
            </a:r>
            <a:r>
              <a:rPr lang="en-US" altLang="zh-CN" sz="2400" dirty="0"/>
              <a:t>:</a:t>
            </a:r>
            <a:r>
              <a:rPr lang="en-US" altLang="zh-CN" sz="2400" b="1" dirty="0"/>
              <a:t>'#app'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b="1" dirty="0"/>
              <a:t>data</a:t>
            </a:r>
            <a:r>
              <a:rPr lang="en-US" altLang="zh-CN" sz="2400" dirty="0"/>
              <a:t>: {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b="1" dirty="0" err="1"/>
              <a:t>isA</a:t>
            </a:r>
            <a:r>
              <a:rPr lang="en-US" altLang="zh-CN" sz="2400" dirty="0"/>
              <a:t>: </a:t>
            </a:r>
            <a:r>
              <a:rPr lang="en-US" altLang="zh-CN" sz="2400" b="1" dirty="0"/>
              <a:t>true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b="1" dirty="0" err="1"/>
              <a:t>isB</a:t>
            </a:r>
            <a:r>
              <a:rPr lang="en-US" altLang="zh-CN" sz="2400" dirty="0"/>
              <a:t>: </a:t>
            </a:r>
            <a:r>
              <a:rPr lang="en-US" altLang="zh-CN" sz="2400" b="1" dirty="0"/>
              <a:t>false</a:t>
            </a:r>
            <a:br>
              <a:rPr lang="en-US" altLang="zh-CN" sz="2400" b="1" dirty="0"/>
            </a:br>
            <a:r>
              <a:rPr lang="en-US" altLang="zh-CN" sz="2400" b="1" dirty="0"/>
              <a:t>        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  })</a:t>
            </a:r>
            <a:br>
              <a:rPr lang="en-US" altLang="zh-CN" sz="2400" dirty="0"/>
            </a:br>
            <a:r>
              <a:rPr lang="en-US" altLang="zh-CN" sz="2400" dirty="0"/>
              <a:t>&lt;/</a:t>
            </a:r>
            <a:r>
              <a:rPr lang="en-US" altLang="zh-CN" sz="2400" b="1" dirty="0"/>
              <a:t>script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457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计算属性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hlinkClick r:id="rId3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Class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Style</a:t>
            </a:r>
            <a:r>
              <a:rPr lang="zh-CN" altLang="en-US" sz="240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绑定</a:t>
            </a:r>
            <a:endParaRPr lang="en-US" altLang="zh-CN" sz="24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你也可以直接绑定数据里的一个对象：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Class—</a:t>
            </a:r>
            <a:r>
              <a:rPr lang="zh-CN" altLang="en-US" dirty="0" smtClean="0"/>
              <a:t>对象语法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97020"/>
              </p:ext>
            </p:extLst>
          </p:nvPr>
        </p:nvGraphicFramePr>
        <p:xfrm>
          <a:off x="1400175" y="1959928"/>
          <a:ext cx="7143750" cy="944880"/>
        </p:xfrm>
        <a:graphic>
          <a:graphicData uri="http://schemas.openxmlformats.org/drawingml/2006/table">
            <a:tbl>
              <a:tblPr/>
              <a:tblGrid>
                <a:gridCol w="714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800" b="1" dirty="0" err="1">
                          <a:solidFill>
                            <a:srgbClr val="E96900"/>
                          </a:solidFill>
                          <a:effectLst/>
                        </a:rPr>
                        <a:t>v-bind:class</a:t>
                      </a:r>
                      <a:r>
                        <a:rPr lang="en-US" sz="2800" b="1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800" b="1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800" b="1" dirty="0" err="1">
                          <a:solidFill>
                            <a:srgbClr val="42B983"/>
                          </a:solidFill>
                          <a:effectLst/>
                        </a:rPr>
                        <a:t>classObject</a:t>
                      </a:r>
                      <a:r>
                        <a:rPr lang="en-US" sz="2800" b="1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800" b="1" dirty="0">
                          <a:solidFill>
                            <a:srgbClr val="2973B7"/>
                          </a:solidFill>
                          <a:effectLst/>
                        </a:rPr>
                        <a:t>&gt;&lt;/div&gt;</a:t>
                      </a:r>
                      <a:r>
                        <a:rPr lang="en-US" sz="2800" b="1" dirty="0">
                          <a:effectLst/>
                        </a:rPr>
                        <a:t/>
                      </a:r>
                      <a:br>
                        <a:rPr lang="en-US" sz="2800" b="1" dirty="0">
                          <a:effectLst/>
                        </a:rPr>
                      </a:br>
                      <a:endParaRPr lang="en-US" sz="2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0380"/>
              </p:ext>
            </p:extLst>
          </p:nvPr>
        </p:nvGraphicFramePr>
        <p:xfrm>
          <a:off x="1409700" y="2643823"/>
          <a:ext cx="5486400" cy="368808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data: </a:t>
                      </a:r>
                      <a:r>
                        <a:rPr lang="en-US" sz="28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800" dirty="0" err="1" smtClean="0">
                          <a:effectLst/>
                        </a:rPr>
                        <a:t>classObject</a:t>
                      </a:r>
                      <a:r>
                        <a:rPr lang="en-US" sz="2800" dirty="0">
                          <a:effectLst/>
                        </a:rPr>
                        <a:t>: </a:t>
                      </a:r>
                      <a:r>
                        <a:rPr lang="en-US" sz="28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800" dirty="0" smtClean="0">
                          <a:solidFill>
                            <a:srgbClr val="42B983"/>
                          </a:solidFill>
                          <a:effectLst/>
                        </a:rPr>
                        <a:t>'class-a</a:t>
                      </a:r>
                      <a:r>
                        <a:rPr lang="en-US" sz="28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800" dirty="0"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AE81FF"/>
                          </a:solidFill>
                          <a:effectLst/>
                        </a:rPr>
                        <a:t>true</a:t>
                      </a:r>
                      <a:r>
                        <a:rPr lang="en-US" sz="28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800" dirty="0" smtClean="0">
                          <a:solidFill>
                            <a:srgbClr val="42B983"/>
                          </a:solidFill>
                          <a:effectLst/>
                        </a:rPr>
                        <a:t>'class-b</a:t>
                      </a:r>
                      <a:r>
                        <a:rPr lang="en-US" sz="28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800" dirty="0">
                          <a:effectLst/>
                        </a:rPr>
                        <a:t>: </a:t>
                      </a:r>
                      <a:r>
                        <a:rPr lang="en-US" sz="2800" dirty="0" smtClean="0">
                          <a:solidFill>
                            <a:srgbClr val="AE81FF"/>
                          </a:solidFill>
                          <a:effectLst/>
                        </a:rPr>
                        <a:t>false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8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en-US" sz="2800" dirty="0" smtClean="0">
                          <a:effectLst/>
                        </a:rPr>
                        <a:t>}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86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1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91514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我们也可以在这里绑定一个返回对象的</a:t>
            </a:r>
            <a:r>
              <a:rPr lang="zh-CN" altLang="en-US" b="1" dirty="0">
                <a:hlinkClick r:id="rId2"/>
              </a:rPr>
              <a:t>计算属性</a:t>
            </a:r>
            <a:r>
              <a:rPr lang="zh-CN" altLang="en-US" dirty="0"/>
              <a:t>。这是一个常用且强大的模式。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Class—</a:t>
            </a:r>
            <a:r>
              <a:rPr lang="zh-CN" altLang="en-US" dirty="0" smtClean="0"/>
              <a:t>计算属性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1700" y="1760637"/>
            <a:ext cx="8289449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id=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"app"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v-bind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:class=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"ddfe"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&gt;&lt;/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div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kumimoji="0" lang="zh-CN" altLang="zh-CN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vm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Vue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({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"#app"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data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didiAge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didiMember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6000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},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computed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:{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ddfe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'didi-orange'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didiAge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'didi-large'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didiMember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?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53787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896838"/>
          </a:xfrm>
        </p:spPr>
        <p:txBody>
          <a:bodyPr/>
          <a:lstStyle/>
          <a:p>
            <a:r>
              <a:rPr lang="zh-CN" altLang="en-US" dirty="0"/>
              <a:t>我们可以把一个数组传给 </a:t>
            </a:r>
            <a:r>
              <a:rPr lang="en-US" altLang="zh-CN" dirty="0" err="1"/>
              <a:t>v-bind:class</a:t>
            </a:r>
            <a:r>
              <a:rPr lang="zh-CN" altLang="en-US" dirty="0"/>
              <a:t>，以应用一个 </a:t>
            </a:r>
            <a:r>
              <a:rPr lang="en-US" altLang="zh-CN" dirty="0"/>
              <a:t>class </a:t>
            </a:r>
            <a:r>
              <a:rPr lang="zh-CN" altLang="en-US" dirty="0"/>
              <a:t>列表：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Class—</a:t>
            </a:r>
            <a:r>
              <a:rPr lang="zh-CN" altLang="en-US" dirty="0" smtClean="0"/>
              <a:t>数组语法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5106"/>
              </p:ext>
            </p:extLst>
          </p:nvPr>
        </p:nvGraphicFramePr>
        <p:xfrm>
          <a:off x="752475" y="1864678"/>
          <a:ext cx="6896100" cy="457200"/>
        </p:xfrm>
        <a:graphic>
          <a:graphicData uri="http://schemas.openxmlformats.org/drawingml/2006/table">
            <a:tbl>
              <a:tblPr/>
              <a:tblGrid>
                <a:gridCol w="6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v-bind:class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"[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classA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classB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]"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en-US" altLang="zh-CN" sz="2400" dirty="0" smtClean="0">
                          <a:solidFill>
                            <a:srgbClr val="2973B7"/>
                          </a:solidFill>
                          <a:latin typeface="Arial Unicode MS" pitchFamily="34" charset="-122"/>
                          <a:ea typeface="Roboto Mono"/>
                          <a:cs typeface="宋体" pitchFamily="2" charset="-122"/>
                        </a:rPr>
                        <a:t>&lt;/div&gt;</a:t>
                      </a: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ea typeface="宋体" pitchFamily="2" charset="-122"/>
                          <a:cs typeface="宋体" pitchFamily="2" charset="-122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1869"/>
              </p:ext>
            </p:extLst>
          </p:nvPr>
        </p:nvGraphicFramePr>
        <p:xfrm>
          <a:off x="809625" y="2306638"/>
          <a:ext cx="5486400" cy="155448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data: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classA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'class-a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classB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'class-b‘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}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85825" y="3961271"/>
            <a:ext cx="1436291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渲染为：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85825" y="4625457"/>
            <a:ext cx="4898777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"class-a class-b"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&gt;&lt;/div&gt;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0921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896838"/>
          </a:xfrm>
        </p:spPr>
        <p:txBody>
          <a:bodyPr/>
          <a:lstStyle/>
          <a:p>
            <a:r>
              <a:rPr lang="zh-CN" altLang="en-US" dirty="0"/>
              <a:t>如果你也想根据条件切换列表中的 </a:t>
            </a:r>
            <a:r>
              <a:rPr lang="en-US" altLang="zh-CN" dirty="0"/>
              <a:t>class</a:t>
            </a:r>
            <a:r>
              <a:rPr lang="zh-CN" altLang="en-US" dirty="0"/>
              <a:t>，可以用三元表达式：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Class—</a:t>
            </a:r>
            <a:r>
              <a:rPr lang="zh-CN" altLang="en-US" dirty="0" smtClean="0"/>
              <a:t>数组语法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52194"/>
              </p:ext>
            </p:extLst>
          </p:nvPr>
        </p:nvGraphicFramePr>
        <p:xfrm>
          <a:off x="809625" y="2306638"/>
          <a:ext cx="5486400" cy="155448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data: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classA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'class-a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classB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'class-b‘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}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85825" y="3961271"/>
            <a:ext cx="1436291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渲染为：</a:t>
            </a:r>
            <a:endParaRPr kumimoji="0" lang="zh-CN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85825" y="4625457"/>
            <a:ext cx="4898777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"class-a class-b"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&gt;&lt;/div&gt;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8175" y="1967984"/>
            <a:ext cx="7083670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v-bind:class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"[classA, isB ? classB : '']"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&gt;</a:t>
            </a:r>
            <a:r>
              <a:rPr lang="en-US" altLang="zh-CN" sz="2400" dirty="0" smtClean="0">
                <a:solidFill>
                  <a:srgbClr val="2973B7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&lt;/div&gt;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7251" y="5298043"/>
            <a:ext cx="782955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09" tIns="0" rIns="1110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此例始终添加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classA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，但是只有在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isB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是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true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时添加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classB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。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34507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896838"/>
          </a:xfrm>
        </p:spPr>
        <p:txBody>
          <a:bodyPr/>
          <a:lstStyle/>
          <a:p>
            <a:r>
              <a:rPr lang="zh-CN" altLang="en-US" dirty="0"/>
              <a:t>如果你也想根据条件切换列表中的 </a:t>
            </a:r>
            <a:r>
              <a:rPr lang="en-US" altLang="zh-CN" dirty="0"/>
              <a:t>class</a:t>
            </a:r>
            <a:r>
              <a:rPr lang="zh-CN" altLang="en-US" dirty="0"/>
              <a:t>，可以用三元表达式：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en-US" altLang="zh-CN" dirty="0" smtClean="0"/>
              <a:t>HTML Class—</a:t>
            </a:r>
            <a:r>
              <a:rPr lang="zh-CN" altLang="en-US" dirty="0" smtClean="0"/>
              <a:t>数组语法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4506"/>
              </p:ext>
            </p:extLst>
          </p:nvPr>
        </p:nvGraphicFramePr>
        <p:xfrm>
          <a:off x="638175" y="2230438"/>
          <a:ext cx="5486400" cy="13106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data: </a:t>
                      </a:r>
                      <a:r>
                        <a:rPr lang="en-US" sz="20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effectLst/>
                        </a:rPr>
                        <a:t>classA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42B983"/>
                          </a:solidFill>
                          <a:effectLst/>
                        </a:rPr>
                        <a:t>'class-a</a:t>
                      </a:r>
                      <a:r>
                        <a:rPr lang="en-US" sz="20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000" dirty="0" err="1" smtClean="0">
                          <a:effectLst/>
                        </a:rPr>
                        <a:t>classB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 smtClean="0">
                          <a:solidFill>
                            <a:srgbClr val="42B983"/>
                          </a:solidFill>
                          <a:effectLst/>
                        </a:rPr>
                        <a:t>'class-b‘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000" dirty="0" smtClean="0">
                          <a:effectLst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8650" y="3515798"/>
            <a:ext cx="1237518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渲染为：</a:t>
            </a: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8175" y="3949182"/>
            <a:ext cx="4898777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"class-a class-b"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&gt;&lt;/div&gt;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38175" y="1844159"/>
            <a:ext cx="7083670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&lt;div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v-bind:class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"[classA, isB ? classB : '']"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&gt;</a:t>
            </a:r>
            <a:r>
              <a:rPr lang="en-US" altLang="zh-CN" sz="2400" dirty="0" smtClean="0">
                <a:solidFill>
                  <a:srgbClr val="2973B7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&lt;/div&gt;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8176" y="4307443"/>
            <a:ext cx="782955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109" tIns="0" rIns="1110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此例始终添加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classA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，但是只有在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isB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是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true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时添加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classB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。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13889"/>
              </p:ext>
            </p:extLst>
          </p:nvPr>
        </p:nvGraphicFramePr>
        <p:xfrm>
          <a:off x="581025" y="5802630"/>
          <a:ext cx="8096250" cy="822960"/>
        </p:xfrm>
        <a:graphic>
          <a:graphicData uri="http://schemas.openxmlformats.org/drawingml/2006/table">
            <a:tbl>
              <a:tblPr/>
              <a:tblGrid>
                <a:gridCol w="809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v-bind:class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"[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classA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, {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classB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: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isB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classC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: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isC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}]"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&lt;/div&gt;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38175" y="5067857"/>
            <a:ext cx="714375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不过，当有多个条件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class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时这样写有些繁琐。在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1.0.19+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itchFamily="34" charset="0"/>
                <a:ea typeface="Source Sans Pro"/>
                <a:cs typeface="宋体" pitchFamily="2" charset="-122"/>
              </a:rPr>
              <a:t>中，可以在数组语法中使用对象语法：</a:t>
            </a: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24034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zh-CN" altLang="en-US" dirty="0"/>
              <a:t>内</a:t>
            </a:r>
            <a:r>
              <a:rPr lang="zh-CN" altLang="en-US" dirty="0" smtClean="0"/>
              <a:t>联样式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对象语法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35297"/>
              </p:ext>
            </p:extLst>
          </p:nvPr>
        </p:nvGraphicFramePr>
        <p:xfrm>
          <a:off x="685800" y="2180908"/>
          <a:ext cx="7677150" cy="365760"/>
        </p:xfrm>
        <a:graphic>
          <a:graphicData uri="http://schemas.openxmlformats.org/drawingml/2006/table">
            <a:tbl>
              <a:tblPr/>
              <a:tblGrid>
                <a:gridCol w="767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1800" dirty="0" err="1">
                          <a:solidFill>
                            <a:srgbClr val="E96900"/>
                          </a:solidFill>
                          <a:effectLst/>
                        </a:rPr>
                        <a:t>v-bind:style</a:t>
                      </a:r>
                      <a:r>
                        <a:rPr lang="en-US" sz="18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"{ color: </a:t>
                      </a:r>
                      <a:r>
                        <a:rPr lang="en-US" sz="1800" dirty="0" err="1">
                          <a:solidFill>
                            <a:srgbClr val="42B983"/>
                          </a:solidFill>
                          <a:effectLst/>
                        </a:rPr>
                        <a:t>activeColor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42B983"/>
                          </a:solidFill>
                          <a:effectLst/>
                        </a:rPr>
                        <a:t>fontSize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: </a:t>
                      </a:r>
                      <a:r>
                        <a:rPr lang="en-US" sz="1800" dirty="0" err="1">
                          <a:solidFill>
                            <a:srgbClr val="42B983"/>
                          </a:solidFill>
                          <a:effectLst/>
                        </a:rPr>
                        <a:t>fontSize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 + '</a:t>
                      </a:r>
                      <a:r>
                        <a:rPr lang="en-US" sz="1800" dirty="0" err="1">
                          <a:solidFill>
                            <a:srgbClr val="42B983"/>
                          </a:solidFill>
                          <a:effectLst/>
                        </a:rPr>
                        <a:t>px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' }"</a:t>
                      </a:r>
                      <a:r>
                        <a:rPr lang="en-US" sz="1800" dirty="0">
                          <a:solidFill>
                            <a:srgbClr val="2973B7"/>
                          </a:solidFill>
                          <a:effectLst/>
                        </a:rPr>
                        <a:t>&gt;&lt;/div</a:t>
                      </a:r>
                      <a:r>
                        <a:rPr lang="en-US" sz="18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7"/>
              </p:ext>
            </p:extLst>
          </p:nvPr>
        </p:nvGraphicFramePr>
        <p:xfrm>
          <a:off x="723900" y="2457450"/>
          <a:ext cx="5486400" cy="118872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887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data: {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activeColor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42B983"/>
                          </a:solidFill>
                          <a:effectLst/>
                        </a:rPr>
                        <a:t>'red'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fontSize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E81FF"/>
                          </a:solidFill>
                          <a:effectLst/>
                        </a:rPr>
                        <a:t>30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38173" y="1028738"/>
            <a:ext cx="7734301" cy="110799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+mn-ea"/>
                <a:ea typeface="+mn-ea"/>
                <a:cs typeface="宋体" pitchFamily="2" charset="-122"/>
              </a:rPr>
              <a:t>v-bind:style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 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的对象语法十分直观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——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看着非常像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CSS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，其实它是一个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JavaScript 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对象。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CSS 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属性名可以用驼峰式（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camelCase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）或短横分隔命名（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kebab-case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）：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1803"/>
              </p:ext>
            </p:extLst>
          </p:nvPr>
        </p:nvGraphicFramePr>
        <p:xfrm>
          <a:off x="723900" y="4038600"/>
          <a:ext cx="5486400" cy="45720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9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v-bind:style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styleObject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&gt;&lt;/div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2609"/>
              </p:ext>
            </p:extLst>
          </p:nvPr>
        </p:nvGraphicFramePr>
        <p:xfrm>
          <a:off x="762000" y="4436745"/>
          <a:ext cx="5486400" cy="19202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data: {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 err="1">
                          <a:effectLst/>
                        </a:rPr>
                        <a:t>styleObject</a:t>
                      </a:r>
                      <a:r>
                        <a:rPr lang="en-US" sz="2000" b="1" dirty="0">
                          <a:effectLst/>
                        </a:rPr>
                        <a:t>: {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color: </a:t>
                      </a:r>
                      <a:r>
                        <a:rPr lang="en-US" sz="2000" b="1" dirty="0">
                          <a:solidFill>
                            <a:srgbClr val="42B983"/>
                          </a:solidFill>
                          <a:effectLst/>
                        </a:rPr>
                        <a:t>'red'</a:t>
                      </a:r>
                      <a:r>
                        <a:rPr lang="en-US" sz="2000" b="1" dirty="0">
                          <a:effectLst/>
                        </a:rPr>
                        <a:t>,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 err="1">
                          <a:effectLst/>
                        </a:rPr>
                        <a:t>fontSize</a:t>
                      </a:r>
                      <a:r>
                        <a:rPr lang="en-US" sz="2000" b="1" dirty="0">
                          <a:effectLst/>
                        </a:rPr>
                        <a:t>: </a:t>
                      </a:r>
                      <a:r>
                        <a:rPr lang="en-US" sz="2000" b="1" dirty="0">
                          <a:solidFill>
                            <a:srgbClr val="42B983"/>
                          </a:solidFill>
                          <a:effectLst/>
                        </a:rPr>
                        <a:t>'13px'</a:t>
                      </a:r>
                      <a:r>
                        <a:rPr lang="en-US" sz="2000" b="1" dirty="0">
                          <a:effectLst/>
                        </a:rPr>
                        <a:t/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}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6750" y="3696772"/>
            <a:ext cx="707886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+mn-ea"/>
                <a:ea typeface="+mn-ea"/>
                <a:cs typeface="宋体" pitchFamily="2" charset="-122"/>
              </a:rPr>
              <a:t>直接绑定到一个样式对象通常更好，让模板更清晰：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794" y="6245081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同样的，对象语法常常结合返回对象的计算属性使用。</a:t>
            </a:r>
          </a:p>
        </p:txBody>
      </p:sp>
    </p:spTree>
    <p:extLst>
      <p:ext uri="{BB962C8B-B14F-4D97-AF65-F5344CB8AC3E}">
        <p14:creationId xmlns:p14="http://schemas.microsoft.com/office/powerpoint/2010/main" val="158320684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zh-CN" altLang="en-US" dirty="0"/>
              <a:t>内</a:t>
            </a:r>
            <a:r>
              <a:rPr lang="zh-CN" altLang="en-US" dirty="0" smtClean="0"/>
              <a:t>联样式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数组语法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54324"/>
              </p:ext>
            </p:extLst>
          </p:nvPr>
        </p:nvGraphicFramePr>
        <p:xfrm>
          <a:off x="914400" y="1729423"/>
          <a:ext cx="7791450" cy="457200"/>
        </p:xfrm>
        <a:graphic>
          <a:graphicData uri="http://schemas.openxmlformats.org/drawingml/2006/table">
            <a:tbl>
              <a:tblPr/>
              <a:tblGrid>
                <a:gridCol w="77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v-bind:style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"[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styleObjectA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styleObjectB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]"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&gt;&lt;/div&gt;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57249" y="854631"/>
            <a:ext cx="7210425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E96900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v-bind:style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 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ea typeface="Source Sans Pro"/>
                <a:cs typeface="宋体" pitchFamily="2" charset="-122"/>
              </a:rPr>
              <a:t>的数组语法可以将多个样式对象应用到一个元素上：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35352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</a:t>
            </a:r>
            <a:r>
              <a:rPr lang="zh-CN" altLang="en-US" dirty="0"/>
              <a:t>内</a:t>
            </a:r>
            <a:r>
              <a:rPr lang="zh-CN" altLang="en-US" dirty="0" smtClean="0"/>
              <a:t>联样式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自动添加前缀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66774" y="851596"/>
            <a:ext cx="7210425" cy="215443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1" hangingPunct="1"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当 </a:t>
            </a:r>
            <a:r>
              <a:rPr lang="en-US" altLang="zh-CN" sz="2800" dirty="0" err="1">
                <a:latin typeface="+mn-ea"/>
                <a:ea typeface="+mn-ea"/>
              </a:rPr>
              <a:t>v-bind:style</a:t>
            </a:r>
            <a:r>
              <a:rPr lang="zh-CN" altLang="en-US" sz="2800" dirty="0">
                <a:latin typeface="+mn-ea"/>
                <a:ea typeface="+mn-ea"/>
              </a:rPr>
              <a:t> 使用需要厂商前缀的 </a:t>
            </a:r>
            <a:r>
              <a:rPr lang="en-US" altLang="zh-CN" sz="2800" dirty="0">
                <a:latin typeface="+mn-ea"/>
                <a:ea typeface="+mn-ea"/>
              </a:rPr>
              <a:t>CSS </a:t>
            </a:r>
            <a:r>
              <a:rPr lang="zh-CN" altLang="en-US" sz="2800" dirty="0">
                <a:latin typeface="+mn-ea"/>
                <a:ea typeface="+mn-ea"/>
              </a:rPr>
              <a:t>属性时，如 </a:t>
            </a:r>
            <a:r>
              <a:rPr lang="en-US" altLang="zh-CN" sz="2800" dirty="0">
                <a:latin typeface="+mn-ea"/>
                <a:ea typeface="+mn-ea"/>
              </a:rPr>
              <a:t>transform</a:t>
            </a:r>
            <a:r>
              <a:rPr lang="zh-CN" altLang="en-US" sz="2800" dirty="0">
                <a:latin typeface="+mn-ea"/>
                <a:ea typeface="+mn-ea"/>
              </a:rPr>
              <a:t>，</a:t>
            </a:r>
            <a:r>
              <a:rPr lang="en-US" altLang="zh-CN" sz="2800" dirty="0">
                <a:latin typeface="+mn-ea"/>
                <a:ea typeface="+mn-ea"/>
              </a:rPr>
              <a:t>Vue.js </a:t>
            </a:r>
            <a:r>
              <a:rPr lang="zh-CN" altLang="en-US" sz="2800" dirty="0">
                <a:latin typeface="+mn-ea"/>
                <a:ea typeface="+mn-ea"/>
              </a:rPr>
              <a:t>会自动侦测并添加相应的前缀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342900" lvl="0" indent="-342900" defTabSz="914400"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浏览器私有前缀包括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Firefox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的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r>
              <a:rPr lang="en-US" altLang="zh-CN" sz="2800" dirty="0" err="1" smtClean="0">
                <a:latin typeface="+mn-ea"/>
                <a:ea typeface="+mn-ea"/>
                <a:cs typeface="宋体" pitchFamily="2" charset="-122"/>
              </a:rPr>
              <a:t>moz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、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IE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的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r>
              <a:rPr lang="en-US" altLang="zh-CN" sz="2800" dirty="0" err="1" smtClean="0">
                <a:latin typeface="+mn-ea"/>
                <a:ea typeface="+mn-ea"/>
                <a:cs typeface="宋体" pitchFamily="2" charset="-122"/>
              </a:rPr>
              <a:t>ms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、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Safari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和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Chrome</a:t>
            </a:r>
            <a:r>
              <a:rPr lang="zh-CN" altLang="en-US" sz="2800" dirty="0" smtClean="0">
                <a:latin typeface="+mn-ea"/>
                <a:ea typeface="+mn-ea"/>
                <a:cs typeface="宋体" pitchFamily="2" charset="-122"/>
              </a:rPr>
              <a:t>的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r>
              <a:rPr lang="en-US" altLang="zh-CN" sz="2800" dirty="0" err="1" smtClean="0">
                <a:latin typeface="+mn-ea"/>
                <a:ea typeface="+mn-ea"/>
                <a:cs typeface="宋体" pitchFamily="2" charset="-122"/>
              </a:rPr>
              <a:t>webkit</a:t>
            </a:r>
            <a:r>
              <a:rPr lang="en-US" altLang="zh-CN" sz="2800" dirty="0" smtClean="0">
                <a:latin typeface="+mn-ea"/>
                <a:ea typeface="+mn-ea"/>
                <a:cs typeface="宋体" pitchFamily="2" charset="-122"/>
              </a:rPr>
              <a:t>-</a:t>
            </a:r>
            <a:endParaRPr kumimoji="0" 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宋体" pitchFamily="2" charset="-122"/>
            </a:endParaRPr>
          </a:p>
        </p:txBody>
      </p:sp>
      <p:pic>
        <p:nvPicPr>
          <p:cNvPr id="6" name="Picture 4" descr="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316211"/>
            <a:ext cx="1104900" cy="24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4586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计算属性</a:t>
            </a:r>
            <a:endParaRPr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在模板中绑定表达式是非常便利的，但是它们实际上只用于简单的操作。模板是为了描述视图的结构。在模板中放入太多的逻辑会让模板过重且难以维护。</a:t>
            </a:r>
            <a:endParaRPr lang="en-US" altLang="zh-CN" dirty="0" smtClean="0"/>
          </a:p>
          <a:p>
            <a:r>
              <a:rPr lang="zh-CN" altLang="en-US" dirty="0" smtClean="0"/>
              <a:t>因此，为了简化逻辑，当某个属性的值依赖于其它属性的值时，我们可以使用计算属性。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计算属性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计算属性就是当其依赖属性的值发生变化时，这个属性的值会自动更 新，与之相关的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部分也会同步自动更新。</a:t>
            </a:r>
            <a:endParaRPr lang="en-US" altLang="zh-CN"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什么是计算属性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0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基础例子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9271"/>
              </p:ext>
            </p:extLst>
          </p:nvPr>
        </p:nvGraphicFramePr>
        <p:xfrm>
          <a:off x="1333500" y="706438"/>
          <a:ext cx="5486400" cy="118872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id=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"example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endParaRPr lang="en-US" sz="2400" dirty="0" smtClean="0"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={{ a }}, b={{ b </a:t>
                      </a:r>
                      <a:r>
                        <a:rPr lang="en-US" sz="2400" dirty="0" smtClean="0">
                          <a:effectLst/>
                        </a:rPr>
                        <a:t>}}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&lt;/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div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0395"/>
              </p:ext>
            </p:extLst>
          </p:nvPr>
        </p:nvGraphicFramePr>
        <p:xfrm>
          <a:off x="1343025" y="1885950"/>
          <a:ext cx="5486400" cy="484632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579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vm</a:t>
                      </a:r>
                      <a:r>
                        <a:rPr lang="en-US" sz="2400" dirty="0">
                          <a:effectLst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 smtClean="0">
                          <a:effectLst/>
                        </a:rPr>
                        <a:t>({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el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'#example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solidFill>
                            <a:srgbClr val="AE81FF"/>
                          </a:solidFill>
                          <a:effectLst/>
                        </a:rPr>
                        <a:t>1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},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computed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3B3B3"/>
                          </a:solidFill>
                          <a:effectLst/>
                        </a:rPr>
                        <a:t>// </a:t>
                      </a:r>
                      <a:r>
                        <a:rPr lang="zh-CN" altLang="en-US" sz="2400" dirty="0">
                          <a:solidFill>
                            <a:srgbClr val="B3B3B3"/>
                          </a:solidFill>
                          <a:effectLst/>
                        </a:rPr>
                        <a:t>一个计算属性的 </a:t>
                      </a:r>
                      <a:r>
                        <a:rPr lang="en-US" sz="2400" dirty="0" smtClean="0">
                          <a:solidFill>
                            <a:srgbClr val="B3B3B3"/>
                          </a:solidFill>
                          <a:effectLst/>
                        </a:rPr>
                        <a:t>getter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b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400" dirty="0">
                          <a:effectLst/>
                        </a:rPr>
                        <a:t> ()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B3B3B3"/>
                          </a:solidFill>
                          <a:effectLst/>
                        </a:rPr>
                        <a:t>// </a:t>
                      </a:r>
                      <a:r>
                        <a:rPr lang="en-US" sz="2400" dirty="0">
                          <a:solidFill>
                            <a:srgbClr val="B3B3B3"/>
                          </a:solidFill>
                          <a:effectLst/>
                        </a:rPr>
                        <a:t>`this` </a:t>
                      </a:r>
                      <a:r>
                        <a:rPr lang="zh-CN" altLang="en-US" sz="2400" dirty="0">
                          <a:solidFill>
                            <a:srgbClr val="B3B3B3"/>
                          </a:solidFill>
                          <a:effectLst/>
                        </a:rPr>
                        <a:t>指向 </a:t>
                      </a:r>
                      <a:r>
                        <a:rPr lang="en-US" sz="2400" dirty="0" err="1">
                          <a:solidFill>
                            <a:srgbClr val="B3B3B3"/>
                          </a:solidFill>
                          <a:effectLst/>
                        </a:rPr>
                        <a:t>vm</a:t>
                      </a:r>
                      <a:r>
                        <a:rPr lang="en-US" sz="2400" dirty="0">
                          <a:solidFill>
                            <a:srgbClr val="B3B3B3"/>
                          </a:solidFill>
                          <a:effectLst/>
                        </a:rPr>
                        <a:t> </a:t>
                      </a:r>
                      <a:r>
                        <a:rPr lang="zh-CN" altLang="en-US" sz="2400" dirty="0" smtClean="0">
                          <a:solidFill>
                            <a:srgbClr val="B3B3B3"/>
                          </a:solidFill>
                          <a:effectLst/>
                        </a:rPr>
                        <a:t>实例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E96900"/>
                          </a:solidFill>
                          <a:effectLst/>
                        </a:rPr>
                        <a:t>return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400" dirty="0" err="1">
                          <a:effectLst/>
                        </a:rPr>
                        <a:t>.a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 smtClean="0">
                          <a:solidFill>
                            <a:srgbClr val="AE81FF"/>
                          </a:solidFill>
                          <a:effectLst/>
                        </a:rPr>
                        <a:t>1</a:t>
                      </a:r>
                      <a:endParaRPr lang="en-US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95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5300" y="1636812"/>
            <a:ext cx="8153401" cy="5659338"/>
          </a:xfrm>
        </p:spPr>
        <p:txBody>
          <a:bodyPr/>
          <a:lstStyle/>
          <a:p>
            <a:r>
              <a:rPr lang="zh-CN" altLang="en-US" dirty="0"/>
              <a:t>你可以打开浏览器的控制台，修改 </a:t>
            </a:r>
            <a:r>
              <a:rPr lang="en-US" altLang="zh-CN" dirty="0" err="1"/>
              <a:t>vm</a:t>
            </a:r>
            <a:r>
              <a:rPr lang="zh-CN" altLang="en-US" dirty="0"/>
              <a:t>。</a:t>
            </a:r>
            <a:r>
              <a:rPr lang="en-US" altLang="zh-CN" dirty="0" err="1"/>
              <a:t>vm.b</a:t>
            </a:r>
            <a:r>
              <a:rPr lang="zh-CN" altLang="en-US" dirty="0"/>
              <a:t> 的</a:t>
            </a:r>
            <a:r>
              <a:rPr lang="zh-CN" altLang="en-US" dirty="0" smtClean="0"/>
              <a:t>值始终</a:t>
            </a:r>
            <a:r>
              <a:rPr lang="zh-CN" altLang="en-US" dirty="0"/>
              <a:t>取决于 </a:t>
            </a:r>
            <a:r>
              <a:rPr lang="en-US" altLang="zh-CN" dirty="0" err="1"/>
              <a:t>vm.a</a:t>
            </a:r>
            <a:r>
              <a:rPr lang="zh-CN" altLang="en-US" dirty="0"/>
              <a:t> 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你可以像绑定普通属性一样在模板中绑定计算属性。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知道 </a:t>
            </a:r>
            <a:r>
              <a:rPr lang="en-US" altLang="zh-CN" dirty="0" err="1"/>
              <a:t>vm.b</a:t>
            </a:r>
            <a:r>
              <a:rPr lang="zh-CN" altLang="en-US" dirty="0"/>
              <a:t> 依赖于 </a:t>
            </a:r>
            <a:r>
              <a:rPr lang="en-US" altLang="zh-CN" dirty="0" err="1"/>
              <a:t>vm.a</a:t>
            </a:r>
            <a:r>
              <a:rPr lang="zh-CN" altLang="en-US" dirty="0"/>
              <a:t>，因此当 </a:t>
            </a:r>
            <a:r>
              <a:rPr lang="en-US" altLang="zh-CN" dirty="0" err="1"/>
              <a:t>vm.a</a:t>
            </a:r>
            <a:r>
              <a:rPr lang="zh-CN" altLang="en-US" dirty="0"/>
              <a:t> 发生改变时，依赖于 </a:t>
            </a:r>
            <a:r>
              <a:rPr lang="en-US" altLang="zh-CN" dirty="0" err="1"/>
              <a:t>vm.b</a:t>
            </a:r>
            <a:r>
              <a:rPr lang="zh-CN" altLang="en-US" dirty="0"/>
              <a:t> 的绑定也会更新。而且最妙的是我们是声明式地创建这种依赖关系：计算属性的 </a:t>
            </a:r>
            <a:r>
              <a:rPr lang="en-US" altLang="zh-CN" dirty="0"/>
              <a:t>getter </a:t>
            </a:r>
            <a:r>
              <a:rPr lang="zh-CN" altLang="en-US" dirty="0"/>
              <a:t>是干净无副作用的，因此也是易于测试和理解的。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基础例子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9457"/>
              </p:ext>
            </p:extLst>
          </p:nvPr>
        </p:nvGraphicFramePr>
        <p:xfrm>
          <a:off x="542925" y="880110"/>
          <a:ext cx="5486400" cy="5181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effectLst/>
                        </a:rPr>
                        <a:t>a=1,b=2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83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Vue.js </a:t>
            </a:r>
            <a:r>
              <a:rPr lang="zh-CN" altLang="en-US" sz="2800" dirty="0"/>
              <a:t>提供了一个方法 </a:t>
            </a:r>
            <a:r>
              <a:rPr lang="en-US" altLang="zh-CN" sz="2800" dirty="0"/>
              <a:t>$watch</a:t>
            </a:r>
            <a:r>
              <a:rPr lang="zh-CN" altLang="en-US" sz="2800" dirty="0"/>
              <a:t>，它用于观察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实例上的数据变动。当一些数据需要根据其它数据变化时， </a:t>
            </a:r>
            <a:r>
              <a:rPr lang="en-US" altLang="zh-CN" sz="2800" dirty="0"/>
              <a:t>$watch</a:t>
            </a:r>
            <a:r>
              <a:rPr lang="zh-CN" altLang="en-US" sz="2800" dirty="0"/>
              <a:t> 很诱人 </a:t>
            </a:r>
            <a:r>
              <a:rPr lang="en-US" altLang="zh-CN" sz="2800" dirty="0"/>
              <a:t>—— </a:t>
            </a:r>
            <a:r>
              <a:rPr lang="zh-CN" altLang="en-US" sz="2800" dirty="0"/>
              <a:t>特别是如果你来自 </a:t>
            </a:r>
            <a:r>
              <a:rPr lang="en-US" altLang="zh-CN" sz="2800" dirty="0" err="1"/>
              <a:t>AngularJS</a:t>
            </a:r>
            <a:r>
              <a:rPr lang="zh-CN" altLang="en-US" sz="2800" dirty="0"/>
              <a:t>。不过，通常更好的办法是使用计算属性而不是一个命令式的 </a:t>
            </a:r>
            <a:r>
              <a:rPr lang="en-US" altLang="zh-CN" sz="2800" dirty="0"/>
              <a:t>$watch</a:t>
            </a:r>
            <a:r>
              <a:rPr lang="zh-CN" altLang="en-US" sz="2800" dirty="0"/>
              <a:t> 回调。考虑下面例子：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计算属性 </a:t>
            </a:r>
            <a:r>
              <a:rPr lang="en-US" altLang="zh-CN" b="1" dirty="0"/>
              <a:t>vs. $watch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92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计算属性 </a:t>
            </a:r>
            <a:r>
              <a:rPr lang="en-US" altLang="zh-CN" b="1" dirty="0"/>
              <a:t>vs. $watch</a:t>
            </a:r>
            <a:endParaRPr lang="en-US" altLang="zh-CN" b="1" dirty="0">
              <a:hlinkClick r:id="rId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37215"/>
              </p:ext>
            </p:extLst>
          </p:nvPr>
        </p:nvGraphicFramePr>
        <p:xfrm>
          <a:off x="1143000" y="750253"/>
          <a:ext cx="5486400" cy="45720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&lt;div id=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"demo"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r>
                        <a:rPr lang="en-US" sz="2400" dirty="0">
                          <a:effectLst/>
                        </a:rPr>
                        <a:t>{{</a:t>
                      </a:r>
                      <a:r>
                        <a:rPr lang="en-US" sz="2400" dirty="0" err="1">
                          <a:effectLst/>
                        </a:rPr>
                        <a:t>fullName</a:t>
                      </a:r>
                      <a:r>
                        <a:rPr lang="en-US" sz="2400" dirty="0">
                          <a:effectLst/>
                        </a:rPr>
                        <a:t>}}</a:t>
                      </a:r>
                      <a:r>
                        <a:rPr lang="en-US" sz="2400" dirty="0">
                          <a:solidFill>
                            <a:srgbClr val="2973B7"/>
                          </a:solidFill>
                          <a:effectLst/>
                        </a:rPr>
                        <a:t>&lt;/div</a:t>
                      </a:r>
                      <a:r>
                        <a:rPr lang="en-US" sz="2400" dirty="0" smtClean="0">
                          <a:solidFill>
                            <a:srgbClr val="2973B7"/>
                          </a:solidFill>
                          <a:effectLst/>
                        </a:rPr>
                        <a:t>&gt;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6780"/>
              </p:ext>
            </p:extLst>
          </p:nvPr>
        </p:nvGraphicFramePr>
        <p:xfrm>
          <a:off x="1219199" y="1200150"/>
          <a:ext cx="5762625" cy="5577840"/>
        </p:xfrm>
        <a:graphic>
          <a:graphicData uri="http://schemas.openxmlformats.org/drawingml/2006/table">
            <a:tbl>
              <a:tblPr/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var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vm</a:t>
                      </a:r>
                      <a:r>
                        <a:rPr lang="en-US" sz="2400" dirty="0">
                          <a:effectLst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E96900"/>
                          </a:solidFill>
                          <a:effectLst/>
                        </a:rPr>
                        <a:t>new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Vue</a:t>
                      </a:r>
                      <a:r>
                        <a:rPr lang="en-US" sz="2400" dirty="0" smtClean="0">
                          <a:effectLst/>
                        </a:rPr>
                        <a:t>({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el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'#demo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firstName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'Foo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lastName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'Bar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fullName</a:t>
                      </a:r>
                      <a:r>
                        <a:rPr lang="en-US" sz="2400" dirty="0">
                          <a:effectLst/>
                        </a:rPr>
                        <a:t>: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'Foo </a:t>
                      </a:r>
                      <a:r>
                        <a:rPr lang="en-US" sz="2400" dirty="0" smtClean="0">
                          <a:solidFill>
                            <a:srgbClr val="42B983"/>
                          </a:solidFill>
                          <a:effectLst/>
                        </a:rPr>
                        <a:t>Bar</a:t>
                      </a:r>
                      <a:r>
                        <a:rPr lang="en-US" altLang="zh-CN" sz="2400" dirty="0" smtClean="0">
                          <a:solidFill>
                            <a:srgbClr val="42B983"/>
                          </a:solidFill>
                          <a:effectLst/>
                        </a:rPr>
                        <a:t>‘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})</a:t>
                      </a:r>
                    </a:p>
                    <a:p>
                      <a:endParaRPr lang="en-US" sz="2400" dirty="0" smtClean="0">
                        <a:effectLst/>
                      </a:endParaRPr>
                    </a:p>
                    <a:p>
                      <a:r>
                        <a:rPr lang="en-US" sz="2400" dirty="0" err="1" smtClean="0">
                          <a:effectLst/>
                        </a:rPr>
                        <a:t>vm</a:t>
                      </a:r>
                      <a:r>
                        <a:rPr lang="en-US" sz="2400" dirty="0">
                          <a:effectLst/>
                        </a:rPr>
                        <a:t>.$watch(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firstName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400" dirty="0" err="1" smtClean="0">
                          <a:effectLst/>
                        </a:rPr>
                        <a:t>.fullName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= 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 '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 err="1" smtClean="0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400" dirty="0" err="1" smtClean="0">
                          <a:effectLst/>
                        </a:rPr>
                        <a:t>.lastName</a:t>
                      </a:r>
                      <a:r>
                        <a:rPr lang="en-US" sz="2400" dirty="0" smtClean="0">
                          <a:effectLst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})</a:t>
                      </a:r>
                    </a:p>
                    <a:p>
                      <a:r>
                        <a:rPr lang="en-US" sz="2400" dirty="0" err="1" smtClean="0">
                          <a:effectLst/>
                        </a:rPr>
                        <a:t>vm</a:t>
                      </a:r>
                      <a:r>
                        <a:rPr lang="en-US" sz="2400" dirty="0">
                          <a:effectLst/>
                        </a:rPr>
                        <a:t>.$watch(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 err="1">
                          <a:solidFill>
                            <a:srgbClr val="42B983"/>
                          </a:solidFill>
                          <a:effectLst/>
                        </a:rPr>
                        <a:t>lastName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0092DB"/>
                          </a:solidFill>
                          <a:effectLst/>
                        </a:rPr>
                        <a:t>function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val</a:t>
                      </a:r>
                      <a:r>
                        <a:rPr lang="en-US" sz="2400" dirty="0">
                          <a:effectLst/>
                        </a:rPr>
                        <a:t>) </a:t>
                      </a:r>
                      <a:r>
                        <a:rPr lang="en-US" sz="2400" dirty="0" smtClean="0">
                          <a:effectLst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400" dirty="0" err="1" smtClean="0">
                          <a:effectLst/>
                        </a:rPr>
                        <a:t>.fullName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= </a:t>
                      </a:r>
                      <a:r>
                        <a:rPr lang="en-US" sz="2400" dirty="0" err="1">
                          <a:solidFill>
                            <a:srgbClr val="E96900"/>
                          </a:solidFill>
                          <a:effectLst/>
                        </a:rPr>
                        <a:t>this</a:t>
                      </a:r>
                      <a:r>
                        <a:rPr lang="en-US" sz="2400" dirty="0" err="1">
                          <a:effectLst/>
                        </a:rPr>
                        <a:t>.firstName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>
                          <a:solidFill>
                            <a:srgbClr val="42B983"/>
                          </a:solidFill>
                          <a:effectLst/>
                        </a:rPr>
                        <a:t>' '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 err="1" smtClean="0">
                          <a:effectLst/>
                        </a:rPr>
                        <a:t>val</a:t>
                      </a:r>
                      <a:r>
                        <a:rPr lang="en-US" sz="2400" dirty="0" smtClean="0">
                          <a:effectLst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effectLst/>
                        </a:rPr>
                        <a:t>})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50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7334</TotalTime>
  <Words>1387</Words>
  <Application>Microsoft Office PowerPoint</Application>
  <PresentationFormat>全屏显示(4:3)</PresentationFormat>
  <Paragraphs>210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Roboto Mono</vt:lpstr>
      <vt:lpstr>Consolas</vt:lpstr>
      <vt:lpstr>Source Sans Pro</vt:lpstr>
      <vt:lpstr>Calibri</vt:lpstr>
      <vt:lpstr>Arial</vt:lpstr>
      <vt:lpstr>宋体</vt:lpstr>
      <vt:lpstr>Impact</vt:lpstr>
      <vt:lpstr>微软雅黑</vt:lpstr>
      <vt:lpstr>华文细黑</vt:lpstr>
      <vt:lpstr>Arial Unicode MS</vt:lpstr>
      <vt:lpstr>Times New Roman</vt:lpstr>
      <vt:lpstr>Office 主题</vt:lpstr>
      <vt:lpstr>PowerPoint 演示文稿</vt:lpstr>
      <vt:lpstr>PowerPoint 演示文稿</vt:lpstr>
      <vt:lpstr>计算属性</vt:lpstr>
      <vt:lpstr>计算属性</vt:lpstr>
      <vt:lpstr>什么是计算属性</vt:lpstr>
      <vt:lpstr>基础例子</vt:lpstr>
      <vt:lpstr>基础例子—结果</vt:lpstr>
      <vt:lpstr>计算属性 vs. $watch</vt:lpstr>
      <vt:lpstr>计算属性 vs. $watch</vt:lpstr>
      <vt:lpstr>计算属性 vs. $watch</vt:lpstr>
      <vt:lpstr>计算 setter</vt:lpstr>
      <vt:lpstr>计算 setter</vt:lpstr>
      <vt:lpstr>计算属性缓存</vt:lpstr>
      <vt:lpstr>计算属性缓存</vt:lpstr>
      <vt:lpstr>计算属性缓存</vt:lpstr>
      <vt:lpstr>计算属性缓存</vt:lpstr>
      <vt:lpstr>Class与Style绑定</vt:lpstr>
      <vt:lpstr>class与style绑定</vt:lpstr>
      <vt:lpstr>绑定HTML Class</vt:lpstr>
      <vt:lpstr>绑定HTML Class—对象语法</vt:lpstr>
      <vt:lpstr>绑定HTML Class—计算属性</vt:lpstr>
      <vt:lpstr>绑定HTML Class—数组语法</vt:lpstr>
      <vt:lpstr>绑定HTML Class—数组语法</vt:lpstr>
      <vt:lpstr>绑定HTML Class—数组语法</vt:lpstr>
      <vt:lpstr>绑定内联样式-对象语法</vt:lpstr>
      <vt:lpstr>绑定内联样式-数组语法</vt:lpstr>
      <vt:lpstr>绑定内联样式-自动添加前缀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et</cp:lastModifiedBy>
  <cp:revision>473</cp:revision>
  <dcterms:created xsi:type="dcterms:W3CDTF">2015-04-07T15:42:54Z</dcterms:created>
  <dcterms:modified xsi:type="dcterms:W3CDTF">2017-09-17T10:38:12Z</dcterms:modified>
</cp:coreProperties>
</file>