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sldIdLst>
    <p:sldId id="464" r:id="rId2"/>
    <p:sldId id="463" r:id="rId3"/>
    <p:sldId id="450" r:id="rId4"/>
    <p:sldId id="474" r:id="rId5"/>
    <p:sldId id="508" r:id="rId6"/>
    <p:sldId id="525" r:id="rId7"/>
    <p:sldId id="475" r:id="rId8"/>
    <p:sldId id="503" r:id="rId9"/>
    <p:sldId id="526" r:id="rId10"/>
    <p:sldId id="482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55" r:id="rId32"/>
    <p:sldId id="548" r:id="rId33"/>
    <p:sldId id="549" r:id="rId34"/>
    <p:sldId id="550" r:id="rId35"/>
    <p:sldId id="551" r:id="rId36"/>
    <p:sldId id="552" r:id="rId37"/>
    <p:sldId id="553" r:id="rId38"/>
    <p:sldId id="554" r:id="rId39"/>
  </p:sldIdLst>
  <p:sldSz cx="9144000" cy="6858000" type="screen4x3"/>
  <p:notesSz cx="6858000" cy="9144000"/>
  <p:embeddedFontLst>
    <p:embeddedFont>
      <p:font typeface="华文细黑" panose="02010600040101010101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custDataLst>
    <p:tags r:id="rId53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5BDA7"/>
    <a:srgbClr val="00CC99"/>
    <a:srgbClr val="66FFCC"/>
    <a:srgbClr val="9BBB59"/>
    <a:srgbClr val="FF3399"/>
    <a:srgbClr val="FF0000"/>
    <a:srgbClr val="FFA3D1"/>
    <a:srgbClr val="FF939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8" y="40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4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9.xm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表单控件绑定和事件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4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87263"/>
          </a:xfrm>
        </p:spPr>
        <p:txBody>
          <a:bodyPr/>
          <a:lstStyle/>
          <a:p>
            <a:r>
              <a:rPr lang="zh-CN" altLang="en-US" sz="2800" dirty="0" smtClean="0"/>
              <a:t>单选</a:t>
            </a:r>
            <a:endParaRPr lang="en-US" altLang="zh-CN" sz="28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9149" y="1342102"/>
            <a:ext cx="58959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lang="zh-CN" altLang="zh-CN" sz="2000" b="1" dirty="0">
                <a:solidFill>
                  <a:srgbClr val="008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&gt;A&lt;/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&gt;B&lt;/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&gt;C&lt;/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&gt;Selected:{{ selected }}&lt;/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525" y="3875754"/>
            <a:ext cx="35909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"A"</a:t>
            </a:r>
            <a:endParaRPr lang="en-US" altLang="zh-CN" sz="2000" b="1" dirty="0" smtClean="0">
              <a:solidFill>
                <a:srgbClr val="008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 smtClean="0"/>
              <a:t>                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399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87263"/>
          </a:xfrm>
        </p:spPr>
        <p:txBody>
          <a:bodyPr/>
          <a:lstStyle/>
          <a:p>
            <a:r>
              <a:rPr lang="zh-CN" altLang="en-US" sz="2800" dirty="0" smtClean="0"/>
              <a:t>多选</a:t>
            </a:r>
            <a:r>
              <a:rPr lang="zh-CN" altLang="en-US" sz="2800" dirty="0"/>
              <a:t>（绑定到一个数组）</a:t>
            </a:r>
            <a:endParaRPr lang="en-US" altLang="zh-CN" sz="28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9149" y="1342102"/>
            <a:ext cx="662940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"selected"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multiple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&gt;A&lt;/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&gt;B&lt;/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&gt;C&lt;/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&gt;Selected:{{ selected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json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}}&lt;/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525" y="3875754"/>
            <a:ext cx="35909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lang="en-US" altLang="zh-CN" sz="2000" dirty="0"/>
              <a:t>[]</a:t>
            </a:r>
            <a:endParaRPr lang="en-US" altLang="zh-CN" sz="2000" b="1" dirty="0" smtClean="0">
              <a:solidFill>
                <a:srgbClr val="008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 smtClean="0"/>
              <a:t>                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2132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87263"/>
          </a:xfrm>
        </p:spPr>
        <p:txBody>
          <a:bodyPr/>
          <a:lstStyle/>
          <a:p>
            <a:r>
              <a:rPr lang="zh-CN" altLang="en-US" sz="2800" dirty="0"/>
              <a:t>动态选项，用 </a:t>
            </a:r>
            <a:r>
              <a:rPr lang="en-US" altLang="zh-CN" sz="2800" dirty="0"/>
              <a:t>v-for</a:t>
            </a:r>
            <a:r>
              <a:rPr lang="zh-CN" altLang="en-US" sz="2800" dirty="0"/>
              <a:t> 渲染：</a:t>
            </a:r>
            <a:endParaRPr lang="en-US" altLang="zh-CN" sz="28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675" y="1397823"/>
            <a:ext cx="827722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"selected"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v-for=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"option in options"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v-bind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:value=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"option.value"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{{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option.text}}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&gt;Selected: {{ selected }}&lt;/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6249" y="3363546"/>
            <a:ext cx="7305675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selected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'A'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options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[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{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'One'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'A'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{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'Two'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'B'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{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'Three'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'C'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00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020663"/>
          </a:xfrm>
        </p:spPr>
        <p:txBody>
          <a:bodyPr/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中新增的滑动条控件，能通过拖到滑块改变一定范围的数字。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range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2924" y="1918068"/>
            <a:ext cx="732472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"range"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"0"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max=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"50"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step=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"5"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"rangeValue"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name=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"rangedemo"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滑块值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{{ rangeValue }}&lt;/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9124" y="3694779"/>
            <a:ext cx="55149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rangeValue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866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&lt;div id="app"&gt;</a:t>
            </a:r>
          </a:p>
          <a:p>
            <a:pPr marL="0" indent="0">
              <a:buNone/>
            </a:pPr>
            <a:r>
              <a:rPr lang="en-US" altLang="zh-CN" sz="2400" dirty="0"/>
              <a:t>    &lt;input type="date" name="</a:t>
            </a:r>
            <a:r>
              <a:rPr lang="en-US" altLang="zh-CN" sz="2400" dirty="0" err="1"/>
              <a:t>datedemo</a:t>
            </a:r>
            <a:r>
              <a:rPr lang="en-US" altLang="zh-CN" sz="2400" dirty="0"/>
              <a:t>" v-model="date1" /&gt;&lt;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/>
              <a:t>    &lt;span&gt;</a:t>
            </a:r>
            <a:r>
              <a:rPr lang="zh-CN" altLang="en-US" sz="2400" dirty="0"/>
              <a:t>日期</a:t>
            </a:r>
            <a:r>
              <a:rPr lang="en-US" altLang="zh-CN" sz="2400" dirty="0"/>
              <a:t>: {{ date1 }}&lt;/span&gt;</a:t>
            </a:r>
          </a:p>
          <a:p>
            <a:pPr marL="0" indent="0">
              <a:buNone/>
            </a:pPr>
            <a:r>
              <a:rPr lang="en-US" altLang="zh-CN" sz="2400" dirty="0"/>
              <a:t>&lt;/div&gt;</a:t>
            </a:r>
          </a:p>
          <a:p>
            <a:pPr marL="0" indent="0">
              <a:buNone/>
            </a:pPr>
            <a:r>
              <a:rPr lang="en-US" altLang="zh-CN" sz="2400" dirty="0"/>
              <a:t>&lt;script&gt;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el:'#app',</a:t>
            </a:r>
          </a:p>
          <a:p>
            <a:pPr marL="0" indent="0">
              <a:buNone/>
            </a:pPr>
            <a:r>
              <a:rPr lang="en-US" altLang="zh-CN" sz="2400" dirty="0"/>
              <a:t>        data:{</a:t>
            </a:r>
          </a:p>
          <a:p>
            <a:pPr marL="0" indent="0">
              <a:buNone/>
            </a:pPr>
            <a:r>
              <a:rPr lang="en-US" altLang="zh-CN" sz="2400" dirty="0"/>
              <a:t>            date1:"2016-11-11"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    });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  <a:endParaRPr lang="en-US" altLang="zh-CN" sz="24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date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87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&lt;div id="app"&gt;</a:t>
            </a:r>
          </a:p>
          <a:p>
            <a:pPr marL="0" indent="0">
              <a:buNone/>
            </a:pPr>
            <a:r>
              <a:rPr lang="en-US" altLang="zh-CN" sz="2800" dirty="0"/>
              <a:t>    &lt;input type="color" v-model="</a:t>
            </a:r>
            <a:r>
              <a:rPr lang="en-US" altLang="zh-CN" sz="2800" dirty="0" err="1"/>
              <a:t>colorValue</a:t>
            </a:r>
            <a:r>
              <a:rPr lang="en-US" altLang="zh-CN" sz="2800" dirty="0"/>
              <a:t>"/&gt;</a:t>
            </a:r>
          </a:p>
          <a:p>
            <a:pPr marL="0" indent="0">
              <a:buNone/>
            </a:pPr>
            <a:r>
              <a:rPr lang="en-US" altLang="zh-CN" sz="2800" dirty="0"/>
              <a:t>    &lt;span&gt;</a:t>
            </a:r>
            <a:r>
              <a:rPr lang="zh-CN" altLang="en-US" sz="2800" dirty="0"/>
              <a:t>颜色值</a:t>
            </a:r>
            <a:r>
              <a:rPr lang="en-US" altLang="zh-CN" sz="2800" dirty="0"/>
              <a:t>: {{ </a:t>
            </a:r>
            <a:r>
              <a:rPr lang="en-US" altLang="zh-CN" sz="2800" dirty="0" err="1"/>
              <a:t>colorValue</a:t>
            </a:r>
            <a:r>
              <a:rPr lang="en-US" altLang="zh-CN" sz="2800" dirty="0"/>
              <a:t> }}&lt;/span&gt;</a:t>
            </a:r>
          </a:p>
          <a:p>
            <a:pPr marL="0" indent="0">
              <a:buNone/>
            </a:pPr>
            <a:r>
              <a:rPr lang="en-US" altLang="zh-CN" sz="2800" dirty="0"/>
              <a:t>&lt;/div&gt;</a:t>
            </a:r>
          </a:p>
          <a:p>
            <a:pPr marL="0" indent="0">
              <a:buNone/>
            </a:pPr>
            <a:r>
              <a:rPr lang="en-US" altLang="zh-CN" sz="2800" dirty="0"/>
              <a:t>&lt;script&gt;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vm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({</a:t>
            </a:r>
          </a:p>
          <a:p>
            <a:pPr marL="0" indent="0">
              <a:buNone/>
            </a:pPr>
            <a:r>
              <a:rPr lang="en-US" altLang="zh-CN" sz="2800" dirty="0"/>
              <a:t>        el:'#app',</a:t>
            </a:r>
          </a:p>
          <a:p>
            <a:pPr marL="0" indent="0">
              <a:buNone/>
            </a:pPr>
            <a:r>
              <a:rPr lang="en-US" altLang="zh-CN" sz="2800" dirty="0"/>
              <a:t>        data:{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err="1"/>
              <a:t>colorValue</a:t>
            </a:r>
            <a:r>
              <a:rPr lang="en-US" altLang="zh-CN" sz="2800" dirty="0"/>
              <a:t>:"#FF0000"</a:t>
            </a:r>
          </a:p>
          <a:p>
            <a:pPr marL="0" indent="0">
              <a:buNone/>
            </a:pPr>
            <a:r>
              <a:rPr lang="en-US" altLang="zh-CN" sz="2800" dirty="0"/>
              <a:t>        }</a:t>
            </a:r>
          </a:p>
          <a:p>
            <a:pPr marL="0" indent="0">
              <a:buNone/>
            </a:pPr>
            <a:r>
              <a:rPr lang="en-US" altLang="zh-CN" sz="2800" dirty="0"/>
              <a:t>    });</a:t>
            </a:r>
          </a:p>
          <a:p>
            <a:pPr marL="0" indent="0">
              <a:buNone/>
            </a:pPr>
            <a:r>
              <a:rPr lang="en-US" altLang="zh-CN" sz="2800" dirty="0"/>
              <a:t>&lt;/script&gt;</a:t>
            </a:r>
            <a:endParaRPr lang="en-US" altLang="zh-CN" sz="28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颜色选择input标签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87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515350" cy="1125438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datalist</a:t>
            </a:r>
            <a:r>
              <a:rPr lang="en-US" altLang="zh-CN" dirty="0"/>
              <a:t>&gt; </a:t>
            </a:r>
            <a:r>
              <a:rPr lang="zh-CN" altLang="en-US" dirty="0"/>
              <a:t>标签定义选项列表</a:t>
            </a:r>
            <a:r>
              <a:rPr lang="zh-CN" altLang="en-US" dirty="0" smtClean="0"/>
              <a:t>。与 </a:t>
            </a:r>
            <a:r>
              <a:rPr lang="en-US" altLang="zh-CN" dirty="0"/>
              <a:t>input </a:t>
            </a:r>
            <a:r>
              <a:rPr lang="zh-CN" altLang="en-US" dirty="0"/>
              <a:t>元素配合使用该元素，来定义 </a:t>
            </a:r>
            <a:r>
              <a:rPr lang="en-US" altLang="zh-CN" dirty="0"/>
              <a:t>input </a:t>
            </a:r>
            <a:r>
              <a:rPr lang="zh-CN" altLang="en-US" dirty="0"/>
              <a:t>可能的值。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datalist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09576" y="1783253"/>
            <a:ext cx="801052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1" hangingPunct="1"/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&lt;div id=“app”&gt;</a:t>
            </a:r>
          </a:p>
          <a:p>
            <a:pPr lvl="0" defTabSz="914400" eaLnBrk="1" hangingPunct="1"/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input type="text" autocomplete="on" name="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demoAutoComplete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 list="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autoNames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 v-model="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option_select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 /&gt;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datalist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id="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autoNames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&lt;option  v-for="item in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option_items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v-bind:value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="item"&gt;&lt;/option&gt;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&lt;/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datalist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br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选中的值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:{{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option_select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}}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&lt;/div&gt;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&lt;script&gt;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= new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el:'#app',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data:{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option_select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:"",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option_items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:["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亢龙有悔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","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飞龙在天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","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见龙在田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","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神龙摆尾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","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龙战于野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"]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});</a:t>
            </a:r>
          </a:p>
          <a:p>
            <a:pPr lvl="0" defTabSz="914400" eaLnBrk="1" hangingPunct="1"/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&lt;/script&gt;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246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392138"/>
          </a:xfrm>
        </p:spPr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分别等于</a:t>
            </a:r>
            <a:r>
              <a:rPr lang="en-US" altLang="zh-CN" dirty="0">
                <a:latin typeface="+mj-ea"/>
              </a:rPr>
              <a:t>Number</a:t>
            </a:r>
            <a:r>
              <a:rPr lang="zh-CN" altLang="en-US" dirty="0">
                <a:latin typeface="+mj-ea"/>
              </a:rPr>
              <a:t>、 email、</a:t>
            </a:r>
            <a:r>
              <a:rPr lang="en-US" altLang="zh-CN" dirty="0">
                <a:latin typeface="+mj-ea"/>
              </a:rPr>
              <a:t>URL</a:t>
            </a:r>
            <a:r>
              <a:rPr lang="zh-CN" altLang="en-US" dirty="0">
                <a:latin typeface="+mj-ea"/>
              </a:rPr>
              <a:t>、</a:t>
            </a:r>
            <a:r>
              <a:rPr lang="en-US" altLang="zh-CN" dirty="0">
                <a:latin typeface="+mj-ea"/>
              </a:rPr>
              <a:t>password</a:t>
            </a:r>
            <a:r>
              <a:rPr lang="zh-CN" altLang="en-US" dirty="0">
                <a:latin typeface="+mj-ea"/>
              </a:rPr>
              <a:t>、</a:t>
            </a:r>
            <a:r>
              <a:rPr lang="en-US" altLang="zh-CN" dirty="0" err="1" smtClean="0">
                <a:latin typeface="+mj-ea"/>
              </a:rPr>
              <a:t>tel</a:t>
            </a:r>
            <a:r>
              <a:rPr lang="zh-CN" altLang="en-US" dirty="0" smtClean="0">
                <a:latin typeface="+mj-ea"/>
              </a:rPr>
              <a:t>等，只是限定输入格式等，用法同</a:t>
            </a:r>
            <a:r>
              <a:rPr lang="en-US" altLang="zh-CN" dirty="0" smtClean="0">
                <a:latin typeface="+mj-ea"/>
              </a:rPr>
              <a:t>type</a:t>
            </a:r>
            <a:r>
              <a:rPr lang="zh-CN" altLang="en-US" dirty="0" smtClean="0">
                <a:latin typeface="+mj-ea"/>
              </a:rPr>
              <a:t>为</a:t>
            </a:r>
            <a:r>
              <a:rPr lang="en-US" altLang="zh-CN" dirty="0" smtClean="0">
                <a:latin typeface="+mj-ea"/>
              </a:rPr>
              <a:t>text</a:t>
            </a:r>
            <a:r>
              <a:rPr lang="zh-CN" altLang="en-US" dirty="0" smtClean="0">
                <a:latin typeface="+mj-ea"/>
              </a:rPr>
              <a:t>输入文本。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ea"/>
              </a:rPr>
              <a:t>Number</a:t>
            </a:r>
            <a:r>
              <a:rPr lang="zh-CN" altLang="en-US" sz="2800" dirty="0" smtClean="0">
                <a:latin typeface="+mj-ea"/>
              </a:rPr>
              <a:t>、</a:t>
            </a:r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email、</a:t>
            </a:r>
            <a:r>
              <a:rPr lang="en-US" altLang="zh-CN" sz="2800" dirty="0" smtClean="0">
                <a:latin typeface="+mj-ea"/>
              </a:rPr>
              <a:t>URL</a:t>
            </a:r>
            <a:r>
              <a:rPr lang="zh-CN" altLang="en-US" sz="2800" dirty="0" smtClean="0">
                <a:latin typeface="+mj-ea"/>
              </a:rPr>
              <a:t>、</a:t>
            </a:r>
            <a:r>
              <a:rPr lang="en-US" altLang="zh-CN" sz="2800" dirty="0" smtClean="0">
                <a:latin typeface="+mj-ea"/>
              </a:rPr>
              <a:t>password</a:t>
            </a:r>
            <a:r>
              <a:rPr lang="zh-CN" altLang="en-US" sz="2800" dirty="0" smtClean="0">
                <a:latin typeface="+mj-ea"/>
              </a:rPr>
              <a:t>、</a:t>
            </a:r>
            <a:r>
              <a:rPr lang="en-US" altLang="zh-CN" sz="2800" dirty="0" err="1" smtClean="0">
                <a:latin typeface="+mj-ea"/>
              </a:rPr>
              <a:t>tel</a:t>
            </a:r>
            <a:endParaRPr lang="en-US" altLang="zh-CN" sz="2800" dirty="0">
              <a:latin typeface="+mj-ea"/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24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879588" cy="590931"/>
          </a:xfrm>
        </p:spPr>
        <p:txBody>
          <a:bodyPr/>
          <a:lstStyle/>
          <a:p>
            <a:r>
              <a:rPr lang="en-US" altLang="zh-CN" dirty="0" smtClean="0"/>
              <a:t>v-model</a:t>
            </a:r>
            <a:r>
              <a:rPr lang="zh-CN" altLang="en-US" dirty="0" smtClean="0"/>
              <a:t>修饰指令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v-model</a:t>
            </a:r>
            <a:r>
              <a:rPr lang="zh-CN" altLang="en-US" dirty="0" smtClean="0"/>
              <a:t>用来在视图与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之间同步数据，但是有时候我们需要控制同步发生的时机，或者在数据同步到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之前将数据转换为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类型。我们可以在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指令所在的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控件上添加相应的修饰指令来实现这个需求。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v-model</a:t>
            </a:r>
            <a:r>
              <a:rPr lang="zh-CN" altLang="en-US" dirty="0" smtClean="0"/>
              <a:t>修饰指令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37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Vue.js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表单控件绑定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120693" y="2971984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v-model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修饰指令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2147888" y="3749443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Vue.js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事件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5659338"/>
          </a:xfrm>
        </p:spPr>
        <p:txBody>
          <a:bodyPr/>
          <a:lstStyle/>
          <a:p>
            <a:r>
              <a:rPr lang="zh-CN" altLang="en-US" dirty="0" smtClean="0"/>
              <a:t>在默认情况下，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事件中同步输入框的值与数据，可以添加一个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特性，从而改在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事件中去同步。例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&lt;span&gt;Message is: {{ message }}&lt;/span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&gt;&lt;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&lt;input type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=“text” placeholder=“edit me” v-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model.lazy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"&gt;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    el:'#app',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    data:{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        message:""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});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&lt;/script&gt;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91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5659338"/>
          </a:xfrm>
        </p:spPr>
        <p:txBody>
          <a:bodyPr/>
          <a:lstStyle/>
          <a:p>
            <a:r>
              <a:rPr lang="zh-CN" altLang="en-US" sz="4000" dirty="0" smtClean="0"/>
              <a:t>当传给后端的字段类型必须是数值的时候，我们可以在</a:t>
            </a:r>
            <a:r>
              <a:rPr lang="en-US" altLang="zh-CN" sz="4000" dirty="0" smtClean="0"/>
              <a:t>v-model</a:t>
            </a:r>
            <a:r>
              <a:rPr lang="zh-CN" altLang="en-US" sz="4000" dirty="0" smtClean="0"/>
              <a:t>中将其转换为数值类型，如果转换结果为</a:t>
            </a:r>
            <a:r>
              <a:rPr lang="en-US" altLang="zh-CN" sz="4000" dirty="0" err="1" smtClean="0"/>
              <a:t>NaN</a:t>
            </a:r>
            <a:r>
              <a:rPr lang="zh-CN" altLang="en-US" sz="4000" dirty="0" smtClean="0"/>
              <a:t>，则对应的</a:t>
            </a:r>
            <a:r>
              <a:rPr lang="en-US" altLang="zh-CN" sz="4000" dirty="0" smtClean="0"/>
              <a:t>Model</a:t>
            </a:r>
            <a:r>
              <a:rPr lang="zh-CN" altLang="en-US" sz="4000" dirty="0" smtClean="0"/>
              <a:t>值还是用户输入的原始值。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3600" dirty="0"/>
              <a:t>&lt;</a:t>
            </a:r>
            <a:r>
              <a:rPr lang="en-US" altLang="zh-CN" sz="3600" b="1" dirty="0"/>
              <a:t>input type="text" placeholder="edit me" </a:t>
            </a:r>
            <a:r>
              <a:rPr lang="en-US" altLang="zh-CN" sz="3600" b="1" dirty="0" smtClean="0"/>
              <a:t>v-</a:t>
            </a:r>
            <a:r>
              <a:rPr lang="en-US" altLang="zh-CN" sz="3600" b="1" dirty="0" err="1" smtClean="0"/>
              <a:t>model.number</a:t>
            </a:r>
            <a:r>
              <a:rPr lang="en-US" altLang="zh-CN" sz="3600" b="1" dirty="0" smtClean="0"/>
              <a:t>="</a:t>
            </a:r>
            <a:r>
              <a:rPr lang="en-US" altLang="zh-CN" sz="3600" b="1" dirty="0"/>
              <a:t>message" </a:t>
            </a:r>
            <a:r>
              <a:rPr lang="en-US" altLang="zh-CN" sz="3600" dirty="0" smtClean="0"/>
              <a:t>&gt;</a:t>
            </a:r>
            <a:endParaRPr lang="zh-CN" altLang="en-US" sz="3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639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2394373" cy="590931"/>
          </a:xfrm>
        </p:spPr>
        <p:txBody>
          <a:bodyPr/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的事件监听一般都通过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指令配置在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中，虽然也可以在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代码中使用原生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方法添加事件监听，但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本身并不提倡如果。事件上，采用它提供的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指令有如下几点好处：</a:t>
            </a:r>
            <a:endParaRPr lang="en-US" altLang="zh-CN" dirty="0" smtClean="0"/>
          </a:p>
          <a:p>
            <a:r>
              <a:rPr lang="zh-CN" altLang="en-US" dirty="0" smtClean="0"/>
              <a:t>通过查看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模板便能轻松定位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代码中对应的方法。</a:t>
            </a:r>
            <a:endParaRPr lang="en-US" altLang="zh-CN" dirty="0" smtClean="0"/>
          </a:p>
          <a:p>
            <a:r>
              <a:rPr lang="zh-CN" altLang="en-US" dirty="0" smtClean="0"/>
              <a:t>无须在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中手动绑定事件，</a:t>
            </a:r>
            <a:r>
              <a:rPr lang="en-US" altLang="zh-CN" dirty="0" err="1" smtClean="0"/>
              <a:t>ViewModle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完全解耦，更易于测试</a:t>
            </a:r>
            <a:endParaRPr lang="en-US" altLang="zh-CN" dirty="0" smtClean="0"/>
          </a:p>
          <a:p>
            <a:r>
              <a:rPr lang="zh-CN" altLang="en-US" dirty="0" smtClean="0"/>
              <a:t>当一个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被销毁时，所以的事件处理器都会自动被删除。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v-on</a:t>
            </a:r>
            <a:r>
              <a:rPr lang="zh-CN" altLang="en-US" dirty="0" smtClean="0"/>
              <a:t>指令与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22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2763738"/>
          </a:xfrm>
        </p:spPr>
        <p:txBody>
          <a:bodyPr/>
          <a:lstStyle/>
          <a:p>
            <a:r>
              <a:rPr lang="zh-CN" altLang="en-US" dirty="0"/>
              <a:t>可以用 </a:t>
            </a:r>
            <a:r>
              <a:rPr lang="en-US" altLang="zh-CN" dirty="0" smtClean="0"/>
              <a:t>v-on</a:t>
            </a:r>
            <a:r>
              <a:rPr lang="en-US" altLang="zh-CN" dirty="0"/>
              <a:t> </a:t>
            </a:r>
            <a:r>
              <a:rPr lang="zh-CN" altLang="en-US" dirty="0"/>
              <a:t>指令监听 </a:t>
            </a:r>
            <a:r>
              <a:rPr lang="en-US" altLang="zh-CN" dirty="0"/>
              <a:t>DOM </a:t>
            </a:r>
            <a:r>
              <a:rPr lang="zh-CN" altLang="en-US" dirty="0"/>
              <a:t>事件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&lt;div id="example"&gt;</a:t>
            </a:r>
          </a:p>
          <a:p>
            <a:pPr marL="0" indent="0">
              <a:buNone/>
            </a:pPr>
            <a:r>
              <a:rPr lang="en-US" altLang="zh-CN" sz="2800" dirty="0"/>
              <a:t>    &lt;button </a:t>
            </a:r>
            <a:r>
              <a:rPr lang="en-US" altLang="zh-CN" sz="2800" dirty="0" err="1"/>
              <a:t>v-on:click</a:t>
            </a:r>
            <a:r>
              <a:rPr lang="en-US" altLang="zh-CN" sz="2800" dirty="0"/>
              <a:t>="greet"&gt;Greet&lt;/button&gt;</a:t>
            </a:r>
          </a:p>
          <a:p>
            <a:pPr marL="0" indent="0">
              <a:buNone/>
            </a:pPr>
            <a:r>
              <a:rPr lang="en-US" altLang="zh-CN" sz="2800" dirty="0"/>
              <a:t>&lt;/div</a:t>
            </a:r>
            <a:r>
              <a:rPr lang="en-US" altLang="zh-CN" sz="2800" dirty="0" smtClean="0"/>
              <a:t>&gt;</a:t>
            </a:r>
          </a:p>
          <a:p>
            <a:r>
              <a:rPr lang="zh-CN" altLang="en-US" sz="2800" dirty="0"/>
              <a:t>我们绑定了一个单击事件处理器到一个方法 </a:t>
            </a:r>
            <a:r>
              <a:rPr lang="en-US" altLang="zh-CN" sz="2800" dirty="0"/>
              <a:t>greet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下面</a:t>
            </a:r>
            <a:r>
              <a:rPr lang="zh-CN" altLang="en-US" sz="2800" dirty="0"/>
              <a:t>在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实例中定义这个方法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1400" dirty="0" smtClean="0"/>
              <a:t>        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绑定方法名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2425" y="374829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在 </a:t>
            </a:r>
            <a:r>
              <a:rPr lang="en-US" altLang="zh-CN" sz="1600" dirty="0"/>
              <a:t>`methods` </a:t>
            </a:r>
            <a:r>
              <a:rPr lang="zh-CN" altLang="en-US" sz="1600" dirty="0"/>
              <a:t>对象中定义方法</a:t>
            </a:r>
          </a:p>
          <a:p>
            <a:pPr marL="0" indent="0"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methods: {</a:t>
            </a:r>
          </a:p>
          <a:p>
            <a:pPr marL="0" indent="0">
              <a:buNone/>
            </a:pPr>
            <a:r>
              <a:rPr lang="en-US" altLang="zh-CN" sz="1600" dirty="0"/>
              <a:t>            greet: function (event) {</a:t>
            </a:r>
          </a:p>
          <a:p>
            <a:pPr marL="0" indent="0">
              <a:buNone/>
            </a:pPr>
            <a:r>
              <a:rPr lang="en-US" altLang="zh-CN" sz="1600" dirty="0"/>
              <a:t>                // </a:t>
            </a:r>
            <a:r>
              <a:rPr lang="zh-CN" altLang="en-US" sz="1600" dirty="0"/>
              <a:t>方法内 </a:t>
            </a:r>
            <a:r>
              <a:rPr lang="en-US" altLang="zh-CN" sz="1600" dirty="0"/>
              <a:t>`this` </a:t>
            </a:r>
            <a:r>
              <a:rPr lang="zh-CN" altLang="en-US" sz="1600" dirty="0"/>
              <a:t>指向 </a:t>
            </a:r>
            <a:r>
              <a:rPr lang="en-US" altLang="zh-CN" sz="1600" dirty="0" err="1"/>
              <a:t>vm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alert('Hello ' + this.name + '!')</a:t>
            </a:r>
          </a:p>
          <a:p>
            <a:pPr marL="0" indent="0">
              <a:buNone/>
            </a:pPr>
            <a:r>
              <a:rPr lang="en-US" altLang="zh-CN" sz="1600" dirty="0"/>
              <a:t>                // `event` </a:t>
            </a:r>
            <a:r>
              <a:rPr lang="zh-CN" altLang="en-US" sz="1600" dirty="0"/>
              <a:t>是原生 </a:t>
            </a:r>
            <a:r>
              <a:rPr lang="en-US" altLang="zh-CN" sz="1600" dirty="0"/>
              <a:t>DOM </a:t>
            </a:r>
            <a:r>
              <a:rPr lang="zh-CN" altLang="en-US" sz="1600" dirty="0"/>
              <a:t>事件</a:t>
            </a:r>
          </a:p>
          <a:p>
            <a:pPr marL="0" indent="0">
              <a:buNone/>
            </a:pPr>
            <a:r>
              <a:rPr lang="zh-CN" altLang="en-US" sz="1600" dirty="0"/>
              <a:t>                </a:t>
            </a:r>
            <a:r>
              <a:rPr lang="en-US" altLang="zh-CN" sz="1600" dirty="0"/>
              <a:t>alert(</a:t>
            </a:r>
            <a:r>
              <a:rPr lang="en-US" altLang="zh-CN" sz="1600" dirty="0" err="1"/>
              <a:t>event.target.tagName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</a:p>
          <a:p>
            <a:pPr marL="0" indent="0"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None/>
            </a:pPr>
            <a:r>
              <a:rPr lang="en-US" altLang="zh-CN" sz="1600" dirty="0"/>
              <a:t>    })</a:t>
            </a:r>
          </a:p>
          <a:p>
            <a:pPr marL="0" indent="0">
              <a:buNone/>
            </a:pPr>
            <a:r>
              <a:rPr lang="en-US" altLang="zh-CN" sz="1600" dirty="0"/>
              <a:t>&lt;/script&gt;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14350" y="3819436"/>
            <a:ext cx="3305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&lt;script&gt;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vm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({</a:t>
            </a:r>
          </a:p>
          <a:p>
            <a:pPr marL="0" indent="0">
              <a:buNone/>
            </a:pPr>
            <a:r>
              <a:rPr lang="en-US" altLang="zh-CN" sz="1600" dirty="0"/>
              <a:t>        el: '#example',</a:t>
            </a:r>
          </a:p>
          <a:p>
            <a:pPr marL="0" indent="0">
              <a:buNone/>
            </a:pPr>
            <a:r>
              <a:rPr lang="en-US" altLang="zh-CN" sz="1600" dirty="0"/>
              <a:t>        data: {</a:t>
            </a:r>
          </a:p>
          <a:p>
            <a:pPr marL="0" indent="0">
              <a:buNone/>
            </a:pPr>
            <a:r>
              <a:rPr lang="en-US" altLang="zh-CN" sz="1600" dirty="0"/>
              <a:t>            name: 'Vue.js'</a:t>
            </a:r>
          </a:p>
          <a:p>
            <a:pPr marL="0" indent="0">
              <a:buNone/>
            </a:pPr>
            <a:r>
              <a:rPr lang="en-US" altLang="zh-CN" sz="1600" dirty="0"/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3201931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5411689"/>
          </a:xfrm>
        </p:spPr>
        <p:txBody>
          <a:bodyPr/>
          <a:lstStyle/>
          <a:p>
            <a:r>
              <a:rPr lang="zh-CN" altLang="en-US" sz="2800" dirty="0"/>
              <a:t>除了直接绑定到一个方法，也可以用内联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语句：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&lt;div id="example-2"&gt;</a:t>
            </a:r>
          </a:p>
          <a:p>
            <a:pPr marL="0" indent="0">
              <a:buNone/>
            </a:pPr>
            <a:r>
              <a:rPr lang="en-US" altLang="zh-CN" sz="2400" dirty="0"/>
              <a:t>  &lt;button </a:t>
            </a:r>
            <a:r>
              <a:rPr lang="en-US" altLang="zh-CN" sz="2400" dirty="0" err="1"/>
              <a:t>v-on:click</a:t>
            </a:r>
            <a:r>
              <a:rPr lang="en-US" altLang="zh-CN" sz="2400" dirty="0"/>
              <a:t>="say('hi')"&gt;Say Hi&lt;/button&gt;</a:t>
            </a:r>
          </a:p>
          <a:p>
            <a:pPr marL="0" indent="0">
              <a:buNone/>
            </a:pPr>
            <a:r>
              <a:rPr lang="en-US" altLang="zh-CN" sz="2400" dirty="0"/>
              <a:t>  &lt;button </a:t>
            </a:r>
            <a:r>
              <a:rPr lang="en-US" altLang="zh-CN" sz="2400" dirty="0" err="1"/>
              <a:t>v-on:click</a:t>
            </a:r>
            <a:r>
              <a:rPr lang="en-US" altLang="zh-CN" sz="2400" dirty="0"/>
              <a:t>="say('what')"&gt;Say What&lt;/button&gt;</a:t>
            </a:r>
          </a:p>
          <a:p>
            <a:pPr marL="0" indent="0">
              <a:buNone/>
            </a:pPr>
            <a:r>
              <a:rPr lang="en-US" altLang="zh-CN" sz="2400" dirty="0"/>
              <a:t>&lt;/div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vm</a:t>
            </a:r>
            <a:r>
              <a:rPr lang="en-US" altLang="zh-CN" sz="1800" dirty="0" smtClean="0"/>
              <a:t>=new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el: '#example-2',</a:t>
            </a:r>
          </a:p>
          <a:p>
            <a:pPr marL="0" indent="0">
              <a:buNone/>
            </a:pPr>
            <a:r>
              <a:rPr lang="en-US" altLang="zh-CN" sz="1800" dirty="0"/>
              <a:t>  methods: {</a:t>
            </a:r>
          </a:p>
          <a:p>
            <a:pPr marL="0" indent="0">
              <a:buNone/>
            </a:pPr>
            <a:r>
              <a:rPr lang="en-US" altLang="zh-CN" sz="1800" dirty="0"/>
              <a:t>    say: function (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      alert(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}</a:t>
            </a:r>
          </a:p>
          <a:p>
            <a:pPr marL="0" indent="0">
              <a:buNone/>
            </a:pPr>
            <a:r>
              <a:rPr lang="en-US" altLang="zh-CN" sz="1800" dirty="0" smtClean="0"/>
              <a:t>})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内联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90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5411689"/>
          </a:xfrm>
        </p:spPr>
        <p:txBody>
          <a:bodyPr/>
          <a:lstStyle/>
          <a:p>
            <a:r>
              <a:rPr lang="zh-CN" altLang="en-US" sz="2800" dirty="0"/>
              <a:t>如果是一个函数作为</a:t>
            </a:r>
            <a:r>
              <a:rPr lang="en-US" altLang="zh-CN" sz="2800" dirty="0"/>
              <a:t>v-on</a:t>
            </a:r>
            <a:r>
              <a:rPr lang="zh-CN" altLang="en-US" sz="2800" dirty="0"/>
              <a:t>绑定的表达式的话，该函数自动带有</a:t>
            </a:r>
            <a:r>
              <a:rPr lang="en-US" altLang="zh-CN" sz="2800" dirty="0"/>
              <a:t>(event</a:t>
            </a:r>
            <a:r>
              <a:rPr lang="zh-CN" altLang="en-US" sz="2800" dirty="0"/>
              <a:t>参数），这个和普通的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事件处理函数是一样的</a:t>
            </a:r>
            <a:r>
              <a:rPr lang="zh-CN" altLang="en-US" sz="2800" dirty="0" smtClean="0"/>
              <a:t>。可以</a:t>
            </a:r>
            <a:r>
              <a:rPr lang="zh-CN" altLang="en-US" sz="2800" dirty="0"/>
              <a:t>用特殊变量 </a:t>
            </a:r>
            <a:r>
              <a:rPr lang="en-US" altLang="zh-CN" sz="2800" dirty="0"/>
              <a:t>$event</a:t>
            </a:r>
            <a:r>
              <a:rPr lang="zh-CN" altLang="en-US" sz="2800" dirty="0"/>
              <a:t> 把它传入</a:t>
            </a:r>
            <a:r>
              <a:rPr lang="zh-CN" altLang="en-US" sz="2800" dirty="0" smtClean="0"/>
              <a:t>方法：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v-on:click</a:t>
            </a:r>
            <a:r>
              <a:rPr lang="en-US" altLang="zh-CN" sz="2400" dirty="0"/>
              <a:t>="say('hello!', $event)"&gt;Submit&lt;/button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/>
              <a:t>methods: {</a:t>
            </a:r>
          </a:p>
          <a:p>
            <a:pPr marL="0" indent="0">
              <a:buNone/>
            </a:pPr>
            <a:r>
              <a:rPr lang="en-US" altLang="zh-CN" sz="2800" dirty="0"/>
              <a:t>  say: function (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, event) {</a:t>
            </a:r>
          </a:p>
          <a:p>
            <a:pPr marL="0" indent="0">
              <a:buNone/>
            </a:pPr>
            <a:r>
              <a:rPr lang="en-US" altLang="zh-CN" sz="2800" dirty="0"/>
              <a:t>    // </a:t>
            </a:r>
            <a:r>
              <a:rPr lang="zh-CN" altLang="en-US" sz="2800" dirty="0"/>
              <a:t>现在我们可以访问原生事件对象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800" dirty="0" err="1"/>
              <a:t>event.preventDefault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/>
              <a:t>  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$event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2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5411689"/>
          </a:xfrm>
        </p:spPr>
        <p:txBody>
          <a:bodyPr/>
          <a:lstStyle/>
          <a:p>
            <a:r>
              <a:rPr lang="en-US" altLang="zh-CN" sz="2800" dirty="0" smtClean="0"/>
              <a:t>methods</a:t>
            </a:r>
            <a:r>
              <a:rPr lang="zh-CN" altLang="en-US" sz="2800" dirty="0" smtClean="0"/>
              <a:t>中定义的方法内的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始终指向创建的</a:t>
            </a:r>
            <a:r>
              <a:rPr lang="en-US" altLang="zh-CN" sz="2800" dirty="0" err="1" smtClean="0"/>
              <a:t>Vue</a:t>
            </a:r>
            <a:r>
              <a:rPr lang="zh-CN" altLang="en-US" sz="2800" dirty="0" smtClean="0"/>
              <a:t>实例</a:t>
            </a:r>
            <a:endParaRPr lang="en-US" altLang="zh-CN" sz="2800" dirty="0" smtClean="0"/>
          </a:p>
          <a:p>
            <a:r>
              <a:rPr lang="zh-CN" altLang="en-US" sz="2800" dirty="0" smtClean="0"/>
              <a:t>与事件绑定的方法支持参数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即原生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事件的传入。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method</a:t>
            </a:r>
            <a:r>
              <a:rPr lang="zh-CN" altLang="en-US" sz="2800" dirty="0" smtClean="0"/>
              <a:t>方法中</a:t>
            </a:r>
            <a:r>
              <a:rPr lang="en-US" altLang="zh-CN" sz="2800" dirty="0" err="1" smtClean="0"/>
              <a:t>event.target</a:t>
            </a:r>
            <a:r>
              <a:rPr lang="zh-CN" altLang="en-US" sz="2800" dirty="0" smtClean="0"/>
              <a:t>表示发生事件的对象</a:t>
            </a:r>
            <a:endParaRPr lang="en-US" altLang="zh-CN" sz="2800" dirty="0" smtClean="0"/>
          </a:p>
          <a:p>
            <a:r>
              <a:rPr lang="zh-CN" altLang="en-US" sz="2800" dirty="0" smtClean="0"/>
              <a:t>方法用于普通元素上时，只能监听原生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事件；用于自定义元素组件上时，也可以监听子组件触发的自定义组件。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需要注意的地方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82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1468339"/>
          </a:xfrm>
        </p:spPr>
        <p:txBody>
          <a:bodyPr/>
          <a:lstStyle/>
          <a:p>
            <a:r>
              <a:rPr lang="zh-CN" altLang="en-US" sz="2800" dirty="0" smtClean="0"/>
              <a:t>在事件处理器中经常需要调用</a:t>
            </a:r>
            <a:r>
              <a:rPr lang="en-US" altLang="zh-CN" sz="2800" dirty="0" err="1" smtClean="0"/>
              <a:t>event.preventDefault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来阻止事件的默认行为，</a:t>
            </a:r>
            <a:r>
              <a:rPr lang="en-US" altLang="zh-CN" sz="2800" dirty="0" smtClean="0"/>
              <a:t>vue.js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.prevent</a:t>
            </a:r>
            <a:r>
              <a:rPr lang="zh-CN" altLang="en-US" sz="2800" dirty="0" smtClean="0"/>
              <a:t>事件修饰符以使之在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中便能完成操作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事件修饰符</a:t>
            </a:r>
            <a:r>
              <a:rPr lang="en-US" altLang="zh-CN" dirty="0" smtClean="0"/>
              <a:t>-prevent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0125" y="3048566"/>
            <a:ext cx="40576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&lt;script&gt;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=new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      el: '#new',</a:t>
            </a:r>
          </a:p>
          <a:p>
            <a:pPr marL="0" indent="0">
              <a:buNone/>
            </a:pPr>
            <a:r>
              <a:rPr lang="en-US" altLang="zh-CN" sz="2000" dirty="0"/>
              <a:t>        methods: 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onSubmit</a:t>
            </a:r>
            <a:r>
              <a:rPr lang="en-US" altLang="zh-CN" sz="2000" dirty="0"/>
              <a:t>: function () {</a:t>
            </a:r>
          </a:p>
          <a:p>
            <a:pPr marL="0" indent="0">
              <a:buNone/>
            </a:pPr>
            <a:r>
              <a:rPr lang="en-US" altLang="zh-CN" sz="2000" dirty="0"/>
              <a:t>                alert("</a:t>
            </a:r>
            <a:r>
              <a:rPr lang="zh-CN" altLang="en-US" sz="2000" dirty="0"/>
              <a:t>可以在这里提交表单了</a:t>
            </a:r>
            <a:r>
              <a:rPr lang="en-US" altLang="zh-CN" sz="2000" dirty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})</a:t>
            </a:r>
          </a:p>
          <a:p>
            <a:pPr marL="0" indent="0">
              <a:buNone/>
            </a:pPr>
            <a:r>
              <a:rPr lang="en-US" altLang="zh-CN" sz="2000" dirty="0"/>
              <a:t>&lt;/script&gt;</a:t>
            </a:r>
          </a:p>
        </p:txBody>
      </p:sp>
      <p:sp>
        <p:nvSpPr>
          <p:cNvPr id="6" name="矩形 5"/>
          <p:cNvSpPr/>
          <p:nvPr/>
        </p:nvSpPr>
        <p:spPr>
          <a:xfrm>
            <a:off x="419099" y="2520375"/>
            <a:ext cx="4981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&lt;form id="new" action="" method="POST" </a:t>
            </a:r>
            <a:r>
              <a:rPr lang="en-US" altLang="zh-CN" sz="2000" dirty="0" err="1"/>
              <a:t>v-on:submit.prevent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onSubmit</a:t>
            </a:r>
            <a:r>
              <a:rPr lang="en-US" altLang="zh-CN" sz="2000" dirty="0"/>
              <a:t>"&gt;</a:t>
            </a:r>
          </a:p>
          <a:p>
            <a:pPr marL="0" indent="0">
              <a:buNone/>
            </a:pPr>
            <a:r>
              <a:rPr lang="en-US" altLang="zh-CN" sz="2000" dirty="0"/>
              <a:t>    &lt;input type="text" id="code" name="code"&gt; </a:t>
            </a:r>
          </a:p>
          <a:p>
            <a:pPr marL="0" indent="0">
              <a:buNone/>
            </a:pPr>
            <a:r>
              <a:rPr lang="en-US" altLang="zh-CN" sz="2000" dirty="0"/>
              <a:t>   &lt;input type="submit"&gt;</a:t>
            </a:r>
          </a:p>
          <a:p>
            <a:pPr marL="0" indent="0">
              <a:buNone/>
            </a:pPr>
            <a:r>
              <a:rPr lang="en-US" altLang="zh-CN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3606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1468339"/>
          </a:xfrm>
        </p:spPr>
        <p:txBody>
          <a:bodyPr/>
          <a:lstStyle/>
          <a:p>
            <a:r>
              <a:rPr lang="zh-CN" altLang="en-US" sz="2800" dirty="0" smtClean="0"/>
              <a:t>在事件处理器中经常需要调用</a:t>
            </a:r>
            <a:r>
              <a:rPr lang="en-US" altLang="zh-CN" sz="2800" dirty="0" err="1" smtClean="0"/>
              <a:t>event.stopPropagation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来阻止事件冒泡 ，</a:t>
            </a:r>
            <a:r>
              <a:rPr lang="en-US" altLang="zh-CN" sz="2800" dirty="0" smtClean="0"/>
              <a:t>vue.js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.stop</a:t>
            </a:r>
            <a:r>
              <a:rPr lang="zh-CN" altLang="en-US" sz="2800" dirty="0" smtClean="0"/>
              <a:t>事件修饰符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事件修饰符</a:t>
            </a:r>
            <a:r>
              <a:rPr lang="en-US" altLang="zh-CN" dirty="0" smtClean="0"/>
              <a:t>-stop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597" y="2158425"/>
            <a:ext cx="47148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div id="app"&gt;</a:t>
            </a:r>
          </a:p>
          <a:p>
            <a:pPr marL="0" indent="0">
              <a:buNone/>
            </a:pPr>
            <a:r>
              <a:rPr lang="en-US" altLang="zh-CN" sz="2000" dirty="0"/>
              <a:t>    &lt;div id="div1" </a:t>
            </a:r>
            <a:r>
              <a:rPr lang="en-US" altLang="zh-CN" sz="2000" dirty="0" err="1"/>
              <a:t>v-on:click</a:t>
            </a:r>
            <a:r>
              <a:rPr lang="en-US" altLang="zh-CN" sz="2000" dirty="0"/>
              <a:t>="div1Click"&gt;</a:t>
            </a:r>
          </a:p>
          <a:p>
            <a:pPr marL="0" indent="0">
              <a:buNone/>
            </a:pPr>
            <a:r>
              <a:rPr lang="en-US" altLang="zh-CN" sz="2000" dirty="0"/>
              <a:t>        &lt;button </a:t>
            </a:r>
            <a:r>
              <a:rPr lang="en-US" altLang="zh-CN" sz="2000" dirty="0" err="1"/>
              <a:t>v-on:click.stop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btnClick</a:t>
            </a:r>
            <a:r>
              <a:rPr lang="en-US" altLang="zh-CN" sz="2000" dirty="0"/>
              <a:t>" &gt;</a:t>
            </a:r>
            <a:r>
              <a:rPr lang="zh-CN" altLang="en-US" sz="2000" dirty="0"/>
              <a:t>按钮</a:t>
            </a:r>
            <a:r>
              <a:rPr lang="en-US" altLang="zh-CN" sz="2000" dirty="0"/>
              <a:t>&lt;/button&gt;</a:t>
            </a:r>
          </a:p>
          <a:p>
            <a:pPr marL="0" indent="0">
              <a:buNone/>
            </a:pPr>
            <a:r>
              <a:rPr lang="en-US" altLang="zh-CN" sz="2000" dirty="0"/>
              <a:t>    &lt;/div&gt;</a:t>
            </a:r>
          </a:p>
          <a:p>
            <a:pPr marL="0" indent="0">
              <a:buNone/>
            </a:pPr>
            <a:r>
              <a:rPr lang="en-US" altLang="zh-CN" sz="2000" dirty="0"/>
              <a:t>&lt;/div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4800600" y="2096750"/>
            <a:ext cx="41719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&lt;script&gt;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      el: '#app',</a:t>
            </a:r>
          </a:p>
          <a:p>
            <a:pPr marL="0" indent="0">
              <a:buNone/>
            </a:pPr>
            <a:r>
              <a:rPr lang="en-US" altLang="zh-CN" sz="2000" dirty="0"/>
              <a:t>        methods: {</a:t>
            </a:r>
          </a:p>
          <a:p>
            <a:pPr marL="0" indent="0">
              <a:buNone/>
            </a:pPr>
            <a:r>
              <a:rPr lang="en-US" altLang="zh-CN" sz="2000" dirty="0"/>
              <a:t>            div1Click: function (event) {</a:t>
            </a:r>
          </a:p>
          <a:p>
            <a:pPr marL="0" indent="0">
              <a:buNone/>
            </a:pPr>
            <a:r>
              <a:rPr lang="en-US" altLang="zh-CN" sz="2000" dirty="0"/>
              <a:t>                alert( "div1 click");</a:t>
            </a:r>
          </a:p>
          <a:p>
            <a:pPr marL="0" indent="0">
              <a:buNone/>
            </a:pPr>
            <a:r>
              <a:rPr lang="en-US" altLang="zh-CN" sz="2000" dirty="0"/>
              <a:t>            },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btnClick:function</a:t>
            </a:r>
            <a:r>
              <a:rPr lang="en-US" altLang="zh-CN" sz="2000" dirty="0"/>
              <a:t>(event){</a:t>
            </a:r>
          </a:p>
          <a:p>
            <a:pPr marL="0" indent="0">
              <a:buNone/>
            </a:pPr>
            <a:r>
              <a:rPr lang="en-US" altLang="zh-CN" sz="2000" dirty="0"/>
              <a:t>                alert("button click");</a:t>
            </a:r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})</a:t>
            </a:r>
          </a:p>
          <a:p>
            <a:pPr marL="0" indent="0">
              <a:buNone/>
            </a:pPr>
            <a:r>
              <a:rPr lang="en-US" altLang="zh-CN" sz="2000" dirty="0"/>
              <a:t>&lt;/script&gt;</a:t>
            </a:r>
          </a:p>
        </p:txBody>
      </p:sp>
      <p:sp>
        <p:nvSpPr>
          <p:cNvPr id="8" name="矩形 7"/>
          <p:cNvSpPr/>
          <p:nvPr/>
        </p:nvSpPr>
        <p:spPr>
          <a:xfrm>
            <a:off x="361950" y="4330467"/>
            <a:ext cx="3095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&lt;style&gt;</a:t>
            </a:r>
          </a:p>
          <a:p>
            <a:r>
              <a:rPr lang="en-US" altLang="zh-CN" sz="2000" dirty="0"/>
              <a:t>        #div1{</a:t>
            </a:r>
          </a:p>
          <a:p>
            <a:r>
              <a:rPr lang="en-US" altLang="zh-CN" sz="2000" dirty="0"/>
              <a:t>            width:200px;</a:t>
            </a:r>
          </a:p>
          <a:p>
            <a:r>
              <a:rPr lang="en-US" altLang="zh-CN" sz="2000" dirty="0"/>
              <a:t>            height: 50px;</a:t>
            </a:r>
          </a:p>
          <a:p>
            <a:r>
              <a:rPr lang="en-US" altLang="zh-CN" sz="2000" dirty="0"/>
              <a:t>            background: red;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&lt;/style&gt;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8698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338495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Vue.js</a:t>
            </a:r>
            <a:r>
              <a:rPr lang="zh-CN" altLang="en-US" dirty="0"/>
              <a:t>表单控件绑定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6189" y="829088"/>
            <a:ext cx="8153401" cy="3146564"/>
          </a:xfrm>
        </p:spPr>
        <p:txBody>
          <a:bodyPr/>
          <a:lstStyle/>
          <a:p>
            <a:r>
              <a:rPr lang="en-US" altLang="zh-CN" sz="2800" dirty="0" smtClean="0"/>
              <a:t>.capture</a:t>
            </a:r>
            <a:r>
              <a:rPr lang="zh-CN" altLang="en-US" sz="2800" dirty="0" smtClean="0"/>
              <a:t>事件修饰符是</a:t>
            </a:r>
            <a:r>
              <a:rPr lang="en-US" altLang="zh-CN" sz="2800" dirty="0" smtClean="0"/>
              <a:t> Vue.js1.0.16</a:t>
            </a:r>
            <a:r>
              <a:rPr lang="zh-CN" altLang="en-US" sz="2800" dirty="0" smtClean="0"/>
              <a:t>版本新增的，表示添加事件侦听器采用</a:t>
            </a:r>
            <a:r>
              <a:rPr lang="en-US" altLang="zh-CN" sz="2800" dirty="0" smtClean="0"/>
              <a:t>capture</a:t>
            </a:r>
            <a:r>
              <a:rPr lang="zh-CN" altLang="en-US" sz="2800" dirty="0" smtClean="0"/>
              <a:t>即捕获模型。例：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&lt;!-- </a:t>
            </a:r>
            <a:r>
              <a:rPr lang="zh-CN" altLang="en-US" sz="2800" dirty="0"/>
              <a:t>添加事件侦听器时使用 </a:t>
            </a:r>
            <a:r>
              <a:rPr lang="en-US" altLang="zh-CN" sz="2800" dirty="0"/>
              <a:t>capture </a:t>
            </a:r>
            <a:r>
              <a:rPr lang="zh-CN" altLang="en-US" sz="2800" dirty="0"/>
              <a:t>模式 </a:t>
            </a:r>
            <a:r>
              <a:rPr lang="en-US" altLang="zh-CN" sz="2800" dirty="0"/>
              <a:t>--&gt;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&lt;div </a:t>
            </a:r>
            <a:r>
              <a:rPr lang="en-US" altLang="zh-CN" sz="2800" dirty="0" err="1"/>
              <a:t>v-on:click.capture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doThis</a:t>
            </a:r>
            <a:r>
              <a:rPr lang="en-US" altLang="zh-CN" sz="2800" dirty="0"/>
              <a:t>"&gt;...&lt;/div</a:t>
            </a:r>
            <a:r>
              <a:rPr lang="en-US" altLang="zh-CN" sz="2800" dirty="0" smtClean="0"/>
              <a:t>&gt;</a:t>
            </a:r>
          </a:p>
          <a:p>
            <a:pPr marL="0" indent="0">
              <a:buNone/>
            </a:pPr>
            <a:r>
              <a:rPr lang="zh-CN" altLang="en-US" sz="2800" dirty="0" smtClean="0"/>
              <a:t>其主要是用来</a:t>
            </a:r>
            <a:r>
              <a:rPr lang="zh-CN" altLang="en-US" sz="2800" dirty="0"/>
              <a:t>达到事件监听是捕获还是冒泡阶段中监听的</a:t>
            </a:r>
            <a:r>
              <a:rPr lang="zh-CN" altLang="en-US" sz="2800" dirty="0" smtClean="0"/>
              <a:t>效果。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事件修饰符</a:t>
            </a:r>
            <a:r>
              <a:rPr lang="en-US" altLang="zh-CN" dirty="0" smtClean="0"/>
              <a:t>-capture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530" y="4522304"/>
            <a:ext cx="816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W3C</a:t>
            </a:r>
            <a:r>
              <a:rPr lang="zh-CN" altLang="en-US" sz="2400" dirty="0">
                <a:solidFill>
                  <a:srgbClr val="0070C0"/>
                </a:solidFill>
              </a:rPr>
              <a:t>标准事件监听其实是事件冒泡和事件捕获的混合体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r>
              <a:rPr lang="zh-CN" altLang="en-US" sz="2400" dirty="0">
                <a:solidFill>
                  <a:srgbClr val="0070C0"/>
                </a:solidFill>
              </a:rPr>
              <a:t>任何事件发生时，先从顶层开始进行事件捕获，直到事件触发到达了事件源元素。然后，再从事件源往上进行事件冒泡，直到到达</a:t>
            </a:r>
            <a:r>
              <a:rPr lang="en-US" altLang="zh-CN" sz="2400" dirty="0">
                <a:solidFill>
                  <a:srgbClr val="0070C0"/>
                </a:solidFill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</a:rPr>
              <a:t>。使用</a:t>
            </a:r>
            <a:r>
              <a:rPr lang="en-US" altLang="zh-CN" sz="2400" dirty="0">
                <a:solidFill>
                  <a:srgbClr val="0070C0"/>
                </a:solidFill>
              </a:rPr>
              <a:t>`</a:t>
            </a:r>
            <a:r>
              <a:rPr lang="en-US" altLang="zh-CN" sz="2400" dirty="0" err="1">
                <a:solidFill>
                  <a:srgbClr val="0070C0"/>
                </a:solidFill>
              </a:rPr>
              <a:t>addEventListener</a:t>
            </a:r>
            <a:r>
              <a:rPr lang="zh-CN" altLang="en-US" sz="2400" dirty="0">
                <a:solidFill>
                  <a:srgbClr val="0070C0"/>
                </a:solidFill>
              </a:rPr>
              <a:t>函数</a:t>
            </a:r>
            <a:r>
              <a:rPr lang="en-US" altLang="zh-CN" sz="2400" dirty="0">
                <a:solidFill>
                  <a:srgbClr val="0070C0"/>
                </a:solidFill>
              </a:rPr>
              <a:t>`</a:t>
            </a:r>
            <a:r>
              <a:rPr lang="zh-CN" altLang="en-US" sz="2400" dirty="0">
                <a:solidFill>
                  <a:srgbClr val="0070C0"/>
                </a:solidFill>
              </a:rPr>
              <a:t>可以自由选择事件冒泡和事件</a:t>
            </a:r>
            <a:r>
              <a:rPr lang="zh-CN" altLang="en-US" sz="2400" dirty="0" smtClean="0">
                <a:solidFill>
                  <a:srgbClr val="0070C0"/>
                </a:solidFill>
              </a:rPr>
              <a:t>捕获。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93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事件修饰符</a:t>
            </a:r>
            <a:r>
              <a:rPr lang="en-US" altLang="zh-CN" dirty="0" smtClean="0"/>
              <a:t>-capture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49" y="833926"/>
            <a:ext cx="7083959" cy="56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89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1868389"/>
          </a:xfrm>
        </p:spPr>
        <p:txBody>
          <a:bodyPr/>
          <a:lstStyle/>
          <a:p>
            <a:r>
              <a:rPr lang="en-US" altLang="zh-CN" sz="2800" dirty="0" smtClean="0"/>
              <a:t>.self</a:t>
            </a:r>
            <a:r>
              <a:rPr lang="zh-CN" altLang="en-US" sz="2800" dirty="0"/>
              <a:t>事件</a:t>
            </a:r>
            <a:r>
              <a:rPr lang="zh-CN" altLang="en-US" sz="2800" dirty="0" smtClean="0"/>
              <a:t>修饰符也是</a:t>
            </a:r>
            <a:r>
              <a:rPr lang="en-US" altLang="zh-CN" sz="2800" dirty="0" smtClean="0"/>
              <a:t>Vue.js1.0.16</a:t>
            </a:r>
            <a:r>
              <a:rPr lang="zh-CN" altLang="en-US" sz="2800" dirty="0" smtClean="0"/>
              <a:t>版本新增的，表示只当事件在该元素本身（而不是子元素）触发时触发回调。例：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&lt;div id="div1" </a:t>
            </a:r>
            <a:r>
              <a:rPr lang="en-US" altLang="zh-CN" sz="2800" dirty="0" err="1" smtClean="0"/>
              <a:t>v-on:click.self</a:t>
            </a:r>
            <a:r>
              <a:rPr lang="en-US" altLang="zh-CN" sz="2800" dirty="0" smtClean="0"/>
              <a:t>="div1Click"&gt;</a:t>
            </a:r>
          </a:p>
          <a:p>
            <a:pPr marL="0" indent="0">
              <a:buNone/>
            </a:pPr>
            <a:r>
              <a:rPr lang="en-US" altLang="zh-CN" sz="2800" dirty="0" smtClean="0"/>
              <a:t>        &lt;button </a:t>
            </a:r>
            <a:r>
              <a:rPr lang="en-US" altLang="zh-CN" sz="2800" dirty="0" err="1" smtClean="0"/>
              <a:t>v-on:click</a:t>
            </a:r>
            <a:r>
              <a:rPr lang="en-US" altLang="zh-CN" sz="2800" dirty="0" smtClean="0"/>
              <a:t>="</a:t>
            </a:r>
            <a:r>
              <a:rPr lang="en-US" altLang="zh-CN" sz="2800" dirty="0" err="1" smtClean="0"/>
              <a:t>btnClick</a:t>
            </a:r>
            <a:r>
              <a:rPr lang="en-US" altLang="zh-CN" sz="2800" dirty="0" smtClean="0"/>
              <a:t>" &gt;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&lt;/button&gt;</a:t>
            </a:r>
          </a:p>
          <a:p>
            <a:pPr marL="0" indent="0">
              <a:buNone/>
            </a:pPr>
            <a:r>
              <a:rPr lang="en-US" altLang="zh-CN" sz="2800" dirty="0" smtClean="0"/>
              <a:t>    &lt;/div&gt;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事件修饰符</a:t>
            </a:r>
            <a:r>
              <a:rPr lang="en-US" altLang="zh-CN" dirty="0" smtClean="0"/>
              <a:t>-self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9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1868389"/>
          </a:xfrm>
        </p:spPr>
        <p:txBody>
          <a:bodyPr/>
          <a:lstStyle/>
          <a:p>
            <a:r>
              <a:rPr lang="zh-CN" altLang="en-US" sz="2800" dirty="0" smtClean="0"/>
              <a:t>监听键盘事件经常需要检测</a:t>
            </a:r>
            <a:r>
              <a:rPr lang="en-US" altLang="zh-CN" sz="2800" dirty="0" err="1" smtClean="0"/>
              <a:t>keyCode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Vue.js</a:t>
            </a:r>
            <a:r>
              <a:rPr lang="zh-CN" altLang="en-US" sz="2800" dirty="0" smtClean="0"/>
              <a:t>可以为</a:t>
            </a:r>
            <a:r>
              <a:rPr lang="en-US" altLang="zh-CN" sz="2800" dirty="0" smtClean="0"/>
              <a:t>v-on</a:t>
            </a:r>
            <a:r>
              <a:rPr lang="zh-CN" altLang="en-US" sz="2800" dirty="0" smtClean="0"/>
              <a:t>添加键盘修饰符。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&lt;!-- </a:t>
            </a:r>
            <a:r>
              <a:rPr lang="zh-CN" altLang="en-US" sz="2400" dirty="0"/>
              <a:t>只有在 </a:t>
            </a:r>
            <a:r>
              <a:rPr lang="en-US" altLang="zh-CN" sz="2400" dirty="0" err="1"/>
              <a:t>keyCode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13 </a:t>
            </a:r>
            <a:r>
              <a:rPr lang="zh-CN" altLang="en-US" sz="2400" dirty="0"/>
              <a:t>时调用 </a:t>
            </a:r>
            <a:r>
              <a:rPr lang="en-US" altLang="zh-CN" sz="2400" dirty="0" err="1"/>
              <a:t>vm.submit</a:t>
            </a:r>
            <a:r>
              <a:rPr lang="en-US" altLang="zh-CN" sz="2400" dirty="0"/>
              <a:t>() --&gt;</a:t>
            </a:r>
          </a:p>
          <a:p>
            <a:pPr marL="0" indent="0">
              <a:buNone/>
            </a:pPr>
            <a:r>
              <a:rPr lang="en-US" altLang="zh-CN" sz="2400" dirty="0"/>
              <a:t>&lt;input v-on:keyup.13="submit"&gt;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800" dirty="0"/>
              <a:t>记住所有的 </a:t>
            </a:r>
            <a:r>
              <a:rPr lang="en-US" altLang="zh-CN" sz="2800" dirty="0" err="1"/>
              <a:t>keyCode</a:t>
            </a:r>
            <a:r>
              <a:rPr lang="en-US" altLang="zh-CN" sz="2800" dirty="0"/>
              <a:t> </a:t>
            </a:r>
            <a:r>
              <a:rPr lang="zh-CN" altLang="en-US" sz="2800" dirty="0"/>
              <a:t>比较困难，</a:t>
            </a:r>
            <a:r>
              <a:rPr lang="en-US" altLang="zh-CN" sz="2800" dirty="0"/>
              <a:t>Vue.js </a:t>
            </a:r>
            <a:r>
              <a:rPr lang="zh-CN" altLang="en-US" sz="2800" dirty="0"/>
              <a:t>为最常用的按键提供别名：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&lt;!-- </a:t>
            </a:r>
            <a:r>
              <a:rPr lang="zh-CN" altLang="en-US" sz="2400" dirty="0"/>
              <a:t>同上 </a:t>
            </a:r>
            <a:r>
              <a:rPr lang="en-US" altLang="zh-CN" sz="2400" dirty="0"/>
              <a:t>--&gt;</a:t>
            </a:r>
          </a:p>
          <a:p>
            <a:pPr marL="0" indent="0">
              <a:buNone/>
            </a:pPr>
            <a:r>
              <a:rPr lang="en-US" altLang="zh-CN" sz="2400" dirty="0"/>
              <a:t>&lt;input </a:t>
            </a:r>
            <a:r>
              <a:rPr lang="en-US" altLang="zh-CN" sz="2400" dirty="0" err="1"/>
              <a:t>v-on:keyup.enter</a:t>
            </a:r>
            <a:r>
              <a:rPr lang="en-US" altLang="zh-CN" sz="2400" dirty="0"/>
              <a:t>="submit"&gt;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按键事件</a:t>
            </a:r>
            <a:r>
              <a:rPr lang="en-US" altLang="zh-CN" dirty="0" smtClean="0"/>
              <a:t>--</a:t>
            </a:r>
            <a:r>
              <a:rPr lang="zh-CN" altLang="en-US" dirty="0" smtClean="0"/>
              <a:t>键盘修饰符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65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enter(keycode:13)</a:t>
            </a:r>
          </a:p>
          <a:p>
            <a:r>
              <a:rPr lang="en-US" altLang="zh-CN" dirty="0" smtClean="0"/>
              <a:t>tab(keycode:9)</a:t>
            </a:r>
          </a:p>
          <a:p>
            <a:r>
              <a:rPr lang="en-US" altLang="zh-CN" dirty="0" smtClean="0"/>
              <a:t>delete(keycode:8,46)</a:t>
            </a:r>
          </a:p>
          <a:p>
            <a:r>
              <a:rPr lang="en-US" altLang="zh-CN" dirty="0" smtClean="0"/>
              <a:t>esc(keycode:27)</a:t>
            </a:r>
          </a:p>
          <a:p>
            <a:r>
              <a:rPr lang="en-US" altLang="zh-CN" dirty="0" smtClean="0"/>
              <a:t>space(keycode:32)</a:t>
            </a:r>
          </a:p>
          <a:p>
            <a:r>
              <a:rPr lang="en-US" altLang="zh-CN" dirty="0" smtClean="0"/>
              <a:t>up(keycode:38)</a:t>
            </a:r>
          </a:p>
          <a:p>
            <a:r>
              <a:rPr lang="en-US" altLang="zh-CN" dirty="0" smtClean="0"/>
              <a:t>down(keycode:40)</a:t>
            </a:r>
          </a:p>
          <a:p>
            <a:r>
              <a:rPr lang="en-US" altLang="zh-CN" dirty="0" smtClean="0"/>
              <a:t>left(keycode:37)</a:t>
            </a:r>
          </a:p>
          <a:p>
            <a:r>
              <a:rPr lang="en-US" altLang="zh-CN" dirty="0" smtClean="0"/>
              <a:t>right(keycode:39)</a:t>
            </a:r>
          </a:p>
          <a:p>
            <a:r>
              <a:rPr lang="en-US" altLang="zh-CN" dirty="0" smtClean="0"/>
              <a:t>a-z|0-9</a:t>
            </a:r>
            <a:r>
              <a:rPr lang="zh-CN" altLang="en-US" dirty="0" smtClean="0"/>
              <a:t>都能够通过按钮别名检测按键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常用按键别名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2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&lt;!-- </a:t>
            </a:r>
            <a:r>
              <a:rPr lang="zh-CN" altLang="en-US" dirty="0"/>
              <a:t>完整语法 </a:t>
            </a:r>
            <a:r>
              <a:rPr lang="en-US" altLang="zh-CN" dirty="0"/>
              <a:t>--&gt;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&lt;a </a:t>
            </a:r>
            <a:r>
              <a:rPr lang="en-US" altLang="zh-CN" dirty="0" err="1"/>
              <a:t>v-on:click</a:t>
            </a:r>
            <a:r>
              <a:rPr lang="en-US" altLang="zh-CN" dirty="0"/>
              <a:t>="</a:t>
            </a:r>
            <a:r>
              <a:rPr lang="en-US" altLang="zh-CN" dirty="0" err="1"/>
              <a:t>doSomething</a:t>
            </a:r>
            <a:r>
              <a:rPr lang="en-US" altLang="zh-CN" dirty="0"/>
              <a:t>"&gt;&lt;/a&gt;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&lt;!-- </a:t>
            </a:r>
            <a:r>
              <a:rPr lang="zh-CN" altLang="en-US" dirty="0"/>
              <a:t>缩写 </a:t>
            </a:r>
            <a:r>
              <a:rPr lang="en-US" altLang="zh-CN" dirty="0"/>
              <a:t>--&gt;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&lt;a @click="</a:t>
            </a:r>
            <a:r>
              <a:rPr lang="en-US" altLang="zh-CN" dirty="0" err="1"/>
              <a:t>doSomething</a:t>
            </a:r>
            <a:r>
              <a:rPr lang="en-US" altLang="zh-CN"/>
              <a:t>"&gt;&lt;/a&gt;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v-on</a:t>
            </a:r>
            <a:r>
              <a:rPr lang="zh-CN" altLang="en-US" dirty="0" smtClean="0"/>
              <a:t>缩写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81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1.click-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点击鼠标左键时触发</a:t>
            </a:r>
            <a:r>
              <a:rPr lang="en-US" altLang="zh-CN" sz="2400" dirty="0"/>
              <a:t>,</a:t>
            </a:r>
            <a:r>
              <a:rPr lang="zh-CN" altLang="en-US" sz="2400" dirty="0"/>
              <a:t>当用户的交单点在按钮上并按了回车</a:t>
            </a:r>
            <a:r>
              <a:rPr lang="en-US" altLang="zh-CN" sz="2400" dirty="0"/>
              <a:t>,</a:t>
            </a:r>
            <a:r>
              <a:rPr lang="zh-CN" altLang="en-US" sz="2400" dirty="0"/>
              <a:t>同样触发该事件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2.dbclick-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点击任意一个鼠标按钮时发生</a:t>
            </a:r>
          </a:p>
          <a:p>
            <a:r>
              <a:rPr lang="en-US" altLang="zh-CN" sz="2400" dirty="0"/>
              <a:t>3.mouseout-</a:t>
            </a:r>
            <a:r>
              <a:rPr lang="zh-CN" altLang="en-US" sz="2400" dirty="0" smtClean="0"/>
              <a:t>鼠标</a:t>
            </a:r>
            <a:r>
              <a:rPr lang="zh-CN" altLang="en-US" sz="2400" dirty="0"/>
              <a:t>指针指向某个元素上</a:t>
            </a:r>
            <a:r>
              <a:rPr lang="en-US" altLang="zh-CN" sz="2400" dirty="0"/>
              <a:t>,</a:t>
            </a:r>
            <a:r>
              <a:rPr lang="zh-CN" altLang="en-US" sz="2400" dirty="0"/>
              <a:t>且用户正要移出元素的边界时发生</a:t>
            </a:r>
          </a:p>
          <a:p>
            <a:r>
              <a:rPr lang="en-US" altLang="zh-CN" sz="2400" dirty="0"/>
              <a:t>4.mouseover-</a:t>
            </a:r>
            <a:r>
              <a:rPr lang="zh-CN" altLang="en-US" sz="2400" dirty="0" smtClean="0"/>
              <a:t>鼠标</a:t>
            </a:r>
            <a:r>
              <a:rPr lang="zh-CN" altLang="en-US" sz="2400" dirty="0"/>
              <a:t>移出某个元素到另一个元素上时发生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5.mouseup-</a:t>
            </a:r>
            <a:r>
              <a:rPr lang="zh-CN" altLang="en-US" sz="2400" dirty="0" smtClean="0"/>
              <a:t>用户松开</a:t>
            </a:r>
            <a:r>
              <a:rPr lang="zh-CN" altLang="en-US" sz="2400" dirty="0"/>
              <a:t>任意一个按钮时发生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6.mousemove-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鼠标在某个元素上时持续</a:t>
            </a:r>
            <a:r>
              <a:rPr lang="zh-CN" altLang="en-US" sz="2400" dirty="0" smtClean="0"/>
              <a:t>发生</a:t>
            </a:r>
            <a:endParaRPr lang="en-US" altLang="zh-CN" sz="2400" dirty="0" smtClean="0"/>
          </a:p>
          <a:p>
            <a:r>
              <a:rPr lang="zh-CN" altLang="en-US" sz="2400" dirty="0"/>
              <a:t>页面上所有</a:t>
            </a:r>
            <a:r>
              <a:rPr lang="zh-CN" altLang="en-US" sz="2400" dirty="0" smtClean="0"/>
              <a:t>元素都</a:t>
            </a:r>
            <a:r>
              <a:rPr lang="zh-CN" altLang="en-US" sz="2400" dirty="0"/>
              <a:t>支持鼠标事件</a:t>
            </a:r>
            <a:r>
              <a:rPr lang="en-US" altLang="zh-CN" sz="2400" dirty="0" smtClean="0"/>
              <a:t>.</a:t>
            </a:r>
            <a:r>
              <a:rPr lang="zh-CN" altLang="en-US" sz="2400" dirty="0"/>
              <a:t>每个鼠标事件都会给以下</a:t>
            </a:r>
            <a:r>
              <a:rPr lang="en-US" altLang="zh-CN" sz="2400" dirty="0"/>
              <a:t>event</a:t>
            </a:r>
            <a:r>
              <a:rPr lang="zh-CN" altLang="en-US" sz="2400" dirty="0"/>
              <a:t>对象的属性赋值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坐标</a:t>
            </a:r>
            <a:r>
              <a:rPr lang="zh-CN" altLang="en-US" sz="2400" dirty="0"/>
              <a:t>属性</a:t>
            </a:r>
            <a:r>
              <a:rPr lang="en-US" altLang="zh-CN" sz="2400" dirty="0"/>
              <a:t>-</a:t>
            </a:r>
            <a:r>
              <a:rPr lang="en-US" altLang="zh-CN" sz="2400" dirty="0" err="1"/>
              <a:t>clientX</a:t>
            </a:r>
            <a:r>
              <a:rPr lang="zh-CN" altLang="en-US" sz="2400" dirty="0"/>
              <a:t>和</a:t>
            </a:r>
            <a:r>
              <a:rPr lang="en-US" altLang="zh-CN" sz="2400" dirty="0" err="1" smtClean="0"/>
              <a:t>clientY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shiftKey,ctrlKey,altKey</a:t>
            </a:r>
            <a:r>
              <a:rPr lang="en-US" altLang="zh-CN" sz="2400" dirty="0"/>
              <a:t>,</a:t>
            </a:r>
            <a:r>
              <a:rPr lang="zh-CN" altLang="en-US" sz="2400" dirty="0"/>
              <a:t>和</a:t>
            </a:r>
            <a:r>
              <a:rPr lang="en-US" altLang="zh-CN" sz="2400" dirty="0" err="1" smtClean="0"/>
              <a:t>metaKey</a:t>
            </a:r>
            <a:r>
              <a:rPr lang="en-US" altLang="zh-CN" sz="2400" dirty="0" smtClean="0"/>
              <a:t>(window</a:t>
            </a:r>
            <a:r>
              <a:rPr lang="zh-CN" altLang="en-US" sz="2400" dirty="0" smtClean="0"/>
              <a:t>键或</a:t>
            </a:r>
            <a:r>
              <a:rPr lang="en-US" altLang="zh-CN" sz="2400" dirty="0" smtClean="0"/>
              <a:t>Command</a:t>
            </a:r>
            <a:r>
              <a:rPr lang="zh-CN" altLang="en-US" sz="2400" dirty="0" smtClean="0"/>
              <a:t>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zh-CN" altLang="en-US" sz="2400" dirty="0"/>
              <a:t>鼠标事件发生顺序</a:t>
            </a:r>
          </a:p>
          <a:p>
            <a:pPr lvl="1"/>
            <a:r>
              <a:rPr lang="en-US" altLang="zh-CN" sz="2000" dirty="0" err="1"/>
              <a:t>mouserdown</a:t>
            </a:r>
            <a:r>
              <a:rPr lang="en-US" altLang="zh-CN" sz="2000" dirty="0"/>
              <a:t>&gt;&gt;</a:t>
            </a:r>
            <a:r>
              <a:rPr lang="en-US" altLang="zh-CN" sz="2000" dirty="0" err="1" smtClean="0"/>
              <a:t>mouseup</a:t>
            </a:r>
            <a:r>
              <a:rPr lang="en-US" altLang="zh-CN" sz="2000" dirty="0" smtClean="0"/>
              <a:t>&gt;&gt;</a:t>
            </a:r>
            <a:r>
              <a:rPr lang="en-US" altLang="zh-CN" sz="2000" dirty="0"/>
              <a:t>click&gt;&gt;</a:t>
            </a:r>
            <a:r>
              <a:rPr lang="en-US" altLang="zh-CN" sz="2000" dirty="0" err="1"/>
              <a:t>mousedown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mouseup</a:t>
            </a:r>
            <a:r>
              <a:rPr lang="en-US" altLang="zh-CN" sz="2000" dirty="0"/>
              <a:t>&gt;&gt;click&gt;&gt;</a:t>
            </a:r>
            <a:r>
              <a:rPr lang="en-US" altLang="zh-CN" sz="2000" dirty="0" err="1"/>
              <a:t>dbclick</a:t>
            </a:r>
            <a:endParaRPr lang="en-US" altLang="zh-CN" sz="2000" dirty="0"/>
          </a:p>
          <a:p>
            <a:endParaRPr lang="en-US" altLang="zh-CN" sz="2800" dirty="0"/>
          </a:p>
          <a:p>
            <a:pPr lvl="1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常用事件类型</a:t>
            </a:r>
            <a:r>
              <a:rPr lang="en-US" altLang="zh-CN" dirty="0" smtClean="0"/>
              <a:t>-</a:t>
            </a:r>
            <a:r>
              <a:rPr lang="zh-CN" altLang="en-US" dirty="0"/>
              <a:t>鼠标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1.keydown-</a:t>
            </a:r>
            <a:r>
              <a:rPr lang="zh-CN" altLang="en-US" sz="2000" dirty="0"/>
              <a:t>用户在按键上按下某个键时触发</a:t>
            </a:r>
            <a:r>
              <a:rPr lang="en-US" altLang="zh-CN" sz="2000" dirty="0"/>
              <a:t>,</a:t>
            </a:r>
            <a:r>
              <a:rPr lang="zh-CN" altLang="en-US" sz="2000" dirty="0"/>
              <a:t>一直按着某个键</a:t>
            </a:r>
            <a:r>
              <a:rPr lang="en-US" altLang="zh-CN" sz="2000" dirty="0"/>
              <a:t>,</a:t>
            </a:r>
            <a:r>
              <a:rPr lang="zh-CN" altLang="en-US" sz="2000" dirty="0"/>
              <a:t>则会不停的触发</a:t>
            </a:r>
            <a:r>
              <a:rPr lang="en-US" altLang="zh-CN" sz="2000" dirty="0"/>
              <a:t>(Opera</a:t>
            </a:r>
            <a:r>
              <a:rPr lang="zh-CN" altLang="en-US" sz="2000" dirty="0"/>
              <a:t>浏览器除外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2.keypress-</a:t>
            </a:r>
            <a:r>
              <a:rPr lang="zh-CN" altLang="en-US" sz="2000" dirty="0"/>
              <a:t>用户按下一个键</a:t>
            </a:r>
            <a:r>
              <a:rPr lang="en-US" altLang="zh-CN" sz="2000" dirty="0"/>
              <a:t>,</a:t>
            </a:r>
            <a:r>
              <a:rPr lang="zh-CN" altLang="en-US" sz="2000" dirty="0"/>
              <a:t>并产生一个字符时发生</a:t>
            </a:r>
            <a:r>
              <a:rPr lang="en-US" altLang="zh-CN" sz="2000" dirty="0"/>
              <a:t>(</a:t>
            </a:r>
            <a:r>
              <a:rPr lang="zh-CN" altLang="en-US" sz="2000" dirty="0"/>
              <a:t>不管是</a:t>
            </a:r>
            <a:r>
              <a:rPr lang="en-US" altLang="zh-CN" sz="2000" dirty="0" err="1"/>
              <a:t>shiftalt</a:t>
            </a:r>
            <a:r>
              <a:rPr lang="zh-CN" altLang="en-US" sz="2000" dirty="0"/>
              <a:t>等</a:t>
            </a:r>
            <a:r>
              <a:rPr lang="en-US" altLang="zh-CN" sz="2000" dirty="0"/>
              <a:t>),</a:t>
            </a:r>
            <a:r>
              <a:rPr lang="zh-CN" altLang="en-US" sz="2000" dirty="0"/>
              <a:t>一直按下去</a:t>
            </a:r>
            <a:r>
              <a:rPr lang="en-US" altLang="zh-CN" sz="2000" dirty="0"/>
              <a:t>,</a:t>
            </a:r>
            <a:r>
              <a:rPr lang="zh-CN" altLang="en-US" sz="2000" dirty="0"/>
              <a:t>则会一直触发</a:t>
            </a:r>
          </a:p>
          <a:p>
            <a:r>
              <a:rPr lang="en-US" altLang="zh-CN" sz="2000" dirty="0"/>
              <a:t>3.keyup-</a:t>
            </a:r>
            <a:r>
              <a:rPr lang="zh-CN" altLang="en-US" sz="2000" dirty="0"/>
              <a:t>用户释放按着的键是触发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键盘事件属性</a:t>
            </a:r>
            <a:r>
              <a:rPr lang="en-US" altLang="zh-CN" sz="2000" dirty="0"/>
              <a:t>,</a:t>
            </a:r>
            <a:r>
              <a:rPr lang="zh-CN" altLang="en-US" sz="2000" dirty="0"/>
              <a:t>每个键盘事件总会有以下的事件属性</a:t>
            </a:r>
          </a:p>
          <a:p>
            <a:r>
              <a:rPr lang="en-US" altLang="zh-CN" sz="2000" dirty="0" err="1"/>
              <a:t>keyCode</a:t>
            </a:r>
            <a:r>
              <a:rPr lang="zh-CN" altLang="en-US" sz="2000" dirty="0"/>
              <a:t>属性</a:t>
            </a:r>
          </a:p>
          <a:p>
            <a:r>
              <a:rPr lang="en-US" altLang="zh-CN" sz="2000" dirty="0" err="1"/>
              <a:t>charCode</a:t>
            </a:r>
            <a:r>
              <a:rPr lang="zh-CN" altLang="en-US" sz="2000" dirty="0"/>
              <a:t>属性</a:t>
            </a:r>
            <a:r>
              <a:rPr lang="en-US" altLang="zh-CN" sz="2000" dirty="0"/>
              <a:t>(Dom)</a:t>
            </a:r>
          </a:p>
          <a:p>
            <a:r>
              <a:rPr lang="en-US" altLang="zh-CN" sz="2000" dirty="0"/>
              <a:t>target(Dom)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srcElement</a:t>
            </a:r>
            <a:r>
              <a:rPr lang="en-US" altLang="zh-CN" sz="2000" dirty="0"/>
              <a:t>(IE)</a:t>
            </a:r>
            <a:r>
              <a:rPr lang="zh-CN" altLang="en-US" sz="2000" dirty="0"/>
              <a:t>属性</a:t>
            </a:r>
          </a:p>
          <a:p>
            <a:r>
              <a:rPr lang="en-US" altLang="zh-CN" sz="2000" dirty="0" err="1"/>
              <a:t>shiftKey,ctrlKey</a:t>
            </a:r>
            <a:r>
              <a:rPr lang="en-US" altLang="zh-CN" sz="2000" dirty="0"/>
              <a:t>,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metaKey</a:t>
            </a:r>
            <a:r>
              <a:rPr lang="en-US" altLang="zh-CN" sz="2000" dirty="0"/>
              <a:t>(Dom)</a:t>
            </a:r>
            <a:r>
              <a:rPr lang="zh-CN" altLang="en-US" sz="2000" dirty="0"/>
              <a:t>属性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键盘事件发生顺序</a:t>
            </a:r>
          </a:p>
          <a:p>
            <a:r>
              <a:rPr lang="en-US" altLang="zh-CN" sz="2000" dirty="0" err="1"/>
              <a:t>keydown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keypress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keyup</a:t>
            </a:r>
            <a:r>
              <a:rPr lang="en-US" altLang="zh-CN" sz="2000" dirty="0"/>
              <a:t>(</a:t>
            </a:r>
            <a:r>
              <a:rPr lang="zh-CN" altLang="en-US" sz="2000" dirty="0"/>
              <a:t>字符键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keydown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keyup</a:t>
            </a:r>
            <a:r>
              <a:rPr lang="en-US" altLang="zh-CN" sz="2000" dirty="0"/>
              <a:t>(</a:t>
            </a:r>
            <a:r>
              <a:rPr lang="zh-CN" altLang="en-US" sz="2000" dirty="0"/>
              <a:t>非字符键</a:t>
            </a:r>
            <a:r>
              <a:rPr lang="en-US" altLang="zh-CN" sz="2000" dirty="0"/>
              <a:t>)</a:t>
            </a:r>
          </a:p>
          <a:p>
            <a:endParaRPr lang="en-US" altLang="zh-CN" sz="2800" dirty="0"/>
          </a:p>
          <a:p>
            <a:pPr lvl="1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常用事件类型</a:t>
            </a:r>
            <a:r>
              <a:rPr lang="en-US" altLang="zh-CN" dirty="0" smtClean="0"/>
              <a:t>-</a:t>
            </a:r>
            <a:r>
              <a:rPr lang="zh-CN" altLang="en-US" dirty="0"/>
              <a:t>键盘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760512"/>
            <a:ext cx="8458200" cy="5659338"/>
          </a:xfrm>
        </p:spPr>
        <p:txBody>
          <a:bodyPr/>
          <a:lstStyle/>
          <a:p>
            <a:r>
              <a:rPr lang="en-US" altLang="zh-CN" sz="1800" dirty="0" smtClean="0"/>
              <a:t>1.load</a:t>
            </a:r>
            <a:r>
              <a:rPr lang="zh-CN" altLang="en-US" sz="1800" dirty="0" smtClean="0"/>
              <a:t>事件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页面完全载入后（包括所有图像、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文件、</a:t>
            </a:r>
            <a:r>
              <a:rPr lang="en-US" altLang="zh-CN" sz="1800" dirty="0" smtClean="0"/>
              <a:t>CSS</a:t>
            </a:r>
            <a:r>
              <a:rPr lang="zh-CN" altLang="en-US" sz="1800" dirty="0" smtClean="0"/>
              <a:t>文件等外部资源）在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对象上触发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载入完毕后在其上面触发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&lt;object&gt;</a:t>
            </a:r>
            <a:r>
              <a:rPr lang="zh-CN" altLang="en-US" sz="1800" dirty="0" smtClean="0"/>
              <a:t>元素完全加载之后触发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2.unload</a:t>
            </a:r>
            <a:r>
              <a:rPr lang="zh-CN" altLang="en-US" sz="1800" dirty="0" smtClean="0"/>
              <a:t>事件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页面完全卸载后在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对象上触发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所有框架都卸载后在框架上触发。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卸载完毕后在其上面触发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&lt;object&gt;</a:t>
            </a:r>
            <a:r>
              <a:rPr lang="zh-CN" altLang="en-US" sz="1800" dirty="0" smtClean="0"/>
              <a:t>元素完全卸载后触发。</a:t>
            </a:r>
          </a:p>
          <a:p>
            <a:r>
              <a:rPr lang="en-US" altLang="zh-CN" sz="1800" dirty="0" smtClean="0"/>
              <a:t>3.abort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用户停止下载过程如果</a:t>
            </a:r>
            <a:r>
              <a:rPr lang="en-US" altLang="zh-CN" sz="1800" dirty="0"/>
              <a:t>&lt;object&gt;</a:t>
            </a:r>
            <a:r>
              <a:rPr lang="zh-CN" altLang="en-US" sz="1800" dirty="0"/>
              <a:t>对象没有完全载入</a:t>
            </a:r>
            <a:r>
              <a:rPr lang="en-US" altLang="zh-CN" sz="1800" dirty="0"/>
              <a:t>,</a:t>
            </a:r>
            <a:r>
              <a:rPr lang="zh-CN" altLang="en-US" sz="1800" dirty="0"/>
              <a:t>就在其上面触发</a:t>
            </a:r>
          </a:p>
          <a:p>
            <a:r>
              <a:rPr lang="en-US" altLang="zh-CN" sz="1800" dirty="0"/>
              <a:t>4.error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脚本出错时</a:t>
            </a:r>
            <a:r>
              <a:rPr lang="en-US" altLang="zh-CN" sz="1800" dirty="0"/>
              <a:t>,</a:t>
            </a:r>
            <a:r>
              <a:rPr lang="zh-CN" altLang="en-US" sz="1800" dirty="0"/>
              <a:t>在</a:t>
            </a:r>
            <a:r>
              <a:rPr lang="en-US" altLang="zh-CN" sz="1800" dirty="0"/>
              <a:t>window</a:t>
            </a:r>
            <a:r>
              <a:rPr lang="zh-CN" altLang="en-US" sz="1800" dirty="0"/>
              <a:t>上触发</a:t>
            </a:r>
            <a:r>
              <a:rPr lang="en-US" altLang="zh-CN" sz="1800" dirty="0"/>
              <a:t>.</a:t>
            </a:r>
            <a:r>
              <a:rPr lang="zh-CN" altLang="en-US" sz="1800" dirty="0"/>
              <a:t>某个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img</a:t>
            </a:r>
            <a:r>
              <a:rPr lang="en-US" altLang="zh-CN" sz="1800" dirty="0"/>
              <a:t>&gt;</a:t>
            </a:r>
            <a:r>
              <a:rPr lang="zh-CN" altLang="en-US" sz="1800" dirty="0"/>
              <a:t>的指定图像无法载入时在其上面触发</a:t>
            </a:r>
            <a:r>
              <a:rPr lang="en-US" altLang="zh-CN" sz="1800" dirty="0"/>
              <a:t>;</a:t>
            </a:r>
            <a:r>
              <a:rPr lang="zh-CN" altLang="en-US" sz="1800" dirty="0"/>
              <a:t>或者</a:t>
            </a:r>
            <a:r>
              <a:rPr lang="en-US" altLang="zh-CN" sz="1800" dirty="0"/>
              <a:t>&lt;object&gt;</a:t>
            </a:r>
            <a:r>
              <a:rPr lang="zh-CN" altLang="en-US" sz="1800" dirty="0"/>
              <a:t>无法载入时触发</a:t>
            </a:r>
            <a:r>
              <a:rPr lang="en-US" altLang="zh-CN" sz="1800" dirty="0"/>
              <a:t>,</a:t>
            </a:r>
            <a:r>
              <a:rPr lang="zh-CN" altLang="en-US" sz="1800" dirty="0"/>
              <a:t>或者框架的一个或者多个无法载入时触发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5.select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用户选择了文本框中的一个或者多个字符时触发</a:t>
            </a:r>
            <a:r>
              <a:rPr lang="en-US" altLang="zh-CN" sz="1800" dirty="0"/>
              <a:t>(,input</a:t>
            </a:r>
            <a:r>
              <a:rPr lang="zh-CN" altLang="en-US" sz="1800" dirty="0"/>
              <a:t>或者</a:t>
            </a:r>
            <a:r>
              <a:rPr lang="en-US" altLang="zh-CN" sz="1800" dirty="0" err="1"/>
              <a:t>textarea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6.change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文本框</a:t>
            </a:r>
            <a:r>
              <a:rPr lang="en-US" altLang="zh-CN" sz="1800" dirty="0"/>
              <a:t>&lt;input&gt;</a:t>
            </a:r>
            <a:r>
              <a:rPr lang="zh-CN" altLang="en-US" sz="1800" dirty="0"/>
              <a:t>等市区焦点时触发</a:t>
            </a:r>
            <a:r>
              <a:rPr lang="en-US" altLang="zh-CN" sz="1800" dirty="0"/>
              <a:t>,select</a:t>
            </a:r>
            <a:r>
              <a:rPr lang="zh-CN" altLang="en-US" sz="1800" dirty="0"/>
              <a:t>元素值发生变化时触发</a:t>
            </a:r>
          </a:p>
          <a:p>
            <a:r>
              <a:rPr lang="en-US" altLang="zh-CN" sz="1800" dirty="0"/>
              <a:t>7.submit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点击提交按钮时触发</a:t>
            </a:r>
            <a:r>
              <a:rPr lang="en-US" altLang="zh-CN" sz="1800" dirty="0"/>
              <a:t>&lt;input type="submit"&gt;,</a:t>
            </a:r>
            <a:r>
              <a:rPr lang="zh-CN" altLang="en-US" sz="1800" dirty="0"/>
              <a:t>在</a:t>
            </a:r>
            <a:r>
              <a:rPr lang="en-US" altLang="zh-CN" sz="1800" dirty="0"/>
              <a:t>form</a:t>
            </a:r>
            <a:r>
              <a:rPr lang="zh-CN" altLang="en-US" sz="1800" dirty="0"/>
              <a:t>上触发</a:t>
            </a:r>
          </a:p>
          <a:p>
            <a:r>
              <a:rPr lang="en-US" altLang="zh-CN" sz="1800" dirty="0"/>
              <a:t>8.reset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点击重置按钮时触发</a:t>
            </a:r>
            <a:r>
              <a:rPr lang="en-US" altLang="zh-CN" sz="1800" dirty="0"/>
              <a:t>&lt;input type="reset"&gt;</a:t>
            </a:r>
            <a:r>
              <a:rPr lang="zh-CN" altLang="en-US" sz="1800" dirty="0"/>
              <a:t>时</a:t>
            </a:r>
            <a:r>
              <a:rPr lang="en-US" altLang="zh-CN" sz="1800" dirty="0"/>
              <a:t>,</a:t>
            </a:r>
            <a:r>
              <a:rPr lang="zh-CN" altLang="en-US" sz="1800" dirty="0"/>
              <a:t>在</a:t>
            </a:r>
            <a:r>
              <a:rPr lang="en-US" altLang="zh-CN" sz="1800" dirty="0"/>
              <a:t>form</a:t>
            </a:r>
            <a:r>
              <a:rPr lang="zh-CN" altLang="en-US" sz="1800" dirty="0"/>
              <a:t>上触发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9.resize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窗口或者框架大小发生改变时触发</a:t>
            </a:r>
          </a:p>
          <a:p>
            <a:r>
              <a:rPr lang="en-US" altLang="zh-CN" sz="1800" dirty="0"/>
              <a:t>10.scroll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用户在任何带滚动条的元素上卷动它时触发</a:t>
            </a:r>
            <a:r>
              <a:rPr lang="en-US" altLang="zh-CN" sz="1800" dirty="0"/>
              <a:t>.&lt;body&gt;</a:t>
            </a:r>
            <a:r>
              <a:rPr lang="zh-CN" altLang="en-US" sz="1800" dirty="0"/>
              <a:t>元素包含载入页面的滚动条</a:t>
            </a:r>
          </a:p>
          <a:p>
            <a:r>
              <a:rPr lang="en-US" altLang="zh-CN" sz="1800" dirty="0" smtClean="0"/>
              <a:t>11.focus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任何元素或者窗口本身获取焦点</a:t>
            </a:r>
            <a:r>
              <a:rPr lang="en-US" altLang="zh-CN" sz="1800" dirty="0"/>
              <a:t>(</a:t>
            </a:r>
            <a:r>
              <a:rPr lang="zh-CN" altLang="en-US" sz="1800" dirty="0"/>
              <a:t>包括点击</a:t>
            </a:r>
            <a:r>
              <a:rPr lang="en-US" altLang="zh-CN" sz="1800" dirty="0"/>
              <a:t>,tab</a:t>
            </a:r>
            <a:r>
              <a:rPr lang="zh-CN" altLang="en-US" sz="1800" dirty="0"/>
              <a:t>切换</a:t>
            </a:r>
            <a:r>
              <a:rPr lang="en-US" altLang="zh-CN" sz="1800" dirty="0"/>
              <a:t>,</a:t>
            </a:r>
            <a:r>
              <a:rPr lang="zh-CN" altLang="en-US" sz="1800" dirty="0"/>
              <a:t>或者回车</a:t>
            </a:r>
            <a:r>
              <a:rPr lang="en-US" altLang="zh-CN" sz="1800" dirty="0"/>
              <a:t>)</a:t>
            </a:r>
            <a:r>
              <a:rPr lang="zh-CN" altLang="en-US" sz="1800" dirty="0"/>
              <a:t>触发</a:t>
            </a:r>
          </a:p>
          <a:p>
            <a:r>
              <a:rPr lang="en-US" altLang="zh-CN" sz="1800" dirty="0"/>
              <a:t>12.blur</a:t>
            </a:r>
            <a:r>
              <a:rPr lang="zh-CN" altLang="en-US" sz="1800" dirty="0"/>
              <a:t>事件</a:t>
            </a:r>
            <a:r>
              <a:rPr lang="en-US" altLang="zh-CN" sz="1800" dirty="0"/>
              <a:t>-</a:t>
            </a:r>
            <a:r>
              <a:rPr lang="zh-CN" altLang="en-US" sz="1800" dirty="0"/>
              <a:t>任何元素或者窗口失去焦点时触发</a:t>
            </a:r>
            <a:r>
              <a:rPr lang="en-US" altLang="zh-CN" sz="1800" dirty="0"/>
              <a:t>.</a:t>
            </a:r>
          </a:p>
          <a:p>
            <a:endParaRPr lang="en-US" altLang="zh-CN" sz="1800" dirty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常用事件类型</a:t>
            </a:r>
            <a:r>
              <a:rPr lang="en-US" altLang="zh-CN" dirty="0" smtClean="0"/>
              <a:t>-html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98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应用中，我们经常会使用表单向服务端提交一些数据。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可以</a:t>
            </a:r>
            <a:r>
              <a:rPr lang="zh-CN" altLang="en-US" dirty="0"/>
              <a:t>用 </a:t>
            </a:r>
            <a:r>
              <a:rPr lang="en-US" altLang="zh-CN" dirty="0"/>
              <a:t>v-model</a:t>
            </a:r>
            <a:r>
              <a:rPr lang="zh-CN" altLang="en-US" dirty="0"/>
              <a:t> 指令在表单控件元素上创建双向数据绑定。根据控件类型它自动选取正确的方法更新元素。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表单控件绑定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设置文本框架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，当用户操作文本框时，</a:t>
            </a:r>
            <a:r>
              <a:rPr lang="en-US" altLang="zh-CN" dirty="0" smtClean="0"/>
              <a:t>vm.name</a:t>
            </a:r>
            <a:r>
              <a:rPr lang="zh-CN" altLang="en-US" dirty="0" smtClean="0"/>
              <a:t>会自动更新为用户输入的值，同时界面中的</a:t>
            </a:r>
            <a:r>
              <a:rPr lang="en-US" altLang="zh-CN" dirty="0" smtClean="0"/>
              <a:t>{{name}}</a:t>
            </a:r>
            <a:r>
              <a:rPr lang="zh-CN" altLang="en-US" dirty="0" smtClean="0"/>
              <a:t>也会更新。例：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span&gt;Message is: {{ message }}&lt;/span&gt;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&lt;input type="text" v-model="message" placeholder="edit me"&gt;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0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676275" y="836712"/>
            <a:ext cx="8153401" cy="5659338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 </a:t>
            </a:r>
            <a:r>
              <a:rPr lang="zh-CN" altLang="en-US" dirty="0"/>
              <a:t>标签定义多行的文本输入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绑定方式同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单行文本框，</a:t>
            </a:r>
            <a:r>
              <a:rPr lang="zh-CN" altLang="en-US" dirty="0"/>
              <a:t>可以通过 </a:t>
            </a:r>
            <a:r>
              <a:rPr lang="en-US" altLang="zh-CN" dirty="0"/>
              <a:t>cols </a:t>
            </a:r>
            <a:r>
              <a:rPr lang="zh-CN" altLang="en-US" dirty="0"/>
              <a:t>和 </a:t>
            </a:r>
            <a:r>
              <a:rPr lang="en-US" altLang="zh-CN" dirty="0"/>
              <a:t>rows </a:t>
            </a:r>
            <a:r>
              <a:rPr lang="zh-CN" altLang="en-US" dirty="0"/>
              <a:t>属性来规定 </a:t>
            </a:r>
            <a:r>
              <a:rPr lang="en-US" altLang="zh-CN" dirty="0" err="1"/>
              <a:t>textarea</a:t>
            </a:r>
            <a:r>
              <a:rPr lang="en-US" altLang="zh-CN" dirty="0"/>
              <a:t> </a:t>
            </a:r>
            <a:r>
              <a:rPr lang="zh-CN" altLang="en-US" dirty="0"/>
              <a:t>的尺寸，不过更好的办法是使用 </a:t>
            </a:r>
            <a:r>
              <a:rPr lang="en-US" altLang="zh-CN" dirty="0"/>
              <a:t>CSS </a:t>
            </a:r>
            <a:r>
              <a:rPr lang="zh-CN" altLang="en-US" dirty="0"/>
              <a:t>的 </a:t>
            </a:r>
            <a:r>
              <a:rPr lang="en-US" altLang="zh-CN" dirty="0"/>
              <a:t>height </a:t>
            </a:r>
            <a:r>
              <a:rPr lang="zh-CN" altLang="en-US" dirty="0"/>
              <a:t>和 </a:t>
            </a:r>
            <a:r>
              <a:rPr lang="en-US" altLang="zh-CN" dirty="0"/>
              <a:t>width 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span&gt;Multiline message is:&lt;/span&gt;</a:t>
            </a:r>
            <a:br>
              <a:rPr lang="en-US" altLang="zh-CN" dirty="0"/>
            </a:br>
            <a:r>
              <a:rPr lang="en-US" altLang="zh-CN" dirty="0"/>
              <a:t>&lt;p&gt;{{ message }}&lt;/p&gt;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  v-model</a:t>
            </a:r>
            <a:r>
              <a:rPr lang="en-US" altLang="zh-CN" dirty="0" smtClean="0"/>
              <a:t>=“message”  </a:t>
            </a:r>
            <a:r>
              <a:rPr lang="en-US" altLang="zh-CN" dirty="0"/>
              <a:t>rows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dirty="0"/>
              <a:t>cols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smtClean="0"/>
              <a:t>50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dirty="0"/>
              <a:t>placeholder="add multiple lines" 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textarea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58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125438"/>
          </a:xfrm>
        </p:spPr>
        <p:txBody>
          <a:bodyPr/>
          <a:lstStyle/>
          <a:p>
            <a:r>
              <a:rPr lang="zh-CN" altLang="en-US" dirty="0" smtClean="0"/>
              <a:t>当单选钮被选中，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中的变量值会被赋值为对应的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值。代码示例如下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radio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09576" y="2231500"/>
            <a:ext cx="476249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"radio"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"one"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"One"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"picked"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"one"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&gt;One&lt;/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"radio"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"two"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"Two"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"picked"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"two"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&gt;Two&lt;/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&gt;Picked: {{ picked }}&lt;/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210175" y="2656554"/>
            <a:ext cx="37338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picked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lang="zh-CN" altLang="zh-CN" sz="2000" b="1" dirty="0" smtClean="0">
                <a:solidFill>
                  <a:srgbClr val="008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One" </a:t>
            </a:r>
            <a:endParaRPr lang="en-US" altLang="zh-CN" sz="2000" b="1" dirty="0" smtClean="0">
              <a:solidFill>
                <a:srgbClr val="008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b="1" dirty="0" smtClean="0">
                <a:solidFill>
                  <a:srgbClr val="008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595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601563"/>
          </a:xfrm>
        </p:spPr>
        <p:txBody>
          <a:bodyPr/>
          <a:lstStyle/>
          <a:p>
            <a:r>
              <a:rPr lang="zh-CN" altLang="en-US" dirty="0"/>
              <a:t>单个</a:t>
            </a:r>
            <a:r>
              <a:rPr lang="zh-CN" altLang="en-US" dirty="0" smtClean="0"/>
              <a:t>勾选</a:t>
            </a:r>
            <a:r>
              <a:rPr lang="zh-CN" altLang="en-US" dirty="0"/>
              <a:t>框，逻辑值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Checkbox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899" y="1756142"/>
            <a:ext cx="759142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"checked"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&gt;{{ checked }}&lt;/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799" y="3685253"/>
            <a:ext cx="46005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checked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 smtClean="0"/>
              <a:t>                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683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601563"/>
          </a:xfrm>
        </p:spPr>
        <p:txBody>
          <a:bodyPr/>
          <a:lstStyle/>
          <a:p>
            <a:r>
              <a:rPr lang="zh-CN" altLang="en-US" dirty="0"/>
              <a:t>多个勾选框，绑定到同一个数组：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Checkbox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887" y="4132928"/>
            <a:ext cx="4600575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'#app'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lang="en-US" altLang="zh-CN" sz="20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lang="en-US" altLang="zh-CN" sz="2000" b="1" dirty="0" err="1">
                <a:solidFill>
                  <a:srgbClr val="660E7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checkedNames</a:t>
            </a:r>
            <a:r>
              <a:rPr lang="en-US" altLang="zh-CN" sz="2000" dirty="0"/>
              <a:t>: []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eaLnBrk="1" hangingPunct="1"/>
            <a:r>
              <a:rPr lang="en-US" altLang="zh-CN" sz="2000" dirty="0" smtClean="0"/>
              <a:t>                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1975" y="1436608"/>
            <a:ext cx="847725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"jack"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"Jack"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"checkedNames"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"jack"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&gt;Jack&lt;/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"john"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"John"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"checkedNames"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"john"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&gt;John&lt;/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input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"checkbox"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"mike"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value=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"Mike"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v-model=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"checkedNames"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"mike"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&gt;Mike&lt;/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label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&gt;Checked names: {{ checkedNames | json }}&lt;/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span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32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8990</TotalTime>
  <Words>3112</Words>
  <Application>Microsoft Office PowerPoint</Application>
  <PresentationFormat>全屏显示(4:3)</PresentationFormat>
  <Paragraphs>422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华文细黑</vt:lpstr>
      <vt:lpstr>微软雅黑</vt:lpstr>
      <vt:lpstr>Consolas</vt:lpstr>
      <vt:lpstr>Impact</vt:lpstr>
      <vt:lpstr>Arial</vt:lpstr>
      <vt:lpstr>宋体</vt:lpstr>
      <vt:lpstr>Times New Roman</vt:lpstr>
      <vt:lpstr>Calibri</vt:lpstr>
      <vt:lpstr>Office 主题</vt:lpstr>
      <vt:lpstr>PowerPoint 演示文稿</vt:lpstr>
      <vt:lpstr>PowerPoint 演示文稿</vt:lpstr>
      <vt:lpstr>Vue.js表单控件绑定</vt:lpstr>
      <vt:lpstr>表单控件绑定</vt:lpstr>
      <vt:lpstr>text</vt:lpstr>
      <vt:lpstr>textarea</vt:lpstr>
      <vt:lpstr>radio</vt:lpstr>
      <vt:lpstr>Checkbox</vt:lpstr>
      <vt:lpstr>Checkbox</vt:lpstr>
      <vt:lpstr>Select</vt:lpstr>
      <vt:lpstr>Select</vt:lpstr>
      <vt:lpstr>Select</vt:lpstr>
      <vt:lpstr>range</vt:lpstr>
      <vt:lpstr>date</vt:lpstr>
      <vt:lpstr>颜色选择input标签</vt:lpstr>
      <vt:lpstr>datalist</vt:lpstr>
      <vt:lpstr>Number、 email、URL、password、tel</vt:lpstr>
      <vt:lpstr>v-model修饰指令</vt:lpstr>
      <vt:lpstr>v-model修饰指令</vt:lpstr>
      <vt:lpstr>lazy</vt:lpstr>
      <vt:lpstr>number</vt:lpstr>
      <vt:lpstr>Vue.js事件</vt:lpstr>
      <vt:lpstr>v-on指令与Method事件</vt:lpstr>
      <vt:lpstr>绑定事件-绑定方法名</vt:lpstr>
      <vt:lpstr>绑定事件-内联javascript语句</vt:lpstr>
      <vt:lpstr>$event</vt:lpstr>
      <vt:lpstr>event需要注意的地方</vt:lpstr>
      <vt:lpstr>事件修饰符-prevent</vt:lpstr>
      <vt:lpstr>事件修饰符-stop</vt:lpstr>
      <vt:lpstr>事件修饰符-capture</vt:lpstr>
      <vt:lpstr>事件修饰符-capture</vt:lpstr>
      <vt:lpstr>事件修饰符-self</vt:lpstr>
      <vt:lpstr>按键事件--键盘修饰符</vt:lpstr>
      <vt:lpstr>常用按键别名</vt:lpstr>
      <vt:lpstr>v-on缩写</vt:lpstr>
      <vt:lpstr>常用事件类型-鼠标事件</vt:lpstr>
      <vt:lpstr>常用事件类型-键盘事件</vt:lpstr>
      <vt:lpstr>常用事件类型-html事件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sise</cp:lastModifiedBy>
  <cp:revision>521</cp:revision>
  <dcterms:created xsi:type="dcterms:W3CDTF">2015-04-07T15:42:54Z</dcterms:created>
  <dcterms:modified xsi:type="dcterms:W3CDTF">2021-03-24T02:49:46Z</dcterms:modified>
</cp:coreProperties>
</file>