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5" r:id="rId2"/>
    <p:sldId id="290" r:id="rId3"/>
    <p:sldId id="283" r:id="rId4"/>
    <p:sldId id="296" r:id="rId5"/>
    <p:sldId id="360" r:id="rId6"/>
    <p:sldId id="361" r:id="rId7"/>
    <p:sldId id="362" r:id="rId8"/>
    <p:sldId id="363" r:id="rId9"/>
    <p:sldId id="364" r:id="rId10"/>
    <p:sldId id="365" r:id="rId11"/>
    <p:sldId id="299" r:id="rId12"/>
    <p:sldId id="342" r:id="rId13"/>
    <p:sldId id="366" r:id="rId14"/>
    <p:sldId id="367" r:id="rId15"/>
    <p:sldId id="368" r:id="rId16"/>
    <p:sldId id="369" r:id="rId17"/>
    <p:sldId id="370" r:id="rId18"/>
    <p:sldId id="372" r:id="rId19"/>
    <p:sldId id="375" r:id="rId20"/>
    <p:sldId id="353" r:id="rId21"/>
    <p:sldId id="354" r:id="rId22"/>
    <p:sldId id="376" r:id="rId23"/>
    <p:sldId id="377" r:id="rId24"/>
    <p:sldId id="378" r:id="rId25"/>
    <p:sldId id="379" r:id="rId26"/>
    <p:sldId id="380" r:id="rId27"/>
    <p:sldId id="381" r:id="rId28"/>
    <p:sldId id="382" r:id="rId29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F2F2F2"/>
    <a:srgbClr val="F1F1F1"/>
    <a:srgbClr val="005BAC"/>
    <a:srgbClr val="E60012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32"/>
      </p:cViewPr>
      <p:guideLst>
        <p:guide orient="horz" pos="2168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2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</a:p>
        </p:txBody>
      </p:sp>
    </p:spTree>
    <p:extLst>
      <p:ext uri="{BB962C8B-B14F-4D97-AF65-F5344CB8AC3E}">
        <p14:creationId xmlns:p14="http://schemas.microsoft.com/office/powerpoint/2010/main" val="33473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Passport </a:t>
            </a:r>
            <a:r>
              <a:rPr lang="zh-CN" altLang="en-US" dirty="0">
                <a:solidFill>
                  <a:schemeClr val="bg1"/>
                </a:solidFill>
              </a:rPr>
              <a:t>用户管理功能完善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Node.js</a:t>
            </a:r>
            <a:r>
              <a:rPr lang="zh-CN" altLang="en-US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服务端编程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加密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933" y="888999"/>
            <a:ext cx="8627534" cy="56726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修改</a:t>
            </a:r>
            <a:r>
              <a:rPr lang="en-US" altLang="zh-CN" sz="2400" dirty="0"/>
              <a:t>service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006071"/>
            <a:ext cx="7351713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27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05202" y="2873475"/>
            <a:ext cx="629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Passpot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36600" y="1166843"/>
            <a:ext cx="772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后端系统避免不了要做权限认证，比如本地用户登录，第三方登录。</a:t>
            </a:r>
          </a:p>
          <a:p>
            <a:r>
              <a:rPr lang="zh-CN" altLang="en-US" dirty="0"/>
              <a:t>权限认证的思路也极其简单，不外乎就是登录，登出，路由守护三部分。</a:t>
            </a:r>
          </a:p>
          <a:p>
            <a:endParaRPr lang="zh-CN" altLang="en-US" dirty="0"/>
          </a:p>
          <a:p>
            <a:r>
              <a:rPr lang="zh-CN" altLang="en-US" dirty="0"/>
              <a:t>前面的系统中我们通过</a:t>
            </a:r>
            <a:r>
              <a:rPr lang="en-US" altLang="zh-CN" dirty="0" err="1"/>
              <a:t>koa</a:t>
            </a:r>
            <a:r>
              <a:rPr lang="en-US" altLang="zh-CN" dirty="0"/>
              <a:t>-session</a:t>
            </a:r>
            <a:r>
              <a:rPr lang="zh-CN" altLang="en-US" dirty="0"/>
              <a:t>做了个简单的登陆权限认证。但是这中写法有很大的局限性，不易于扩展，在</a:t>
            </a:r>
            <a:r>
              <a:rPr lang="en-US" altLang="zh-CN" dirty="0" err="1"/>
              <a:t>koa</a:t>
            </a:r>
            <a:r>
              <a:rPr lang="zh-CN" altLang="en-US" dirty="0"/>
              <a:t>中有个</a:t>
            </a:r>
            <a:r>
              <a:rPr lang="en-US" altLang="zh-CN" dirty="0"/>
              <a:t>passport</a:t>
            </a:r>
            <a:r>
              <a:rPr lang="zh-CN" altLang="en-US" dirty="0"/>
              <a:t>可以帮我们解决系统开发过程中的权认证问题。</a:t>
            </a:r>
          </a:p>
          <a:p>
            <a:endParaRPr lang="zh-CN" altLang="en-US" dirty="0"/>
          </a:p>
          <a:p>
            <a:r>
              <a:rPr lang="en-US" altLang="zh-CN" dirty="0"/>
              <a:t>passport</a:t>
            </a:r>
            <a:r>
              <a:rPr lang="zh-CN" altLang="en-US" dirty="0"/>
              <a:t>目前有很多已经写好的登录策略，比如</a:t>
            </a:r>
            <a:r>
              <a:rPr lang="en-US" altLang="zh-CN" dirty="0" err="1"/>
              <a:t>github</a:t>
            </a:r>
            <a:r>
              <a:rPr lang="zh-CN" altLang="en-US" dirty="0"/>
              <a:t>登录，微信登录，</a:t>
            </a:r>
            <a:r>
              <a:rPr lang="en-US" altLang="zh-CN" dirty="0"/>
              <a:t>Facebook</a:t>
            </a:r>
            <a:r>
              <a:rPr lang="zh-CN" altLang="en-US" dirty="0"/>
              <a:t>登录，</a:t>
            </a:r>
            <a:r>
              <a:rPr lang="en-US" altLang="zh-CN" dirty="0" err="1"/>
              <a:t>google</a:t>
            </a:r>
            <a:r>
              <a:rPr lang="zh-CN" altLang="en-US" dirty="0"/>
              <a:t>等等。</a:t>
            </a:r>
          </a:p>
          <a:p>
            <a:endParaRPr lang="zh-CN" altLang="en-US" dirty="0"/>
          </a:p>
          <a:p>
            <a:r>
              <a:rPr lang="zh-CN" altLang="en-US" dirty="0"/>
              <a:t>官网 </a:t>
            </a:r>
            <a:r>
              <a:rPr lang="en-US" altLang="zh-CN" dirty="0"/>
              <a:t>http://passportjs.org/docs/</a:t>
            </a:r>
          </a:p>
        </p:txBody>
      </p:sp>
    </p:spTree>
    <p:extLst>
      <p:ext uri="{BB962C8B-B14F-4D97-AF65-F5344CB8AC3E}">
        <p14:creationId xmlns:p14="http://schemas.microsoft.com/office/powerpoint/2010/main" val="4717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11666" y="721523"/>
            <a:ext cx="852593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序列化和反序列化</a:t>
            </a:r>
            <a:endParaRPr lang="en-US" altLang="zh-CN" sz="1600" dirty="0"/>
          </a:p>
          <a:p>
            <a:endParaRPr lang="zh-CN" altLang="en-US" sz="16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/>
              <a:t>序列化：即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中的</a:t>
            </a:r>
            <a:r>
              <a:rPr lang="en-US" altLang="zh-CN" sz="1600" dirty="0"/>
              <a:t>Object</a:t>
            </a:r>
            <a:r>
              <a:rPr lang="zh-CN" altLang="en-US" sz="1600" dirty="0"/>
              <a:t>转化为字符串</a:t>
            </a:r>
          </a:p>
          <a:p>
            <a:pPr lvl="1"/>
            <a:r>
              <a:rPr lang="zh-CN" altLang="en-US" sz="1600" dirty="0"/>
              <a:t> </a:t>
            </a:r>
            <a:r>
              <a:rPr lang="en-US" altLang="zh-CN" sz="1600" dirty="0"/>
              <a:t>1.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toJSONString</a:t>
            </a:r>
            <a:endParaRPr lang="en-US" altLang="zh-CN" sz="1600" dirty="0"/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last=</a:t>
            </a:r>
            <a:r>
              <a:rPr lang="en-US" altLang="zh-CN" sz="1600" dirty="0" err="1"/>
              <a:t>obj.toJSONString</a:t>
            </a:r>
            <a:r>
              <a:rPr lang="en-US" altLang="zh-CN" sz="1600" dirty="0"/>
              <a:t>(); //</a:t>
            </a:r>
            <a:r>
              <a:rPr lang="zh-CN" altLang="en-US" sz="1600" dirty="0"/>
              <a:t>将</a:t>
            </a:r>
            <a:r>
              <a:rPr lang="en-US" altLang="zh-CN" sz="1600" dirty="0"/>
              <a:t>JSON</a:t>
            </a:r>
            <a:r>
              <a:rPr lang="zh-CN" altLang="en-US" sz="1600" dirty="0"/>
              <a:t>对象转化为</a:t>
            </a:r>
            <a:r>
              <a:rPr lang="en-US" altLang="zh-CN" sz="1600" dirty="0"/>
              <a:t>JSON</a:t>
            </a:r>
            <a:r>
              <a:rPr lang="zh-CN" altLang="en-US" sz="1600" dirty="0"/>
              <a:t>字符  </a:t>
            </a:r>
          </a:p>
          <a:p>
            <a:pPr lvl="1"/>
            <a:r>
              <a:rPr lang="zh-CN" altLang="en-US" sz="1600" dirty="0"/>
              <a:t> </a:t>
            </a:r>
            <a:r>
              <a:rPr lang="en-US" altLang="zh-CN" sz="1600" dirty="0"/>
              <a:t>2.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stringify</a:t>
            </a:r>
            <a:endParaRPr lang="en-US" altLang="zh-CN" sz="1600" dirty="0"/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last=</a:t>
            </a:r>
            <a:r>
              <a:rPr lang="en-US" altLang="zh-CN" sz="1600" dirty="0" err="1"/>
              <a:t>JSON.stringify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); //</a:t>
            </a:r>
            <a:r>
              <a:rPr lang="zh-CN" altLang="en-US" sz="1600" dirty="0"/>
              <a:t>将</a:t>
            </a:r>
            <a:r>
              <a:rPr lang="en-US" altLang="zh-CN" sz="1600" dirty="0"/>
              <a:t>JSON</a:t>
            </a:r>
            <a:r>
              <a:rPr lang="zh-CN" altLang="en-US" sz="1600" dirty="0"/>
              <a:t>对象转化为</a:t>
            </a:r>
            <a:r>
              <a:rPr lang="en-US" altLang="zh-CN" sz="1600" dirty="0"/>
              <a:t>JSON</a:t>
            </a:r>
            <a:r>
              <a:rPr lang="zh-CN" altLang="en-US" sz="1600" dirty="0"/>
              <a:t>字符  </a:t>
            </a:r>
            <a:endParaRPr lang="en-US" altLang="zh-CN" sz="1600" dirty="0"/>
          </a:p>
          <a:p>
            <a:endParaRPr lang="zh-CN" altLang="en-US" sz="16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/>
              <a:t>反序列化：即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中</a:t>
            </a:r>
            <a:r>
              <a:rPr lang="en-US" altLang="zh-CN" sz="1600" dirty="0"/>
              <a:t>JSON</a:t>
            </a:r>
            <a:r>
              <a:rPr lang="zh-CN" altLang="en-US" sz="1600" dirty="0"/>
              <a:t>字符串转化为</a:t>
            </a:r>
            <a:r>
              <a:rPr lang="en-US" altLang="zh-CN" sz="1600" dirty="0"/>
              <a:t>Object</a:t>
            </a:r>
          </a:p>
          <a:p>
            <a:pPr lvl="1"/>
            <a:r>
              <a:rPr lang="en-US" altLang="zh-CN" sz="1600" dirty="0"/>
              <a:t>1.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eval</a:t>
            </a:r>
            <a:endParaRPr lang="en-US" altLang="zh-CN" sz="1600" dirty="0"/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=</a:t>
            </a:r>
            <a:r>
              <a:rPr lang="en-US" altLang="zh-CN" sz="1600" dirty="0" err="1"/>
              <a:t>eval</a:t>
            </a:r>
            <a:r>
              <a:rPr lang="en-US" altLang="zh-CN" sz="1600" dirty="0"/>
              <a:t>("("+data+")");  </a:t>
            </a:r>
          </a:p>
          <a:p>
            <a:pPr lvl="1"/>
            <a:r>
              <a:rPr lang="zh-CN" altLang="en-US" sz="1600" dirty="0"/>
              <a:t>为什么要 </a:t>
            </a:r>
            <a:r>
              <a:rPr lang="en-US" altLang="zh-CN" sz="1600" dirty="0" err="1"/>
              <a:t>eval</a:t>
            </a:r>
            <a:r>
              <a:rPr lang="zh-CN" altLang="en-US" sz="1600" dirty="0"/>
              <a:t>这里要添加 </a:t>
            </a:r>
            <a:r>
              <a:rPr lang="en-US" altLang="zh-CN" sz="1600" dirty="0"/>
              <a:t>"("+data+");//”</a:t>
            </a:r>
            <a:r>
              <a:rPr lang="zh-CN" altLang="en-US" sz="1600" dirty="0"/>
              <a:t>呢？ </a:t>
            </a:r>
          </a:p>
          <a:p>
            <a:pPr lvl="1"/>
            <a:r>
              <a:rPr lang="zh-CN" altLang="en-US" sz="1400" dirty="0"/>
              <a:t>原因在于：</a:t>
            </a:r>
            <a:r>
              <a:rPr lang="en-US" altLang="zh-CN" sz="1400" dirty="0" err="1"/>
              <a:t>eval</a:t>
            </a:r>
            <a:r>
              <a:rPr lang="zh-CN" altLang="en-US" sz="1400" dirty="0"/>
              <a:t>本身的问题。 由于</a:t>
            </a:r>
            <a:r>
              <a:rPr lang="en-US" altLang="zh-CN" sz="1400" dirty="0" err="1"/>
              <a:t>json</a:t>
            </a:r>
            <a:r>
              <a:rPr lang="zh-CN" altLang="en-US" sz="1400" dirty="0"/>
              <a:t>是以”</a:t>
            </a:r>
            <a:r>
              <a:rPr lang="en-US" altLang="zh-CN" sz="1400" dirty="0"/>
              <a:t>{}”</a:t>
            </a:r>
            <a:r>
              <a:rPr lang="zh-CN" altLang="en-US" sz="1400" dirty="0"/>
              <a:t>的方式来开始以及结束的，在</a:t>
            </a:r>
            <a:r>
              <a:rPr lang="en-US" altLang="zh-CN" sz="1400" dirty="0"/>
              <a:t>JS</a:t>
            </a:r>
            <a:r>
              <a:rPr lang="zh-CN" altLang="en-US" sz="1400" dirty="0"/>
              <a:t>中，它会被当成一个语句块来处理，所以必须强制性的将它转换成一种表达式。</a:t>
            </a:r>
          </a:p>
          <a:p>
            <a:pPr lvl="1"/>
            <a:r>
              <a:rPr lang="en-US" altLang="zh-CN" sz="1600" dirty="0"/>
              <a:t>2.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parseJSON</a:t>
            </a:r>
            <a:endParaRPr lang="en-US" altLang="zh-CN" sz="1600" dirty="0"/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data.parseJSON</a:t>
            </a:r>
            <a:r>
              <a:rPr lang="en-US" altLang="zh-CN" sz="1600" dirty="0"/>
              <a:t>(); //</a:t>
            </a:r>
            <a:r>
              <a:rPr lang="zh-CN" altLang="en-US" sz="1600" dirty="0"/>
              <a:t>由</a:t>
            </a:r>
            <a:r>
              <a:rPr lang="en-US" altLang="zh-CN" sz="1600" dirty="0"/>
              <a:t>JSON</a:t>
            </a:r>
            <a:r>
              <a:rPr lang="zh-CN" altLang="en-US" sz="1600" dirty="0"/>
              <a:t>字符串转换为</a:t>
            </a:r>
            <a:r>
              <a:rPr lang="en-US" altLang="zh-CN" sz="1600" dirty="0"/>
              <a:t>JSON</a:t>
            </a:r>
            <a:r>
              <a:rPr lang="zh-CN" altLang="en-US" sz="1600" dirty="0"/>
              <a:t>对象  </a:t>
            </a:r>
          </a:p>
          <a:p>
            <a:pPr lvl="1"/>
            <a:r>
              <a:rPr lang="en-US" altLang="zh-CN" sz="1600" dirty="0"/>
              <a:t>3.</a:t>
            </a:r>
            <a:r>
              <a:rPr lang="zh-CN" altLang="en-US" sz="1600" dirty="0"/>
              <a:t>使用</a:t>
            </a:r>
            <a:r>
              <a:rPr lang="en-US" altLang="zh-CN" sz="1600" dirty="0"/>
              <a:t>parse</a:t>
            </a:r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JSON.parse</a:t>
            </a:r>
            <a:r>
              <a:rPr lang="en-US" altLang="zh-CN" sz="1600" dirty="0"/>
              <a:t>(data); //</a:t>
            </a:r>
            <a:r>
              <a:rPr lang="zh-CN" altLang="en-US" sz="1600" dirty="0"/>
              <a:t>由</a:t>
            </a:r>
            <a:r>
              <a:rPr lang="en-US" altLang="zh-CN" sz="1600" dirty="0"/>
              <a:t>JSON</a:t>
            </a:r>
            <a:r>
              <a:rPr lang="zh-CN" altLang="en-US" sz="1600" dirty="0"/>
              <a:t>字符串转换为</a:t>
            </a:r>
            <a:r>
              <a:rPr lang="en-US" altLang="zh-CN" sz="1600" dirty="0"/>
              <a:t>JSON</a:t>
            </a:r>
            <a:r>
              <a:rPr lang="zh-CN" altLang="en-US" sz="1600" dirty="0"/>
              <a:t>对象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1884"/>
            <a:ext cx="2335420" cy="1526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32" y="5615782"/>
            <a:ext cx="2663091" cy="7446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7" y="5615782"/>
            <a:ext cx="3506388" cy="86121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7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3932" y="1357350"/>
            <a:ext cx="86952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序列化和反序列化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使用场景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向后台传递参数、接收后台返回值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  如果后台返回的是一个</a:t>
            </a:r>
            <a:r>
              <a:rPr lang="en-US" altLang="zh-CN" dirty="0"/>
              <a:t>String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/>
              <a:t>序列化后返回），那么需要在</a:t>
            </a:r>
            <a:r>
              <a:rPr lang="en-US" altLang="zh-CN" dirty="0" err="1"/>
              <a:t>js</a:t>
            </a:r>
            <a:r>
              <a:rPr lang="zh-CN" altLang="en-US" dirty="0"/>
              <a:t>中使用</a:t>
            </a:r>
            <a:r>
              <a:rPr lang="en-US" altLang="zh-CN" dirty="0" err="1"/>
              <a:t>eval</a:t>
            </a:r>
            <a:r>
              <a:rPr lang="zh-CN" altLang="en-US" dirty="0"/>
              <a:t>或者</a:t>
            </a:r>
            <a:r>
              <a:rPr lang="en-US" altLang="zh-CN" dirty="0"/>
              <a:t>parse</a:t>
            </a:r>
            <a:r>
              <a:rPr lang="zh-CN" altLang="en-US" dirty="0"/>
              <a:t>等转化为</a:t>
            </a:r>
            <a:r>
              <a:rPr lang="en-US" altLang="zh-CN" dirty="0"/>
              <a:t>Object</a:t>
            </a:r>
            <a:r>
              <a:rPr lang="zh-CN" altLang="en-US" dirty="0"/>
              <a:t>再使用；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如果返回时传递了类型，比如就是</a:t>
            </a:r>
            <a:r>
              <a:rPr lang="en-US" altLang="zh-CN" dirty="0"/>
              <a:t>Object</a:t>
            </a:r>
            <a:r>
              <a:rPr lang="zh-CN" altLang="en-US" dirty="0"/>
              <a:t>，那么直接使用就好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在页面间传递数据，特别是数组</a:t>
            </a:r>
          </a:p>
          <a:p>
            <a:r>
              <a:rPr lang="zh-CN" altLang="en-US" dirty="0"/>
              <a:t> 需要使用序列化，否则</a:t>
            </a:r>
            <a:r>
              <a:rPr lang="en-US" altLang="zh-CN" dirty="0"/>
              <a:t>IE</a:t>
            </a:r>
            <a:r>
              <a:rPr lang="zh-CN" altLang="en-US" dirty="0"/>
              <a:t>会报错：不能执行已经释放</a:t>
            </a:r>
            <a:r>
              <a:rPr lang="en-US" altLang="zh-CN" dirty="0"/>
              <a:t>Script</a:t>
            </a:r>
            <a:r>
              <a:rPr lang="zh-CN" altLang="en-US" dirty="0"/>
              <a:t>的代码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在进行本地存储时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存储在本地</a:t>
            </a:r>
            <a:r>
              <a:rPr lang="en-US" altLang="zh-CN" dirty="0" err="1"/>
              <a:t>window.localStorage.setItem</a:t>
            </a:r>
            <a:r>
              <a:rPr lang="en-US" altLang="zh-CN" dirty="0"/>
              <a:t>(</a:t>
            </a:r>
            <a:r>
              <a:rPr lang="en-US" altLang="zh-CN" dirty="0" err="1"/>
              <a:t>key,value</a:t>
            </a:r>
            <a:r>
              <a:rPr lang="en-US" altLang="zh-CN" dirty="0"/>
              <a:t>)</a:t>
            </a:r>
            <a:r>
              <a:rPr lang="zh-CN" altLang="en-US" dirty="0"/>
              <a:t>存储的</a:t>
            </a:r>
            <a:r>
              <a:rPr lang="en-US" altLang="zh-CN" dirty="0"/>
              <a:t>value</a:t>
            </a:r>
            <a:r>
              <a:rPr lang="zh-CN" altLang="en-US" dirty="0"/>
              <a:t>是</a:t>
            </a:r>
            <a:r>
              <a:rPr lang="en-US" altLang="zh-CN" dirty="0" err="1"/>
              <a:t>json</a:t>
            </a:r>
            <a:r>
              <a:rPr lang="zh-CN" altLang="en-US" dirty="0"/>
              <a:t>序列化的字符串；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获取得到的</a:t>
            </a:r>
            <a:r>
              <a:rPr lang="en-US" altLang="zh-CN" dirty="0" err="1"/>
              <a:t>window.localSorage.getItem</a:t>
            </a:r>
            <a:r>
              <a:rPr lang="en-US" altLang="zh-CN" dirty="0"/>
              <a:t>(key)</a:t>
            </a:r>
            <a:r>
              <a:rPr lang="zh-CN" altLang="en-US" dirty="0"/>
              <a:t>也是</a:t>
            </a:r>
            <a:r>
              <a:rPr lang="en-US" altLang="zh-CN" dirty="0" err="1"/>
              <a:t>json</a:t>
            </a:r>
            <a:r>
              <a:rPr lang="zh-CN" altLang="en-US" dirty="0"/>
              <a:t>序列化的字符串，需要经过</a:t>
            </a:r>
            <a:r>
              <a:rPr lang="en-US" altLang="zh-CN" dirty="0" err="1"/>
              <a:t>json</a:t>
            </a:r>
            <a:r>
              <a:rPr lang="zh-CN" altLang="en-US" dirty="0"/>
              <a:t>的反序列化进行使用（常见</a:t>
            </a:r>
            <a:r>
              <a:rPr lang="en-US" altLang="zh-CN" dirty="0" err="1"/>
              <a:t>json</a:t>
            </a:r>
            <a:r>
              <a:rPr lang="zh-CN" altLang="en-US" dirty="0"/>
              <a:t>序列化数组）</a:t>
            </a:r>
          </a:p>
        </p:txBody>
      </p:sp>
    </p:spTree>
    <p:extLst>
      <p:ext uri="{BB962C8B-B14F-4D97-AF65-F5344CB8AC3E}">
        <p14:creationId xmlns:p14="http://schemas.microsoft.com/office/powerpoint/2010/main" val="22057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7201" y="87400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安装包：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 i  </a:t>
            </a:r>
            <a:r>
              <a:rPr lang="en-US" altLang="zh-CN" dirty="0" err="1"/>
              <a:t>koa</a:t>
            </a:r>
            <a:r>
              <a:rPr lang="en-US" altLang="zh-CN" dirty="0"/>
              <a:t>-passport –s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安装本地策略：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  passport-local –s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57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535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</a:t>
            </a:r>
            <a:r>
              <a:rPr lang="en-US" altLang="zh-CN" dirty="0"/>
              <a:t>passport</a:t>
            </a:r>
            <a:r>
              <a:rPr lang="zh-CN" altLang="en-US" dirty="0"/>
              <a:t>中间件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" y="1122865"/>
            <a:ext cx="8847667" cy="575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1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74666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app.js</a:t>
            </a:r>
            <a:r>
              <a:rPr lang="zh-CN" altLang="en-US" dirty="0"/>
              <a:t>中应用</a:t>
            </a:r>
            <a:r>
              <a:rPr lang="en-US" altLang="zh-CN" dirty="0" err="1"/>
              <a:t>koa</a:t>
            </a:r>
            <a:r>
              <a:rPr lang="en-US" altLang="zh-CN" dirty="0"/>
              <a:t>-passport</a:t>
            </a:r>
            <a:r>
              <a:rPr lang="zh-CN" altLang="en-US" dirty="0"/>
              <a:t>配置：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7" y="1402821"/>
            <a:ext cx="6657576" cy="40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7" y="1966912"/>
            <a:ext cx="5913182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5967" y="4612606"/>
            <a:ext cx="80179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app.use</a:t>
            </a:r>
            <a:r>
              <a:rPr lang="en-US" altLang="zh-CN" dirty="0"/>
              <a:t>(</a:t>
            </a:r>
            <a:r>
              <a:rPr lang="en-US" altLang="zh-CN" dirty="0" err="1"/>
              <a:t>passport.initialize</a:t>
            </a:r>
            <a:r>
              <a:rPr lang="en-US" altLang="zh-CN" dirty="0"/>
              <a:t>()) </a:t>
            </a:r>
            <a:r>
              <a:rPr lang="zh-CN" altLang="en-US" dirty="0"/>
              <a:t>会在请求周期</a:t>
            </a:r>
            <a:r>
              <a:rPr lang="en-US" altLang="zh-CN" dirty="0" err="1"/>
              <a:t>ctx</a:t>
            </a:r>
            <a:r>
              <a:rPr lang="zh-CN" altLang="en-US" dirty="0"/>
              <a:t>对象挂载以下方法与属性：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ctx.state.user</a:t>
            </a:r>
            <a:r>
              <a:rPr lang="en-US" altLang="zh-CN" dirty="0"/>
              <a:t> </a:t>
            </a:r>
            <a:r>
              <a:rPr lang="zh-CN" altLang="en-US" dirty="0"/>
              <a:t>认证用户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ctx.login</a:t>
            </a:r>
            <a:r>
              <a:rPr lang="en-US" altLang="zh-CN" dirty="0"/>
              <a:t>(user) </a:t>
            </a:r>
            <a:r>
              <a:rPr lang="zh-CN" altLang="en-US" dirty="0"/>
              <a:t>登录用户（序列化用户）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ctx.isAuthenticated</a:t>
            </a:r>
            <a:r>
              <a:rPr lang="en-US" altLang="zh-CN" dirty="0"/>
              <a:t>() </a:t>
            </a:r>
            <a:r>
              <a:rPr lang="zh-CN" altLang="en-US" dirty="0"/>
              <a:t>判断是否认证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ctx.logout</a:t>
            </a:r>
            <a:r>
              <a:rPr lang="en-US" altLang="zh-CN" dirty="0"/>
              <a:t>() </a:t>
            </a:r>
            <a:r>
              <a:rPr lang="zh-CN" altLang="en-US" dirty="0"/>
              <a:t>登出</a:t>
            </a:r>
          </a:p>
        </p:txBody>
      </p:sp>
    </p:spTree>
    <p:extLst>
      <p:ext uri="{BB962C8B-B14F-4D97-AF65-F5344CB8AC3E}">
        <p14:creationId xmlns:p14="http://schemas.microsoft.com/office/powerpoint/2010/main" val="28181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533" y="8128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改写登录登出业务逻辑：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" y="1182132"/>
            <a:ext cx="6400800" cy="566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8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533" y="8128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改写登录登出业务逻辑：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812800"/>
            <a:ext cx="3657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0933" y="3606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改写登录状态判断：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33" y="3715847"/>
            <a:ext cx="5130800" cy="307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8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29509" y="2543732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Passport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29509" y="1734107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MD5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加密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0B69CCC-67AB-4667-BF6E-F1E77838AEB7}"/>
              </a:ext>
            </a:extLst>
          </p:cNvPr>
          <p:cNvGrpSpPr/>
          <p:nvPr/>
        </p:nvGrpSpPr>
        <p:grpSpPr>
          <a:xfrm>
            <a:off x="1929509" y="3365087"/>
            <a:ext cx="5265008" cy="632788"/>
            <a:chOff x="2582203" y="2399714"/>
            <a:chExt cx="7020011" cy="632788"/>
          </a:xfrm>
        </p:grpSpPr>
        <p:sp>
          <p:nvSpPr>
            <p:cNvPr id="15" name="矩形 33">
              <a:extLst>
                <a:ext uri="{FF2B5EF4-FFF2-40B4-BE49-F238E27FC236}">
                  <a16:creationId xmlns:a16="http://schemas.microsoft.com/office/drawing/2014/main" id="{16D18E86-B9A6-4DEF-ADC4-0843B278464A}"/>
                </a:ext>
              </a:extLst>
            </p:cNvPr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用户管理功能完善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1C08C29-3AA0-49AD-8CAA-7277E5B7FEFA}"/>
                </a:ext>
              </a:extLst>
            </p:cNvPr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05202" y="2873475"/>
            <a:ext cx="629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用户管理功能完善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用户管理功能完善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5" y="1875896"/>
            <a:ext cx="2623608" cy="143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5" y="3620558"/>
            <a:ext cx="8828617" cy="13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533" y="812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数据库完善：</a:t>
            </a:r>
          </a:p>
        </p:txBody>
      </p:sp>
    </p:spTree>
    <p:extLst>
      <p:ext uri="{BB962C8B-B14F-4D97-AF65-F5344CB8AC3E}">
        <p14:creationId xmlns:p14="http://schemas.microsoft.com/office/powerpoint/2010/main" val="8093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用户管理功能完善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33" y="8128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</a:t>
            </a:r>
            <a:r>
              <a:rPr lang="en-US" altLang="zh-CN" dirty="0"/>
              <a:t>model</a:t>
            </a:r>
            <a:r>
              <a:rPr lang="zh-CN" altLang="en-US" dirty="0"/>
              <a:t>关系：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8738"/>
            <a:ext cx="9143999" cy="397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1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用户管理功能完善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5" y="960560"/>
            <a:ext cx="80391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60" y="3200400"/>
            <a:ext cx="75628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1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用户管理功能完善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6" y="2355879"/>
            <a:ext cx="8449408" cy="341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6" y="1504949"/>
            <a:ext cx="3676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533" y="8128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service</a:t>
            </a:r>
            <a:r>
              <a:rPr lang="zh-CN" altLang="en-US" dirty="0"/>
              <a:t>中添加方法：</a:t>
            </a:r>
          </a:p>
        </p:txBody>
      </p:sp>
    </p:spTree>
    <p:extLst>
      <p:ext uri="{BB962C8B-B14F-4D97-AF65-F5344CB8AC3E}">
        <p14:creationId xmlns:p14="http://schemas.microsoft.com/office/powerpoint/2010/main" val="13463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用户管理功能完善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533" y="812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dao</a:t>
            </a:r>
            <a:r>
              <a:rPr lang="zh-CN" altLang="en-US" dirty="0"/>
              <a:t>中添加方法：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2" y="1416661"/>
            <a:ext cx="6573349" cy="351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1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用户管理功能完善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533" y="812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新增用户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5" y="4241190"/>
            <a:ext cx="3267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9" y="1302361"/>
            <a:ext cx="21717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924658"/>
            <a:ext cx="61150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06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用户管理功能完善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533" y="8128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service</a:t>
            </a:r>
            <a:r>
              <a:rPr lang="zh-CN" altLang="en-US" dirty="0"/>
              <a:t>中添加方法：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17" y="1314816"/>
            <a:ext cx="7185514" cy="490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06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用户管理功能完善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533" y="812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dao</a:t>
            </a:r>
            <a:r>
              <a:rPr lang="zh-CN" altLang="en-US" dirty="0"/>
              <a:t>中添加方法：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5" y="1438275"/>
            <a:ext cx="4629150" cy="217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06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9" y="2877565"/>
            <a:ext cx="512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MD5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加密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573941"/>
            <a:chOff x="1041891" y="2887277"/>
            <a:chExt cx="1036261" cy="14347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1270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加密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933" y="888999"/>
            <a:ext cx="8627534" cy="5672667"/>
          </a:xfrm>
        </p:spPr>
        <p:txBody>
          <a:bodyPr/>
          <a:lstStyle/>
          <a:p>
            <a:r>
              <a:rPr lang="en-US" altLang="zh-CN" sz="2400" dirty="0"/>
              <a:t>MD5</a:t>
            </a:r>
            <a:r>
              <a:rPr lang="zh-CN" altLang="en-US" sz="2400" dirty="0"/>
              <a:t>信息摘要算法（英语：</a:t>
            </a:r>
            <a:r>
              <a:rPr lang="en-US" altLang="zh-CN" sz="2400" dirty="0"/>
              <a:t>MD5 Message-Digest Algorithm</a:t>
            </a:r>
            <a:r>
              <a:rPr lang="zh-CN" altLang="en-US" sz="2400" dirty="0"/>
              <a:t>），一种被广泛使用的密码散列函数，可以产生出一个</a:t>
            </a:r>
            <a:r>
              <a:rPr lang="en-US" altLang="zh-CN" sz="2400" dirty="0"/>
              <a:t>128</a:t>
            </a:r>
            <a:r>
              <a:rPr lang="zh-CN" altLang="en-US" sz="2400" dirty="0"/>
              <a:t>位（</a:t>
            </a:r>
            <a:r>
              <a:rPr lang="en-US" altLang="zh-CN" sz="2400" dirty="0"/>
              <a:t>16</a:t>
            </a:r>
            <a:r>
              <a:rPr lang="zh-CN" altLang="en-US" sz="2400" dirty="0"/>
              <a:t>字节）的散列值（</a:t>
            </a:r>
            <a:r>
              <a:rPr lang="en-US" altLang="zh-CN" sz="2400" dirty="0"/>
              <a:t>hash value</a:t>
            </a:r>
            <a:r>
              <a:rPr lang="zh-CN" altLang="en-US" sz="2400" dirty="0"/>
              <a:t>），用于确保信息传输完整一致。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55" y="3209925"/>
            <a:ext cx="45434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加密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933" y="888999"/>
            <a:ext cx="8627534" cy="5672667"/>
          </a:xfrm>
        </p:spPr>
        <p:txBody>
          <a:bodyPr/>
          <a:lstStyle/>
          <a:p>
            <a:r>
              <a:rPr lang="zh-CN" altLang="en-US" sz="2400" dirty="0"/>
              <a:t>加盐：盐被称作“</a:t>
            </a:r>
            <a:r>
              <a:rPr lang="en-US" altLang="zh-CN" sz="2400" dirty="0"/>
              <a:t>Salt</a:t>
            </a:r>
            <a:r>
              <a:rPr lang="zh-CN" altLang="en-US" sz="2400" dirty="0"/>
              <a:t>值”，这个值是由系统随机生成的，并且只有系统知道。即便两个用户使用了同一个密码，由于系统为它们生成的</a:t>
            </a:r>
            <a:r>
              <a:rPr lang="en-US" altLang="zh-CN" sz="2400" dirty="0"/>
              <a:t>salt</a:t>
            </a:r>
            <a:r>
              <a:rPr lang="zh-CN" altLang="en-US" sz="2400" dirty="0"/>
              <a:t>值不同，散列值也是不同的。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613554"/>
            <a:ext cx="46767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914246"/>
            <a:ext cx="7790392" cy="252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2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加密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933" y="888999"/>
            <a:ext cx="8627534" cy="56726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koa2</a:t>
            </a:r>
            <a:r>
              <a:rPr lang="zh-CN" altLang="en-US" sz="2400" dirty="0"/>
              <a:t>项目开发中，用户的密码需要进行加密处理，并加盐。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如何实现盐值的随机呢？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 err="1"/>
              <a:t>Uuid</a:t>
            </a:r>
            <a:r>
              <a:rPr lang="zh-CN" altLang="en-US" sz="2400" dirty="0"/>
              <a:t>：</a:t>
            </a:r>
            <a:r>
              <a:rPr lang="en-US" altLang="zh-CN" sz="2400" dirty="0"/>
              <a:t>UUID</a:t>
            </a:r>
            <a:r>
              <a:rPr lang="zh-CN" altLang="en-US" sz="2400" dirty="0"/>
              <a:t>是国际标准化组织（</a:t>
            </a:r>
            <a:r>
              <a:rPr lang="en-US" altLang="zh-CN" sz="2400" dirty="0"/>
              <a:t>ISO</a:t>
            </a:r>
            <a:r>
              <a:rPr lang="zh-CN" altLang="en-US" sz="2400" dirty="0"/>
              <a:t>）提出的一个概念。</a:t>
            </a:r>
            <a:r>
              <a:rPr lang="en-US" altLang="zh-CN" sz="2400" dirty="0"/>
              <a:t>UUID</a:t>
            </a:r>
            <a:r>
              <a:rPr lang="zh-CN" altLang="en-US" sz="2400" dirty="0"/>
              <a:t>是一个</a:t>
            </a:r>
            <a:r>
              <a:rPr lang="en-US" altLang="zh-CN" sz="2400" dirty="0"/>
              <a:t>128</a:t>
            </a:r>
            <a:r>
              <a:rPr lang="zh-CN" altLang="en-US" sz="2400" dirty="0"/>
              <a:t>比特的数值，这个数值可以通过一定的算法计算出来。为了提高效率，常用的</a:t>
            </a:r>
            <a:r>
              <a:rPr lang="en-US" altLang="zh-CN" sz="2400" dirty="0"/>
              <a:t>UUID</a:t>
            </a:r>
            <a:r>
              <a:rPr lang="zh-CN" altLang="en-US" sz="2400" dirty="0"/>
              <a:t>可缩短至</a:t>
            </a:r>
            <a:r>
              <a:rPr lang="en-US" altLang="zh-CN" sz="2400" dirty="0"/>
              <a:t>16</a:t>
            </a:r>
            <a:r>
              <a:rPr lang="zh-CN" altLang="en-US" sz="2400" dirty="0"/>
              <a:t>位。</a:t>
            </a:r>
            <a:r>
              <a:rPr lang="en-US" altLang="zh-CN" sz="2400" dirty="0"/>
              <a:t>UUID</a:t>
            </a:r>
            <a:r>
              <a:rPr lang="zh-CN" altLang="en-US" sz="2400" dirty="0"/>
              <a:t>用来识别属性类型，在所有空间和时间上被视为唯一的标识。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69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加密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933" y="888999"/>
            <a:ext cx="8627534" cy="56726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项目对用户密码进行</a:t>
            </a:r>
            <a:r>
              <a:rPr lang="en-US" altLang="zh-CN" sz="2400" dirty="0"/>
              <a:t>md5</a:t>
            </a:r>
            <a:r>
              <a:rPr lang="zh-CN" altLang="en-US" sz="2400" dirty="0"/>
              <a:t>加密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install node-</a:t>
            </a:r>
            <a:r>
              <a:rPr lang="en-US" altLang="zh-CN" sz="2400" dirty="0" err="1"/>
              <a:t>uuid</a:t>
            </a:r>
            <a:r>
              <a:rPr lang="en-US" altLang="zh-CN" sz="2400" dirty="0"/>
              <a:t> --save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 install md5 --save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703513"/>
            <a:ext cx="7818437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69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加密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933" y="888999"/>
            <a:ext cx="8627534" cy="56726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每次用户登录后都要用盐值加密输入的密码，与数据库里的加密密码进行比对，所以数据库中也要保存盐值，修改数据库表结构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2" y="2175405"/>
            <a:ext cx="4453467" cy="153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06408"/>
            <a:ext cx="9144000" cy="123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65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加密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933" y="888999"/>
            <a:ext cx="8627534" cy="56726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数据修改了，对应</a:t>
            </a:r>
            <a:endParaRPr lang="en-US" altLang="zh-CN" sz="2400" dirty="0"/>
          </a:p>
          <a:p>
            <a:r>
              <a:rPr lang="zh-CN" altLang="en-US" sz="2400" dirty="0"/>
              <a:t>修改</a:t>
            </a:r>
            <a:r>
              <a:rPr lang="en-US" altLang="zh-CN" sz="2400" dirty="0"/>
              <a:t>model</a:t>
            </a:r>
            <a:endParaRPr lang="zh-CN" alt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72" y="700088"/>
            <a:ext cx="435292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65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941</Words>
  <Application>Microsoft Office PowerPoint</Application>
  <PresentationFormat>全屏显示(4:3)</PresentationFormat>
  <Paragraphs>120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字魂59号-创粗黑</vt:lpstr>
      <vt:lpstr>Arial</vt:lpstr>
      <vt:lpstr>Calibri</vt:lpstr>
      <vt:lpstr>Wingdings</vt:lpstr>
      <vt:lpstr>Office 主题​​</vt:lpstr>
      <vt:lpstr>Passport 用户管理功能完善</vt:lpstr>
      <vt:lpstr>PowerPoint 演示文稿</vt:lpstr>
      <vt:lpstr>PowerPoint 演示文稿</vt:lpstr>
      <vt:lpstr>MD5加密</vt:lpstr>
      <vt:lpstr>MD5加密</vt:lpstr>
      <vt:lpstr>MD5加密</vt:lpstr>
      <vt:lpstr>MD5加密</vt:lpstr>
      <vt:lpstr>MD5加密</vt:lpstr>
      <vt:lpstr>MD5加密</vt:lpstr>
      <vt:lpstr>MD5加密</vt:lpstr>
      <vt:lpstr>PowerPoint 演示文稿</vt:lpstr>
      <vt:lpstr>Passport</vt:lpstr>
      <vt:lpstr>Passport</vt:lpstr>
      <vt:lpstr>Passport</vt:lpstr>
      <vt:lpstr>Passport</vt:lpstr>
      <vt:lpstr>Passport</vt:lpstr>
      <vt:lpstr>Passport</vt:lpstr>
      <vt:lpstr>Passport</vt:lpstr>
      <vt:lpstr>Passport</vt:lpstr>
      <vt:lpstr>PowerPoint 演示文稿</vt:lpstr>
      <vt:lpstr>用户管理功能完善</vt:lpstr>
      <vt:lpstr>用户管理功能完善</vt:lpstr>
      <vt:lpstr>用户管理功能完善</vt:lpstr>
      <vt:lpstr>用户管理功能完善</vt:lpstr>
      <vt:lpstr>用户管理功能完善</vt:lpstr>
      <vt:lpstr>用户管理功能完善</vt:lpstr>
      <vt:lpstr>用户管理功能完善</vt:lpstr>
      <vt:lpstr>用户管理功能完善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罗 宇顺</cp:lastModifiedBy>
  <cp:revision>136</cp:revision>
  <dcterms:created xsi:type="dcterms:W3CDTF">2016-10-26T12:21:00Z</dcterms:created>
  <dcterms:modified xsi:type="dcterms:W3CDTF">2021-11-13T16:41:49Z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000D2C39DD1147198C7130698C8D6F9F</vt:lpwstr>
  </property>
</Properties>
</file>