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95" r:id="rId2"/>
    <p:sldId id="290" r:id="rId3"/>
    <p:sldId id="283" r:id="rId4"/>
    <p:sldId id="296" r:id="rId5"/>
    <p:sldId id="383" r:id="rId6"/>
    <p:sldId id="384" r:id="rId7"/>
    <p:sldId id="385" r:id="rId8"/>
    <p:sldId id="299" r:id="rId9"/>
    <p:sldId id="386" r:id="rId10"/>
    <p:sldId id="387" r:id="rId11"/>
    <p:sldId id="392" r:id="rId12"/>
    <p:sldId id="395" r:id="rId13"/>
    <p:sldId id="396" r:id="rId14"/>
    <p:sldId id="391" r:id="rId15"/>
    <p:sldId id="390" r:id="rId16"/>
    <p:sldId id="393" r:id="rId17"/>
    <p:sldId id="394" r:id="rId18"/>
    <p:sldId id="353" r:id="rId19"/>
    <p:sldId id="397" r:id="rId20"/>
    <p:sldId id="398" r:id="rId21"/>
    <p:sldId id="399" r:id="rId22"/>
    <p:sldId id="400" r:id="rId23"/>
    <p:sldId id="401" r:id="rId24"/>
    <p:sldId id="402" r:id="rId25"/>
    <p:sldId id="403" r:id="rId26"/>
    <p:sldId id="404" r:id="rId27"/>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12"/>
    <a:srgbClr val="0066B3"/>
    <a:srgbClr val="F2F2F2"/>
    <a:srgbClr val="F1F1F1"/>
    <a:srgbClr val="005BAC"/>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32" y="78"/>
      </p:cViewPr>
      <p:guideLst>
        <p:guide orient="horz" pos="2168"/>
        <p:guide pos="384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89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t>2021/12/20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t>‹#›</a:t>
            </a:fld>
            <a:endParaRPr lang="zh-CN" altLang="en-US"/>
          </a:p>
        </p:txBody>
      </p:sp>
    </p:spTree>
    <p:extLst>
      <p:ext uri="{BB962C8B-B14F-4D97-AF65-F5344CB8AC3E}">
        <p14:creationId xmlns:p14="http://schemas.microsoft.com/office/powerpoint/2010/main" val="4241297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t>‹#›</a:t>
            </a:fld>
            <a:endParaRPr lang="zh-CN" altLang="en-US"/>
          </a:p>
        </p:txBody>
      </p:sp>
    </p:spTree>
    <p:extLst>
      <p:ext uri="{BB962C8B-B14F-4D97-AF65-F5344CB8AC3E}">
        <p14:creationId xmlns:p14="http://schemas.microsoft.com/office/powerpoint/2010/main" val="419821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39632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329894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9144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10" y="217190"/>
            <a:ext cx="2923522" cy="727977"/>
          </a:xfrm>
          <a:prstGeom prst="rect">
            <a:avLst/>
          </a:prstGeom>
          <a:effectLst>
            <a:reflection blurRad="6350" stA="52000" endA="300" endPos="35000" dir="5400000" sy="-100000" algn="bl" rotWithShape="0"/>
          </a:effectLst>
        </p:spPr>
      </p:pic>
      <p:sp>
        <p:nvSpPr>
          <p:cNvPr id="8" name="标题 1"/>
          <p:cNvSpPr>
            <a:spLocks noGrp="1"/>
          </p:cNvSpPr>
          <p:nvPr>
            <p:ph type="title" hasCustomPrompt="1"/>
          </p:nvPr>
        </p:nvSpPr>
        <p:spPr>
          <a:xfrm>
            <a:off x="452639" y="3556249"/>
            <a:ext cx="8229600" cy="861928"/>
          </a:xfrm>
          <a:prstGeom prst="rect">
            <a:avLst/>
          </a:prstGeom>
        </p:spPr>
        <p:txBody>
          <a:bodyPr/>
          <a:lstStyle>
            <a:lvl1pPr algn="ctr" fontAlgn="base">
              <a:spcBef>
                <a:spcPct val="0"/>
              </a:spcBef>
              <a:spcAft>
                <a:spcPct val="0"/>
              </a:spcAft>
              <a:defRPr sz="4800">
                <a:solidFill>
                  <a:srgbClr val="0066B3"/>
                </a:solidFill>
                <a:latin typeface="+mj-lt"/>
              </a:defRPr>
            </a:lvl1pPr>
          </a:lstStyle>
          <a:p>
            <a:pPr fontAlgn="base">
              <a:spcBef>
                <a:spcPct val="0"/>
              </a:spcBef>
              <a:spcAft>
                <a:spcPct val="0"/>
              </a:spcAft>
            </a:pPr>
            <a:r>
              <a:rPr lang="zh-CN" altLang="en-US" sz="5400" b="1" kern="10" spc="300" dirty="0">
                <a:solidFill>
                  <a:schemeClr val="bg1"/>
                </a:solidFill>
                <a:cs typeface="+mn-ea"/>
                <a:sym typeface="+mn-lt"/>
              </a:rPr>
              <a:t>添加相关课程章节标题</a:t>
            </a:r>
          </a:p>
        </p:txBody>
      </p:sp>
    </p:spTree>
    <p:extLst>
      <p:ext uri="{BB962C8B-B14F-4D97-AF65-F5344CB8AC3E}">
        <p14:creationId xmlns:p14="http://schemas.microsoft.com/office/powerpoint/2010/main" val="3347399631"/>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41288"/>
            <a:ext cx="4600576" cy="571500"/>
          </a:xfrm>
          <a:prstGeom prst="rect">
            <a:avLst/>
          </a:prstGeom>
        </p:spPr>
        <p:txBody>
          <a:bodyPr/>
          <a:lstStyle>
            <a:lvl1pPr>
              <a:defRPr sz="3200">
                <a:solidFill>
                  <a:schemeClr val="tx1"/>
                </a:solidFill>
              </a:defRPr>
            </a:lvl1pPr>
          </a:lstStyle>
          <a:p>
            <a:r>
              <a:rPr lang="en-US" altLang="zh-CN" dirty="0"/>
              <a:t>01 </a:t>
            </a:r>
            <a:r>
              <a:rPr lang="zh-CN" altLang="en-US" dirty="0"/>
              <a:t>单击此处输入标题</a:t>
            </a:r>
          </a:p>
        </p:txBody>
      </p:sp>
      <p:sp>
        <p:nvSpPr>
          <p:cNvPr id="3" name="日期占位符 2"/>
          <p:cNvSpPr>
            <a:spLocks noGrp="1"/>
          </p:cNvSpPr>
          <p:nvPr>
            <p:ph type="dt" sz="half" idx="10"/>
          </p:nvPr>
        </p:nvSpPr>
        <p:spPr/>
        <p:txBody>
          <a:bodyPr/>
          <a:lstStyle/>
          <a:p>
            <a:fld id="{E7A3BAA1-0399-4982-9ADF-42D0D51ED489}" type="datetimeFigureOut">
              <a:rPr lang="zh-CN" altLang="en-US" smtClean="0"/>
              <a:t>2021/12/20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t>‹#›</a:t>
            </a:fld>
            <a:endParaRPr lang="zh-CN" altLang="en-US"/>
          </a:p>
        </p:txBody>
      </p:sp>
      <p:sp>
        <p:nvSpPr>
          <p:cNvPr id="6" name="内容占位符 2"/>
          <p:cNvSpPr>
            <a:spLocks noGrp="1"/>
          </p:cNvSpPr>
          <p:nvPr>
            <p:ph idx="1" hasCustomPrompt="1"/>
          </p:nvPr>
        </p:nvSpPr>
        <p:spPr>
          <a:xfrm>
            <a:off x="628650" y="1530350"/>
            <a:ext cx="7886700" cy="4351338"/>
          </a:xfrm>
        </p:spPr>
        <p:txBody>
          <a:bodyPr/>
          <a:lstStyle/>
          <a:p>
            <a:pPr lvl="0"/>
            <a:r>
              <a:rPr lang="zh-CN" altLang="en-US" dirty="0"/>
              <a:t>单击此处输入正文文本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736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m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1398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t>2021/12/20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Lst>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nks.jianshu.com/go?to=http://www.example.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副标题"/>
          <p:cNvSpPr txBox="1">
            <a:spLocks noChangeArrowheads="1"/>
          </p:cNvSpPr>
          <p:nvPr/>
        </p:nvSpPr>
        <p:spPr bwMode="ltGray">
          <a:xfrm>
            <a:off x="3182706" y="4613656"/>
            <a:ext cx="2980350" cy="574906"/>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b="1" spc="300" dirty="0">
                <a:solidFill>
                  <a:schemeClr val="bg1"/>
                </a:solidFill>
                <a:latin typeface="+mn-lt"/>
                <a:cs typeface="+mn-ea"/>
                <a:sym typeface="+mn-lt"/>
              </a:rPr>
              <a:t>主讲：程亮</a:t>
            </a:r>
          </a:p>
        </p:txBody>
      </p:sp>
      <p:sp>
        <p:nvSpPr>
          <p:cNvPr id="3" name="标题 2"/>
          <p:cNvSpPr>
            <a:spLocks noGrp="1"/>
          </p:cNvSpPr>
          <p:nvPr>
            <p:ph type="title"/>
          </p:nvPr>
        </p:nvSpPr>
        <p:spPr>
          <a:xfrm>
            <a:off x="452639" y="3336793"/>
            <a:ext cx="8229600" cy="861928"/>
          </a:xfrm>
          <a:prstGeom prst="rect">
            <a:avLst/>
          </a:prstGeom>
        </p:spPr>
        <p:txBody>
          <a:bodyPr/>
          <a:lstStyle/>
          <a:p>
            <a:r>
              <a:rPr lang="en-US" altLang="zh-CN" dirty="0">
                <a:solidFill>
                  <a:schemeClr val="bg1"/>
                </a:solidFill>
              </a:rPr>
              <a:t>RESTful API</a:t>
            </a:r>
          </a:p>
        </p:txBody>
      </p:sp>
      <p:sp>
        <p:nvSpPr>
          <p:cNvPr id="4" name="标题 1"/>
          <p:cNvSpPr txBox="1">
            <a:spLocks/>
          </p:cNvSpPr>
          <p:nvPr/>
        </p:nvSpPr>
        <p:spPr>
          <a:xfrm>
            <a:off x="477023" y="1649063"/>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b="1" kern="10" spc="300" dirty="0">
                <a:solidFill>
                  <a:srgbClr val="0066B3"/>
                </a:solidFill>
                <a:cs typeface="+mn-ea"/>
                <a:sym typeface="+mn-lt"/>
              </a:rPr>
              <a:t>Node.js</a:t>
            </a:r>
            <a:r>
              <a:rPr lang="zh-CN" altLang="en-US" sz="5400" b="1" kern="10" spc="300" dirty="0">
                <a:solidFill>
                  <a:srgbClr val="0066B3"/>
                </a:solidFill>
                <a:cs typeface="+mn-ea"/>
                <a:sym typeface="+mn-lt"/>
              </a:rPr>
              <a:t>服务端编程</a:t>
            </a:r>
          </a:p>
        </p:txBody>
      </p:sp>
    </p:spTree>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2" name="矩形 1">
            <a:extLst>
              <a:ext uri="{FF2B5EF4-FFF2-40B4-BE49-F238E27FC236}">
                <a16:creationId xmlns:a16="http://schemas.microsoft.com/office/drawing/2014/main" id="{A202A54E-AFE2-483F-9E66-8701A067F993}"/>
              </a:ext>
            </a:extLst>
          </p:cNvPr>
          <p:cNvSpPr/>
          <p:nvPr/>
        </p:nvSpPr>
        <p:spPr>
          <a:xfrm>
            <a:off x="328474" y="1615737"/>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api</a:t>
            </a:r>
            <a:r>
              <a:rPr lang="zh-CN" altLang="en-US" dirty="0"/>
              <a:t>路由</a:t>
            </a:r>
          </a:p>
        </p:txBody>
      </p:sp>
      <p:sp>
        <p:nvSpPr>
          <p:cNvPr id="5" name="矩形 4">
            <a:extLst>
              <a:ext uri="{FF2B5EF4-FFF2-40B4-BE49-F238E27FC236}">
                <a16:creationId xmlns:a16="http://schemas.microsoft.com/office/drawing/2014/main" id="{7FC41DB9-75B8-48F1-8227-E35B339C3E59}"/>
              </a:ext>
            </a:extLst>
          </p:cNvPr>
          <p:cNvSpPr/>
          <p:nvPr/>
        </p:nvSpPr>
        <p:spPr>
          <a:xfrm>
            <a:off x="328473" y="2842336"/>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controller</a:t>
            </a:r>
            <a:endParaRPr lang="zh-CN" altLang="en-US" dirty="0"/>
          </a:p>
        </p:txBody>
      </p:sp>
      <p:sp>
        <p:nvSpPr>
          <p:cNvPr id="6" name="矩形 5">
            <a:extLst>
              <a:ext uri="{FF2B5EF4-FFF2-40B4-BE49-F238E27FC236}">
                <a16:creationId xmlns:a16="http://schemas.microsoft.com/office/drawing/2014/main" id="{702596AC-AF52-4503-81F0-AA59328E9039}"/>
              </a:ext>
            </a:extLst>
          </p:cNvPr>
          <p:cNvSpPr/>
          <p:nvPr/>
        </p:nvSpPr>
        <p:spPr>
          <a:xfrm>
            <a:off x="328472" y="4188225"/>
            <a:ext cx="1358283"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7" name="矩形 6">
            <a:extLst>
              <a:ext uri="{FF2B5EF4-FFF2-40B4-BE49-F238E27FC236}">
                <a16:creationId xmlns:a16="http://schemas.microsoft.com/office/drawing/2014/main" id="{08FC4D13-FD74-489A-B4B6-DBA8252DE9E2}"/>
              </a:ext>
            </a:extLst>
          </p:cNvPr>
          <p:cNvSpPr/>
          <p:nvPr/>
        </p:nvSpPr>
        <p:spPr>
          <a:xfrm>
            <a:off x="261888" y="5534114"/>
            <a:ext cx="1491451"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8" name="直接箭头连接符 7">
            <a:extLst>
              <a:ext uri="{FF2B5EF4-FFF2-40B4-BE49-F238E27FC236}">
                <a16:creationId xmlns:a16="http://schemas.microsoft.com/office/drawing/2014/main" id="{F5A0404E-2141-490B-8910-9216D5DEFCF6}"/>
              </a:ext>
            </a:extLst>
          </p:cNvPr>
          <p:cNvCxnSpPr>
            <a:cxnSpLocks/>
            <a:stCxn id="2" idx="2"/>
            <a:endCxn id="5" idx="0"/>
          </p:cNvCxnSpPr>
          <p:nvPr/>
        </p:nvCxnSpPr>
        <p:spPr>
          <a:xfrm flipH="1">
            <a:off x="1007615" y="2067947"/>
            <a:ext cx="1" cy="77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4CCC4F-1643-4ECB-A580-B5960C219AD2}"/>
              </a:ext>
            </a:extLst>
          </p:cNvPr>
          <p:cNvCxnSpPr>
            <a:cxnSpLocks/>
            <a:stCxn id="6" idx="2"/>
            <a:endCxn id="7" idx="0"/>
          </p:cNvCxnSpPr>
          <p:nvPr/>
        </p:nvCxnSpPr>
        <p:spPr>
          <a:xfrm>
            <a:off x="1007614" y="4640435"/>
            <a:ext cx="0"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7DBC4-6ED0-425C-B766-D0CAE21BCECA}"/>
              </a:ext>
            </a:extLst>
          </p:cNvPr>
          <p:cNvCxnSpPr>
            <a:cxnSpLocks/>
            <a:stCxn id="5" idx="2"/>
            <a:endCxn id="6" idx="0"/>
          </p:cNvCxnSpPr>
          <p:nvPr/>
        </p:nvCxnSpPr>
        <p:spPr>
          <a:xfrm flipH="1">
            <a:off x="1007614" y="3294546"/>
            <a:ext cx="1"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85ACBEC-DFCA-48EE-8A2E-40FBD1DD7B1C}"/>
              </a:ext>
            </a:extLst>
          </p:cNvPr>
          <p:cNvSpPr txBox="1"/>
          <p:nvPr/>
        </p:nvSpPr>
        <p:spPr>
          <a:xfrm>
            <a:off x="2270466" y="2699109"/>
            <a:ext cx="6456284" cy="954107"/>
          </a:xfrm>
          <a:prstGeom prst="rect">
            <a:avLst/>
          </a:prstGeom>
          <a:noFill/>
        </p:spPr>
        <p:txBody>
          <a:bodyPr wrap="square">
            <a:spAutoFit/>
          </a:bodyPr>
          <a:lstStyle/>
          <a:p>
            <a:r>
              <a:rPr lang="zh-CN" altLang="en-US" sz="2800" dirty="0"/>
              <a:t>根据新闻类别编号，找到最新的</a:t>
            </a:r>
            <a:r>
              <a:rPr lang="en-US" altLang="zh-CN" sz="2800" dirty="0">
                <a:solidFill>
                  <a:srgbClr val="FF0000"/>
                </a:solidFill>
              </a:rPr>
              <a:t>n</a:t>
            </a:r>
            <a:r>
              <a:rPr lang="zh-CN" altLang="en-US" sz="2800" dirty="0"/>
              <a:t>条新闻数据</a:t>
            </a:r>
          </a:p>
        </p:txBody>
      </p:sp>
    </p:spTree>
    <p:extLst>
      <p:ext uri="{BB962C8B-B14F-4D97-AF65-F5344CB8AC3E}">
        <p14:creationId xmlns:p14="http://schemas.microsoft.com/office/powerpoint/2010/main" val="4151564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2" name="矩形 1">
            <a:extLst>
              <a:ext uri="{FF2B5EF4-FFF2-40B4-BE49-F238E27FC236}">
                <a16:creationId xmlns:a16="http://schemas.microsoft.com/office/drawing/2014/main" id="{A202A54E-AFE2-483F-9E66-8701A067F993}"/>
              </a:ext>
            </a:extLst>
          </p:cNvPr>
          <p:cNvSpPr/>
          <p:nvPr/>
        </p:nvSpPr>
        <p:spPr>
          <a:xfrm>
            <a:off x="328474" y="1615737"/>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api</a:t>
            </a:r>
            <a:r>
              <a:rPr lang="zh-CN" altLang="en-US" dirty="0"/>
              <a:t>路由</a:t>
            </a:r>
          </a:p>
        </p:txBody>
      </p:sp>
      <p:sp>
        <p:nvSpPr>
          <p:cNvPr id="5" name="矩形 4">
            <a:extLst>
              <a:ext uri="{FF2B5EF4-FFF2-40B4-BE49-F238E27FC236}">
                <a16:creationId xmlns:a16="http://schemas.microsoft.com/office/drawing/2014/main" id="{7FC41DB9-75B8-48F1-8227-E35B339C3E59}"/>
              </a:ext>
            </a:extLst>
          </p:cNvPr>
          <p:cNvSpPr/>
          <p:nvPr/>
        </p:nvSpPr>
        <p:spPr>
          <a:xfrm>
            <a:off x="328473" y="2842336"/>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controller</a:t>
            </a:r>
            <a:endParaRPr lang="zh-CN" altLang="en-US" dirty="0"/>
          </a:p>
        </p:txBody>
      </p:sp>
      <p:sp>
        <p:nvSpPr>
          <p:cNvPr id="6" name="矩形 5">
            <a:extLst>
              <a:ext uri="{FF2B5EF4-FFF2-40B4-BE49-F238E27FC236}">
                <a16:creationId xmlns:a16="http://schemas.microsoft.com/office/drawing/2014/main" id="{702596AC-AF52-4503-81F0-AA59328E9039}"/>
              </a:ext>
            </a:extLst>
          </p:cNvPr>
          <p:cNvSpPr/>
          <p:nvPr/>
        </p:nvSpPr>
        <p:spPr>
          <a:xfrm>
            <a:off x="328472" y="4188225"/>
            <a:ext cx="1358283"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7" name="矩形 6">
            <a:extLst>
              <a:ext uri="{FF2B5EF4-FFF2-40B4-BE49-F238E27FC236}">
                <a16:creationId xmlns:a16="http://schemas.microsoft.com/office/drawing/2014/main" id="{08FC4D13-FD74-489A-B4B6-DBA8252DE9E2}"/>
              </a:ext>
            </a:extLst>
          </p:cNvPr>
          <p:cNvSpPr/>
          <p:nvPr/>
        </p:nvSpPr>
        <p:spPr>
          <a:xfrm>
            <a:off x="261888" y="5534114"/>
            <a:ext cx="1491451" cy="4522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8" name="直接箭头连接符 7">
            <a:extLst>
              <a:ext uri="{FF2B5EF4-FFF2-40B4-BE49-F238E27FC236}">
                <a16:creationId xmlns:a16="http://schemas.microsoft.com/office/drawing/2014/main" id="{F5A0404E-2141-490B-8910-9216D5DEFCF6}"/>
              </a:ext>
            </a:extLst>
          </p:cNvPr>
          <p:cNvCxnSpPr>
            <a:cxnSpLocks/>
            <a:stCxn id="2" idx="2"/>
            <a:endCxn id="5" idx="0"/>
          </p:cNvCxnSpPr>
          <p:nvPr/>
        </p:nvCxnSpPr>
        <p:spPr>
          <a:xfrm flipH="1">
            <a:off x="1007615" y="2067947"/>
            <a:ext cx="1" cy="77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4CCC4F-1643-4ECB-A580-B5960C219AD2}"/>
              </a:ext>
            </a:extLst>
          </p:cNvPr>
          <p:cNvCxnSpPr>
            <a:cxnSpLocks/>
            <a:stCxn id="6" idx="2"/>
            <a:endCxn id="7" idx="0"/>
          </p:cNvCxnSpPr>
          <p:nvPr/>
        </p:nvCxnSpPr>
        <p:spPr>
          <a:xfrm>
            <a:off x="1007614" y="4640435"/>
            <a:ext cx="0"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7DBC4-6ED0-425C-B766-D0CAE21BCECA}"/>
              </a:ext>
            </a:extLst>
          </p:cNvPr>
          <p:cNvCxnSpPr>
            <a:cxnSpLocks/>
            <a:stCxn id="5" idx="2"/>
            <a:endCxn id="6" idx="0"/>
          </p:cNvCxnSpPr>
          <p:nvPr/>
        </p:nvCxnSpPr>
        <p:spPr>
          <a:xfrm flipH="1">
            <a:off x="1007614" y="3294546"/>
            <a:ext cx="1"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1AA186C0-0B92-40A5-A928-ABF7F7F50544}"/>
              </a:ext>
            </a:extLst>
          </p:cNvPr>
          <p:cNvPicPr>
            <a:picLocks noChangeAspect="1"/>
          </p:cNvPicPr>
          <p:nvPr/>
        </p:nvPicPr>
        <p:blipFill>
          <a:blip r:embed="rId2"/>
          <a:stretch>
            <a:fillRect/>
          </a:stretch>
        </p:blipFill>
        <p:spPr>
          <a:xfrm>
            <a:off x="2071873" y="3496643"/>
            <a:ext cx="4023709" cy="2865368"/>
          </a:xfrm>
          <a:prstGeom prst="rect">
            <a:avLst/>
          </a:prstGeom>
          <a:ln>
            <a:solidFill>
              <a:srgbClr val="FF0000"/>
            </a:solidFill>
          </a:ln>
        </p:spPr>
      </p:pic>
      <p:pic>
        <p:nvPicPr>
          <p:cNvPr id="13" name="图片 12">
            <a:extLst>
              <a:ext uri="{FF2B5EF4-FFF2-40B4-BE49-F238E27FC236}">
                <a16:creationId xmlns:a16="http://schemas.microsoft.com/office/drawing/2014/main" id="{7AD3C075-06E8-426C-89CF-243062DC1774}"/>
              </a:ext>
            </a:extLst>
          </p:cNvPr>
          <p:cNvPicPr>
            <a:picLocks noChangeAspect="1"/>
          </p:cNvPicPr>
          <p:nvPr/>
        </p:nvPicPr>
        <p:blipFill>
          <a:blip r:embed="rId3"/>
          <a:stretch>
            <a:fillRect/>
          </a:stretch>
        </p:blipFill>
        <p:spPr>
          <a:xfrm>
            <a:off x="5057776" y="3958870"/>
            <a:ext cx="3977985" cy="2370025"/>
          </a:xfrm>
          <a:prstGeom prst="rect">
            <a:avLst/>
          </a:prstGeom>
          <a:ln>
            <a:solidFill>
              <a:srgbClr val="FF0000"/>
            </a:solidFill>
          </a:ln>
        </p:spPr>
      </p:pic>
      <p:pic>
        <p:nvPicPr>
          <p:cNvPr id="15" name="图片 14">
            <a:extLst>
              <a:ext uri="{FF2B5EF4-FFF2-40B4-BE49-F238E27FC236}">
                <a16:creationId xmlns:a16="http://schemas.microsoft.com/office/drawing/2014/main" id="{A65ED2B4-D3F9-4C41-ADF8-6A6A9BC4E952}"/>
              </a:ext>
            </a:extLst>
          </p:cNvPr>
          <p:cNvPicPr>
            <a:picLocks noChangeAspect="1"/>
          </p:cNvPicPr>
          <p:nvPr/>
        </p:nvPicPr>
        <p:blipFill>
          <a:blip r:embed="rId4"/>
          <a:stretch>
            <a:fillRect/>
          </a:stretch>
        </p:blipFill>
        <p:spPr>
          <a:xfrm>
            <a:off x="3634263" y="0"/>
            <a:ext cx="5509737" cy="2644369"/>
          </a:xfrm>
          <a:prstGeom prst="rect">
            <a:avLst/>
          </a:prstGeom>
        </p:spPr>
      </p:pic>
      <p:pic>
        <p:nvPicPr>
          <p:cNvPr id="17" name="图片 16">
            <a:extLst>
              <a:ext uri="{FF2B5EF4-FFF2-40B4-BE49-F238E27FC236}">
                <a16:creationId xmlns:a16="http://schemas.microsoft.com/office/drawing/2014/main" id="{8353ED13-95AD-4CAC-90D8-CD2123D18F5A}"/>
              </a:ext>
            </a:extLst>
          </p:cNvPr>
          <p:cNvPicPr>
            <a:picLocks noChangeAspect="1"/>
          </p:cNvPicPr>
          <p:nvPr/>
        </p:nvPicPr>
        <p:blipFill>
          <a:blip r:embed="rId5"/>
          <a:stretch>
            <a:fillRect/>
          </a:stretch>
        </p:blipFill>
        <p:spPr>
          <a:xfrm>
            <a:off x="3634262" y="2579883"/>
            <a:ext cx="3467400" cy="327688"/>
          </a:xfrm>
          <a:prstGeom prst="rect">
            <a:avLst/>
          </a:prstGeom>
        </p:spPr>
      </p:pic>
    </p:spTree>
    <p:extLst>
      <p:ext uri="{BB962C8B-B14F-4D97-AF65-F5344CB8AC3E}">
        <p14:creationId xmlns:p14="http://schemas.microsoft.com/office/powerpoint/2010/main" val="193443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2" name="矩形 1">
            <a:extLst>
              <a:ext uri="{FF2B5EF4-FFF2-40B4-BE49-F238E27FC236}">
                <a16:creationId xmlns:a16="http://schemas.microsoft.com/office/drawing/2014/main" id="{A202A54E-AFE2-483F-9E66-8701A067F993}"/>
              </a:ext>
            </a:extLst>
          </p:cNvPr>
          <p:cNvSpPr/>
          <p:nvPr/>
        </p:nvSpPr>
        <p:spPr>
          <a:xfrm>
            <a:off x="328474" y="1615737"/>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api</a:t>
            </a:r>
            <a:r>
              <a:rPr lang="zh-CN" altLang="en-US" dirty="0"/>
              <a:t>路由</a:t>
            </a:r>
          </a:p>
        </p:txBody>
      </p:sp>
      <p:sp>
        <p:nvSpPr>
          <p:cNvPr id="5" name="矩形 4">
            <a:extLst>
              <a:ext uri="{FF2B5EF4-FFF2-40B4-BE49-F238E27FC236}">
                <a16:creationId xmlns:a16="http://schemas.microsoft.com/office/drawing/2014/main" id="{7FC41DB9-75B8-48F1-8227-E35B339C3E59}"/>
              </a:ext>
            </a:extLst>
          </p:cNvPr>
          <p:cNvSpPr/>
          <p:nvPr/>
        </p:nvSpPr>
        <p:spPr>
          <a:xfrm>
            <a:off x="328473" y="2842336"/>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controller</a:t>
            </a:r>
            <a:endParaRPr lang="zh-CN" altLang="en-US" dirty="0"/>
          </a:p>
        </p:txBody>
      </p:sp>
      <p:sp>
        <p:nvSpPr>
          <p:cNvPr id="6" name="矩形 5">
            <a:extLst>
              <a:ext uri="{FF2B5EF4-FFF2-40B4-BE49-F238E27FC236}">
                <a16:creationId xmlns:a16="http://schemas.microsoft.com/office/drawing/2014/main" id="{702596AC-AF52-4503-81F0-AA59328E9039}"/>
              </a:ext>
            </a:extLst>
          </p:cNvPr>
          <p:cNvSpPr/>
          <p:nvPr/>
        </p:nvSpPr>
        <p:spPr>
          <a:xfrm>
            <a:off x="328472" y="4188225"/>
            <a:ext cx="1358283" cy="4522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7" name="矩形 6">
            <a:extLst>
              <a:ext uri="{FF2B5EF4-FFF2-40B4-BE49-F238E27FC236}">
                <a16:creationId xmlns:a16="http://schemas.microsoft.com/office/drawing/2014/main" id="{08FC4D13-FD74-489A-B4B6-DBA8252DE9E2}"/>
              </a:ext>
            </a:extLst>
          </p:cNvPr>
          <p:cNvSpPr/>
          <p:nvPr/>
        </p:nvSpPr>
        <p:spPr>
          <a:xfrm>
            <a:off x="261888" y="5534114"/>
            <a:ext cx="1491451"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8" name="直接箭头连接符 7">
            <a:extLst>
              <a:ext uri="{FF2B5EF4-FFF2-40B4-BE49-F238E27FC236}">
                <a16:creationId xmlns:a16="http://schemas.microsoft.com/office/drawing/2014/main" id="{F5A0404E-2141-490B-8910-9216D5DEFCF6}"/>
              </a:ext>
            </a:extLst>
          </p:cNvPr>
          <p:cNvCxnSpPr>
            <a:cxnSpLocks/>
            <a:stCxn id="2" idx="2"/>
            <a:endCxn id="5" idx="0"/>
          </p:cNvCxnSpPr>
          <p:nvPr/>
        </p:nvCxnSpPr>
        <p:spPr>
          <a:xfrm flipH="1">
            <a:off x="1007615" y="2067947"/>
            <a:ext cx="1" cy="77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4CCC4F-1643-4ECB-A580-B5960C219AD2}"/>
              </a:ext>
            </a:extLst>
          </p:cNvPr>
          <p:cNvCxnSpPr>
            <a:cxnSpLocks/>
            <a:stCxn id="6" idx="2"/>
            <a:endCxn id="7" idx="0"/>
          </p:cNvCxnSpPr>
          <p:nvPr/>
        </p:nvCxnSpPr>
        <p:spPr>
          <a:xfrm>
            <a:off x="1007614" y="4640435"/>
            <a:ext cx="0"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7DBC4-6ED0-425C-B766-D0CAE21BCECA}"/>
              </a:ext>
            </a:extLst>
          </p:cNvPr>
          <p:cNvCxnSpPr>
            <a:cxnSpLocks/>
            <a:stCxn id="5" idx="2"/>
            <a:endCxn id="6" idx="0"/>
          </p:cNvCxnSpPr>
          <p:nvPr/>
        </p:nvCxnSpPr>
        <p:spPr>
          <a:xfrm flipH="1">
            <a:off x="1007614" y="3294546"/>
            <a:ext cx="1"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802808D-7E6B-4BFD-B7B9-60C704FDE49C}"/>
              </a:ext>
            </a:extLst>
          </p:cNvPr>
          <p:cNvPicPr>
            <a:picLocks noChangeAspect="1"/>
          </p:cNvPicPr>
          <p:nvPr/>
        </p:nvPicPr>
        <p:blipFill>
          <a:blip r:embed="rId2"/>
          <a:stretch>
            <a:fillRect/>
          </a:stretch>
        </p:blipFill>
        <p:spPr>
          <a:xfrm>
            <a:off x="1803978" y="1094527"/>
            <a:ext cx="7340022" cy="5075453"/>
          </a:xfrm>
          <a:prstGeom prst="rect">
            <a:avLst/>
          </a:prstGeom>
        </p:spPr>
      </p:pic>
    </p:spTree>
    <p:extLst>
      <p:ext uri="{BB962C8B-B14F-4D97-AF65-F5344CB8AC3E}">
        <p14:creationId xmlns:p14="http://schemas.microsoft.com/office/powerpoint/2010/main" val="1687164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2" name="矩形 1">
            <a:extLst>
              <a:ext uri="{FF2B5EF4-FFF2-40B4-BE49-F238E27FC236}">
                <a16:creationId xmlns:a16="http://schemas.microsoft.com/office/drawing/2014/main" id="{A202A54E-AFE2-483F-9E66-8701A067F993}"/>
              </a:ext>
            </a:extLst>
          </p:cNvPr>
          <p:cNvSpPr/>
          <p:nvPr/>
        </p:nvSpPr>
        <p:spPr>
          <a:xfrm>
            <a:off x="328474" y="1615737"/>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api</a:t>
            </a:r>
            <a:r>
              <a:rPr lang="zh-CN" altLang="en-US" dirty="0"/>
              <a:t>路由</a:t>
            </a:r>
          </a:p>
        </p:txBody>
      </p:sp>
      <p:sp>
        <p:nvSpPr>
          <p:cNvPr id="5" name="矩形 4">
            <a:extLst>
              <a:ext uri="{FF2B5EF4-FFF2-40B4-BE49-F238E27FC236}">
                <a16:creationId xmlns:a16="http://schemas.microsoft.com/office/drawing/2014/main" id="{7FC41DB9-75B8-48F1-8227-E35B339C3E59}"/>
              </a:ext>
            </a:extLst>
          </p:cNvPr>
          <p:cNvSpPr/>
          <p:nvPr/>
        </p:nvSpPr>
        <p:spPr>
          <a:xfrm>
            <a:off x="328473" y="2842336"/>
            <a:ext cx="1358284" cy="4522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controller</a:t>
            </a:r>
            <a:endParaRPr lang="zh-CN" altLang="en-US" dirty="0"/>
          </a:p>
        </p:txBody>
      </p:sp>
      <p:sp>
        <p:nvSpPr>
          <p:cNvPr id="6" name="矩形 5">
            <a:extLst>
              <a:ext uri="{FF2B5EF4-FFF2-40B4-BE49-F238E27FC236}">
                <a16:creationId xmlns:a16="http://schemas.microsoft.com/office/drawing/2014/main" id="{702596AC-AF52-4503-81F0-AA59328E9039}"/>
              </a:ext>
            </a:extLst>
          </p:cNvPr>
          <p:cNvSpPr/>
          <p:nvPr/>
        </p:nvSpPr>
        <p:spPr>
          <a:xfrm>
            <a:off x="328472" y="4188225"/>
            <a:ext cx="1358283"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7" name="矩形 6">
            <a:extLst>
              <a:ext uri="{FF2B5EF4-FFF2-40B4-BE49-F238E27FC236}">
                <a16:creationId xmlns:a16="http://schemas.microsoft.com/office/drawing/2014/main" id="{08FC4D13-FD74-489A-B4B6-DBA8252DE9E2}"/>
              </a:ext>
            </a:extLst>
          </p:cNvPr>
          <p:cNvSpPr/>
          <p:nvPr/>
        </p:nvSpPr>
        <p:spPr>
          <a:xfrm>
            <a:off x="261888" y="5534114"/>
            <a:ext cx="1491451"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8" name="直接箭头连接符 7">
            <a:extLst>
              <a:ext uri="{FF2B5EF4-FFF2-40B4-BE49-F238E27FC236}">
                <a16:creationId xmlns:a16="http://schemas.microsoft.com/office/drawing/2014/main" id="{F5A0404E-2141-490B-8910-9216D5DEFCF6}"/>
              </a:ext>
            </a:extLst>
          </p:cNvPr>
          <p:cNvCxnSpPr>
            <a:cxnSpLocks/>
            <a:stCxn id="2" idx="2"/>
            <a:endCxn id="5" idx="0"/>
          </p:cNvCxnSpPr>
          <p:nvPr/>
        </p:nvCxnSpPr>
        <p:spPr>
          <a:xfrm flipH="1">
            <a:off x="1007615" y="2067947"/>
            <a:ext cx="1" cy="77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4CCC4F-1643-4ECB-A580-B5960C219AD2}"/>
              </a:ext>
            </a:extLst>
          </p:cNvPr>
          <p:cNvCxnSpPr>
            <a:cxnSpLocks/>
            <a:stCxn id="6" idx="2"/>
            <a:endCxn id="7" idx="0"/>
          </p:cNvCxnSpPr>
          <p:nvPr/>
        </p:nvCxnSpPr>
        <p:spPr>
          <a:xfrm>
            <a:off x="1007614" y="4640435"/>
            <a:ext cx="0"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7DBC4-6ED0-425C-B766-D0CAE21BCECA}"/>
              </a:ext>
            </a:extLst>
          </p:cNvPr>
          <p:cNvCxnSpPr>
            <a:cxnSpLocks/>
            <a:stCxn id="5" idx="2"/>
            <a:endCxn id="6" idx="0"/>
          </p:cNvCxnSpPr>
          <p:nvPr/>
        </p:nvCxnSpPr>
        <p:spPr>
          <a:xfrm flipH="1">
            <a:off x="1007614" y="3294546"/>
            <a:ext cx="1"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375A56D-B384-4448-8B2F-01DAE170B3DE}"/>
              </a:ext>
            </a:extLst>
          </p:cNvPr>
          <p:cNvPicPr>
            <a:picLocks noChangeAspect="1"/>
          </p:cNvPicPr>
          <p:nvPr/>
        </p:nvPicPr>
        <p:blipFill>
          <a:blip r:embed="rId2"/>
          <a:stretch>
            <a:fillRect/>
          </a:stretch>
        </p:blipFill>
        <p:spPr>
          <a:xfrm>
            <a:off x="2161727" y="712788"/>
            <a:ext cx="6603731" cy="6059894"/>
          </a:xfrm>
          <a:prstGeom prst="rect">
            <a:avLst/>
          </a:prstGeom>
        </p:spPr>
      </p:pic>
    </p:spTree>
    <p:extLst>
      <p:ext uri="{BB962C8B-B14F-4D97-AF65-F5344CB8AC3E}">
        <p14:creationId xmlns:p14="http://schemas.microsoft.com/office/powerpoint/2010/main" val="2771065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2" name="矩形 1">
            <a:extLst>
              <a:ext uri="{FF2B5EF4-FFF2-40B4-BE49-F238E27FC236}">
                <a16:creationId xmlns:a16="http://schemas.microsoft.com/office/drawing/2014/main" id="{A202A54E-AFE2-483F-9E66-8701A067F993}"/>
              </a:ext>
            </a:extLst>
          </p:cNvPr>
          <p:cNvSpPr/>
          <p:nvPr/>
        </p:nvSpPr>
        <p:spPr>
          <a:xfrm>
            <a:off x="275206" y="2476870"/>
            <a:ext cx="1358284" cy="4522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api</a:t>
            </a:r>
            <a:r>
              <a:rPr lang="zh-CN" altLang="en-US" dirty="0"/>
              <a:t>路由</a:t>
            </a:r>
          </a:p>
        </p:txBody>
      </p:sp>
      <p:sp>
        <p:nvSpPr>
          <p:cNvPr id="5" name="矩形 4">
            <a:extLst>
              <a:ext uri="{FF2B5EF4-FFF2-40B4-BE49-F238E27FC236}">
                <a16:creationId xmlns:a16="http://schemas.microsoft.com/office/drawing/2014/main" id="{7FC41DB9-75B8-48F1-8227-E35B339C3E59}"/>
              </a:ext>
            </a:extLst>
          </p:cNvPr>
          <p:cNvSpPr/>
          <p:nvPr/>
        </p:nvSpPr>
        <p:spPr>
          <a:xfrm>
            <a:off x="275205" y="3703469"/>
            <a:ext cx="1358284"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controller</a:t>
            </a:r>
            <a:endParaRPr lang="zh-CN" altLang="en-US" dirty="0"/>
          </a:p>
        </p:txBody>
      </p:sp>
      <p:sp>
        <p:nvSpPr>
          <p:cNvPr id="6" name="矩形 5">
            <a:extLst>
              <a:ext uri="{FF2B5EF4-FFF2-40B4-BE49-F238E27FC236}">
                <a16:creationId xmlns:a16="http://schemas.microsoft.com/office/drawing/2014/main" id="{702596AC-AF52-4503-81F0-AA59328E9039}"/>
              </a:ext>
            </a:extLst>
          </p:cNvPr>
          <p:cNvSpPr/>
          <p:nvPr/>
        </p:nvSpPr>
        <p:spPr>
          <a:xfrm>
            <a:off x="275204" y="5049358"/>
            <a:ext cx="1358283"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7" name="矩形 6">
            <a:extLst>
              <a:ext uri="{FF2B5EF4-FFF2-40B4-BE49-F238E27FC236}">
                <a16:creationId xmlns:a16="http://schemas.microsoft.com/office/drawing/2014/main" id="{08FC4D13-FD74-489A-B4B6-DBA8252DE9E2}"/>
              </a:ext>
            </a:extLst>
          </p:cNvPr>
          <p:cNvSpPr/>
          <p:nvPr/>
        </p:nvSpPr>
        <p:spPr>
          <a:xfrm>
            <a:off x="208620" y="6395247"/>
            <a:ext cx="1491451" cy="45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8" name="直接箭头连接符 7">
            <a:extLst>
              <a:ext uri="{FF2B5EF4-FFF2-40B4-BE49-F238E27FC236}">
                <a16:creationId xmlns:a16="http://schemas.microsoft.com/office/drawing/2014/main" id="{F5A0404E-2141-490B-8910-9216D5DEFCF6}"/>
              </a:ext>
            </a:extLst>
          </p:cNvPr>
          <p:cNvCxnSpPr>
            <a:cxnSpLocks/>
            <a:stCxn id="2" idx="2"/>
            <a:endCxn id="5" idx="0"/>
          </p:cNvCxnSpPr>
          <p:nvPr/>
        </p:nvCxnSpPr>
        <p:spPr>
          <a:xfrm flipH="1">
            <a:off x="954347" y="2929080"/>
            <a:ext cx="1" cy="77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4CCC4F-1643-4ECB-A580-B5960C219AD2}"/>
              </a:ext>
            </a:extLst>
          </p:cNvPr>
          <p:cNvCxnSpPr>
            <a:cxnSpLocks/>
            <a:stCxn id="6" idx="2"/>
            <a:endCxn id="7" idx="0"/>
          </p:cNvCxnSpPr>
          <p:nvPr/>
        </p:nvCxnSpPr>
        <p:spPr>
          <a:xfrm>
            <a:off x="954346" y="5501568"/>
            <a:ext cx="0"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7DBC4-6ED0-425C-B766-D0CAE21BCECA}"/>
              </a:ext>
            </a:extLst>
          </p:cNvPr>
          <p:cNvCxnSpPr>
            <a:cxnSpLocks/>
            <a:stCxn id="5" idx="2"/>
            <a:endCxn id="6" idx="0"/>
          </p:cNvCxnSpPr>
          <p:nvPr/>
        </p:nvCxnSpPr>
        <p:spPr>
          <a:xfrm flipH="1">
            <a:off x="954346" y="4155679"/>
            <a:ext cx="1" cy="89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908BDC26-3BF0-4239-B868-8314D3C3963D}"/>
              </a:ext>
            </a:extLst>
          </p:cNvPr>
          <p:cNvPicPr>
            <a:picLocks noChangeAspect="1"/>
          </p:cNvPicPr>
          <p:nvPr/>
        </p:nvPicPr>
        <p:blipFill>
          <a:blip r:embed="rId2"/>
          <a:stretch>
            <a:fillRect/>
          </a:stretch>
        </p:blipFill>
        <p:spPr>
          <a:xfrm>
            <a:off x="2205688" y="4558027"/>
            <a:ext cx="5450888" cy="2158685"/>
          </a:xfrm>
          <a:prstGeom prst="rect">
            <a:avLst/>
          </a:prstGeom>
        </p:spPr>
      </p:pic>
      <p:pic>
        <p:nvPicPr>
          <p:cNvPr id="9" name="图片 8">
            <a:extLst>
              <a:ext uri="{FF2B5EF4-FFF2-40B4-BE49-F238E27FC236}">
                <a16:creationId xmlns:a16="http://schemas.microsoft.com/office/drawing/2014/main" id="{64020ABE-2B6B-45AF-B47C-A97CBF2F4E84}"/>
              </a:ext>
            </a:extLst>
          </p:cNvPr>
          <p:cNvPicPr>
            <a:picLocks noChangeAspect="1"/>
          </p:cNvPicPr>
          <p:nvPr/>
        </p:nvPicPr>
        <p:blipFill>
          <a:blip r:embed="rId3"/>
          <a:stretch>
            <a:fillRect/>
          </a:stretch>
        </p:blipFill>
        <p:spPr>
          <a:xfrm>
            <a:off x="1975279" y="2463037"/>
            <a:ext cx="2797262" cy="2007604"/>
          </a:xfrm>
          <a:prstGeom prst="rect">
            <a:avLst/>
          </a:prstGeom>
        </p:spPr>
      </p:pic>
      <p:pic>
        <p:nvPicPr>
          <p:cNvPr id="13" name="图片 12">
            <a:extLst>
              <a:ext uri="{FF2B5EF4-FFF2-40B4-BE49-F238E27FC236}">
                <a16:creationId xmlns:a16="http://schemas.microsoft.com/office/drawing/2014/main" id="{63DFA25C-FFA6-4677-9D37-9E198DB34D0D}"/>
              </a:ext>
            </a:extLst>
          </p:cNvPr>
          <p:cNvPicPr>
            <a:picLocks noChangeAspect="1"/>
          </p:cNvPicPr>
          <p:nvPr/>
        </p:nvPicPr>
        <p:blipFill>
          <a:blip r:embed="rId4"/>
          <a:stretch>
            <a:fillRect/>
          </a:stretch>
        </p:blipFill>
        <p:spPr>
          <a:xfrm>
            <a:off x="68832" y="495951"/>
            <a:ext cx="9075168" cy="1748955"/>
          </a:xfrm>
          <a:prstGeom prst="rect">
            <a:avLst/>
          </a:prstGeom>
        </p:spPr>
      </p:pic>
    </p:spTree>
    <p:extLst>
      <p:ext uri="{BB962C8B-B14F-4D97-AF65-F5344CB8AC3E}">
        <p14:creationId xmlns:p14="http://schemas.microsoft.com/office/powerpoint/2010/main" val="424940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5" name="文本框 4">
            <a:extLst>
              <a:ext uri="{FF2B5EF4-FFF2-40B4-BE49-F238E27FC236}">
                <a16:creationId xmlns:a16="http://schemas.microsoft.com/office/drawing/2014/main" id="{B73F653C-6B87-4357-9BE6-19243FBD1BBC}"/>
              </a:ext>
            </a:extLst>
          </p:cNvPr>
          <p:cNvSpPr txBox="1"/>
          <p:nvPr/>
        </p:nvSpPr>
        <p:spPr>
          <a:xfrm>
            <a:off x="752384" y="1036012"/>
            <a:ext cx="6456284" cy="369332"/>
          </a:xfrm>
          <a:prstGeom prst="rect">
            <a:avLst/>
          </a:prstGeom>
          <a:noFill/>
        </p:spPr>
        <p:txBody>
          <a:bodyPr wrap="square">
            <a:spAutoFit/>
          </a:bodyPr>
          <a:lstStyle/>
          <a:p>
            <a:r>
              <a:rPr lang="zh-CN" altLang="en-US" dirty="0"/>
              <a:t>下载安装</a:t>
            </a:r>
            <a:r>
              <a:rPr lang="en-US" altLang="zh-CN" dirty="0"/>
              <a:t>postman      https://www.postman.com/downloads/</a:t>
            </a:r>
            <a:endParaRPr lang="zh-CN" altLang="en-US" dirty="0"/>
          </a:p>
        </p:txBody>
      </p:sp>
      <p:pic>
        <p:nvPicPr>
          <p:cNvPr id="6" name="图片 5">
            <a:extLst>
              <a:ext uri="{FF2B5EF4-FFF2-40B4-BE49-F238E27FC236}">
                <a16:creationId xmlns:a16="http://schemas.microsoft.com/office/drawing/2014/main" id="{827D92B9-E15F-452B-A844-213CFFEA2577}"/>
              </a:ext>
            </a:extLst>
          </p:cNvPr>
          <p:cNvPicPr>
            <a:picLocks noChangeAspect="1"/>
          </p:cNvPicPr>
          <p:nvPr/>
        </p:nvPicPr>
        <p:blipFill>
          <a:blip r:embed="rId2"/>
          <a:stretch>
            <a:fillRect/>
          </a:stretch>
        </p:blipFill>
        <p:spPr>
          <a:xfrm>
            <a:off x="624734" y="1610883"/>
            <a:ext cx="5852667" cy="2712955"/>
          </a:xfrm>
          <a:prstGeom prst="rect">
            <a:avLst/>
          </a:prstGeom>
        </p:spPr>
      </p:pic>
    </p:spTree>
    <p:extLst>
      <p:ext uri="{BB962C8B-B14F-4D97-AF65-F5344CB8AC3E}">
        <p14:creationId xmlns:p14="http://schemas.microsoft.com/office/powerpoint/2010/main" val="3572670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5" name="文本框 4">
            <a:extLst>
              <a:ext uri="{FF2B5EF4-FFF2-40B4-BE49-F238E27FC236}">
                <a16:creationId xmlns:a16="http://schemas.microsoft.com/office/drawing/2014/main" id="{B73F653C-6B87-4357-9BE6-19243FBD1BBC}"/>
              </a:ext>
            </a:extLst>
          </p:cNvPr>
          <p:cNvSpPr txBox="1"/>
          <p:nvPr/>
        </p:nvSpPr>
        <p:spPr>
          <a:xfrm>
            <a:off x="184212" y="902847"/>
            <a:ext cx="6456284" cy="369332"/>
          </a:xfrm>
          <a:prstGeom prst="rect">
            <a:avLst/>
          </a:prstGeom>
          <a:noFill/>
        </p:spPr>
        <p:txBody>
          <a:bodyPr wrap="square">
            <a:spAutoFit/>
          </a:bodyPr>
          <a:lstStyle/>
          <a:p>
            <a:r>
              <a:rPr lang="zh-CN" altLang="en-US" dirty="0"/>
              <a:t>新建测试集合</a:t>
            </a:r>
          </a:p>
        </p:txBody>
      </p:sp>
      <p:pic>
        <p:nvPicPr>
          <p:cNvPr id="8" name="图片 7">
            <a:extLst>
              <a:ext uri="{FF2B5EF4-FFF2-40B4-BE49-F238E27FC236}">
                <a16:creationId xmlns:a16="http://schemas.microsoft.com/office/drawing/2014/main" id="{49819653-4688-42FB-A18C-FA2A1E9D359C}"/>
              </a:ext>
            </a:extLst>
          </p:cNvPr>
          <p:cNvPicPr>
            <a:picLocks noChangeAspect="1"/>
          </p:cNvPicPr>
          <p:nvPr/>
        </p:nvPicPr>
        <p:blipFill>
          <a:blip r:embed="rId2"/>
          <a:stretch>
            <a:fillRect/>
          </a:stretch>
        </p:blipFill>
        <p:spPr>
          <a:xfrm>
            <a:off x="384581" y="1596937"/>
            <a:ext cx="8383754" cy="3916095"/>
          </a:xfrm>
          <a:prstGeom prst="rect">
            <a:avLst/>
          </a:prstGeom>
        </p:spPr>
      </p:pic>
    </p:spTree>
    <p:extLst>
      <p:ext uri="{BB962C8B-B14F-4D97-AF65-F5344CB8AC3E}">
        <p14:creationId xmlns:p14="http://schemas.microsoft.com/office/powerpoint/2010/main" val="76589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p>
        </p:txBody>
      </p:sp>
      <p:sp>
        <p:nvSpPr>
          <p:cNvPr id="5" name="文本框 4">
            <a:extLst>
              <a:ext uri="{FF2B5EF4-FFF2-40B4-BE49-F238E27FC236}">
                <a16:creationId xmlns:a16="http://schemas.microsoft.com/office/drawing/2014/main" id="{B73F653C-6B87-4357-9BE6-19243FBD1BBC}"/>
              </a:ext>
            </a:extLst>
          </p:cNvPr>
          <p:cNvSpPr txBox="1"/>
          <p:nvPr/>
        </p:nvSpPr>
        <p:spPr>
          <a:xfrm>
            <a:off x="184212" y="902847"/>
            <a:ext cx="6456284" cy="369332"/>
          </a:xfrm>
          <a:prstGeom prst="rect">
            <a:avLst/>
          </a:prstGeom>
          <a:noFill/>
        </p:spPr>
        <p:txBody>
          <a:bodyPr wrap="square">
            <a:spAutoFit/>
          </a:bodyPr>
          <a:lstStyle/>
          <a:p>
            <a:r>
              <a:rPr lang="zh-CN" altLang="en-US" dirty="0"/>
              <a:t>测试集合中新建一个请求测试</a:t>
            </a:r>
          </a:p>
        </p:txBody>
      </p:sp>
      <p:pic>
        <p:nvPicPr>
          <p:cNvPr id="3" name="图片 2">
            <a:extLst>
              <a:ext uri="{FF2B5EF4-FFF2-40B4-BE49-F238E27FC236}">
                <a16:creationId xmlns:a16="http://schemas.microsoft.com/office/drawing/2014/main" id="{4AFD207C-8287-48EB-A6D3-A0F2DDCAA7A2}"/>
              </a:ext>
            </a:extLst>
          </p:cNvPr>
          <p:cNvPicPr>
            <a:picLocks noChangeAspect="1"/>
          </p:cNvPicPr>
          <p:nvPr/>
        </p:nvPicPr>
        <p:blipFill>
          <a:blip r:embed="rId2"/>
          <a:stretch>
            <a:fillRect/>
          </a:stretch>
        </p:blipFill>
        <p:spPr>
          <a:xfrm>
            <a:off x="0" y="1462238"/>
            <a:ext cx="9144000" cy="2737156"/>
          </a:xfrm>
          <a:prstGeom prst="rect">
            <a:avLst/>
          </a:prstGeom>
        </p:spPr>
      </p:pic>
      <p:pic>
        <p:nvPicPr>
          <p:cNvPr id="7" name="图片 6">
            <a:extLst>
              <a:ext uri="{FF2B5EF4-FFF2-40B4-BE49-F238E27FC236}">
                <a16:creationId xmlns:a16="http://schemas.microsoft.com/office/drawing/2014/main" id="{EEDB25F5-17AB-41FB-9E78-AF8C4266EA40}"/>
              </a:ext>
            </a:extLst>
          </p:cNvPr>
          <p:cNvPicPr>
            <a:picLocks noChangeAspect="1"/>
          </p:cNvPicPr>
          <p:nvPr/>
        </p:nvPicPr>
        <p:blipFill>
          <a:blip r:embed="rId3"/>
          <a:stretch>
            <a:fillRect/>
          </a:stretch>
        </p:blipFill>
        <p:spPr>
          <a:xfrm>
            <a:off x="0" y="4965194"/>
            <a:ext cx="9144000" cy="1124344"/>
          </a:xfrm>
          <a:prstGeom prst="rect">
            <a:avLst/>
          </a:prstGeom>
        </p:spPr>
      </p:pic>
      <p:cxnSp>
        <p:nvCxnSpPr>
          <p:cNvPr id="10" name="直接箭头连接符 9">
            <a:extLst>
              <a:ext uri="{FF2B5EF4-FFF2-40B4-BE49-F238E27FC236}">
                <a16:creationId xmlns:a16="http://schemas.microsoft.com/office/drawing/2014/main" id="{53493993-3819-45F4-8C71-158CC7464736}"/>
              </a:ext>
            </a:extLst>
          </p:cNvPr>
          <p:cNvCxnSpPr/>
          <p:nvPr/>
        </p:nvCxnSpPr>
        <p:spPr>
          <a:xfrm flipH="1">
            <a:off x="3888419" y="2583402"/>
            <a:ext cx="2823099" cy="294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86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705202" y="2873475"/>
            <a:ext cx="6299765" cy="646331"/>
          </a:xfrm>
          <a:prstGeom prst="rect">
            <a:avLst/>
          </a:prstGeom>
          <a:noFill/>
        </p:spPr>
        <p:txBody>
          <a:bodyPr wrap="square" rtlCol="0">
            <a:spAutoFit/>
          </a:bodyPr>
          <a:lstStyle/>
          <a:p>
            <a:pPr algn="ctr"/>
            <a:r>
              <a:rPr lang="en-US" altLang="zh-CN" sz="3600" dirty="0">
                <a:solidFill>
                  <a:schemeClr val="bg1"/>
                </a:solidFill>
                <a:cs typeface="+mn-ea"/>
                <a:sym typeface="+mn-lt"/>
              </a:rPr>
              <a:t>RESTful API</a:t>
            </a: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03</a:t>
              </a:r>
            </a:p>
          </p:txBody>
        </p:sp>
      </p:grpSp>
      <p:pic>
        <p:nvPicPr>
          <p:cNvPr id="9" name="Picture 2" descr="C:\Users\Administrator\Desktop\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4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6" name="文本框 5">
            <a:extLst>
              <a:ext uri="{FF2B5EF4-FFF2-40B4-BE49-F238E27FC236}">
                <a16:creationId xmlns:a16="http://schemas.microsoft.com/office/drawing/2014/main" id="{2267E45F-D0D0-4540-A32B-18DB7D448E0A}"/>
              </a:ext>
            </a:extLst>
          </p:cNvPr>
          <p:cNvSpPr txBox="1"/>
          <p:nvPr/>
        </p:nvSpPr>
        <p:spPr>
          <a:xfrm>
            <a:off x="230819" y="1030562"/>
            <a:ext cx="8797771" cy="4893647"/>
          </a:xfrm>
          <a:prstGeom prst="rect">
            <a:avLst/>
          </a:prstGeom>
          <a:noFill/>
        </p:spPr>
        <p:txBody>
          <a:bodyPr wrap="square">
            <a:spAutoFit/>
          </a:bodyPr>
          <a:lstStyle/>
          <a:p>
            <a:r>
              <a:rPr lang="en-US" altLang="zh-CN" sz="2400" dirty="0"/>
              <a:t>RESTful API</a:t>
            </a:r>
            <a:r>
              <a:rPr lang="zh-CN" altLang="en-US" sz="2400" dirty="0"/>
              <a:t>就是目前比较成熟的的一套应用程序</a:t>
            </a:r>
            <a:r>
              <a:rPr lang="en-US" altLang="zh-CN" sz="2400" dirty="0"/>
              <a:t>API</a:t>
            </a:r>
            <a:r>
              <a:rPr lang="zh-CN" altLang="en-US" sz="2400" dirty="0"/>
              <a:t>设计理论。</a:t>
            </a:r>
          </a:p>
          <a:p>
            <a:r>
              <a:rPr lang="zh-CN" altLang="en-US" sz="2400" dirty="0"/>
              <a:t>目的：</a:t>
            </a:r>
            <a:r>
              <a:rPr lang="en-US" altLang="zh-CN" sz="2400" dirty="0"/>
              <a:t>Client</a:t>
            </a:r>
            <a:r>
              <a:rPr lang="zh-CN" altLang="en-US" sz="2400" dirty="0"/>
              <a:t>和</a:t>
            </a:r>
            <a:r>
              <a:rPr lang="en-US" altLang="zh-CN" sz="2400" dirty="0"/>
              <a:t>Server</a:t>
            </a:r>
            <a:r>
              <a:rPr lang="zh-CN" altLang="en-US" sz="2400" dirty="0"/>
              <a:t>端进一步解耦。</a:t>
            </a:r>
          </a:p>
          <a:p>
            <a:endParaRPr lang="zh-CN" altLang="en-US" sz="2400" dirty="0"/>
          </a:p>
          <a:p>
            <a:r>
              <a:rPr lang="zh-CN" altLang="en-US" sz="2400" dirty="0"/>
              <a:t>任何业务服务都可以抽象为对象的状态维护</a:t>
            </a:r>
            <a:r>
              <a:rPr lang="en-US" altLang="zh-CN" sz="2400" dirty="0"/>
              <a:t>,</a:t>
            </a:r>
            <a:r>
              <a:rPr lang="zh-CN" altLang="en-US" sz="2400" dirty="0"/>
              <a:t>基本操作就増删查改四种</a:t>
            </a:r>
            <a:r>
              <a:rPr lang="en-US" altLang="zh-CN" sz="2400" dirty="0"/>
              <a:t>.</a:t>
            </a:r>
          </a:p>
          <a:p>
            <a:r>
              <a:rPr lang="zh-CN" altLang="en-US" sz="2400" dirty="0"/>
              <a:t>例如</a:t>
            </a:r>
            <a:r>
              <a:rPr lang="en-US" altLang="zh-CN" sz="2400" dirty="0"/>
              <a:t>:</a:t>
            </a:r>
            <a:r>
              <a:rPr lang="zh-CN" altLang="en-US" sz="2400" dirty="0"/>
              <a:t>访问文章的</a:t>
            </a:r>
            <a:r>
              <a:rPr lang="en-US" altLang="zh-CN" sz="2400" dirty="0"/>
              <a:t>,</a:t>
            </a:r>
            <a:r>
              <a:rPr lang="zh-CN" altLang="en-US" sz="2400" dirty="0"/>
              <a:t>很明显就是对文章及其列表的增删查改</a:t>
            </a:r>
            <a:r>
              <a:rPr lang="en-US" altLang="zh-CN" sz="2400" dirty="0"/>
              <a:t>,</a:t>
            </a:r>
            <a:r>
              <a:rPr lang="zh-CN" altLang="en-US" sz="2400" dirty="0"/>
              <a:t>文章是被做操的对象</a:t>
            </a:r>
            <a:r>
              <a:rPr lang="en-US" altLang="zh-CN" sz="2400" dirty="0"/>
              <a:t>,</a:t>
            </a:r>
            <a:r>
              <a:rPr lang="zh-CN" altLang="en-US" sz="2400" dirty="0"/>
              <a:t>通过增删查改修改文章的状态</a:t>
            </a:r>
            <a:r>
              <a:rPr lang="en-US" altLang="zh-CN" sz="2400" dirty="0"/>
              <a:t>.</a:t>
            </a:r>
          </a:p>
          <a:p>
            <a:endParaRPr lang="en-US" altLang="zh-CN" sz="2400" dirty="0"/>
          </a:p>
          <a:p>
            <a:r>
              <a:rPr lang="zh-CN" altLang="en-US" sz="2400" dirty="0"/>
              <a:t>银行转账</a:t>
            </a:r>
            <a:r>
              <a:rPr lang="en-US" altLang="zh-CN" sz="2400" dirty="0"/>
              <a:t>,</a:t>
            </a:r>
            <a:r>
              <a:rPr lang="zh-CN" altLang="en-US" sz="2400" dirty="0"/>
              <a:t>好像是有逻辑行为</a:t>
            </a:r>
            <a:r>
              <a:rPr lang="en-US" altLang="zh-CN" sz="2400" dirty="0"/>
              <a:t>,</a:t>
            </a:r>
            <a:r>
              <a:rPr lang="zh-CN" altLang="en-US" sz="2400" dirty="0"/>
              <a:t>但实际上每个转账事务</a:t>
            </a:r>
            <a:r>
              <a:rPr lang="en-US" altLang="zh-CN" sz="2400" dirty="0"/>
              <a:t>,</a:t>
            </a:r>
            <a:r>
              <a:rPr lang="zh-CN" altLang="en-US" sz="2400" dirty="0"/>
              <a:t>可以理解为对一个账单对象的状态操作</a:t>
            </a:r>
            <a:r>
              <a:rPr lang="en-US" altLang="zh-CN" sz="2400" dirty="0"/>
              <a:t>,</a:t>
            </a:r>
            <a:r>
              <a:rPr lang="zh-CN" altLang="en-US" sz="2400" dirty="0"/>
              <a:t>这个账单又关联了多个账户的状态</a:t>
            </a:r>
            <a:r>
              <a:rPr lang="en-US" altLang="zh-CN" sz="2400" dirty="0"/>
              <a:t>.</a:t>
            </a:r>
          </a:p>
          <a:p>
            <a:endParaRPr lang="en-US" altLang="zh-CN" sz="2400" dirty="0"/>
          </a:p>
          <a:p>
            <a:r>
              <a:rPr lang="zh-CN" altLang="en-US" sz="2400" dirty="0"/>
              <a:t>现实生活中一个人走路</a:t>
            </a:r>
            <a:r>
              <a:rPr lang="en-US" altLang="zh-CN" sz="2400" dirty="0"/>
              <a:t>,</a:t>
            </a:r>
            <a:r>
              <a:rPr lang="zh-CN" altLang="en-US" sz="2400" dirty="0"/>
              <a:t>是一个明显的对象行为</a:t>
            </a:r>
            <a:r>
              <a:rPr lang="en-US" altLang="zh-CN" sz="2400" dirty="0"/>
              <a:t>,</a:t>
            </a:r>
            <a:r>
              <a:rPr lang="zh-CN" altLang="en-US" sz="2400" dirty="0"/>
              <a:t>也可以表示为人这个对象从位置</a:t>
            </a:r>
            <a:r>
              <a:rPr lang="en-US" altLang="zh-CN" sz="2400" dirty="0"/>
              <a:t>A</a:t>
            </a:r>
            <a:r>
              <a:rPr lang="zh-CN" altLang="en-US" sz="2400" dirty="0"/>
              <a:t>经过时间</a:t>
            </a:r>
            <a:r>
              <a:rPr lang="en-US" altLang="zh-CN" sz="2400" dirty="0"/>
              <a:t>T</a:t>
            </a:r>
            <a:r>
              <a:rPr lang="zh-CN" altLang="en-US" sz="2400" dirty="0"/>
              <a:t>后变为位置</a:t>
            </a:r>
            <a:r>
              <a:rPr lang="en-US" altLang="zh-CN" sz="2400" dirty="0"/>
              <a:t>B</a:t>
            </a:r>
            <a:r>
              <a:rPr lang="zh-CN" altLang="en-US" sz="2400" dirty="0"/>
              <a:t>的状态更新操作</a:t>
            </a:r>
            <a:r>
              <a:rPr lang="en-US" altLang="zh-CN" sz="2400" dirty="0"/>
              <a:t>. </a:t>
            </a:r>
            <a:r>
              <a:rPr lang="zh-CN" altLang="en-US" dirty="0"/>
              <a:t>。</a:t>
            </a:r>
          </a:p>
        </p:txBody>
      </p:sp>
    </p:spTree>
    <p:extLst>
      <p:ext uri="{BB962C8B-B14F-4D97-AF65-F5344CB8AC3E}">
        <p14:creationId xmlns:p14="http://schemas.microsoft.com/office/powerpoint/2010/main" val="168408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48"/>
          <p:cNvSpPr txBox="1"/>
          <p:nvPr/>
        </p:nvSpPr>
        <p:spPr>
          <a:xfrm>
            <a:off x="26885" y="1517"/>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153656" y="1381009"/>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7144" y="-8512"/>
            <a:ext cx="200026"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929509" y="2543732"/>
            <a:ext cx="5265008"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cs typeface="+mn-ea"/>
                  <a:sym typeface="+mn-lt"/>
                </a:rPr>
                <a:t>后端</a:t>
              </a:r>
              <a:r>
                <a:rPr lang="en-US" altLang="zh-CN" sz="2800" dirty="0" err="1">
                  <a:solidFill>
                    <a:schemeClr val="bg1"/>
                  </a:solidFill>
                  <a:cs typeface="+mn-ea"/>
                  <a:sym typeface="+mn-lt"/>
                </a:rPr>
                <a:t>api</a:t>
              </a:r>
              <a:r>
                <a:rPr lang="zh-CN" altLang="en-US" sz="2800" dirty="0">
                  <a:solidFill>
                    <a:schemeClr val="bg1"/>
                  </a:solidFill>
                  <a:cs typeface="+mn-ea"/>
                  <a:sym typeface="+mn-lt"/>
                </a:rPr>
                <a:t>初步实验</a:t>
              </a:r>
            </a:p>
          </p:txBody>
        </p:sp>
        <p:sp>
          <p:nvSpPr>
            <p:cNvPr id="7"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25" name="组合 24"/>
          <p:cNvGrpSpPr/>
          <p:nvPr/>
        </p:nvGrpSpPr>
        <p:grpSpPr>
          <a:xfrm>
            <a:off x="1929509" y="1734107"/>
            <a:ext cx="5265008" cy="632788"/>
            <a:chOff x="2582203" y="2399714"/>
            <a:chExt cx="7020011" cy="632788"/>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跨域</a:t>
              </a: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pic>
        <p:nvPicPr>
          <p:cNvPr id="23" name="Picture 2" descr="C:\Users\Administrator\Desktop\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a:extLst>
              <a:ext uri="{FF2B5EF4-FFF2-40B4-BE49-F238E27FC236}">
                <a16:creationId xmlns:a16="http://schemas.microsoft.com/office/drawing/2014/main" id="{50B69CCC-67AB-4667-BF6E-F1E77838AEB7}"/>
              </a:ext>
            </a:extLst>
          </p:cNvPr>
          <p:cNvGrpSpPr/>
          <p:nvPr/>
        </p:nvGrpSpPr>
        <p:grpSpPr>
          <a:xfrm>
            <a:off x="1929509" y="3365087"/>
            <a:ext cx="5265008" cy="632788"/>
            <a:chOff x="2582203" y="2399714"/>
            <a:chExt cx="7020011" cy="632788"/>
          </a:xfrm>
        </p:grpSpPr>
        <p:sp>
          <p:nvSpPr>
            <p:cNvPr id="15" name="矩形 33">
              <a:extLst>
                <a:ext uri="{FF2B5EF4-FFF2-40B4-BE49-F238E27FC236}">
                  <a16:creationId xmlns:a16="http://schemas.microsoft.com/office/drawing/2014/main" id="{16D18E86-B9A6-4DEF-ADC4-0843B278464A}"/>
                </a:ext>
              </a:extLst>
            </p:cNvPr>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RESTful API</a:t>
              </a:r>
            </a:p>
          </p:txBody>
        </p:sp>
        <p:sp>
          <p:nvSpPr>
            <p:cNvPr id="16" name="TextBox 6">
              <a:extLst>
                <a:ext uri="{FF2B5EF4-FFF2-40B4-BE49-F238E27FC236}">
                  <a16:creationId xmlns:a16="http://schemas.microsoft.com/office/drawing/2014/main" id="{D1C08C29-3AA0-49AD-8CAA-7277E5B7FEFA}"/>
                </a:ext>
              </a:extLst>
            </p:cNvPr>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3</a:t>
              </a:r>
              <a:endParaRPr lang="zh-CN" altLang="en-US" sz="3500"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4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1+#ppt_w/2"/>
                                          </p:val>
                                        </p:tav>
                                        <p:tav tm="100000">
                                          <p:val>
                                            <p:strVal val="#ppt_x"/>
                                          </p:val>
                                        </p:tav>
                                      </p:tavLst>
                                    </p:anim>
                                    <p:anim calcmode="lin" valueType="num">
                                      <p:cBhvr additive="base">
                                        <p:cTn id="29"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7F64DABF-4D94-4AE3-91FC-8256C699005A}"/>
              </a:ext>
            </a:extLst>
          </p:cNvPr>
          <p:cNvSpPr txBox="1"/>
          <p:nvPr/>
        </p:nvSpPr>
        <p:spPr>
          <a:xfrm>
            <a:off x="457200" y="1307561"/>
            <a:ext cx="8482614" cy="4893647"/>
          </a:xfrm>
          <a:prstGeom prst="rect">
            <a:avLst/>
          </a:prstGeom>
          <a:noFill/>
        </p:spPr>
        <p:txBody>
          <a:bodyPr wrap="square">
            <a:spAutoFit/>
          </a:bodyPr>
          <a:lstStyle/>
          <a:p>
            <a:r>
              <a:rPr lang="zh-CN" altLang="en-US" sz="2400" dirty="0"/>
              <a:t>服务端无论使用何种架构</a:t>
            </a:r>
            <a:r>
              <a:rPr lang="en-US" altLang="zh-CN" sz="2400" dirty="0"/>
              <a:t>,</a:t>
            </a:r>
            <a:r>
              <a:rPr lang="zh-CN" altLang="en-US" sz="2400" dirty="0"/>
              <a:t>加入缓存</a:t>
            </a:r>
            <a:r>
              <a:rPr lang="en-US" altLang="zh-CN" sz="2400" dirty="0"/>
              <a:t>,</a:t>
            </a:r>
            <a:r>
              <a:rPr lang="zh-CN" altLang="en-US" sz="2400" dirty="0"/>
              <a:t>队列</a:t>
            </a:r>
            <a:r>
              <a:rPr lang="en-US" altLang="zh-CN" sz="2400" dirty="0"/>
              <a:t>,</a:t>
            </a:r>
            <a:r>
              <a:rPr lang="zh-CN" altLang="en-US" sz="2400" dirty="0"/>
              <a:t>数据库</a:t>
            </a:r>
            <a:r>
              <a:rPr lang="en-US" altLang="zh-CN" sz="2400" dirty="0"/>
              <a:t>,</a:t>
            </a:r>
            <a:r>
              <a:rPr lang="zh-CN" altLang="en-US" sz="2400" dirty="0"/>
              <a:t>最终的目标就是维护资源的状态</a:t>
            </a:r>
            <a:r>
              <a:rPr lang="en-US" altLang="zh-CN" sz="2400" dirty="0"/>
              <a:t>.</a:t>
            </a:r>
          </a:p>
          <a:p>
            <a:r>
              <a:rPr lang="zh-CN" altLang="en-US" sz="2400" dirty="0"/>
              <a:t>从客户端的视角来看</a:t>
            </a:r>
            <a:r>
              <a:rPr lang="en-US" altLang="zh-CN" sz="2400" dirty="0"/>
              <a:t>,</a:t>
            </a:r>
            <a:r>
              <a:rPr lang="zh-CN" altLang="en-US" sz="2400" dirty="0"/>
              <a:t>服务端</a:t>
            </a:r>
            <a:r>
              <a:rPr lang="en-US" altLang="zh-CN" sz="2400" dirty="0"/>
              <a:t>API</a:t>
            </a:r>
            <a:r>
              <a:rPr lang="zh-CN" altLang="en-US" sz="2400" dirty="0"/>
              <a:t>描述的内容就是其维护的对象的瞬时状态的表现</a:t>
            </a:r>
            <a:r>
              <a:rPr lang="en-US" altLang="zh-CN" sz="2400" dirty="0"/>
              <a:t>.</a:t>
            </a:r>
          </a:p>
          <a:p>
            <a:endParaRPr lang="en-US" altLang="zh-CN" sz="2400" dirty="0"/>
          </a:p>
          <a:p>
            <a:r>
              <a:rPr lang="en-US" altLang="zh-CN" sz="2400" dirty="0"/>
              <a:t>Restful</a:t>
            </a:r>
            <a:r>
              <a:rPr lang="zh-CN" altLang="en-US" sz="2400" dirty="0"/>
              <a:t>的理解一种软件架构风格、设计风格，而不是标准，只是提供了一组设计原则和约束条件。它主要用于客户端和服务器交互类的软件。基于这个风格设计的软件可以更简洁，更有层次，更易于实现缓存等机制。</a:t>
            </a:r>
          </a:p>
          <a:p>
            <a:endParaRPr lang="zh-CN" altLang="en-US" sz="2400" dirty="0"/>
          </a:p>
          <a:p>
            <a:r>
              <a:rPr lang="zh-CN" altLang="en-US" sz="2400" dirty="0"/>
              <a:t>前端接收到的用户请求统一由一个后台来处理并返回给不同的前端肯定是最科学和最经济的方式，</a:t>
            </a:r>
            <a:r>
              <a:rPr lang="en-US" altLang="zh-CN" sz="2400" dirty="0"/>
              <a:t>RESTful API</a:t>
            </a:r>
            <a:r>
              <a:rPr lang="zh-CN" altLang="en-US" sz="2400" dirty="0"/>
              <a:t>就是一套协议来规范多种形式的前端和同一个后台的交互方式</a:t>
            </a:r>
            <a:r>
              <a:rPr lang="en-US" altLang="zh-CN" sz="2400" dirty="0"/>
              <a:t>.</a:t>
            </a:r>
          </a:p>
        </p:txBody>
      </p:sp>
    </p:spTree>
    <p:extLst>
      <p:ext uri="{BB962C8B-B14F-4D97-AF65-F5344CB8AC3E}">
        <p14:creationId xmlns:p14="http://schemas.microsoft.com/office/powerpoint/2010/main" val="195734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524AD7D0-AB38-43AB-A1A7-D0131AB640D8}"/>
              </a:ext>
            </a:extLst>
          </p:cNvPr>
          <p:cNvSpPr txBox="1"/>
          <p:nvPr/>
        </p:nvSpPr>
        <p:spPr>
          <a:xfrm>
            <a:off x="346229" y="1307561"/>
            <a:ext cx="8602462" cy="4893647"/>
          </a:xfrm>
          <a:prstGeom prst="rect">
            <a:avLst/>
          </a:prstGeom>
          <a:noFill/>
        </p:spPr>
        <p:txBody>
          <a:bodyPr wrap="square">
            <a:spAutoFit/>
          </a:bodyPr>
          <a:lstStyle/>
          <a:p>
            <a:r>
              <a:rPr lang="zh-CN" altLang="en-US" sz="2400" dirty="0"/>
              <a:t>一、</a:t>
            </a:r>
            <a:r>
              <a:rPr lang="en-US" altLang="zh-CN" sz="2400" dirty="0"/>
              <a:t>URL </a:t>
            </a:r>
            <a:r>
              <a:rPr lang="zh-CN" altLang="en-US" sz="2400" dirty="0"/>
              <a:t>设计</a:t>
            </a:r>
          </a:p>
          <a:p>
            <a:r>
              <a:rPr lang="en-US" altLang="zh-CN" sz="2400" dirty="0"/>
              <a:t>1.1 </a:t>
            </a:r>
            <a:r>
              <a:rPr lang="zh-CN" altLang="en-US" sz="2400" dirty="0"/>
              <a:t>动词 </a:t>
            </a:r>
            <a:r>
              <a:rPr lang="en-US" altLang="zh-CN" sz="2400" dirty="0"/>
              <a:t>+ </a:t>
            </a:r>
            <a:r>
              <a:rPr lang="zh-CN" altLang="en-US" sz="2400" dirty="0"/>
              <a:t>宾语</a:t>
            </a:r>
          </a:p>
          <a:p>
            <a:r>
              <a:rPr lang="en-US" altLang="zh-CN" sz="2400" dirty="0"/>
              <a:t>RESTful </a:t>
            </a:r>
            <a:r>
              <a:rPr lang="zh-CN" altLang="en-US" sz="2400" dirty="0"/>
              <a:t>的核心思想就是，客户端发出的数据操作指令都是“动词 </a:t>
            </a:r>
            <a:r>
              <a:rPr lang="en-US" altLang="zh-CN" sz="2400" dirty="0"/>
              <a:t>+ </a:t>
            </a:r>
            <a:r>
              <a:rPr lang="zh-CN" altLang="en-US" sz="2400" dirty="0"/>
              <a:t>宾语”的结构。比如， </a:t>
            </a:r>
            <a:r>
              <a:rPr lang="en-US" altLang="zh-CN" sz="2400" dirty="0"/>
              <a:t>GET /articles </a:t>
            </a:r>
            <a:r>
              <a:rPr lang="zh-CN" altLang="en-US" sz="2400" dirty="0"/>
              <a:t>这个命令， </a:t>
            </a:r>
            <a:r>
              <a:rPr lang="en-US" altLang="zh-CN" sz="2400" dirty="0"/>
              <a:t>GET </a:t>
            </a:r>
            <a:r>
              <a:rPr lang="zh-CN" altLang="en-US" sz="2400" dirty="0"/>
              <a:t>是动词， </a:t>
            </a:r>
            <a:r>
              <a:rPr lang="en-US" altLang="zh-CN" sz="2400" dirty="0"/>
              <a:t>/articles </a:t>
            </a:r>
            <a:r>
              <a:rPr lang="zh-CN" altLang="en-US" sz="2400" dirty="0"/>
              <a:t>是宾语。</a:t>
            </a:r>
          </a:p>
          <a:p>
            <a:r>
              <a:rPr lang="zh-CN" altLang="en-US" sz="2400" dirty="0"/>
              <a:t>动词通常就是五种 </a:t>
            </a:r>
            <a:r>
              <a:rPr lang="en-US" altLang="zh-CN" sz="2400" dirty="0"/>
              <a:t>HTTP </a:t>
            </a:r>
            <a:r>
              <a:rPr lang="zh-CN" altLang="en-US" sz="2400" dirty="0"/>
              <a:t>方法，对应 </a:t>
            </a:r>
            <a:r>
              <a:rPr lang="en-US" altLang="zh-CN" sz="2400" dirty="0"/>
              <a:t>CRUD </a:t>
            </a:r>
            <a:r>
              <a:rPr lang="zh-CN" altLang="en-US" sz="2400" dirty="0"/>
              <a:t>操作。</a:t>
            </a:r>
          </a:p>
          <a:p>
            <a:endParaRPr lang="zh-CN" altLang="en-US" sz="2400" dirty="0"/>
          </a:p>
          <a:p>
            <a:r>
              <a:rPr lang="en-US" altLang="zh-CN" sz="2400" dirty="0"/>
              <a:t>GET</a:t>
            </a:r>
            <a:r>
              <a:rPr lang="zh-CN" altLang="en-US" sz="2400" dirty="0"/>
              <a:t>：读取（</a:t>
            </a:r>
            <a:r>
              <a:rPr lang="en-US" altLang="zh-CN" sz="2400" dirty="0"/>
              <a:t>Read</a:t>
            </a:r>
            <a:r>
              <a:rPr lang="zh-CN" altLang="en-US" sz="2400" dirty="0"/>
              <a:t>）</a:t>
            </a:r>
          </a:p>
          <a:p>
            <a:r>
              <a:rPr lang="en-US" altLang="zh-CN" sz="2400" dirty="0"/>
              <a:t>POST</a:t>
            </a:r>
            <a:r>
              <a:rPr lang="zh-CN" altLang="en-US" sz="2400" dirty="0"/>
              <a:t>：新建（</a:t>
            </a:r>
            <a:r>
              <a:rPr lang="en-US" altLang="zh-CN" sz="2400" dirty="0"/>
              <a:t>Create</a:t>
            </a:r>
            <a:r>
              <a:rPr lang="zh-CN" altLang="en-US" sz="2400" dirty="0"/>
              <a:t>）</a:t>
            </a:r>
          </a:p>
          <a:p>
            <a:r>
              <a:rPr lang="en-US" altLang="zh-CN" sz="2400" dirty="0"/>
              <a:t>PUT</a:t>
            </a:r>
            <a:r>
              <a:rPr lang="zh-CN" altLang="en-US" sz="2400" dirty="0"/>
              <a:t>：更新（</a:t>
            </a:r>
            <a:r>
              <a:rPr lang="en-US" altLang="zh-CN" sz="2400" dirty="0"/>
              <a:t>Update</a:t>
            </a:r>
            <a:r>
              <a:rPr lang="zh-CN" altLang="en-US" sz="2400" dirty="0"/>
              <a:t>）</a:t>
            </a:r>
          </a:p>
          <a:p>
            <a:r>
              <a:rPr lang="en-US" altLang="zh-CN" sz="2400" dirty="0"/>
              <a:t>PATCH</a:t>
            </a:r>
            <a:r>
              <a:rPr lang="zh-CN" altLang="en-US" sz="2400" dirty="0"/>
              <a:t>：更新（</a:t>
            </a:r>
            <a:r>
              <a:rPr lang="en-US" altLang="zh-CN" sz="2400" dirty="0"/>
              <a:t>Update</a:t>
            </a:r>
            <a:r>
              <a:rPr lang="zh-CN" altLang="en-US" sz="2400" dirty="0"/>
              <a:t>），通常是部分更新</a:t>
            </a:r>
          </a:p>
          <a:p>
            <a:r>
              <a:rPr lang="en-US" altLang="zh-CN" sz="2400" dirty="0"/>
              <a:t>DELETE</a:t>
            </a:r>
            <a:r>
              <a:rPr lang="zh-CN" altLang="en-US" sz="2400" dirty="0"/>
              <a:t>：删除（</a:t>
            </a:r>
            <a:r>
              <a:rPr lang="en-US" altLang="zh-CN" sz="2400" dirty="0"/>
              <a:t>Delete</a:t>
            </a:r>
            <a:r>
              <a:rPr lang="zh-CN" altLang="en-US" sz="2400" dirty="0"/>
              <a:t>）</a:t>
            </a:r>
          </a:p>
          <a:p>
            <a:r>
              <a:rPr lang="zh-CN" altLang="en-US" sz="2400" dirty="0"/>
              <a:t>根据 </a:t>
            </a:r>
            <a:r>
              <a:rPr lang="en-US" altLang="zh-CN" sz="2400" dirty="0"/>
              <a:t>HTTP </a:t>
            </a:r>
            <a:r>
              <a:rPr lang="zh-CN" altLang="en-US" sz="2400" dirty="0"/>
              <a:t>规范，动词一律大写。</a:t>
            </a:r>
          </a:p>
        </p:txBody>
      </p:sp>
    </p:spTree>
    <p:extLst>
      <p:ext uri="{BB962C8B-B14F-4D97-AF65-F5344CB8AC3E}">
        <p14:creationId xmlns:p14="http://schemas.microsoft.com/office/powerpoint/2010/main" val="380060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82BF02C3-7C76-4CAA-B2F3-CE237F847B9A}"/>
              </a:ext>
            </a:extLst>
          </p:cNvPr>
          <p:cNvSpPr txBox="1"/>
          <p:nvPr/>
        </p:nvSpPr>
        <p:spPr>
          <a:xfrm>
            <a:off x="355107" y="1177940"/>
            <a:ext cx="8540318" cy="5262979"/>
          </a:xfrm>
          <a:prstGeom prst="rect">
            <a:avLst/>
          </a:prstGeom>
          <a:noFill/>
        </p:spPr>
        <p:txBody>
          <a:bodyPr wrap="square">
            <a:spAutoFit/>
          </a:bodyPr>
          <a:lstStyle/>
          <a:p>
            <a:r>
              <a:rPr lang="en-US" altLang="zh-CN" sz="2400" dirty="0"/>
              <a:t>1.3 </a:t>
            </a:r>
            <a:r>
              <a:rPr lang="zh-CN" altLang="en-US" sz="2400" dirty="0"/>
              <a:t>宾语必须是名词</a:t>
            </a:r>
          </a:p>
          <a:p>
            <a:r>
              <a:rPr lang="zh-CN" altLang="en-US" sz="2400" dirty="0"/>
              <a:t>宾语就是 </a:t>
            </a:r>
            <a:r>
              <a:rPr lang="en-US" altLang="zh-CN" sz="2400" dirty="0"/>
              <a:t>API </a:t>
            </a:r>
            <a:r>
              <a:rPr lang="zh-CN" altLang="en-US" sz="2400" dirty="0"/>
              <a:t>的 </a:t>
            </a:r>
            <a:r>
              <a:rPr lang="en-US" altLang="zh-CN" sz="2400" dirty="0"/>
              <a:t>URL</a:t>
            </a:r>
            <a:r>
              <a:rPr lang="zh-CN" altLang="en-US" sz="2400" dirty="0"/>
              <a:t>，是 </a:t>
            </a:r>
            <a:r>
              <a:rPr lang="en-US" altLang="zh-CN" sz="2400" dirty="0"/>
              <a:t>HTTP </a:t>
            </a:r>
            <a:r>
              <a:rPr lang="zh-CN" altLang="en-US" sz="2400" dirty="0"/>
              <a:t>动词作用的对象。它应该是名词，不能是动词。比如， </a:t>
            </a:r>
            <a:r>
              <a:rPr lang="en-US" altLang="zh-CN" sz="2400" dirty="0"/>
              <a:t>/articles </a:t>
            </a:r>
            <a:r>
              <a:rPr lang="zh-CN" altLang="en-US" sz="2400" dirty="0"/>
              <a:t>这个 </a:t>
            </a:r>
            <a:r>
              <a:rPr lang="en-US" altLang="zh-CN" sz="2400" dirty="0"/>
              <a:t>URL </a:t>
            </a:r>
            <a:r>
              <a:rPr lang="zh-CN" altLang="en-US" sz="2400" dirty="0"/>
              <a:t>就是正确的，而下面的 </a:t>
            </a:r>
            <a:r>
              <a:rPr lang="en-US" altLang="zh-CN" sz="2400" dirty="0"/>
              <a:t>URL </a:t>
            </a:r>
            <a:r>
              <a:rPr lang="zh-CN" altLang="en-US" sz="2400" dirty="0"/>
              <a:t>不是名词，所以都是错误的。</a:t>
            </a:r>
          </a:p>
          <a:p>
            <a:r>
              <a:rPr lang="en-US" altLang="zh-CN" sz="2400" dirty="0"/>
              <a:t>/</a:t>
            </a:r>
            <a:r>
              <a:rPr lang="en-US" altLang="zh-CN" sz="2400" dirty="0" err="1"/>
              <a:t>getAllCars</a:t>
            </a:r>
            <a:endParaRPr lang="en-US" altLang="zh-CN" sz="2400" dirty="0"/>
          </a:p>
          <a:p>
            <a:r>
              <a:rPr lang="en-US" altLang="zh-CN" sz="2400" dirty="0"/>
              <a:t>/</a:t>
            </a:r>
            <a:r>
              <a:rPr lang="en-US" altLang="zh-CN" sz="2400" dirty="0" err="1"/>
              <a:t>createNewCar</a:t>
            </a:r>
            <a:endParaRPr lang="en-US" altLang="zh-CN" sz="2400" dirty="0"/>
          </a:p>
          <a:p>
            <a:r>
              <a:rPr lang="en-US" altLang="zh-CN" sz="2400" dirty="0"/>
              <a:t>/</a:t>
            </a:r>
            <a:r>
              <a:rPr lang="en-US" altLang="zh-CN" sz="2400" dirty="0" err="1"/>
              <a:t>deleteAllRedCars</a:t>
            </a:r>
            <a:endParaRPr lang="en-US" altLang="zh-CN" sz="2400" dirty="0"/>
          </a:p>
          <a:p>
            <a:endParaRPr lang="en-US" altLang="zh-CN" sz="2400" dirty="0"/>
          </a:p>
          <a:p>
            <a:r>
              <a:rPr lang="en-US" altLang="zh-CN" sz="2400" dirty="0"/>
              <a:t>1.4 </a:t>
            </a:r>
            <a:r>
              <a:rPr lang="zh-CN" altLang="en-US" sz="2400" dirty="0"/>
              <a:t>复数 </a:t>
            </a:r>
            <a:r>
              <a:rPr lang="en-US" altLang="zh-CN" sz="2400" dirty="0"/>
              <a:t>URL</a:t>
            </a:r>
          </a:p>
          <a:p>
            <a:r>
              <a:rPr lang="zh-CN" altLang="en-US" sz="2400" dirty="0"/>
              <a:t>既然 </a:t>
            </a:r>
            <a:r>
              <a:rPr lang="en-US" altLang="zh-CN" sz="2400" dirty="0"/>
              <a:t>URL </a:t>
            </a:r>
            <a:r>
              <a:rPr lang="zh-CN" altLang="en-US" sz="2400" dirty="0"/>
              <a:t>是名词，那么应该使用复数，还是单数？</a:t>
            </a:r>
          </a:p>
          <a:p>
            <a:r>
              <a:rPr lang="zh-CN" altLang="en-US" sz="2400" dirty="0"/>
              <a:t>这没有统一的规定，但是常见的操作是读取一个集合，比如 </a:t>
            </a:r>
            <a:r>
              <a:rPr lang="en-US" altLang="zh-CN" sz="2400" dirty="0"/>
              <a:t>GET /articles </a:t>
            </a:r>
            <a:r>
              <a:rPr lang="zh-CN" altLang="en-US" sz="2400" dirty="0"/>
              <a:t>（读取所有文章），这里明显应该是复数。</a:t>
            </a:r>
          </a:p>
          <a:p>
            <a:r>
              <a:rPr lang="zh-CN" altLang="en-US" sz="2400" dirty="0"/>
              <a:t>为了统一起见，建议都使用复数 </a:t>
            </a:r>
            <a:r>
              <a:rPr lang="en-US" altLang="zh-CN" sz="2400" dirty="0"/>
              <a:t>URL</a:t>
            </a:r>
            <a:r>
              <a:rPr lang="zh-CN" altLang="en-US" sz="2400" dirty="0"/>
              <a:t>，比如 </a:t>
            </a:r>
            <a:r>
              <a:rPr lang="en-US" altLang="zh-CN" sz="2400" dirty="0"/>
              <a:t>GET /articles/2 </a:t>
            </a:r>
            <a:r>
              <a:rPr lang="zh-CN" altLang="en-US" sz="2400" dirty="0"/>
              <a:t>要好于 </a:t>
            </a:r>
            <a:r>
              <a:rPr lang="en-US" altLang="zh-CN" sz="2400" dirty="0"/>
              <a:t>GET /article/2 </a:t>
            </a:r>
            <a:r>
              <a:rPr lang="zh-CN" altLang="en-US" sz="2400" dirty="0"/>
              <a:t>。</a:t>
            </a:r>
          </a:p>
        </p:txBody>
      </p:sp>
    </p:spTree>
    <p:extLst>
      <p:ext uri="{BB962C8B-B14F-4D97-AF65-F5344CB8AC3E}">
        <p14:creationId xmlns:p14="http://schemas.microsoft.com/office/powerpoint/2010/main" val="4102460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18BE3724-A276-44DC-B4C7-67AFF10D9847}"/>
              </a:ext>
            </a:extLst>
          </p:cNvPr>
          <p:cNvSpPr txBox="1"/>
          <p:nvPr/>
        </p:nvSpPr>
        <p:spPr>
          <a:xfrm>
            <a:off x="248575" y="768952"/>
            <a:ext cx="8637973" cy="5632311"/>
          </a:xfrm>
          <a:prstGeom prst="rect">
            <a:avLst/>
          </a:prstGeom>
          <a:noFill/>
        </p:spPr>
        <p:txBody>
          <a:bodyPr wrap="square">
            <a:spAutoFit/>
          </a:bodyPr>
          <a:lstStyle/>
          <a:p>
            <a:pPr marL="0" indent="0">
              <a:buNone/>
            </a:pPr>
            <a:r>
              <a:rPr lang="en-US" altLang="zh-CN" sz="2400" dirty="0"/>
              <a:t>1.5 </a:t>
            </a:r>
            <a:r>
              <a:rPr lang="zh-CN" altLang="en-US" sz="2400" dirty="0"/>
              <a:t>避免多级 </a:t>
            </a:r>
            <a:r>
              <a:rPr lang="en-US" altLang="zh-CN" sz="2400" dirty="0"/>
              <a:t>URL</a:t>
            </a:r>
          </a:p>
          <a:p>
            <a:pPr marL="400050" lvl="1" indent="0">
              <a:buNone/>
            </a:pPr>
            <a:r>
              <a:rPr lang="zh-CN" altLang="en-US" sz="2400" dirty="0"/>
              <a:t>常见的情况是，资源需要多级分类，因此很容易写出多级的 </a:t>
            </a:r>
            <a:r>
              <a:rPr lang="en-US" altLang="zh-CN" sz="2400" dirty="0"/>
              <a:t>URL</a:t>
            </a:r>
            <a:r>
              <a:rPr lang="zh-CN" altLang="en-US" sz="2400" dirty="0"/>
              <a:t>，比如获取某个作者的某一类文章。</a:t>
            </a:r>
          </a:p>
          <a:p>
            <a:pPr marL="400050" lvl="1" indent="0">
              <a:buNone/>
            </a:pPr>
            <a:r>
              <a:rPr lang="en-US" altLang="zh-CN" sz="2400" dirty="0"/>
              <a:t>GET /authors/12/categories/2</a:t>
            </a:r>
          </a:p>
          <a:p>
            <a:pPr marL="400050" lvl="1" indent="0">
              <a:buNone/>
            </a:pPr>
            <a:r>
              <a:rPr lang="zh-CN" altLang="en-US" sz="2400" dirty="0"/>
              <a:t>这种 </a:t>
            </a:r>
            <a:r>
              <a:rPr lang="en-US" altLang="zh-CN" sz="2400" dirty="0"/>
              <a:t>URL </a:t>
            </a:r>
            <a:r>
              <a:rPr lang="zh-CN" altLang="en-US" sz="2400" dirty="0"/>
              <a:t>不利于扩展，语义也不明确，往往要想一会，才能明白含义。</a:t>
            </a:r>
            <a:endParaRPr lang="en-US" altLang="zh-CN" sz="2400" dirty="0"/>
          </a:p>
          <a:p>
            <a:pPr marL="400050" lvl="1" indent="0">
              <a:buNone/>
            </a:pPr>
            <a:endParaRPr lang="zh-CN" altLang="en-US" sz="2400" dirty="0"/>
          </a:p>
          <a:p>
            <a:pPr marL="400050" lvl="1" indent="0">
              <a:buNone/>
            </a:pPr>
            <a:r>
              <a:rPr lang="zh-CN" altLang="en-US" sz="2400" dirty="0"/>
              <a:t>更好的做法是，除了第一级，其他级别都用查询字符串表达。</a:t>
            </a:r>
          </a:p>
          <a:p>
            <a:pPr marL="400050" lvl="1" indent="0">
              <a:buNone/>
            </a:pPr>
            <a:r>
              <a:rPr lang="en-US" altLang="zh-CN" sz="2400" dirty="0"/>
              <a:t>GET /authors/12?categories=2</a:t>
            </a:r>
          </a:p>
          <a:p>
            <a:pPr marL="400050" lvl="1" indent="0">
              <a:buNone/>
            </a:pPr>
            <a:endParaRPr lang="en-US" altLang="zh-CN" sz="2400" dirty="0"/>
          </a:p>
          <a:p>
            <a:pPr marL="400050" lvl="1" indent="0">
              <a:buNone/>
            </a:pPr>
            <a:r>
              <a:rPr lang="zh-CN" altLang="en-US" sz="2400" dirty="0"/>
              <a:t>下面是另一个例子，查询已发布的文章。你可能会设计成下面的 </a:t>
            </a:r>
            <a:r>
              <a:rPr lang="en-US" altLang="zh-CN" sz="2400" dirty="0"/>
              <a:t>URL</a:t>
            </a:r>
            <a:r>
              <a:rPr lang="zh-CN" altLang="en-US" sz="2400" dirty="0"/>
              <a:t>。</a:t>
            </a:r>
          </a:p>
          <a:p>
            <a:pPr marL="400050" lvl="1" indent="0">
              <a:buNone/>
            </a:pPr>
            <a:r>
              <a:rPr lang="en-US" altLang="zh-CN" sz="2400" dirty="0"/>
              <a:t>GET /articles/published</a:t>
            </a:r>
          </a:p>
          <a:p>
            <a:pPr marL="400050" lvl="1" indent="0">
              <a:buNone/>
            </a:pPr>
            <a:r>
              <a:rPr lang="zh-CN" altLang="en-US" sz="2400" dirty="0"/>
              <a:t>查询字符串的写法明显更好。</a:t>
            </a:r>
          </a:p>
          <a:p>
            <a:pPr marL="400050" lvl="1" indent="0">
              <a:buNone/>
            </a:pPr>
            <a:r>
              <a:rPr lang="en-US" altLang="zh-CN" sz="2400" dirty="0"/>
              <a:t>GET /</a:t>
            </a:r>
            <a:r>
              <a:rPr lang="en-US" altLang="zh-CN" sz="2400" dirty="0" err="1"/>
              <a:t>articles?published</a:t>
            </a:r>
            <a:r>
              <a:rPr lang="en-US" altLang="zh-CN" sz="2400" dirty="0"/>
              <a:t>=true</a:t>
            </a:r>
          </a:p>
        </p:txBody>
      </p:sp>
    </p:spTree>
    <p:extLst>
      <p:ext uri="{BB962C8B-B14F-4D97-AF65-F5344CB8AC3E}">
        <p14:creationId xmlns:p14="http://schemas.microsoft.com/office/powerpoint/2010/main" val="266090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30A8E945-C817-48F2-8CDA-3A101685DCB7}"/>
              </a:ext>
            </a:extLst>
          </p:cNvPr>
          <p:cNvSpPr txBox="1"/>
          <p:nvPr/>
        </p:nvSpPr>
        <p:spPr>
          <a:xfrm>
            <a:off x="301841" y="892063"/>
            <a:ext cx="8735627" cy="6001643"/>
          </a:xfrm>
          <a:prstGeom prst="rect">
            <a:avLst/>
          </a:prstGeom>
          <a:noFill/>
        </p:spPr>
        <p:txBody>
          <a:bodyPr wrap="square">
            <a:spAutoFit/>
          </a:bodyPr>
          <a:lstStyle/>
          <a:p>
            <a:r>
              <a:rPr lang="zh-CN" altLang="en-US" sz="2400" dirty="0"/>
              <a:t>二、状态码</a:t>
            </a:r>
          </a:p>
          <a:p>
            <a:r>
              <a:rPr lang="en-US" altLang="zh-CN" sz="2400" dirty="0"/>
              <a:t>2.1 </a:t>
            </a:r>
            <a:r>
              <a:rPr lang="zh-CN" altLang="en-US" sz="2400" dirty="0"/>
              <a:t>状态码必须精确</a:t>
            </a:r>
          </a:p>
          <a:p>
            <a:r>
              <a:rPr lang="zh-CN" altLang="en-US" sz="2400" dirty="0"/>
              <a:t>客户端的每一次请求，服务器都必须给出回应。回应包括 </a:t>
            </a:r>
            <a:r>
              <a:rPr lang="en-US" altLang="zh-CN" sz="2400" dirty="0"/>
              <a:t>HTTP </a:t>
            </a:r>
            <a:r>
              <a:rPr lang="zh-CN" altLang="en-US" sz="2400" dirty="0"/>
              <a:t>状态码和数据两部分。</a:t>
            </a:r>
          </a:p>
          <a:p>
            <a:r>
              <a:rPr lang="en-US" altLang="zh-CN" sz="2400" dirty="0"/>
              <a:t>HTTP </a:t>
            </a:r>
            <a:r>
              <a:rPr lang="zh-CN" altLang="en-US" sz="2400" dirty="0"/>
              <a:t>状态码就是一个三位数，分成五个类别。</a:t>
            </a:r>
          </a:p>
          <a:p>
            <a:r>
              <a:rPr lang="en-US" altLang="zh-CN" sz="2400" dirty="0"/>
              <a:t>1xx </a:t>
            </a:r>
            <a:r>
              <a:rPr lang="zh-CN" altLang="en-US" sz="2400" dirty="0"/>
              <a:t>：相关信息</a:t>
            </a:r>
          </a:p>
          <a:p>
            <a:r>
              <a:rPr lang="en-US" altLang="zh-CN" sz="2400" dirty="0"/>
              <a:t>2xx </a:t>
            </a:r>
            <a:r>
              <a:rPr lang="zh-CN" altLang="en-US" sz="2400" dirty="0"/>
              <a:t>：操作成功</a:t>
            </a:r>
          </a:p>
          <a:p>
            <a:r>
              <a:rPr lang="en-US" altLang="zh-CN" sz="2400" dirty="0"/>
              <a:t>3xx </a:t>
            </a:r>
            <a:r>
              <a:rPr lang="zh-CN" altLang="en-US" sz="2400" dirty="0"/>
              <a:t>：重定向</a:t>
            </a:r>
          </a:p>
          <a:p>
            <a:r>
              <a:rPr lang="en-US" altLang="zh-CN" sz="2400" dirty="0"/>
              <a:t>4xx </a:t>
            </a:r>
            <a:r>
              <a:rPr lang="zh-CN" altLang="en-US" sz="2400" dirty="0"/>
              <a:t>：客户端错误</a:t>
            </a:r>
          </a:p>
          <a:p>
            <a:r>
              <a:rPr lang="en-US" altLang="zh-CN" sz="2400" dirty="0"/>
              <a:t>5xx </a:t>
            </a:r>
            <a:r>
              <a:rPr lang="zh-CN" altLang="en-US" sz="2400" dirty="0"/>
              <a:t>：服务器错误</a:t>
            </a:r>
          </a:p>
          <a:p>
            <a:r>
              <a:rPr lang="zh-CN" altLang="en-US" sz="2400" dirty="0"/>
              <a:t>这五大类总共包含 </a:t>
            </a:r>
            <a:r>
              <a:rPr lang="en-US" altLang="zh-CN" sz="2400" dirty="0"/>
              <a:t>100</a:t>
            </a:r>
            <a:r>
              <a:rPr lang="zh-CN" altLang="en-US" sz="2400" dirty="0"/>
              <a:t>多种 状态码，覆盖了绝大部分可能遇到的情况。每一种状态码都有标准的（或者约定的）解释，客户端只需查看状态码，就可以判断出发生了什么情况，所以服务器应该返回尽可能精确的状态码。</a:t>
            </a:r>
          </a:p>
          <a:p>
            <a:endParaRPr lang="zh-CN" altLang="en-US" sz="2400" dirty="0"/>
          </a:p>
          <a:p>
            <a:r>
              <a:rPr lang="en-US" altLang="zh-CN" sz="2400" dirty="0"/>
              <a:t>API </a:t>
            </a:r>
            <a:r>
              <a:rPr lang="zh-CN" altLang="en-US" sz="2400" dirty="0"/>
              <a:t>不需要 </a:t>
            </a:r>
            <a:r>
              <a:rPr lang="en-US" altLang="zh-CN" sz="2400" dirty="0"/>
              <a:t>1xx </a:t>
            </a:r>
            <a:r>
              <a:rPr lang="zh-CN" altLang="en-US" sz="2400" dirty="0"/>
              <a:t>状态码。</a:t>
            </a:r>
          </a:p>
        </p:txBody>
      </p:sp>
    </p:spTree>
    <p:extLst>
      <p:ext uri="{BB962C8B-B14F-4D97-AF65-F5344CB8AC3E}">
        <p14:creationId xmlns:p14="http://schemas.microsoft.com/office/powerpoint/2010/main" val="1729266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5" name="文本框 4">
            <a:extLst>
              <a:ext uri="{FF2B5EF4-FFF2-40B4-BE49-F238E27FC236}">
                <a16:creationId xmlns:a16="http://schemas.microsoft.com/office/drawing/2014/main" id="{350E5CE9-0A7D-4F90-8B75-1B0FB9928699}"/>
              </a:ext>
            </a:extLst>
          </p:cNvPr>
          <p:cNvSpPr txBox="1"/>
          <p:nvPr/>
        </p:nvSpPr>
        <p:spPr>
          <a:xfrm>
            <a:off x="457200" y="1307561"/>
            <a:ext cx="8473736" cy="4524315"/>
          </a:xfrm>
          <a:prstGeom prst="rect">
            <a:avLst/>
          </a:prstGeom>
          <a:noFill/>
        </p:spPr>
        <p:txBody>
          <a:bodyPr wrap="square">
            <a:spAutoFit/>
          </a:bodyPr>
          <a:lstStyle/>
          <a:p>
            <a:r>
              <a:rPr lang="zh-CN" altLang="en-US" sz="2400" dirty="0"/>
              <a:t>三、服务器回应</a:t>
            </a:r>
          </a:p>
          <a:p>
            <a:r>
              <a:rPr lang="en-US" altLang="zh-CN" sz="2400" dirty="0"/>
              <a:t>3.1 </a:t>
            </a:r>
            <a:r>
              <a:rPr lang="zh-CN" altLang="en-US" sz="2400" dirty="0"/>
              <a:t>不要返回纯本文</a:t>
            </a:r>
          </a:p>
          <a:p>
            <a:r>
              <a:rPr lang="en-US" altLang="zh-CN" sz="2400" dirty="0"/>
              <a:t>API </a:t>
            </a:r>
            <a:r>
              <a:rPr lang="zh-CN" altLang="en-US" sz="2400" dirty="0"/>
              <a:t>返回的数据格式，不应该是纯文本，而应该是一个 </a:t>
            </a:r>
            <a:r>
              <a:rPr lang="en-US" altLang="zh-CN" sz="2400" dirty="0"/>
              <a:t>JSON </a:t>
            </a:r>
            <a:r>
              <a:rPr lang="zh-CN" altLang="en-US" sz="2400" dirty="0"/>
              <a:t>对象，因为这样才能返回标准的结构化数据。所以，服务器回应的 </a:t>
            </a:r>
            <a:r>
              <a:rPr lang="en-US" altLang="zh-CN" sz="2400" dirty="0"/>
              <a:t>HTTP </a:t>
            </a:r>
            <a:r>
              <a:rPr lang="zh-CN" altLang="en-US" sz="2400" dirty="0"/>
              <a:t>头的 </a:t>
            </a:r>
            <a:r>
              <a:rPr lang="en-US" altLang="zh-CN" sz="2400" dirty="0"/>
              <a:t>Content-Type </a:t>
            </a:r>
            <a:r>
              <a:rPr lang="zh-CN" altLang="en-US" sz="2400" dirty="0"/>
              <a:t>属性要设为 </a:t>
            </a:r>
            <a:r>
              <a:rPr lang="en-US" altLang="zh-CN" sz="2400" dirty="0"/>
              <a:t>application/json </a:t>
            </a:r>
            <a:r>
              <a:rPr lang="zh-CN" altLang="en-US" sz="2400" dirty="0"/>
              <a:t>。</a:t>
            </a:r>
          </a:p>
          <a:p>
            <a:endParaRPr lang="zh-CN" altLang="en-US" sz="2400" dirty="0"/>
          </a:p>
          <a:p>
            <a:r>
              <a:rPr lang="zh-CN" altLang="en-US" sz="2400" dirty="0"/>
              <a:t>客户端请求时，也要明确告诉服务器，可以接受 </a:t>
            </a:r>
            <a:r>
              <a:rPr lang="en-US" altLang="zh-CN" sz="2400" dirty="0"/>
              <a:t>JSON </a:t>
            </a:r>
            <a:r>
              <a:rPr lang="zh-CN" altLang="en-US" sz="2400" dirty="0"/>
              <a:t>格式，即请求的 </a:t>
            </a:r>
            <a:r>
              <a:rPr lang="en-US" altLang="zh-CN" sz="2400" dirty="0"/>
              <a:t>HTTP </a:t>
            </a:r>
            <a:r>
              <a:rPr lang="zh-CN" altLang="en-US" sz="2400" dirty="0"/>
              <a:t>头的 </a:t>
            </a:r>
            <a:r>
              <a:rPr lang="en-US" altLang="zh-CN" sz="2400" dirty="0"/>
              <a:t>ACCEPT </a:t>
            </a:r>
            <a:r>
              <a:rPr lang="zh-CN" altLang="en-US" sz="2400" dirty="0"/>
              <a:t>属性也要设成 </a:t>
            </a:r>
            <a:r>
              <a:rPr lang="en-US" altLang="zh-CN" sz="2400" dirty="0"/>
              <a:t>application/json </a:t>
            </a:r>
            <a:r>
              <a:rPr lang="zh-CN" altLang="en-US" sz="2400" dirty="0"/>
              <a:t>。下面是一个例子。</a:t>
            </a:r>
          </a:p>
          <a:p>
            <a:endParaRPr lang="zh-CN" altLang="en-US" sz="2400" dirty="0"/>
          </a:p>
          <a:p>
            <a:r>
              <a:rPr lang="en-US" altLang="zh-CN" sz="2400" dirty="0"/>
              <a:t>GET /orders/2 HTTP/1.1 </a:t>
            </a:r>
          </a:p>
          <a:p>
            <a:r>
              <a:rPr lang="en-US" altLang="zh-CN" sz="2400" dirty="0"/>
              <a:t>Accept: application/json</a:t>
            </a:r>
            <a:endParaRPr lang="zh-CN" altLang="en-US" sz="2400" dirty="0"/>
          </a:p>
        </p:txBody>
      </p:sp>
    </p:spTree>
    <p:extLst>
      <p:ext uri="{BB962C8B-B14F-4D97-AF65-F5344CB8AC3E}">
        <p14:creationId xmlns:p14="http://schemas.microsoft.com/office/powerpoint/2010/main" val="2844382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RESTful API</a:t>
            </a:r>
          </a:p>
        </p:txBody>
      </p:sp>
      <p:sp>
        <p:nvSpPr>
          <p:cNvPr id="3" name="文本框 2">
            <a:extLst>
              <a:ext uri="{FF2B5EF4-FFF2-40B4-BE49-F238E27FC236}">
                <a16:creationId xmlns:a16="http://schemas.microsoft.com/office/drawing/2014/main" id="{8155C070-3A72-413F-A75B-C510C25F95E4}"/>
              </a:ext>
            </a:extLst>
          </p:cNvPr>
          <p:cNvSpPr txBox="1"/>
          <p:nvPr/>
        </p:nvSpPr>
        <p:spPr>
          <a:xfrm>
            <a:off x="0" y="1307561"/>
            <a:ext cx="9037468" cy="3908762"/>
          </a:xfrm>
          <a:prstGeom prst="rect">
            <a:avLst/>
          </a:prstGeom>
          <a:noFill/>
        </p:spPr>
        <p:txBody>
          <a:bodyPr wrap="square">
            <a:spAutoFit/>
          </a:bodyPr>
          <a:lstStyle/>
          <a:p>
            <a:r>
              <a:rPr lang="zh-CN" altLang="en-US" sz="2400" dirty="0"/>
              <a:t>课后练习：</a:t>
            </a:r>
            <a:endParaRPr lang="en-US" altLang="zh-CN" sz="2400" dirty="0"/>
          </a:p>
          <a:p>
            <a:r>
              <a:rPr lang="zh-CN" altLang="en-US" sz="2400" dirty="0"/>
              <a:t>使用</a:t>
            </a:r>
            <a:r>
              <a:rPr lang="en-US" altLang="zh-CN" sz="2400" dirty="0"/>
              <a:t>postman</a:t>
            </a:r>
            <a:r>
              <a:rPr lang="zh-CN" altLang="en-US" sz="2400" dirty="0"/>
              <a:t>完成对一个信息的增删改查，掌握</a:t>
            </a:r>
            <a:r>
              <a:rPr lang="en-US" altLang="zh-CN" sz="2400" dirty="0"/>
              <a:t>restful </a:t>
            </a:r>
            <a:r>
              <a:rPr lang="en-US" altLang="zh-CN" sz="2400" dirty="0" err="1"/>
              <a:t>api</a:t>
            </a:r>
            <a:r>
              <a:rPr lang="zh-CN" altLang="en-US" sz="2400" dirty="0"/>
              <a:t>的基本写法。</a:t>
            </a:r>
            <a:endParaRPr lang="en-US" altLang="zh-CN" sz="2400" dirty="0"/>
          </a:p>
          <a:p>
            <a:endParaRPr lang="en-US" altLang="zh-CN" sz="2400" dirty="0"/>
          </a:p>
          <a:p>
            <a:r>
              <a:rPr lang="zh-CN" altLang="en-US" sz="2400" dirty="0"/>
              <a:t>例如对新闻的增删改查</a:t>
            </a:r>
            <a:r>
              <a:rPr lang="en-US" altLang="zh-CN" sz="2400" dirty="0" err="1"/>
              <a:t>api</a:t>
            </a:r>
            <a:r>
              <a:rPr lang="zh-CN" altLang="en-US" sz="2400" dirty="0"/>
              <a:t>为</a:t>
            </a:r>
            <a:endParaRPr lang="en-US" altLang="zh-CN" sz="2400" dirty="0"/>
          </a:p>
          <a:p>
            <a:pPr marL="342900" indent="-342900">
              <a:lnSpc>
                <a:spcPct val="150000"/>
              </a:lnSpc>
              <a:buFont typeface="Arial" panose="020B0604020202020204" pitchFamily="34" charset="0"/>
              <a:buChar char="•"/>
            </a:pPr>
            <a:r>
              <a:rPr lang="en-US" altLang="zh-CN" b="0" dirty="0" err="1">
                <a:solidFill>
                  <a:srgbClr val="000000"/>
                </a:solidFill>
                <a:effectLst/>
                <a:latin typeface="Fira Code" panose="020B0809050000020004" pitchFamily="49" charset="0"/>
              </a:rPr>
              <a:t>router.get</a:t>
            </a:r>
            <a:r>
              <a:rPr lang="en-US" altLang="zh-CN" b="0" dirty="0">
                <a:solidFill>
                  <a:srgbClr val="000000"/>
                </a:solidFill>
                <a:effectLst/>
                <a:latin typeface="Fira Code" panose="020B0809050000020004" pitchFamily="49" charset="0"/>
              </a:rPr>
              <a:t>(</a:t>
            </a:r>
            <a:r>
              <a:rPr lang="en-US" altLang="zh-CN" b="0" dirty="0">
                <a:solidFill>
                  <a:srgbClr val="A31515"/>
                </a:solidFill>
                <a:effectLst/>
                <a:latin typeface="Fira Code" panose="020B0809050000020004" pitchFamily="49" charset="0"/>
              </a:rPr>
              <a:t>‘/news</a:t>
            </a:r>
            <a:r>
              <a:rPr lang="en-US" altLang="zh-CN" dirty="0">
                <a:solidFill>
                  <a:srgbClr val="A31515"/>
                </a:solidFill>
                <a:latin typeface="Fira Code" panose="020B0809050000020004" pitchFamily="49" charset="0"/>
              </a:rPr>
              <a:t>/:</a:t>
            </a:r>
            <a:r>
              <a:rPr lang="en-US" altLang="zh-CN" dirty="0" err="1">
                <a:solidFill>
                  <a:srgbClr val="A31515"/>
                </a:solidFill>
                <a:latin typeface="Fira Code" panose="020B0809050000020004" pitchFamily="49" charset="0"/>
              </a:rPr>
              <a:t>newsId</a:t>
            </a:r>
            <a:r>
              <a:rPr lang="en-US" altLang="zh-CN" b="0" dirty="0">
                <a:solidFill>
                  <a:srgbClr val="A31515"/>
                </a:solidFill>
                <a:effectLst/>
                <a:latin typeface="Fira Code" panose="020B0809050000020004" pitchFamily="49" charset="0"/>
              </a:rPr>
              <a:t>'</a:t>
            </a:r>
            <a:r>
              <a:rPr lang="en-US" altLang="zh-CN" b="0" dirty="0">
                <a:solidFill>
                  <a:srgbClr val="000000"/>
                </a:solidFill>
                <a:effectLst/>
                <a:latin typeface="Fira Code" panose="020B0809050000020004" pitchFamily="49" charset="0"/>
              </a:rPr>
              <a:t>, </a:t>
            </a:r>
            <a:r>
              <a:rPr lang="en-US" altLang="zh-CN" b="0" dirty="0" err="1">
                <a:solidFill>
                  <a:srgbClr val="000000"/>
                </a:solidFill>
                <a:effectLst/>
                <a:latin typeface="Fira Code" panose="020B0809050000020004" pitchFamily="49" charset="0"/>
              </a:rPr>
              <a:t>newsController.getNews</a:t>
            </a:r>
            <a:r>
              <a:rPr lang="en-US" altLang="zh-CN" b="0" dirty="0">
                <a:solidFill>
                  <a:srgbClr val="000000"/>
                </a:solidFill>
                <a:effectLst/>
                <a:latin typeface="Fira Code" panose="020B0809050000020004" pitchFamily="49" charset="0"/>
              </a:rPr>
              <a:t>)</a:t>
            </a:r>
          </a:p>
          <a:p>
            <a:pPr marL="342900" indent="-342900">
              <a:lnSpc>
                <a:spcPct val="150000"/>
              </a:lnSpc>
              <a:buFont typeface="Arial" panose="020B0604020202020204" pitchFamily="34" charset="0"/>
              <a:buChar char="•"/>
            </a:pPr>
            <a:r>
              <a:rPr lang="en-US" altLang="zh-CN" b="0" dirty="0" err="1">
                <a:solidFill>
                  <a:srgbClr val="000000"/>
                </a:solidFill>
                <a:effectLst/>
                <a:latin typeface="Fira Code" panose="020B0809050000020004" pitchFamily="49" charset="0"/>
              </a:rPr>
              <a:t>router.post</a:t>
            </a:r>
            <a:r>
              <a:rPr lang="en-US" altLang="zh-CN" b="0" dirty="0">
                <a:solidFill>
                  <a:srgbClr val="000000"/>
                </a:solidFill>
                <a:effectLst/>
                <a:latin typeface="Fira Code" panose="020B0809050000020004" pitchFamily="49" charset="0"/>
              </a:rPr>
              <a:t>(</a:t>
            </a:r>
            <a:r>
              <a:rPr lang="en-US" altLang="zh-CN" b="0" dirty="0">
                <a:solidFill>
                  <a:srgbClr val="A31515"/>
                </a:solidFill>
                <a:effectLst/>
                <a:latin typeface="Fira Code" panose="020B0809050000020004" pitchFamily="49" charset="0"/>
              </a:rPr>
              <a:t>'/news'</a:t>
            </a:r>
            <a:r>
              <a:rPr lang="en-US" altLang="zh-CN" b="0" dirty="0">
                <a:solidFill>
                  <a:srgbClr val="000000"/>
                </a:solidFill>
                <a:effectLst/>
                <a:latin typeface="Fira Code" panose="020B0809050000020004" pitchFamily="49" charset="0"/>
              </a:rPr>
              <a:t>, </a:t>
            </a:r>
            <a:r>
              <a:rPr lang="en-US" altLang="zh-CN" b="0" dirty="0" err="1">
                <a:solidFill>
                  <a:srgbClr val="000000"/>
                </a:solidFill>
                <a:effectLst/>
                <a:latin typeface="Fira Code" panose="020B0809050000020004" pitchFamily="49" charset="0"/>
              </a:rPr>
              <a:t>newsController.addNews</a:t>
            </a:r>
            <a:r>
              <a:rPr lang="en-US" altLang="zh-CN" b="0" dirty="0">
                <a:solidFill>
                  <a:srgbClr val="000000"/>
                </a:solidFill>
                <a:effectLst/>
                <a:latin typeface="Fira Code" panose="020B0809050000020004" pitchFamily="49" charset="0"/>
              </a:rPr>
              <a:t>)</a:t>
            </a:r>
          </a:p>
          <a:p>
            <a:pPr marL="342900" indent="-342900">
              <a:lnSpc>
                <a:spcPct val="150000"/>
              </a:lnSpc>
              <a:buFont typeface="Arial" panose="020B0604020202020204" pitchFamily="34" charset="0"/>
              <a:buChar char="•"/>
            </a:pPr>
            <a:r>
              <a:rPr lang="en-US" altLang="zh-CN" b="0" dirty="0" err="1">
                <a:solidFill>
                  <a:srgbClr val="000000"/>
                </a:solidFill>
                <a:effectLst/>
                <a:latin typeface="Fira Code" panose="020B0809050000020004" pitchFamily="49" charset="0"/>
              </a:rPr>
              <a:t>router.delete</a:t>
            </a:r>
            <a:r>
              <a:rPr lang="en-US" altLang="zh-CN" b="0" dirty="0">
                <a:solidFill>
                  <a:srgbClr val="000000"/>
                </a:solidFill>
                <a:effectLst/>
                <a:latin typeface="Fira Code" panose="020B0809050000020004" pitchFamily="49" charset="0"/>
              </a:rPr>
              <a:t>(</a:t>
            </a:r>
            <a:r>
              <a:rPr lang="en-US" altLang="zh-CN" b="0" dirty="0">
                <a:solidFill>
                  <a:srgbClr val="A31515"/>
                </a:solidFill>
                <a:effectLst/>
                <a:latin typeface="Fira Code" panose="020B0809050000020004" pitchFamily="49" charset="0"/>
              </a:rPr>
              <a:t>'/news</a:t>
            </a:r>
            <a:r>
              <a:rPr lang="en-US" altLang="zh-CN" dirty="0">
                <a:solidFill>
                  <a:srgbClr val="A31515"/>
                </a:solidFill>
                <a:latin typeface="Fira Code" panose="020B0809050000020004" pitchFamily="49" charset="0"/>
              </a:rPr>
              <a:t>/:</a:t>
            </a:r>
            <a:r>
              <a:rPr lang="en-US" altLang="zh-CN" dirty="0" err="1">
                <a:solidFill>
                  <a:srgbClr val="A31515"/>
                </a:solidFill>
                <a:latin typeface="Fira Code" panose="020B0809050000020004" pitchFamily="49" charset="0"/>
              </a:rPr>
              <a:t>newsId</a:t>
            </a:r>
            <a:r>
              <a:rPr lang="en-US" altLang="zh-CN" dirty="0">
                <a:solidFill>
                  <a:srgbClr val="A31515"/>
                </a:solidFill>
                <a:latin typeface="Fira Code" panose="020B0809050000020004" pitchFamily="49" charset="0"/>
              </a:rPr>
              <a:t> </a:t>
            </a:r>
            <a:r>
              <a:rPr lang="en-US" altLang="zh-CN" b="0" dirty="0">
                <a:solidFill>
                  <a:srgbClr val="A31515"/>
                </a:solidFill>
                <a:effectLst/>
                <a:latin typeface="Fira Code" panose="020B0809050000020004" pitchFamily="49" charset="0"/>
              </a:rPr>
              <a:t>'</a:t>
            </a:r>
            <a:r>
              <a:rPr lang="en-US" altLang="zh-CN" b="0" dirty="0">
                <a:solidFill>
                  <a:srgbClr val="000000"/>
                </a:solidFill>
                <a:effectLst/>
                <a:latin typeface="Fira Code" panose="020B0809050000020004" pitchFamily="49" charset="0"/>
              </a:rPr>
              <a:t>, </a:t>
            </a:r>
            <a:r>
              <a:rPr lang="en-US" altLang="zh-CN" b="0" dirty="0" err="1">
                <a:solidFill>
                  <a:srgbClr val="000000"/>
                </a:solidFill>
                <a:effectLst/>
                <a:latin typeface="Fira Code" panose="020B0809050000020004" pitchFamily="49" charset="0"/>
              </a:rPr>
              <a:t>newsController.deleteNews</a:t>
            </a:r>
            <a:r>
              <a:rPr lang="en-US" altLang="zh-CN" b="0" dirty="0">
                <a:solidFill>
                  <a:srgbClr val="000000"/>
                </a:solidFill>
                <a:effectLst/>
                <a:latin typeface="Fira Code" panose="020B0809050000020004" pitchFamily="49" charset="0"/>
              </a:rPr>
              <a:t>)</a:t>
            </a:r>
          </a:p>
          <a:p>
            <a:pPr marL="342900" indent="-342900">
              <a:lnSpc>
                <a:spcPct val="150000"/>
              </a:lnSpc>
              <a:buFont typeface="Arial" panose="020B0604020202020204" pitchFamily="34" charset="0"/>
              <a:buChar char="•"/>
            </a:pPr>
            <a:r>
              <a:rPr lang="en-US" altLang="zh-CN" b="0" dirty="0" err="1">
                <a:solidFill>
                  <a:srgbClr val="000000"/>
                </a:solidFill>
                <a:effectLst/>
                <a:latin typeface="Fira Code" panose="020B0809050000020004" pitchFamily="49" charset="0"/>
              </a:rPr>
              <a:t>router.put</a:t>
            </a:r>
            <a:r>
              <a:rPr lang="en-US" altLang="zh-CN" b="0" dirty="0">
                <a:solidFill>
                  <a:srgbClr val="000000"/>
                </a:solidFill>
                <a:effectLst/>
                <a:latin typeface="Fira Code" panose="020B0809050000020004" pitchFamily="49" charset="0"/>
              </a:rPr>
              <a:t>(</a:t>
            </a:r>
            <a:r>
              <a:rPr lang="en-US" altLang="zh-CN" b="0" dirty="0">
                <a:solidFill>
                  <a:srgbClr val="A31515"/>
                </a:solidFill>
                <a:effectLst/>
                <a:latin typeface="Fira Code" panose="020B0809050000020004" pitchFamily="49" charset="0"/>
              </a:rPr>
              <a:t>'/news</a:t>
            </a:r>
            <a:r>
              <a:rPr lang="en-US" altLang="zh-CN" dirty="0">
                <a:solidFill>
                  <a:srgbClr val="A31515"/>
                </a:solidFill>
                <a:latin typeface="Fira Code" panose="020B0809050000020004" pitchFamily="49" charset="0"/>
              </a:rPr>
              <a:t>/:</a:t>
            </a:r>
            <a:r>
              <a:rPr lang="en-US" altLang="zh-CN" dirty="0" err="1">
                <a:solidFill>
                  <a:srgbClr val="A31515"/>
                </a:solidFill>
                <a:latin typeface="Fira Code" panose="020B0809050000020004" pitchFamily="49" charset="0"/>
              </a:rPr>
              <a:t>newsId</a:t>
            </a:r>
            <a:r>
              <a:rPr lang="en-US" altLang="zh-CN" dirty="0">
                <a:solidFill>
                  <a:srgbClr val="A31515"/>
                </a:solidFill>
                <a:latin typeface="Fira Code" panose="020B0809050000020004" pitchFamily="49" charset="0"/>
              </a:rPr>
              <a:t> </a:t>
            </a:r>
            <a:r>
              <a:rPr lang="en-US" altLang="zh-CN" b="0" dirty="0">
                <a:solidFill>
                  <a:srgbClr val="A31515"/>
                </a:solidFill>
                <a:effectLst/>
                <a:latin typeface="Fira Code" panose="020B0809050000020004" pitchFamily="49" charset="0"/>
              </a:rPr>
              <a:t>'</a:t>
            </a:r>
            <a:r>
              <a:rPr lang="en-US" altLang="zh-CN" b="0" dirty="0">
                <a:solidFill>
                  <a:srgbClr val="000000"/>
                </a:solidFill>
                <a:effectLst/>
                <a:latin typeface="Fira Code" panose="020B0809050000020004" pitchFamily="49" charset="0"/>
              </a:rPr>
              <a:t>, </a:t>
            </a:r>
            <a:r>
              <a:rPr lang="en-US" altLang="zh-CN" b="0" dirty="0" err="1">
                <a:solidFill>
                  <a:srgbClr val="000000"/>
                </a:solidFill>
                <a:effectLst/>
                <a:latin typeface="Fira Code" panose="020B0809050000020004" pitchFamily="49" charset="0"/>
              </a:rPr>
              <a:t>newsController.updateNews</a:t>
            </a:r>
            <a:r>
              <a:rPr lang="en-US" altLang="zh-CN" b="0" dirty="0">
                <a:solidFill>
                  <a:srgbClr val="000000"/>
                </a:solidFill>
                <a:effectLst/>
                <a:latin typeface="Fira Code" panose="020B0809050000020004" pitchFamily="49" charset="0"/>
              </a:rPr>
              <a:t>)</a:t>
            </a:r>
          </a:p>
          <a:p>
            <a:endParaRPr lang="en-US" altLang="zh-CN" sz="2000" b="0" dirty="0">
              <a:solidFill>
                <a:srgbClr val="000000"/>
              </a:solidFill>
              <a:effectLst/>
              <a:latin typeface="Fira Code" panose="020B0809050000020004" pitchFamily="49" charset="0"/>
            </a:endParaRPr>
          </a:p>
        </p:txBody>
      </p:sp>
    </p:spTree>
    <p:extLst>
      <p:ext uri="{BB962C8B-B14F-4D97-AF65-F5344CB8AC3E}">
        <p14:creationId xmlns:p14="http://schemas.microsoft.com/office/powerpoint/2010/main" val="118615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853949" y="2877565"/>
            <a:ext cx="5127202" cy="646331"/>
          </a:xfrm>
          <a:prstGeom prst="rect">
            <a:avLst/>
          </a:prstGeom>
          <a:noFill/>
        </p:spPr>
        <p:txBody>
          <a:bodyPr wrap="square" rtlCol="0">
            <a:spAutoFit/>
          </a:bodyPr>
          <a:lstStyle/>
          <a:p>
            <a:pPr algn="ctr"/>
            <a:r>
              <a:rPr lang="zh-CN" altLang="en-US" sz="3600" dirty="0">
                <a:solidFill>
                  <a:schemeClr val="bg1"/>
                </a:solidFill>
                <a:cs typeface="+mn-ea"/>
                <a:sym typeface="+mn-lt"/>
              </a:rPr>
              <a:t>跨域</a:t>
            </a:r>
          </a:p>
        </p:txBody>
      </p:sp>
      <p:grpSp>
        <p:nvGrpSpPr>
          <p:cNvPr id="10" name="组合 9"/>
          <p:cNvGrpSpPr/>
          <p:nvPr/>
        </p:nvGrpSpPr>
        <p:grpSpPr>
          <a:xfrm>
            <a:off x="1481329" y="2632179"/>
            <a:ext cx="1199104" cy="1573941"/>
            <a:chOff x="1041891" y="2887277"/>
            <a:chExt cx="1036261" cy="1434712"/>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127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p>
          </p:txBody>
        </p:sp>
      </p:grpSp>
      <p:pic>
        <p:nvPicPr>
          <p:cNvPr id="9" name="Picture 2" descr="C:\Users\Administrator\Desktop\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跨域</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4072465"/>
            <a:ext cx="4175653" cy="265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53067" y="2019300"/>
            <a:ext cx="1800493" cy="369332"/>
          </a:xfrm>
          <a:prstGeom prst="rect">
            <a:avLst/>
          </a:prstGeom>
          <a:noFill/>
        </p:spPr>
        <p:txBody>
          <a:bodyPr wrap="none" rtlCol="0">
            <a:spAutoFit/>
          </a:bodyPr>
          <a:lstStyle/>
          <a:p>
            <a:r>
              <a:rPr lang="zh-CN" altLang="en-US" dirty="0"/>
              <a:t>完全独立的前端</a:t>
            </a:r>
          </a:p>
        </p:txBody>
      </p:sp>
      <p:sp>
        <p:nvSpPr>
          <p:cNvPr id="9" name="TextBox 8"/>
          <p:cNvSpPr txBox="1"/>
          <p:nvPr/>
        </p:nvSpPr>
        <p:spPr>
          <a:xfrm>
            <a:off x="445154" y="5252533"/>
            <a:ext cx="2608406" cy="369332"/>
          </a:xfrm>
          <a:prstGeom prst="rect">
            <a:avLst/>
          </a:prstGeom>
          <a:noFill/>
        </p:spPr>
        <p:txBody>
          <a:bodyPr wrap="none" rtlCol="0">
            <a:spAutoFit/>
          </a:bodyPr>
          <a:lstStyle/>
          <a:p>
            <a:r>
              <a:rPr lang="zh-CN" altLang="en-US" dirty="0"/>
              <a:t>后端</a:t>
            </a:r>
            <a:r>
              <a:rPr lang="en-US" altLang="zh-CN" dirty="0"/>
              <a:t>-</a:t>
            </a:r>
            <a:r>
              <a:rPr lang="zh-CN" altLang="en-US" dirty="0"/>
              <a:t>包含不分离的前端</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739633"/>
            <a:ext cx="5317067" cy="31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连接符 7"/>
          <p:cNvCxnSpPr/>
          <p:nvPr/>
        </p:nvCxnSpPr>
        <p:spPr>
          <a:xfrm flipV="1">
            <a:off x="364067" y="3962400"/>
            <a:ext cx="8687473"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左弧形箭头 11"/>
          <p:cNvSpPr/>
          <p:nvPr/>
        </p:nvSpPr>
        <p:spPr>
          <a:xfrm>
            <a:off x="3095412" y="2988733"/>
            <a:ext cx="731521" cy="2133599"/>
          </a:xfrm>
          <a:prstGeom prst="curvedRightArrow">
            <a:avLst>
              <a:gd name="adj1" fmla="val 25000"/>
              <a:gd name="adj2" fmla="val 41834"/>
              <a:gd name="adj3" fmla="val 25000"/>
            </a:avLst>
          </a:prstGeom>
          <a:solidFill>
            <a:srgbClr val="E600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跨域</a:t>
            </a:r>
          </a:p>
        </p:txBody>
      </p:sp>
      <p:sp>
        <p:nvSpPr>
          <p:cNvPr id="3" name="内容占位符 2"/>
          <p:cNvSpPr>
            <a:spLocks noGrp="1"/>
          </p:cNvSpPr>
          <p:nvPr>
            <p:ph idx="1"/>
          </p:nvPr>
        </p:nvSpPr>
        <p:spPr>
          <a:xfrm>
            <a:off x="287867" y="939799"/>
            <a:ext cx="8542866" cy="5215467"/>
          </a:xfrm>
        </p:spPr>
        <p:txBody>
          <a:bodyPr>
            <a:normAutofit/>
          </a:bodyPr>
          <a:lstStyle/>
          <a:p>
            <a:pPr marL="0" indent="0">
              <a:buNone/>
            </a:pPr>
            <a:r>
              <a:rPr lang="zh-CN" altLang="en-US" dirty="0"/>
              <a:t>浏览器同源策略</a:t>
            </a:r>
          </a:p>
          <a:p>
            <a:r>
              <a:rPr lang="zh-CN" altLang="en-US" dirty="0"/>
              <a:t>同源策略限制了从同一个源加载的文档或脚本如何与来自另一个源的资源进行交互。这是一个用于隔离潜在恶意文件的重要安全机制。</a:t>
            </a:r>
          </a:p>
          <a:p>
            <a:pPr marL="0" indent="0">
              <a:buNone/>
            </a:pPr>
            <a:r>
              <a:rPr lang="zh-CN" altLang="en-US" dirty="0"/>
              <a:t>同源的定义</a:t>
            </a:r>
          </a:p>
          <a:p>
            <a:r>
              <a:rPr lang="zh-CN" altLang="en-US" dirty="0"/>
              <a:t>如果两个页面的协议，端口（如果有指定）和主机都相同，则两个页面具有相同的源。我们也可以把它称为“协议</a:t>
            </a:r>
            <a:r>
              <a:rPr lang="en-US" altLang="zh-CN" dirty="0"/>
              <a:t>/</a:t>
            </a:r>
            <a:r>
              <a:rPr lang="zh-CN" altLang="en-US" dirty="0"/>
              <a:t>主机</a:t>
            </a:r>
            <a:r>
              <a:rPr lang="en-US" altLang="zh-CN" dirty="0"/>
              <a:t>/</a:t>
            </a:r>
            <a:r>
              <a:rPr lang="zh-CN" altLang="en-US" dirty="0"/>
              <a:t>端口 </a:t>
            </a:r>
            <a:r>
              <a:rPr lang="en-US" altLang="zh-CN" dirty="0"/>
              <a:t>tuple”</a:t>
            </a:r>
            <a:r>
              <a:rPr lang="zh-CN" altLang="en-US" dirty="0"/>
              <a:t>，或简单地叫做“</a:t>
            </a:r>
            <a:r>
              <a:rPr lang="en-US" altLang="zh-CN" dirty="0"/>
              <a:t>tuple". ("tuple" </a:t>
            </a:r>
            <a:r>
              <a:rPr lang="zh-CN" altLang="en-US" dirty="0"/>
              <a:t>，“元”，是指一些事物组合在一起形成一个整体，比如（</a:t>
            </a:r>
            <a:r>
              <a:rPr lang="en-US" altLang="zh-CN" dirty="0"/>
              <a:t>1</a:t>
            </a:r>
            <a:r>
              <a:rPr lang="zh-CN" altLang="en-US" dirty="0"/>
              <a:t>，</a:t>
            </a:r>
            <a:r>
              <a:rPr lang="en-US" altLang="zh-CN" dirty="0"/>
              <a:t>2</a:t>
            </a:r>
            <a:r>
              <a:rPr lang="zh-CN" altLang="en-US" dirty="0"/>
              <a:t>）叫二元，（</a:t>
            </a:r>
            <a:r>
              <a:rPr lang="en-US" altLang="zh-CN" dirty="0"/>
              <a:t>1</a:t>
            </a:r>
            <a:r>
              <a:rPr lang="zh-CN" altLang="en-US" dirty="0"/>
              <a:t>，</a:t>
            </a:r>
            <a:r>
              <a:rPr lang="en-US" altLang="zh-CN" dirty="0"/>
              <a:t>2</a:t>
            </a:r>
            <a:r>
              <a:rPr lang="zh-CN" altLang="en-US" dirty="0"/>
              <a:t>，</a:t>
            </a:r>
            <a:r>
              <a:rPr lang="en-US" altLang="zh-CN" dirty="0"/>
              <a:t>3</a:t>
            </a:r>
            <a:r>
              <a:rPr lang="zh-CN" altLang="en-US" dirty="0"/>
              <a:t>）叫三元</a:t>
            </a:r>
            <a:r>
              <a:rPr lang="en-US" altLang="zh-CN" dirty="0"/>
              <a:t>)</a:t>
            </a:r>
          </a:p>
          <a:p>
            <a:endParaRPr lang="zh-CN" altLang="en-US" dirty="0"/>
          </a:p>
        </p:txBody>
      </p:sp>
    </p:spTree>
    <p:extLst>
      <p:ext uri="{BB962C8B-B14F-4D97-AF65-F5344CB8AC3E}">
        <p14:creationId xmlns:p14="http://schemas.microsoft.com/office/powerpoint/2010/main" val="52373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跨域</a:t>
            </a:r>
          </a:p>
        </p:txBody>
      </p:sp>
      <p:sp>
        <p:nvSpPr>
          <p:cNvPr id="3" name="内容占位符 2"/>
          <p:cNvSpPr>
            <a:spLocks noGrp="1"/>
          </p:cNvSpPr>
          <p:nvPr>
            <p:ph idx="1"/>
          </p:nvPr>
        </p:nvSpPr>
        <p:spPr>
          <a:xfrm>
            <a:off x="560915" y="980015"/>
            <a:ext cx="8134351" cy="5310717"/>
          </a:xfrm>
        </p:spPr>
        <p:txBody>
          <a:bodyPr/>
          <a:lstStyle/>
          <a:p>
            <a:pPr marL="0" indent="0">
              <a:buNone/>
            </a:pPr>
            <a:r>
              <a:rPr lang="zh-CN" altLang="en-US" dirty="0"/>
              <a:t>不同源则跨域，例如</a:t>
            </a:r>
            <a:r>
              <a:rPr lang="en-US" altLang="zh-CN" dirty="0">
                <a:hlinkClick r:id="rId2"/>
              </a:rPr>
              <a:t>http://www.example.com/</a:t>
            </a:r>
            <a:endParaRPr lang="en-US" altLang="zh-CN" dirty="0"/>
          </a:p>
          <a:p>
            <a:endParaRPr lang="zh-CN" altLang="en-US" dirty="0"/>
          </a:p>
        </p:txBody>
      </p:sp>
      <p:pic>
        <p:nvPicPr>
          <p:cNvPr id="5" name="图片 4">
            <a:extLst>
              <a:ext uri="{FF2B5EF4-FFF2-40B4-BE49-F238E27FC236}">
                <a16:creationId xmlns:a16="http://schemas.microsoft.com/office/drawing/2014/main" id="{2A06335B-5AB6-4673-9E9E-AC4298ACB22F}"/>
              </a:ext>
            </a:extLst>
          </p:cNvPr>
          <p:cNvPicPr>
            <a:picLocks noChangeAspect="1"/>
          </p:cNvPicPr>
          <p:nvPr/>
        </p:nvPicPr>
        <p:blipFill>
          <a:blip r:embed="rId3"/>
          <a:stretch>
            <a:fillRect/>
          </a:stretch>
        </p:blipFill>
        <p:spPr>
          <a:xfrm>
            <a:off x="251520" y="1675491"/>
            <a:ext cx="8733465" cy="3384376"/>
          </a:xfrm>
          <a:prstGeom prst="rect">
            <a:avLst/>
          </a:prstGeom>
        </p:spPr>
      </p:pic>
      <p:sp>
        <p:nvSpPr>
          <p:cNvPr id="2" name="矩形 1"/>
          <p:cNvSpPr/>
          <p:nvPr/>
        </p:nvSpPr>
        <p:spPr>
          <a:xfrm>
            <a:off x="638666" y="5725068"/>
            <a:ext cx="3877985" cy="369332"/>
          </a:xfrm>
          <a:prstGeom prst="rect">
            <a:avLst/>
          </a:prstGeom>
        </p:spPr>
        <p:txBody>
          <a:bodyPr wrap="none">
            <a:spAutoFit/>
          </a:bodyPr>
          <a:lstStyle/>
          <a:p>
            <a:r>
              <a:rPr lang="zh-CN" altLang="en-US" dirty="0"/>
              <a:t>因为浏览器的同源策略导致了跨域。</a:t>
            </a:r>
          </a:p>
        </p:txBody>
      </p:sp>
    </p:spTree>
    <p:extLst>
      <p:ext uri="{BB962C8B-B14F-4D97-AF65-F5344CB8AC3E}">
        <p14:creationId xmlns:p14="http://schemas.microsoft.com/office/powerpoint/2010/main" val="52373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跨域</a:t>
            </a:r>
          </a:p>
        </p:txBody>
      </p:sp>
      <p:sp>
        <p:nvSpPr>
          <p:cNvPr id="3" name="内容占位符 2"/>
          <p:cNvSpPr>
            <a:spLocks noGrp="1"/>
          </p:cNvSpPr>
          <p:nvPr>
            <p:ph idx="1"/>
          </p:nvPr>
        </p:nvSpPr>
        <p:spPr>
          <a:xfrm>
            <a:off x="516467" y="863599"/>
            <a:ext cx="8060266" cy="5545667"/>
          </a:xfrm>
        </p:spPr>
        <p:txBody>
          <a:bodyPr>
            <a:normAutofit fontScale="92500" lnSpcReduction="20000"/>
          </a:bodyPr>
          <a:lstStyle/>
          <a:p>
            <a:pPr marL="0" indent="0">
              <a:buNone/>
            </a:pPr>
            <a:r>
              <a:rPr lang="zh-CN" altLang="en-US" dirty="0"/>
              <a:t>同源策略限制内容有：</a:t>
            </a:r>
          </a:p>
          <a:p>
            <a:r>
              <a:rPr lang="en-US" altLang="zh-CN" dirty="0"/>
              <a:t>Cookie</a:t>
            </a:r>
            <a:r>
              <a:rPr lang="zh-CN" altLang="en-US" dirty="0"/>
              <a:t>、</a:t>
            </a:r>
            <a:r>
              <a:rPr lang="en-US" altLang="zh-CN" dirty="0" err="1"/>
              <a:t>LocalStorage</a:t>
            </a:r>
            <a:r>
              <a:rPr lang="zh-CN" altLang="en-US" dirty="0"/>
              <a:t>、</a:t>
            </a:r>
            <a:r>
              <a:rPr lang="en-US" altLang="zh-CN" dirty="0" err="1"/>
              <a:t>IndexedDB</a:t>
            </a:r>
            <a:r>
              <a:rPr lang="en-US" altLang="zh-CN" dirty="0"/>
              <a:t> </a:t>
            </a:r>
            <a:r>
              <a:rPr lang="zh-CN" altLang="en-US" dirty="0"/>
              <a:t>等存储性内容</a:t>
            </a:r>
          </a:p>
          <a:p>
            <a:r>
              <a:rPr lang="en-US" altLang="zh-CN" dirty="0"/>
              <a:t>DOM </a:t>
            </a:r>
            <a:r>
              <a:rPr lang="zh-CN" altLang="en-US" dirty="0"/>
              <a:t>节点</a:t>
            </a:r>
          </a:p>
          <a:p>
            <a:r>
              <a:rPr lang="en-US" altLang="zh-CN" dirty="0"/>
              <a:t>AJAX </a:t>
            </a:r>
            <a:r>
              <a:rPr lang="zh-CN" altLang="en-US" dirty="0"/>
              <a:t>请求不能发送</a:t>
            </a:r>
            <a:endParaRPr lang="en-US" altLang="zh-CN" dirty="0"/>
          </a:p>
          <a:p>
            <a:endParaRPr lang="zh-CN" altLang="en-US" dirty="0"/>
          </a:p>
          <a:p>
            <a:pPr marL="0" indent="0">
              <a:buNone/>
            </a:pPr>
            <a:r>
              <a:rPr lang="zh-CN" altLang="en-US" dirty="0"/>
              <a:t>但是有三个标签是允许跨域加载资源：</a:t>
            </a:r>
          </a:p>
          <a:p>
            <a:r>
              <a:rPr lang="en-US" altLang="zh-CN" dirty="0"/>
              <a:t>1.&lt;</a:t>
            </a:r>
            <a:r>
              <a:rPr lang="en-US" altLang="zh-CN" dirty="0" err="1"/>
              <a:t>img</a:t>
            </a:r>
            <a:r>
              <a:rPr lang="en-US" altLang="zh-CN" dirty="0"/>
              <a:t> </a:t>
            </a:r>
            <a:r>
              <a:rPr lang="en-US" altLang="zh-CN" dirty="0" err="1"/>
              <a:t>src</a:t>
            </a:r>
            <a:r>
              <a:rPr lang="en-US" altLang="zh-CN" dirty="0"/>
              <a:t>=XXX&gt; </a:t>
            </a:r>
          </a:p>
          <a:p>
            <a:r>
              <a:rPr lang="en-US" altLang="zh-CN" dirty="0"/>
              <a:t>2.&lt;link </a:t>
            </a:r>
            <a:r>
              <a:rPr lang="en-US" altLang="zh-CN" dirty="0" err="1"/>
              <a:t>href</a:t>
            </a:r>
            <a:r>
              <a:rPr lang="en-US" altLang="zh-CN" dirty="0"/>
              <a:t>=XXX&gt; </a:t>
            </a:r>
          </a:p>
          <a:p>
            <a:r>
              <a:rPr lang="en-US" altLang="zh-CN" dirty="0"/>
              <a:t>3.&lt;script </a:t>
            </a:r>
            <a:r>
              <a:rPr lang="en-US" altLang="zh-CN" dirty="0" err="1"/>
              <a:t>src</a:t>
            </a:r>
            <a:r>
              <a:rPr lang="en-US" altLang="zh-CN" dirty="0"/>
              <a:t>=XXX&gt;</a:t>
            </a:r>
          </a:p>
          <a:p>
            <a:endParaRPr lang="en-US" altLang="zh-CN" dirty="0"/>
          </a:p>
          <a:p>
            <a:pPr marL="0" indent="0">
              <a:buNone/>
            </a:pPr>
            <a:r>
              <a:rPr lang="zh-CN" altLang="en-US" dirty="0"/>
              <a:t>但所有的跨域都必须经过信息提供方的允许。</a:t>
            </a:r>
          </a:p>
          <a:p>
            <a:pPr marL="0" indent="0">
              <a:buNone/>
            </a:pPr>
            <a:r>
              <a:rPr lang="zh-CN" altLang="en-US" dirty="0"/>
              <a:t>如果未经允许即可获取，那是浏览器同源策略出现漏洞。</a:t>
            </a:r>
          </a:p>
          <a:p>
            <a:pPr marL="0" indent="0">
              <a:buNone/>
            </a:pPr>
            <a:endParaRPr lang="zh-CN" altLang="en-US" dirty="0"/>
          </a:p>
        </p:txBody>
      </p:sp>
    </p:spTree>
    <p:extLst>
      <p:ext uri="{BB962C8B-B14F-4D97-AF65-F5344CB8AC3E}">
        <p14:creationId xmlns:p14="http://schemas.microsoft.com/office/powerpoint/2010/main" val="52373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705202" y="2873475"/>
            <a:ext cx="6299765" cy="646331"/>
          </a:xfrm>
          <a:prstGeom prst="rect">
            <a:avLst/>
          </a:prstGeom>
          <a:noFill/>
        </p:spPr>
        <p:txBody>
          <a:bodyPr wrap="square" rtlCol="0">
            <a:spAutoFit/>
          </a:bodyPr>
          <a:lstStyle/>
          <a:p>
            <a:pPr algn="ctr"/>
            <a:r>
              <a:rPr lang="zh-CN" altLang="en-US" sz="3600" dirty="0">
                <a:solidFill>
                  <a:schemeClr val="bg1"/>
                </a:solidFill>
                <a:cs typeface="+mn-ea"/>
                <a:sym typeface="+mn-lt"/>
              </a:rPr>
              <a:t>后端</a:t>
            </a:r>
            <a:r>
              <a:rPr lang="en-US" altLang="zh-CN" sz="3600" dirty="0" err="1">
                <a:solidFill>
                  <a:schemeClr val="bg1"/>
                </a:solidFill>
                <a:cs typeface="+mn-ea"/>
                <a:sym typeface="+mn-lt"/>
              </a:rPr>
              <a:t>api</a:t>
            </a:r>
            <a:r>
              <a:rPr lang="zh-CN" altLang="en-US" sz="3600" dirty="0">
                <a:solidFill>
                  <a:schemeClr val="bg1"/>
                </a:solidFill>
                <a:cs typeface="+mn-ea"/>
                <a:sym typeface="+mn-lt"/>
              </a:rPr>
              <a:t>初步实验</a:t>
            </a: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p>
          </p:txBody>
        </p:sp>
      </p:grpSp>
      <p:pic>
        <p:nvPicPr>
          <p:cNvPr id="9" name="Picture 2" descr="C:\Users\Administrator\Desktop\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00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后端</a:t>
            </a:r>
            <a:r>
              <a:rPr lang="en-US" altLang="zh-CN" dirty="0" err="1"/>
              <a:t>api</a:t>
            </a:r>
            <a:r>
              <a:rPr lang="zh-CN" altLang="en-US" dirty="0"/>
              <a:t>初步实验</a:t>
            </a:r>
            <a:br>
              <a:rPr lang="zh-CN" altLang="en-US" dirty="0"/>
            </a:br>
            <a:endParaRPr lang="zh-CN" altLang="en-US" dirty="0"/>
          </a:p>
        </p:txBody>
      </p:sp>
      <p:pic>
        <p:nvPicPr>
          <p:cNvPr id="8" name="图片 7">
            <a:extLst>
              <a:ext uri="{FF2B5EF4-FFF2-40B4-BE49-F238E27FC236}">
                <a16:creationId xmlns:a16="http://schemas.microsoft.com/office/drawing/2014/main" id="{BF16C680-DC9A-41B7-8AF0-D816B240EC4C}"/>
              </a:ext>
            </a:extLst>
          </p:cNvPr>
          <p:cNvPicPr>
            <a:picLocks noChangeAspect="1"/>
          </p:cNvPicPr>
          <p:nvPr/>
        </p:nvPicPr>
        <p:blipFill>
          <a:blip r:embed="rId2"/>
          <a:stretch>
            <a:fillRect/>
          </a:stretch>
        </p:blipFill>
        <p:spPr>
          <a:xfrm>
            <a:off x="738641" y="2984993"/>
            <a:ext cx="3149779" cy="1858564"/>
          </a:xfrm>
          <a:prstGeom prst="rect">
            <a:avLst/>
          </a:prstGeom>
        </p:spPr>
      </p:pic>
      <p:pic>
        <p:nvPicPr>
          <p:cNvPr id="14" name="图片 13">
            <a:extLst>
              <a:ext uri="{FF2B5EF4-FFF2-40B4-BE49-F238E27FC236}">
                <a16:creationId xmlns:a16="http://schemas.microsoft.com/office/drawing/2014/main" id="{9E7C3893-5A7D-48C0-9EE5-9265B94A2185}"/>
              </a:ext>
            </a:extLst>
          </p:cNvPr>
          <p:cNvPicPr>
            <a:picLocks noChangeAspect="1"/>
          </p:cNvPicPr>
          <p:nvPr/>
        </p:nvPicPr>
        <p:blipFill>
          <a:blip r:embed="rId3"/>
          <a:stretch>
            <a:fillRect/>
          </a:stretch>
        </p:blipFill>
        <p:spPr>
          <a:xfrm>
            <a:off x="0" y="5104660"/>
            <a:ext cx="8894079" cy="1612052"/>
          </a:xfrm>
          <a:prstGeom prst="rect">
            <a:avLst/>
          </a:prstGeom>
        </p:spPr>
      </p:pic>
      <p:cxnSp>
        <p:nvCxnSpPr>
          <p:cNvPr id="17" name="直接连接符 16">
            <a:extLst>
              <a:ext uri="{FF2B5EF4-FFF2-40B4-BE49-F238E27FC236}">
                <a16:creationId xmlns:a16="http://schemas.microsoft.com/office/drawing/2014/main" id="{BB411532-B10F-4530-9C08-C90190E11C34}"/>
              </a:ext>
            </a:extLst>
          </p:cNvPr>
          <p:cNvCxnSpPr/>
          <p:nvPr/>
        </p:nvCxnSpPr>
        <p:spPr>
          <a:xfrm flipV="1">
            <a:off x="228263" y="2723889"/>
            <a:ext cx="8687473"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286" y="752225"/>
            <a:ext cx="2196245" cy="17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53" y="826476"/>
            <a:ext cx="4203822" cy="134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564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TotalTime>
  <Words>1382</Words>
  <Application>Microsoft Office PowerPoint</Application>
  <PresentationFormat>全屏显示(4:3)</PresentationFormat>
  <Paragraphs>163</Paragraphs>
  <Slides>26</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Fira Code</vt:lpstr>
      <vt:lpstr>等线</vt:lpstr>
      <vt:lpstr>字魂59号-创粗黑</vt:lpstr>
      <vt:lpstr>Arial</vt:lpstr>
      <vt:lpstr>Calibri</vt:lpstr>
      <vt:lpstr>Office 主题​​</vt:lpstr>
      <vt:lpstr>RESTful API</vt:lpstr>
      <vt:lpstr>PowerPoint 演示文稿</vt:lpstr>
      <vt:lpstr>PowerPoint 演示文稿</vt:lpstr>
      <vt:lpstr>跨域</vt:lpstr>
      <vt:lpstr>跨域</vt:lpstr>
      <vt:lpstr>跨域</vt:lpstr>
      <vt:lpstr>跨域</vt:lpstr>
      <vt:lpstr>PowerPoint 演示文稿</vt:lpstr>
      <vt:lpstr>后端api初步实验 </vt:lpstr>
      <vt:lpstr>后端api初步实验</vt:lpstr>
      <vt:lpstr>后端api初步实验</vt:lpstr>
      <vt:lpstr>后端api初步实验</vt:lpstr>
      <vt:lpstr>后端api初步实验</vt:lpstr>
      <vt:lpstr>后端api初步实验</vt:lpstr>
      <vt:lpstr>后端api初步实验</vt:lpstr>
      <vt:lpstr>后端api初步实验</vt:lpstr>
      <vt:lpstr>后端api初步实验</vt:lpstr>
      <vt:lpstr>PowerPoint 演示文稿</vt:lpstr>
      <vt:lpstr>RESTful API</vt:lpstr>
      <vt:lpstr>RESTful API</vt:lpstr>
      <vt:lpstr>RESTful API</vt:lpstr>
      <vt:lpstr>RESTful API</vt:lpstr>
      <vt:lpstr>RESTful API</vt:lpstr>
      <vt:lpstr>RESTful API</vt:lpstr>
      <vt:lpstr>RESTful API</vt:lpstr>
      <vt:lpstr>RESTful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罗 宇顺</cp:lastModifiedBy>
  <cp:revision>149</cp:revision>
  <dcterms:created xsi:type="dcterms:W3CDTF">2016-10-26T12:21:00Z</dcterms:created>
  <dcterms:modified xsi:type="dcterms:W3CDTF">2021-12-20T07:51:38Z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000D2C39DD1147198C7130698C8D6F9F</vt:lpwstr>
  </property>
</Properties>
</file>