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5" r:id="rId2"/>
    <p:sldId id="290" r:id="rId3"/>
    <p:sldId id="283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54" r:id="rId12"/>
    <p:sldId id="355" r:id="rId13"/>
    <p:sldId id="353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>
        <p:guide orient="horz" pos="2168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前后端分离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Node.js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服务端编程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7" name="矩形 6"/>
          <p:cNvSpPr/>
          <p:nvPr/>
        </p:nvSpPr>
        <p:spPr>
          <a:xfrm>
            <a:off x="325315" y="822012"/>
            <a:ext cx="2540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axios.js</a:t>
            </a:r>
            <a:r>
              <a:rPr lang="zh-CN" altLang="en-US" dirty="0"/>
              <a:t>拦截器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6" y="822012"/>
            <a:ext cx="7504113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7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4107" y="852854"/>
            <a:ext cx="8484577" cy="5732584"/>
          </a:xfrm>
        </p:spPr>
        <p:txBody>
          <a:bodyPr/>
          <a:lstStyle/>
          <a:p>
            <a:r>
              <a:rPr lang="zh-CN" altLang="en-US" dirty="0"/>
              <a:t>修改全局请求路径头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Api</a:t>
            </a:r>
            <a:r>
              <a:rPr lang="zh-CN" altLang="en-US" dirty="0"/>
              <a:t>请求设置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5" y="1395778"/>
            <a:ext cx="28003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452" y="1919652"/>
            <a:ext cx="5179226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2" y="4089156"/>
            <a:ext cx="20097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30" y="3650456"/>
            <a:ext cx="6401770" cy="87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1029" idx="1"/>
          </p:cNvCxnSpPr>
          <p:nvPr/>
        </p:nvCxnSpPr>
        <p:spPr>
          <a:xfrm flipV="1">
            <a:off x="2373923" y="4089156"/>
            <a:ext cx="368307" cy="635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25515" y="5081954"/>
            <a:ext cx="880888" cy="70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85" y="5131777"/>
            <a:ext cx="6268915" cy="163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8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823" y="808892"/>
            <a:ext cx="8084527" cy="5072796"/>
          </a:xfrm>
        </p:spPr>
        <p:txBody>
          <a:bodyPr/>
          <a:lstStyle/>
          <a:p>
            <a:r>
              <a:rPr lang="zh-CN" altLang="en-US" dirty="0"/>
              <a:t>主页加载时获取</a:t>
            </a:r>
            <a:r>
              <a:rPr lang="en-US" altLang="zh-CN" dirty="0" err="1"/>
              <a:t>api</a:t>
            </a:r>
            <a:r>
              <a:rPr lang="zh-CN" altLang="en-US" dirty="0"/>
              <a:t>请求数据结果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2" y="1338628"/>
            <a:ext cx="7166252" cy="151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3" y="3684711"/>
            <a:ext cx="8422966" cy="221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0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05202" y="2873475"/>
            <a:ext cx="629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后端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cors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跨域设置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  <a:r>
              <a:rPr lang="en-US" altLang="zh-CN" dirty="0" err="1"/>
              <a:t>cors</a:t>
            </a:r>
            <a:r>
              <a:rPr lang="zh-CN" altLang="en-US" dirty="0"/>
              <a:t>跨域设置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36C79-164E-4077-B7E1-F7DC0B85694B}"/>
              </a:ext>
            </a:extLst>
          </p:cNvPr>
          <p:cNvSpPr txBox="1"/>
          <p:nvPr/>
        </p:nvSpPr>
        <p:spPr>
          <a:xfrm>
            <a:off x="195309" y="1162975"/>
            <a:ext cx="88244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CORS(Cross-Origin Resource Sharing, </a:t>
            </a:r>
            <a:r>
              <a:rPr lang="zh-CN" altLang="en-US" sz="2400" dirty="0"/>
              <a:t>跨源资源共享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en-US" altLang="zh-CN" sz="2400" dirty="0"/>
              <a:t>W3C</a:t>
            </a:r>
            <a:r>
              <a:rPr lang="zh-CN" altLang="en-US" sz="2400" dirty="0"/>
              <a:t>出的一个标准，其思想是使用自定义的</a:t>
            </a:r>
            <a:r>
              <a:rPr lang="en-US" altLang="zh-CN" sz="2400" dirty="0"/>
              <a:t>HTTP</a:t>
            </a:r>
            <a:r>
              <a:rPr lang="zh-CN" altLang="en-US" sz="2400" dirty="0"/>
              <a:t>头部让浏览器与服务器进行沟通，从而决定请求或响应是应该成功，还是应该失败。因此，要想实现</a:t>
            </a:r>
            <a:r>
              <a:rPr lang="en-US" altLang="zh-CN" sz="2400" dirty="0"/>
              <a:t>CORS</a:t>
            </a:r>
            <a:r>
              <a:rPr lang="zh-CN" altLang="en-US" sz="2400" dirty="0"/>
              <a:t>进行跨域，需要服务器进行一些设置，同时前端也需要做一些配置和分析。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koa2</a:t>
            </a:r>
            <a:r>
              <a:rPr lang="zh-CN" altLang="en-US" sz="2400" dirty="0"/>
              <a:t>服务端设置：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 err="1"/>
              <a:t>npm</a:t>
            </a:r>
            <a:r>
              <a:rPr lang="en-US" altLang="zh-CN" sz="2400" dirty="0"/>
              <a:t> install --save koa2-cors</a:t>
            </a:r>
          </a:p>
        </p:txBody>
      </p:sp>
    </p:spTree>
    <p:extLst>
      <p:ext uri="{BB962C8B-B14F-4D97-AF65-F5344CB8AC3E}">
        <p14:creationId xmlns:p14="http://schemas.microsoft.com/office/powerpoint/2010/main" val="893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  <a:r>
              <a:rPr lang="en-US" altLang="zh-CN" dirty="0" err="1"/>
              <a:t>cors</a:t>
            </a:r>
            <a:r>
              <a:rPr lang="zh-CN" altLang="en-US" dirty="0"/>
              <a:t>跨域设置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327692"/>
            <a:ext cx="69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cors</a:t>
            </a:r>
            <a:endParaRPr lang="en-US" altLang="zh-CN" dirty="0"/>
          </a:p>
          <a:p>
            <a:r>
              <a:rPr lang="zh-CN" altLang="en-US" dirty="0"/>
              <a:t>配置信息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0" y="0"/>
            <a:ext cx="85342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0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  <a:r>
              <a:rPr lang="en-US" altLang="zh-CN" dirty="0" err="1"/>
              <a:t>cors</a:t>
            </a:r>
            <a:r>
              <a:rPr lang="zh-CN" altLang="en-US" dirty="0"/>
              <a:t>跨域设置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676" y="8968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cors</a:t>
            </a:r>
            <a:r>
              <a:rPr lang="zh-CN" altLang="en-US" dirty="0"/>
              <a:t>中间件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47" y="724631"/>
            <a:ext cx="6100681" cy="601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7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  <a:r>
              <a:rPr lang="en-US" altLang="zh-CN" dirty="0" err="1"/>
              <a:t>cors</a:t>
            </a:r>
            <a:r>
              <a:rPr lang="zh-CN" altLang="en-US" dirty="0"/>
              <a:t>跨域设置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88" y="2033587"/>
            <a:ext cx="6608037" cy="364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599" y="11253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刷新前端主页，获取到后端信息</a:t>
            </a:r>
          </a:p>
        </p:txBody>
      </p:sp>
    </p:spTree>
    <p:extLst>
      <p:ext uri="{BB962C8B-B14F-4D97-AF65-F5344CB8AC3E}">
        <p14:creationId xmlns:p14="http://schemas.microsoft.com/office/powerpoint/2010/main" val="3417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  <a:r>
              <a:rPr lang="en-US" altLang="zh-CN" dirty="0" err="1"/>
              <a:t>cors</a:t>
            </a:r>
            <a:r>
              <a:rPr lang="zh-CN" altLang="en-US" dirty="0"/>
              <a:t>跨域设置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599" y="9406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前端修改走马灯数据：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449632"/>
            <a:ext cx="57531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08" y="4876800"/>
            <a:ext cx="69421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25" y="0"/>
            <a:ext cx="4162112" cy="16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0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705202" y="2873475"/>
            <a:ext cx="629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JWT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5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29509" y="2543732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后端</a:t>
              </a:r>
              <a:r>
                <a:rPr lang="en-US" altLang="zh-CN" sz="2800" dirty="0" err="1">
                  <a:solidFill>
                    <a:schemeClr val="bg1"/>
                  </a:solidFill>
                  <a:cs typeface="+mn-ea"/>
                  <a:sym typeface="+mn-lt"/>
                </a:rPr>
                <a:t>cors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跨域设置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前端向后端发出请求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B69CCC-67AB-4667-BF6E-F1E77838AEB7}"/>
              </a:ext>
            </a:extLst>
          </p:cNvPr>
          <p:cNvGrpSpPr/>
          <p:nvPr/>
        </p:nvGrpSpPr>
        <p:grpSpPr>
          <a:xfrm>
            <a:off x="1929509" y="3365087"/>
            <a:ext cx="5265008" cy="632788"/>
            <a:chOff x="2582203" y="2399714"/>
            <a:chExt cx="7020011" cy="632788"/>
          </a:xfrm>
        </p:grpSpPr>
        <p:sp>
          <p:nvSpPr>
            <p:cNvPr id="15" name="矩形 33">
              <a:extLst>
                <a:ext uri="{FF2B5EF4-FFF2-40B4-BE49-F238E27FC236}">
                  <a16:creationId xmlns:a16="http://schemas.microsoft.com/office/drawing/2014/main" id="{16D18E86-B9A6-4DEF-ADC4-0843B278464A}"/>
                </a:ext>
              </a:extLst>
            </p:cNvPr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lt"/>
                </a:rPr>
                <a:t>JWT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1C08C29-3AA0-49AD-8CAA-7277E5B7FEFA}"/>
                </a:ext>
              </a:extLst>
            </p:cNvPr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933" y="751344"/>
            <a:ext cx="866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一、跨域认证的问题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互联网服务离不开用户认证。一般流程是下面这样。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、用户向服务器发送用户名和密码。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、服务器验证通过后，在当前对话（</a:t>
            </a:r>
            <a:r>
              <a:rPr lang="en-US" altLang="zh-CN" sz="2000" dirty="0"/>
              <a:t>session</a:t>
            </a:r>
            <a:r>
              <a:rPr lang="zh-CN" altLang="en-US" sz="2000" dirty="0"/>
              <a:t>）里面保存相关数据，比如用户角色、登录时间等等。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、服务器向用户返回一个 </a:t>
            </a:r>
            <a:r>
              <a:rPr lang="en-US" altLang="zh-CN" sz="2000" dirty="0" err="1"/>
              <a:t>session_id</a:t>
            </a:r>
            <a:r>
              <a:rPr lang="zh-CN" altLang="en-US" sz="2000" dirty="0"/>
              <a:t>，写入用户的 </a:t>
            </a:r>
            <a:r>
              <a:rPr lang="en-US" altLang="zh-CN" sz="2000" dirty="0"/>
              <a:t>Cookie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、用户随后的每一次请求，都会通过 </a:t>
            </a:r>
            <a:r>
              <a:rPr lang="en-US" altLang="zh-CN" sz="2000" dirty="0"/>
              <a:t>Cookie</a:t>
            </a:r>
            <a:r>
              <a:rPr lang="zh-CN" altLang="en-US" sz="2000" dirty="0"/>
              <a:t>，将 </a:t>
            </a:r>
            <a:r>
              <a:rPr lang="en-US" altLang="zh-CN" sz="2000" dirty="0" err="1"/>
              <a:t>session_id</a:t>
            </a:r>
            <a:r>
              <a:rPr lang="en-US" altLang="zh-CN" sz="2000" dirty="0"/>
              <a:t> </a:t>
            </a:r>
            <a:r>
              <a:rPr lang="zh-CN" altLang="en-US" sz="2000" dirty="0"/>
              <a:t>传回服务器。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、服务器收到 </a:t>
            </a:r>
            <a:r>
              <a:rPr lang="en-US" altLang="zh-CN" sz="2000" dirty="0" err="1"/>
              <a:t>session_id</a:t>
            </a:r>
            <a:r>
              <a:rPr lang="zh-CN" altLang="en-US" sz="2000" dirty="0"/>
              <a:t>，找到前期保存的数据，由此得知用户的身份。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这种模式的问题在于，扩展性（</a:t>
            </a:r>
            <a:r>
              <a:rPr lang="en-US" altLang="zh-CN" sz="2000" dirty="0"/>
              <a:t>scaling</a:t>
            </a:r>
            <a:r>
              <a:rPr lang="zh-CN" altLang="en-US" sz="2000" dirty="0"/>
              <a:t>）不好。单机当然没有问题，如果是服务器集群，或者是跨域的服务导向架构，就要求 </a:t>
            </a:r>
            <a:r>
              <a:rPr lang="en-US" altLang="zh-CN" sz="2000" dirty="0"/>
              <a:t>session </a:t>
            </a:r>
            <a:r>
              <a:rPr lang="zh-CN" altLang="en-US" sz="2000" dirty="0"/>
              <a:t>数据共享，每台服务器都能够读取 </a:t>
            </a:r>
            <a:r>
              <a:rPr lang="en-US" altLang="zh-CN" sz="2000" dirty="0"/>
              <a:t>session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423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0068" y="831210"/>
            <a:ext cx="889846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二、</a:t>
            </a:r>
            <a:r>
              <a:rPr lang="en-US" altLang="zh-CN" sz="2000" dirty="0"/>
              <a:t>JWT </a:t>
            </a:r>
            <a:r>
              <a:rPr lang="zh-CN" altLang="en-US" sz="2000" dirty="0"/>
              <a:t>的原理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JWT </a:t>
            </a:r>
            <a:r>
              <a:rPr lang="zh-CN" altLang="en-US" sz="2000" dirty="0"/>
              <a:t>的原理是，服务器认证以后，生成一个 </a:t>
            </a:r>
            <a:r>
              <a:rPr lang="en-US" altLang="zh-CN" sz="2000" dirty="0"/>
              <a:t>JSON </a:t>
            </a:r>
            <a:r>
              <a:rPr lang="zh-CN" altLang="en-US" sz="2000" dirty="0"/>
              <a:t>对象，发回给用户，就像下面这样。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"</a:t>
            </a:r>
            <a:r>
              <a:rPr lang="zh-CN" altLang="en-US" dirty="0"/>
              <a:t>姓名</a:t>
            </a:r>
            <a:r>
              <a:rPr lang="en-US" altLang="zh-CN" dirty="0"/>
              <a:t>": "</a:t>
            </a:r>
            <a:r>
              <a:rPr lang="zh-CN" altLang="en-US" dirty="0"/>
              <a:t>张三</a:t>
            </a:r>
            <a:r>
              <a:rPr lang="en-US" altLang="zh-CN" dirty="0"/>
              <a:t>",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"</a:t>
            </a:r>
            <a:r>
              <a:rPr lang="zh-CN" altLang="en-US" dirty="0"/>
              <a:t>角色</a:t>
            </a:r>
            <a:r>
              <a:rPr lang="en-US" altLang="zh-CN" dirty="0"/>
              <a:t>": "</a:t>
            </a:r>
            <a:r>
              <a:rPr lang="zh-CN" altLang="en-US" dirty="0"/>
              <a:t>管理员</a:t>
            </a:r>
            <a:r>
              <a:rPr lang="en-US" altLang="zh-CN" dirty="0"/>
              <a:t>",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"</a:t>
            </a:r>
            <a:r>
              <a:rPr lang="zh-CN" altLang="en-US" dirty="0"/>
              <a:t>到期时间</a:t>
            </a:r>
            <a:r>
              <a:rPr lang="en-US" altLang="zh-CN" dirty="0"/>
              <a:t>": "2018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点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以后，用户与服务端通信的时候，都要发回这个 </a:t>
            </a:r>
            <a:r>
              <a:rPr lang="en-US" altLang="zh-CN" sz="2000" dirty="0"/>
              <a:t>JSON </a:t>
            </a:r>
            <a:r>
              <a:rPr lang="zh-CN" altLang="en-US" sz="2000" dirty="0"/>
              <a:t>对象。服务器完全只靠这个对象认定用户身份。为了防止用户篡改数据，服务器在生成这个对象的时候，会加上签名。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服务器就不保存任何 </a:t>
            </a:r>
            <a:r>
              <a:rPr lang="en-US" altLang="zh-CN" sz="2000" dirty="0"/>
              <a:t>session </a:t>
            </a:r>
            <a:r>
              <a:rPr lang="zh-CN" altLang="en-US" sz="2000" dirty="0"/>
              <a:t>数据了，也就是说，服务器变成无状态了，从而比较容易实现扩展。</a:t>
            </a:r>
          </a:p>
        </p:txBody>
      </p:sp>
    </p:spTree>
    <p:extLst>
      <p:ext uri="{BB962C8B-B14F-4D97-AF65-F5344CB8AC3E}">
        <p14:creationId xmlns:p14="http://schemas.microsoft.com/office/powerpoint/2010/main" val="35874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5601" y="924342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三、</a:t>
            </a:r>
            <a:r>
              <a:rPr lang="en-US" altLang="zh-CN" sz="2000" dirty="0"/>
              <a:t>JWT </a:t>
            </a:r>
            <a:r>
              <a:rPr lang="zh-CN" altLang="en-US" sz="2000" dirty="0"/>
              <a:t>的数据结构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实际的 </a:t>
            </a:r>
            <a:r>
              <a:rPr lang="en-US" altLang="zh-CN" sz="2000" dirty="0"/>
              <a:t>JWT </a:t>
            </a:r>
            <a:r>
              <a:rPr lang="zh-CN" altLang="en-US" sz="2000" dirty="0"/>
              <a:t>大概就像下面这样。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它是一个很长的字符串，中间用点（</a:t>
            </a:r>
            <a:r>
              <a:rPr lang="en-US" altLang="zh-CN" sz="2000" dirty="0"/>
              <a:t>.</a:t>
            </a:r>
            <a:r>
              <a:rPr lang="zh-CN" altLang="en-US" sz="2000" dirty="0"/>
              <a:t>）分隔成三个部分。注意，</a:t>
            </a:r>
            <a:r>
              <a:rPr lang="en-US" altLang="zh-CN" sz="2000" dirty="0"/>
              <a:t>JWT </a:t>
            </a:r>
            <a:r>
              <a:rPr lang="zh-CN" altLang="en-US" sz="2000" dirty="0"/>
              <a:t>内部是没有换行的，这里只是为了便于展示，将它写成了几行。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JWT </a:t>
            </a:r>
            <a:r>
              <a:rPr lang="zh-CN" altLang="en-US" sz="2000" dirty="0"/>
              <a:t>的三个部分依次如下。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Header</a:t>
            </a:r>
            <a:r>
              <a:rPr lang="zh-CN" altLang="en-US" sz="2000" dirty="0"/>
              <a:t>（头部）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Payload</a:t>
            </a:r>
            <a:r>
              <a:rPr lang="zh-CN" altLang="en-US" sz="2000" dirty="0"/>
              <a:t>（负载）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Signature</a:t>
            </a:r>
            <a:r>
              <a:rPr lang="zh-CN" altLang="en-US" sz="2000" dirty="0"/>
              <a:t>（签名）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写成一行，就是下面的样子：</a:t>
            </a:r>
            <a:r>
              <a:rPr lang="en-US" altLang="zh-CN" sz="2000" dirty="0" err="1"/>
              <a:t>Header.Payload.Signature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09565B-B439-49AF-AC5E-A76F6E1D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7" y="1819671"/>
            <a:ext cx="6770666" cy="15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8666" y="783441"/>
            <a:ext cx="847513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3.1 Header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Header </a:t>
            </a:r>
            <a:r>
              <a:rPr lang="zh-CN" altLang="en-US" sz="2000" dirty="0"/>
              <a:t>部分是一个 </a:t>
            </a:r>
            <a:r>
              <a:rPr lang="en-US" altLang="zh-CN" sz="2000" dirty="0"/>
              <a:t>JSON </a:t>
            </a:r>
            <a:r>
              <a:rPr lang="zh-CN" altLang="en-US" sz="2000" dirty="0"/>
              <a:t>对象，描述 </a:t>
            </a:r>
            <a:r>
              <a:rPr lang="en-US" altLang="zh-CN" sz="2000" dirty="0"/>
              <a:t>JWT </a:t>
            </a:r>
            <a:r>
              <a:rPr lang="zh-CN" altLang="en-US" sz="2000" dirty="0"/>
              <a:t>的元数据，通常是下面的样子。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"</a:t>
            </a:r>
            <a:r>
              <a:rPr lang="en-US" altLang="zh-CN" dirty="0" err="1"/>
              <a:t>alg</a:t>
            </a:r>
            <a:r>
              <a:rPr lang="en-US" altLang="zh-CN" dirty="0"/>
              <a:t>": "HS256",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"</a:t>
            </a:r>
            <a:r>
              <a:rPr lang="en-US" altLang="zh-CN" dirty="0" err="1"/>
              <a:t>typ</a:t>
            </a:r>
            <a:r>
              <a:rPr lang="en-US" altLang="zh-CN" dirty="0"/>
              <a:t>": "JWT"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上面代码中，</a:t>
            </a:r>
            <a:r>
              <a:rPr lang="en-US" altLang="zh-CN" sz="2000" dirty="0" err="1"/>
              <a:t>alg</a:t>
            </a:r>
            <a:r>
              <a:rPr lang="zh-CN" altLang="en-US" sz="2000" dirty="0"/>
              <a:t>属性表示签名的算法（</a:t>
            </a:r>
            <a:r>
              <a:rPr lang="en-US" altLang="zh-CN" sz="2000" dirty="0"/>
              <a:t>algorithm</a:t>
            </a:r>
            <a:r>
              <a:rPr lang="zh-CN" altLang="en-US" sz="2000" dirty="0"/>
              <a:t>），默认是 </a:t>
            </a:r>
            <a:r>
              <a:rPr lang="en-US" altLang="zh-CN" sz="2000" dirty="0"/>
              <a:t>HMAC SHA256</a:t>
            </a:r>
            <a:r>
              <a:rPr lang="zh-CN" altLang="en-US" sz="2000" dirty="0"/>
              <a:t>（写成 </a:t>
            </a:r>
            <a:r>
              <a:rPr lang="en-US" altLang="zh-CN" sz="2000" dirty="0"/>
              <a:t>HS256</a:t>
            </a:r>
            <a:r>
              <a:rPr lang="zh-CN" altLang="en-US" sz="2000" dirty="0"/>
              <a:t>）；</a:t>
            </a:r>
            <a:r>
              <a:rPr lang="en-US" altLang="zh-CN" sz="2000" dirty="0" err="1"/>
              <a:t>typ</a:t>
            </a:r>
            <a:r>
              <a:rPr lang="zh-CN" altLang="en-US" sz="2000" dirty="0"/>
              <a:t>属性表示这个令牌（</a:t>
            </a:r>
            <a:r>
              <a:rPr lang="en-US" altLang="zh-CN" sz="2000" dirty="0"/>
              <a:t>token</a:t>
            </a:r>
            <a:r>
              <a:rPr lang="zh-CN" altLang="en-US" sz="2000" dirty="0"/>
              <a:t>）的类型（</a:t>
            </a:r>
            <a:r>
              <a:rPr lang="en-US" altLang="zh-CN" sz="2000" dirty="0"/>
              <a:t>type</a:t>
            </a:r>
            <a:r>
              <a:rPr lang="zh-CN" altLang="en-US" sz="2000" dirty="0"/>
              <a:t>），</a:t>
            </a:r>
            <a:r>
              <a:rPr lang="en-US" altLang="zh-CN" sz="2000" dirty="0"/>
              <a:t>JWT </a:t>
            </a:r>
            <a:r>
              <a:rPr lang="zh-CN" altLang="en-US" sz="2000" dirty="0"/>
              <a:t>令牌统一写为</a:t>
            </a:r>
            <a:r>
              <a:rPr lang="en-US" altLang="zh-CN" sz="2000" dirty="0"/>
              <a:t>JWT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最后，将上面的 </a:t>
            </a:r>
            <a:r>
              <a:rPr lang="en-US" altLang="zh-CN" sz="2000" dirty="0"/>
              <a:t>JSON </a:t>
            </a:r>
            <a:r>
              <a:rPr lang="zh-CN" altLang="en-US" sz="2000" dirty="0"/>
              <a:t>对象使用 </a:t>
            </a:r>
            <a:r>
              <a:rPr lang="en-US" altLang="zh-CN" sz="2000" dirty="0"/>
              <a:t>Base64URL </a:t>
            </a:r>
            <a:r>
              <a:rPr lang="zh-CN" altLang="en-US" sz="2000" dirty="0"/>
              <a:t>算法转成字符串。</a:t>
            </a:r>
          </a:p>
        </p:txBody>
      </p:sp>
    </p:spTree>
    <p:extLst>
      <p:ext uri="{BB962C8B-B14F-4D97-AF65-F5344CB8AC3E}">
        <p14:creationId xmlns:p14="http://schemas.microsoft.com/office/powerpoint/2010/main" val="35874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2400" y="889844"/>
            <a:ext cx="881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3.2 Payload</a:t>
            </a:r>
          </a:p>
          <a:p>
            <a:r>
              <a:rPr lang="en-US" altLang="zh-CN" sz="2000" dirty="0"/>
              <a:t>Payload </a:t>
            </a:r>
            <a:r>
              <a:rPr lang="zh-CN" altLang="en-US" sz="2000" dirty="0"/>
              <a:t>部分也是一个 </a:t>
            </a:r>
            <a:r>
              <a:rPr lang="en-US" altLang="zh-CN" sz="2000" dirty="0"/>
              <a:t>JSON </a:t>
            </a:r>
            <a:r>
              <a:rPr lang="zh-CN" altLang="en-US" sz="2000" dirty="0"/>
              <a:t>对象，用来存放实际需要传递的数据。</a:t>
            </a:r>
            <a:r>
              <a:rPr lang="en-US" altLang="zh-CN" sz="2000" dirty="0"/>
              <a:t>JWT </a:t>
            </a:r>
            <a:r>
              <a:rPr lang="zh-CN" altLang="en-US" sz="2000" dirty="0"/>
              <a:t>规定了</a:t>
            </a:r>
            <a:r>
              <a:rPr lang="en-US" altLang="zh-CN" sz="2000" dirty="0"/>
              <a:t>7</a:t>
            </a:r>
            <a:r>
              <a:rPr lang="zh-CN" altLang="en-US" sz="2000" dirty="0"/>
              <a:t>个官方字段，供选用。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/>
              <a:t>iss</a:t>
            </a:r>
            <a:r>
              <a:rPr lang="en-US" altLang="zh-CN" sz="2000" dirty="0"/>
              <a:t> (issuer)</a:t>
            </a:r>
            <a:r>
              <a:rPr lang="zh-CN" altLang="en-US" sz="2000" dirty="0"/>
              <a:t>：签发人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/>
              <a:t>exp</a:t>
            </a:r>
            <a:r>
              <a:rPr lang="en-US" altLang="zh-CN" sz="2000" dirty="0"/>
              <a:t> (expiration time)</a:t>
            </a:r>
            <a:r>
              <a:rPr lang="zh-CN" altLang="en-US" sz="2000" dirty="0"/>
              <a:t>：过期时间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/>
              <a:t>sub (subject)</a:t>
            </a:r>
            <a:r>
              <a:rPr lang="zh-CN" altLang="en-US" sz="2000" dirty="0"/>
              <a:t>：主题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/>
              <a:t>aud</a:t>
            </a:r>
            <a:r>
              <a:rPr lang="en-US" altLang="zh-CN" sz="2000" dirty="0"/>
              <a:t> (audience)</a:t>
            </a:r>
            <a:r>
              <a:rPr lang="zh-CN" altLang="en-US" sz="2000" dirty="0"/>
              <a:t>：受众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/>
              <a:t>nbf</a:t>
            </a:r>
            <a:r>
              <a:rPr lang="en-US" altLang="zh-CN" sz="2000" dirty="0"/>
              <a:t> (Not Before)</a:t>
            </a:r>
            <a:r>
              <a:rPr lang="zh-CN" altLang="en-US" sz="2000" dirty="0"/>
              <a:t>：生效时间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/>
              <a:t>iat</a:t>
            </a:r>
            <a:r>
              <a:rPr lang="en-US" altLang="zh-CN" sz="2000" dirty="0"/>
              <a:t> (Issued At)</a:t>
            </a:r>
            <a:r>
              <a:rPr lang="zh-CN" altLang="en-US" sz="2000" dirty="0"/>
              <a:t>：签发时间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000" dirty="0" err="1"/>
              <a:t>jti</a:t>
            </a:r>
            <a:r>
              <a:rPr lang="en-US" altLang="zh-CN" sz="2000" dirty="0"/>
              <a:t> (JWT ID)</a:t>
            </a:r>
            <a:r>
              <a:rPr lang="zh-CN" altLang="en-US" sz="2000" dirty="0"/>
              <a:t>：编号</a:t>
            </a:r>
          </a:p>
          <a:p>
            <a:r>
              <a:rPr lang="zh-CN" altLang="en-US" sz="2000" dirty="0"/>
              <a:t>除了官方字段，你还可以在这个部分定义私有字段，例如：</a:t>
            </a:r>
          </a:p>
          <a:p>
            <a:pPr lvl="1"/>
            <a:r>
              <a:rPr lang="en-US" altLang="zh-CN" sz="2000" dirty="0"/>
              <a:t>{</a:t>
            </a:r>
          </a:p>
          <a:p>
            <a:pPr lvl="1"/>
            <a:r>
              <a:rPr lang="en-US" altLang="zh-CN" sz="2000" dirty="0"/>
              <a:t>  "sub": "1234567890",</a:t>
            </a:r>
          </a:p>
          <a:p>
            <a:pPr lvl="1"/>
            <a:r>
              <a:rPr lang="en-US" altLang="zh-CN" sz="2000" dirty="0"/>
              <a:t>  "name": "John Doe",</a:t>
            </a:r>
          </a:p>
          <a:p>
            <a:pPr lvl="1"/>
            <a:r>
              <a:rPr lang="en-US" altLang="zh-CN" sz="2000" dirty="0"/>
              <a:t>  "admin": true</a:t>
            </a:r>
          </a:p>
          <a:p>
            <a:pPr lvl="1"/>
            <a:r>
              <a:rPr lang="en-US" altLang="zh-CN" sz="20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F245E6-3746-408C-BC7B-ADFC5106C3AE}"/>
              </a:ext>
            </a:extLst>
          </p:cNvPr>
          <p:cNvSpPr txBox="1"/>
          <p:nvPr/>
        </p:nvSpPr>
        <p:spPr>
          <a:xfrm>
            <a:off x="4114800" y="5087309"/>
            <a:ext cx="4790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注意，</a:t>
            </a:r>
            <a:r>
              <a:rPr lang="en-US" altLang="zh-CN" dirty="0">
                <a:solidFill>
                  <a:srgbClr val="FF0000"/>
                </a:solidFill>
              </a:rPr>
              <a:t>JWT </a:t>
            </a:r>
            <a:r>
              <a:rPr lang="zh-CN" altLang="en-US" dirty="0">
                <a:solidFill>
                  <a:srgbClr val="FF0000"/>
                </a:solidFill>
              </a:rPr>
              <a:t>默认是不加密的，任何人都可以读到，所以不要把秘密信息放在这个部分。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这个 </a:t>
            </a:r>
            <a:r>
              <a:rPr lang="en-US" altLang="zh-CN" dirty="0">
                <a:solidFill>
                  <a:srgbClr val="FF0000"/>
                </a:solidFill>
              </a:rPr>
              <a:t>JSON </a:t>
            </a:r>
            <a:r>
              <a:rPr lang="zh-CN" altLang="en-US" dirty="0">
                <a:solidFill>
                  <a:srgbClr val="FF0000"/>
                </a:solidFill>
              </a:rPr>
              <a:t>对象也要使用 </a:t>
            </a:r>
            <a:r>
              <a:rPr lang="en-US" altLang="zh-CN" dirty="0">
                <a:solidFill>
                  <a:srgbClr val="FF0000"/>
                </a:solidFill>
              </a:rPr>
              <a:t>Base64URL </a:t>
            </a:r>
            <a:r>
              <a:rPr lang="zh-CN" altLang="en-US" dirty="0">
                <a:solidFill>
                  <a:srgbClr val="FF0000"/>
                </a:solidFill>
              </a:rPr>
              <a:t>算法转成字符串。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4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0133" y="794309"/>
            <a:ext cx="8525933" cy="5560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3.3 Signature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Signature </a:t>
            </a:r>
            <a:r>
              <a:rPr lang="zh-CN" altLang="en-US" sz="2000" dirty="0"/>
              <a:t>部分是对前两部分的签名，防止数据篡改。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首先，需要指定一个密钥（</a:t>
            </a:r>
            <a:r>
              <a:rPr lang="en-US" altLang="zh-CN" sz="2000" dirty="0"/>
              <a:t>secret</a:t>
            </a:r>
            <a:r>
              <a:rPr lang="zh-CN" altLang="en-US" sz="2000" dirty="0"/>
              <a:t>）。这个密钥只有服务器才知道，不能泄露给用户。然后，使用 </a:t>
            </a:r>
            <a:r>
              <a:rPr lang="en-US" altLang="zh-CN" sz="2000" dirty="0"/>
              <a:t>Header </a:t>
            </a:r>
            <a:r>
              <a:rPr lang="zh-CN" altLang="en-US" sz="2000" dirty="0"/>
              <a:t>里面指定的签名算法（默认是 </a:t>
            </a:r>
            <a:r>
              <a:rPr lang="en-US" altLang="zh-CN" sz="2000" dirty="0"/>
              <a:t>HMAC SHA256</a:t>
            </a:r>
            <a:r>
              <a:rPr lang="zh-CN" altLang="en-US" sz="2000" dirty="0"/>
              <a:t>），按照下面的公式产生签名。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HMACSHA256(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 base64UrlEncode(header) + "." 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 base64UrlEncode(payload),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 secret)</a:t>
            </a:r>
          </a:p>
          <a:p>
            <a:pPr lvl="1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算出签名以后，把 </a:t>
            </a:r>
            <a:r>
              <a:rPr lang="en-US" altLang="zh-CN" sz="2000" dirty="0"/>
              <a:t>Header</a:t>
            </a:r>
            <a:r>
              <a:rPr lang="zh-CN" altLang="en-US" sz="2000" dirty="0"/>
              <a:t>、</a:t>
            </a:r>
            <a:r>
              <a:rPr lang="en-US" altLang="zh-CN" sz="2000" dirty="0"/>
              <a:t>Payload</a:t>
            </a:r>
            <a:r>
              <a:rPr lang="zh-CN" altLang="en-US" sz="2000" dirty="0"/>
              <a:t>、</a:t>
            </a:r>
            <a:r>
              <a:rPr lang="en-US" altLang="zh-CN" sz="2000" dirty="0"/>
              <a:t>Signature </a:t>
            </a:r>
            <a:r>
              <a:rPr lang="zh-CN" altLang="en-US" sz="2000" dirty="0"/>
              <a:t>三个部分拼成一个字符串，每个部分之间用</a:t>
            </a:r>
            <a:r>
              <a:rPr lang="en-US" altLang="zh-CN" sz="2000" dirty="0"/>
              <a:t>"</a:t>
            </a:r>
            <a:r>
              <a:rPr lang="zh-CN" altLang="en-US" sz="2000" dirty="0"/>
              <a:t>点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.</a:t>
            </a:r>
            <a:r>
              <a:rPr lang="zh-CN" altLang="en-US" sz="2000" dirty="0"/>
              <a:t>）分隔，就可以返回给用户。</a:t>
            </a:r>
          </a:p>
        </p:txBody>
      </p:sp>
    </p:spTree>
    <p:extLst>
      <p:ext uri="{BB962C8B-B14F-4D97-AF65-F5344CB8AC3E}">
        <p14:creationId xmlns:p14="http://schemas.microsoft.com/office/powerpoint/2010/main" val="31799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41865" y="1241273"/>
            <a:ext cx="8136467" cy="37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3.4 Base64URL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前面提到，</a:t>
            </a:r>
            <a:r>
              <a:rPr lang="en-US" altLang="zh-CN" sz="2000" dirty="0"/>
              <a:t>Header </a:t>
            </a:r>
            <a:r>
              <a:rPr lang="zh-CN" altLang="en-US" sz="2000" dirty="0"/>
              <a:t>和 </a:t>
            </a:r>
            <a:r>
              <a:rPr lang="en-US" altLang="zh-CN" sz="2000" dirty="0"/>
              <a:t>Payload </a:t>
            </a:r>
            <a:r>
              <a:rPr lang="zh-CN" altLang="en-US" sz="2000" dirty="0"/>
              <a:t>串型化的算法是 </a:t>
            </a:r>
            <a:r>
              <a:rPr lang="en-US" altLang="zh-CN" sz="2000" dirty="0"/>
              <a:t>Base64URL</a:t>
            </a:r>
            <a:r>
              <a:rPr lang="zh-CN" altLang="en-US" sz="2000" dirty="0"/>
              <a:t>。这个算法跟 </a:t>
            </a:r>
            <a:r>
              <a:rPr lang="en-US" altLang="zh-CN" sz="2000" dirty="0"/>
              <a:t>Base64 </a:t>
            </a:r>
            <a:r>
              <a:rPr lang="zh-CN" altLang="en-US" sz="2000" dirty="0"/>
              <a:t>算法基本类似，但有一些小的不同。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JWT </a:t>
            </a:r>
            <a:r>
              <a:rPr lang="zh-CN" altLang="en-US" sz="2000" dirty="0"/>
              <a:t>作为一个令牌（</a:t>
            </a:r>
            <a:r>
              <a:rPr lang="en-US" altLang="zh-CN" sz="2000" dirty="0"/>
              <a:t>token</a:t>
            </a:r>
            <a:r>
              <a:rPr lang="zh-CN" altLang="en-US" sz="2000" dirty="0"/>
              <a:t>），有些场合可能会放到 </a:t>
            </a:r>
            <a:r>
              <a:rPr lang="en-US" altLang="zh-CN" sz="2000" dirty="0"/>
              <a:t>URL</a:t>
            </a:r>
            <a:r>
              <a:rPr lang="zh-CN" altLang="en-US" sz="2000" dirty="0"/>
              <a:t>（比如 </a:t>
            </a:r>
            <a:r>
              <a:rPr lang="en-US" altLang="zh-CN" sz="2000" dirty="0"/>
              <a:t>api.example.com/?token=xxx</a:t>
            </a:r>
            <a:r>
              <a:rPr lang="zh-CN" altLang="en-US" sz="2000" dirty="0"/>
              <a:t>）。</a:t>
            </a:r>
            <a:r>
              <a:rPr lang="en-US" altLang="zh-CN" sz="2000" dirty="0"/>
              <a:t>Base64 </a:t>
            </a:r>
            <a:r>
              <a:rPr lang="zh-CN" altLang="en-US" sz="2000" dirty="0"/>
              <a:t>有三个字符</a:t>
            </a:r>
            <a:r>
              <a:rPr lang="en-US" altLang="zh-CN" sz="2000" dirty="0"/>
              <a:t>+</a:t>
            </a:r>
            <a:r>
              <a:rPr lang="zh-CN" altLang="en-US" sz="2000" dirty="0"/>
              <a:t>、</a:t>
            </a:r>
            <a:r>
              <a:rPr lang="en-US" altLang="zh-CN" sz="2000" dirty="0"/>
              <a:t>/</a:t>
            </a:r>
            <a:r>
              <a:rPr lang="zh-CN" altLang="en-US" sz="2000" dirty="0"/>
              <a:t>和</a:t>
            </a:r>
            <a:r>
              <a:rPr lang="en-US" altLang="zh-CN" sz="2000" dirty="0"/>
              <a:t>=</a:t>
            </a:r>
            <a:r>
              <a:rPr lang="zh-CN" altLang="en-US" sz="2000" dirty="0"/>
              <a:t>，在 </a:t>
            </a:r>
            <a:r>
              <a:rPr lang="en-US" altLang="zh-CN" sz="2000" dirty="0"/>
              <a:t>URL </a:t>
            </a:r>
            <a:r>
              <a:rPr lang="zh-CN" altLang="en-US" sz="2000" dirty="0"/>
              <a:t>里面有特殊含义，所以要被替换掉：</a:t>
            </a:r>
            <a:r>
              <a:rPr lang="en-US" altLang="zh-CN" sz="2000" dirty="0"/>
              <a:t>=</a:t>
            </a:r>
            <a:r>
              <a:rPr lang="zh-CN" altLang="en-US" sz="2000" dirty="0"/>
              <a:t>被省略、</a:t>
            </a:r>
            <a:r>
              <a:rPr lang="en-US" altLang="zh-CN" sz="2000" dirty="0"/>
              <a:t>+</a:t>
            </a:r>
            <a:r>
              <a:rPr lang="zh-CN" altLang="en-US" sz="2000" dirty="0"/>
              <a:t>替换成</a:t>
            </a:r>
            <a:r>
              <a:rPr lang="en-US" altLang="zh-CN" sz="2000" dirty="0"/>
              <a:t>-</a:t>
            </a:r>
            <a:r>
              <a:rPr lang="zh-CN" altLang="en-US" sz="2000" dirty="0"/>
              <a:t>，</a:t>
            </a:r>
            <a:r>
              <a:rPr lang="en-US" altLang="zh-CN" sz="2000" dirty="0"/>
              <a:t>/</a:t>
            </a:r>
            <a:r>
              <a:rPr lang="zh-CN" altLang="en-US" sz="2000" dirty="0"/>
              <a:t>替换成</a:t>
            </a:r>
            <a:r>
              <a:rPr lang="en-US" altLang="zh-CN" sz="2000" dirty="0"/>
              <a:t>_ </a:t>
            </a:r>
            <a:r>
              <a:rPr lang="zh-CN" altLang="en-US" sz="2000" dirty="0"/>
              <a:t>。这就是 </a:t>
            </a:r>
            <a:r>
              <a:rPr lang="en-US" altLang="zh-CN" sz="2000" dirty="0"/>
              <a:t>Base64URL </a:t>
            </a:r>
            <a:r>
              <a:rPr lang="zh-CN" altLang="en-US" sz="2000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31799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7199" y="1582341"/>
            <a:ext cx="8144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四、</a:t>
            </a:r>
            <a:r>
              <a:rPr lang="en-US" altLang="zh-CN" sz="2000" dirty="0"/>
              <a:t>JWT </a:t>
            </a:r>
            <a:r>
              <a:rPr lang="zh-CN" altLang="en-US" sz="2000" dirty="0"/>
              <a:t>的使用方式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客户端收到服务器返回的 </a:t>
            </a:r>
            <a:r>
              <a:rPr lang="en-US" altLang="zh-CN" sz="2000" dirty="0"/>
              <a:t>JWT</a:t>
            </a:r>
            <a:r>
              <a:rPr lang="zh-CN" altLang="en-US" sz="2000" dirty="0"/>
              <a:t>，可以储存在 </a:t>
            </a:r>
            <a:r>
              <a:rPr lang="en-US" altLang="zh-CN" sz="2000" dirty="0"/>
              <a:t>Cookie </a:t>
            </a:r>
            <a:r>
              <a:rPr lang="zh-CN" altLang="en-US" sz="2000" dirty="0"/>
              <a:t>里面，也可以储存在 </a:t>
            </a:r>
            <a:r>
              <a:rPr lang="en-US" altLang="zh-CN" sz="2000" dirty="0" err="1"/>
              <a:t>localStorage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此后，客户端每次与服务器通信，都要带上这个 </a:t>
            </a:r>
            <a:r>
              <a:rPr lang="en-US" altLang="zh-CN" sz="2000" dirty="0"/>
              <a:t>JWT</a:t>
            </a:r>
            <a:r>
              <a:rPr lang="zh-CN" altLang="en-US" sz="2000" dirty="0"/>
              <a:t>。你可以把它放在 </a:t>
            </a:r>
            <a:r>
              <a:rPr lang="en-US" altLang="zh-CN" sz="2000" dirty="0"/>
              <a:t>Cookie </a:t>
            </a:r>
            <a:r>
              <a:rPr lang="zh-CN" altLang="en-US" sz="2000" dirty="0"/>
              <a:t>里面自动发送，但是这样不能跨域，所以更好的做法是放在 </a:t>
            </a:r>
            <a:r>
              <a:rPr lang="en-US" altLang="zh-CN" sz="2000" dirty="0"/>
              <a:t>HTTP </a:t>
            </a:r>
            <a:r>
              <a:rPr lang="zh-CN" altLang="en-US" sz="2000" dirty="0"/>
              <a:t>请求的头信息</a:t>
            </a:r>
            <a:r>
              <a:rPr lang="en-US" altLang="zh-CN" sz="2000" dirty="0"/>
              <a:t>Authorization</a:t>
            </a:r>
            <a:r>
              <a:rPr lang="zh-CN" altLang="en-US" sz="2000" dirty="0"/>
              <a:t>字段里面。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Authorization: Bearer &lt;token&gt;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另一种做法是，跨域的时候，</a:t>
            </a:r>
            <a:r>
              <a:rPr lang="en-US" altLang="zh-CN" sz="2000" dirty="0"/>
              <a:t>JWT </a:t>
            </a:r>
            <a:r>
              <a:rPr lang="zh-CN" altLang="en-US" sz="2000" dirty="0"/>
              <a:t>就放在 </a:t>
            </a:r>
            <a:r>
              <a:rPr lang="en-US" altLang="zh-CN" sz="2000" dirty="0"/>
              <a:t>POST </a:t>
            </a:r>
            <a:r>
              <a:rPr lang="zh-CN" altLang="en-US" sz="2000" dirty="0"/>
              <a:t>请求的数据体里面。</a:t>
            </a:r>
          </a:p>
        </p:txBody>
      </p:sp>
      <p:sp>
        <p:nvSpPr>
          <p:cNvPr id="4" name="矩形 3"/>
          <p:cNvSpPr/>
          <p:nvPr/>
        </p:nvSpPr>
        <p:spPr>
          <a:xfrm>
            <a:off x="2339793" y="5359400"/>
            <a:ext cx="1013007" cy="372533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B3B749-436B-4C5C-B243-E2A8777612AF}"/>
              </a:ext>
            </a:extLst>
          </p:cNvPr>
          <p:cNvSpPr txBox="1"/>
          <p:nvPr/>
        </p:nvSpPr>
        <p:spPr>
          <a:xfrm>
            <a:off x="2623426" y="4961296"/>
            <a:ext cx="250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定义规范，注意空格</a:t>
            </a:r>
          </a:p>
        </p:txBody>
      </p:sp>
    </p:spTree>
    <p:extLst>
      <p:ext uri="{BB962C8B-B14F-4D97-AF65-F5344CB8AC3E}">
        <p14:creationId xmlns:p14="http://schemas.microsoft.com/office/powerpoint/2010/main" val="31799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69333" y="863811"/>
            <a:ext cx="8636000" cy="584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五、</a:t>
            </a:r>
            <a:r>
              <a:rPr lang="en-US" altLang="zh-CN" dirty="0"/>
              <a:t>JWT </a:t>
            </a:r>
            <a:r>
              <a:rPr lang="zh-CN" altLang="en-US" dirty="0"/>
              <a:t>的几个特点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JWT </a:t>
            </a:r>
            <a:r>
              <a:rPr lang="zh-CN" altLang="en-US" dirty="0"/>
              <a:t>默认是不加密，但也是可以加密的。生成原始 </a:t>
            </a:r>
            <a:r>
              <a:rPr lang="en-US" altLang="zh-CN" dirty="0"/>
              <a:t>Token </a:t>
            </a:r>
            <a:r>
              <a:rPr lang="zh-CN" altLang="en-US" dirty="0"/>
              <a:t>以后，可以用密钥再加密一次。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JWT </a:t>
            </a:r>
            <a:r>
              <a:rPr lang="zh-CN" altLang="en-US" dirty="0"/>
              <a:t>不加密的情况下，不能将秘密数据写入 </a:t>
            </a:r>
            <a:r>
              <a:rPr lang="en-US" altLang="zh-CN" dirty="0"/>
              <a:t>JWT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JWT </a:t>
            </a:r>
            <a:r>
              <a:rPr lang="zh-CN" altLang="en-US" dirty="0"/>
              <a:t>不仅可以用于认证，也可以用于交换信息。有效使用 </a:t>
            </a:r>
            <a:r>
              <a:rPr lang="en-US" altLang="zh-CN" dirty="0"/>
              <a:t>JWT</a:t>
            </a:r>
            <a:r>
              <a:rPr lang="zh-CN" altLang="en-US" dirty="0"/>
              <a:t>，可以降低服务器查询数据库的次数。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JWT </a:t>
            </a:r>
            <a:r>
              <a:rPr lang="zh-CN" altLang="en-US" dirty="0"/>
              <a:t>的最大缺点是，由于服务器不保存 </a:t>
            </a:r>
            <a:r>
              <a:rPr lang="en-US" altLang="zh-CN" dirty="0"/>
              <a:t>session </a:t>
            </a:r>
            <a:r>
              <a:rPr lang="zh-CN" altLang="en-US" dirty="0"/>
              <a:t>状态，因此无法在使用过程中废止某个 </a:t>
            </a:r>
            <a:r>
              <a:rPr lang="en-US" altLang="zh-CN" dirty="0"/>
              <a:t>token</a:t>
            </a:r>
            <a:r>
              <a:rPr lang="zh-CN" altLang="en-US" dirty="0"/>
              <a:t>，或者更改 </a:t>
            </a:r>
            <a:r>
              <a:rPr lang="en-US" altLang="zh-CN" dirty="0"/>
              <a:t>token </a:t>
            </a:r>
            <a:r>
              <a:rPr lang="zh-CN" altLang="en-US" dirty="0"/>
              <a:t>的权限。也就是说，一旦 </a:t>
            </a:r>
            <a:r>
              <a:rPr lang="en-US" altLang="zh-CN" dirty="0"/>
              <a:t>JWT </a:t>
            </a:r>
            <a:r>
              <a:rPr lang="zh-CN" altLang="en-US" dirty="0"/>
              <a:t>签发了，在到期之前就会始终有效，除非服务器部署额外的逻辑。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JWT </a:t>
            </a:r>
            <a:r>
              <a:rPr lang="zh-CN" altLang="en-US" dirty="0"/>
              <a:t>本身包含了认证信息，一旦泄露，任何人都可以获得该令牌的所有权限。为了减少盗用，</a:t>
            </a:r>
            <a:r>
              <a:rPr lang="en-US" altLang="zh-CN" dirty="0"/>
              <a:t>JWT </a:t>
            </a:r>
            <a:r>
              <a:rPr lang="zh-CN" altLang="en-US" dirty="0"/>
              <a:t>的有效期应该设置得比较短。对于一些比较重要的权限，使用时应该再次对用户进行认证。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）为了减少盗用，</a:t>
            </a:r>
            <a:r>
              <a:rPr lang="en-US" altLang="zh-CN" dirty="0"/>
              <a:t>JWT </a:t>
            </a:r>
            <a:r>
              <a:rPr lang="zh-CN" altLang="en-US" dirty="0"/>
              <a:t>不应该使用 </a:t>
            </a:r>
            <a:r>
              <a:rPr lang="en-US" altLang="zh-CN" dirty="0"/>
              <a:t>HTTP </a:t>
            </a:r>
            <a:r>
              <a:rPr lang="zh-CN" altLang="en-US" dirty="0"/>
              <a:t>协议明码传输，要使用 </a:t>
            </a:r>
            <a:r>
              <a:rPr lang="en-US" altLang="zh-CN" dirty="0"/>
              <a:t>HTTPS </a:t>
            </a:r>
            <a:r>
              <a:rPr lang="zh-CN" altLang="en-US" dirty="0"/>
              <a:t>协议传输。</a:t>
            </a:r>
          </a:p>
        </p:txBody>
      </p:sp>
    </p:spTree>
    <p:extLst>
      <p:ext uri="{BB962C8B-B14F-4D97-AF65-F5344CB8AC3E}">
        <p14:creationId xmlns:p14="http://schemas.microsoft.com/office/powerpoint/2010/main" val="31799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9" y="2877565"/>
            <a:ext cx="512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前端向后端发出请求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573941"/>
            <a:chOff x="1041891" y="2887277"/>
            <a:chExt cx="1036261" cy="1434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1270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5846" y="808891"/>
            <a:ext cx="8853854" cy="574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axios</a:t>
            </a:r>
            <a:r>
              <a:rPr lang="zh-CN" altLang="en-US" dirty="0"/>
              <a:t>是一个</a:t>
            </a:r>
            <a:r>
              <a:rPr lang="en-US" altLang="zh-CN" dirty="0"/>
              <a:t>promise</a:t>
            </a:r>
            <a:r>
              <a:rPr lang="zh-CN" altLang="en-US" dirty="0"/>
              <a:t>实现的</a:t>
            </a:r>
            <a:r>
              <a:rPr lang="en-US" altLang="zh-CN" dirty="0"/>
              <a:t>http</a:t>
            </a:r>
            <a:r>
              <a:rPr lang="zh-CN" altLang="en-US" dirty="0"/>
              <a:t>库，符合最新的</a:t>
            </a:r>
            <a:r>
              <a:rPr lang="en-US" altLang="zh-CN" dirty="0"/>
              <a:t>ES</a:t>
            </a:r>
            <a:r>
              <a:rPr lang="zh-CN" altLang="en-US" dirty="0"/>
              <a:t>规范。要用这个东西主要有以下几个原因：</a:t>
            </a:r>
          </a:p>
          <a:p>
            <a:r>
              <a:rPr lang="zh-CN" altLang="en-US" dirty="0"/>
              <a:t>从浏览器中创建 </a:t>
            </a:r>
            <a:r>
              <a:rPr lang="en-US" altLang="zh-CN" dirty="0" err="1"/>
              <a:t>XMLHttpRequests</a:t>
            </a:r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node.js </a:t>
            </a:r>
            <a:r>
              <a:rPr lang="zh-CN" altLang="en-US" dirty="0"/>
              <a:t>创建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</a:p>
          <a:p>
            <a:r>
              <a:rPr lang="zh-CN" altLang="en-US" dirty="0"/>
              <a:t>拦截请求和响应</a:t>
            </a:r>
          </a:p>
          <a:p>
            <a:r>
              <a:rPr lang="zh-CN" altLang="en-US" dirty="0"/>
              <a:t>转换请求数据和响应数据</a:t>
            </a:r>
          </a:p>
          <a:p>
            <a:r>
              <a:rPr lang="zh-CN" altLang="en-US" dirty="0"/>
              <a:t>支持 </a:t>
            </a:r>
            <a:r>
              <a:rPr lang="en-US" altLang="zh-CN" dirty="0"/>
              <a:t>Promise API</a:t>
            </a:r>
            <a:r>
              <a:rPr lang="zh-CN" altLang="en-US" dirty="0"/>
              <a:t>（可以配合</a:t>
            </a:r>
            <a:r>
              <a:rPr lang="en-US" altLang="zh-CN" dirty="0"/>
              <a:t>ES7</a:t>
            </a:r>
            <a:r>
              <a:rPr lang="zh-CN" altLang="en-US" dirty="0"/>
              <a:t>的</a:t>
            </a:r>
            <a:r>
              <a:rPr lang="en-US" altLang="zh-CN" dirty="0" err="1"/>
              <a:t>async</a:t>
            </a:r>
            <a:r>
              <a:rPr lang="en-US" altLang="zh-CN" dirty="0"/>
              <a:t> await</a:t>
            </a:r>
            <a:r>
              <a:rPr lang="zh-CN" altLang="en-US" dirty="0"/>
              <a:t>使用，解决回调地狱）</a:t>
            </a:r>
          </a:p>
          <a:p>
            <a:r>
              <a:rPr lang="zh-CN" altLang="en-US" dirty="0"/>
              <a:t>客户端支持防止</a:t>
            </a:r>
            <a:r>
              <a:rPr lang="en-US" altLang="zh-CN" dirty="0"/>
              <a:t>CSRF</a:t>
            </a:r>
          </a:p>
          <a:p>
            <a:r>
              <a:rPr lang="zh-CN" altLang="en-US" dirty="0"/>
              <a:t>提供了一些并发请求的接口</a:t>
            </a:r>
          </a:p>
          <a:p>
            <a:r>
              <a:rPr lang="zh-CN" altLang="en-US" dirty="0"/>
              <a:t>轻量，体积小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2" name="矩形 1"/>
          <p:cNvSpPr/>
          <p:nvPr/>
        </p:nvSpPr>
        <p:spPr>
          <a:xfrm>
            <a:off x="291669" y="93195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 </a:t>
            </a:r>
            <a:r>
              <a:rPr lang="en-US" altLang="zh-CN" dirty="0"/>
              <a:t>GET </a:t>
            </a:r>
            <a:r>
              <a:rPr lang="zh-CN" altLang="en-US" dirty="0"/>
              <a:t>请求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8AFC78-C539-46E2-918C-7572AE44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9" y="1583950"/>
            <a:ext cx="3750097" cy="2457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0EA2EC-6245-4514-BC06-F62F5F3A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02" y="1399756"/>
            <a:ext cx="3750097" cy="38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0919" y="1029188"/>
            <a:ext cx="7504235" cy="843573"/>
          </a:xfrm>
        </p:spPr>
        <p:txBody>
          <a:bodyPr/>
          <a:lstStyle/>
          <a:p>
            <a:r>
              <a:rPr lang="zh-CN" altLang="en-US" dirty="0"/>
              <a:t>执行 </a:t>
            </a:r>
            <a:r>
              <a:rPr lang="en-US" altLang="zh-CN" dirty="0"/>
              <a:t>POST </a:t>
            </a:r>
            <a:r>
              <a:rPr lang="zh-CN" altLang="en-US" dirty="0"/>
              <a:t>请求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7475F7-D9DC-42CF-8C9F-CC15AF0F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84" y="1543771"/>
            <a:ext cx="5040560" cy="41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3335" y="1029188"/>
            <a:ext cx="7886700" cy="4351338"/>
          </a:xfrm>
        </p:spPr>
        <p:txBody>
          <a:bodyPr/>
          <a:lstStyle/>
          <a:p>
            <a:r>
              <a:rPr lang="zh-CN" altLang="en-US" dirty="0"/>
              <a:t>执行多个并发请求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337090-5BEC-4FA6-8634-DE811227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91" y="1623345"/>
            <a:ext cx="7031190" cy="39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9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8F612C2-D006-4919-8BCD-10F489CA3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933" y="1020396"/>
            <a:ext cx="5253682" cy="54048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5315" y="1349550"/>
            <a:ext cx="2540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axios.js</a:t>
            </a:r>
            <a:r>
              <a:rPr lang="zh-CN" altLang="en-US" dirty="0"/>
              <a:t>拦截器</a:t>
            </a:r>
          </a:p>
        </p:txBody>
      </p:sp>
    </p:spTree>
    <p:extLst>
      <p:ext uri="{BB962C8B-B14F-4D97-AF65-F5344CB8AC3E}">
        <p14:creationId xmlns:p14="http://schemas.microsoft.com/office/powerpoint/2010/main" val="19303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前端向后端发出请求</a:t>
            </a:r>
          </a:p>
        </p:txBody>
      </p:sp>
      <p:sp>
        <p:nvSpPr>
          <p:cNvPr id="7" name="矩形 6"/>
          <p:cNvSpPr/>
          <p:nvPr/>
        </p:nvSpPr>
        <p:spPr>
          <a:xfrm>
            <a:off x="325315" y="822012"/>
            <a:ext cx="2540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axios.js</a:t>
            </a:r>
            <a:r>
              <a:rPr lang="zh-CN" altLang="en-US" dirty="0"/>
              <a:t>拦截器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276658-E4DD-4D3A-9143-197430FF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5" y="1300568"/>
            <a:ext cx="8927824" cy="52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4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1518</Words>
  <Application>Microsoft Office PowerPoint</Application>
  <PresentationFormat>全屏显示(4:3)</PresentationFormat>
  <Paragraphs>161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字魂59号-创粗黑</vt:lpstr>
      <vt:lpstr>Arial</vt:lpstr>
      <vt:lpstr>Calibri</vt:lpstr>
      <vt:lpstr>Office 主题​​</vt:lpstr>
      <vt:lpstr>前后端分离</vt:lpstr>
      <vt:lpstr>PowerPoint 演示文稿</vt:lpstr>
      <vt:lpstr>PowerPoint 演示文稿</vt:lpstr>
      <vt:lpstr>前端向后端发出请求</vt:lpstr>
      <vt:lpstr>前端向后端发出请求</vt:lpstr>
      <vt:lpstr>前端向后端发出请求</vt:lpstr>
      <vt:lpstr>前端向后端发出请求</vt:lpstr>
      <vt:lpstr>前端向后端发出请求</vt:lpstr>
      <vt:lpstr>前端向后端发出请求</vt:lpstr>
      <vt:lpstr>前端向后端发出请求</vt:lpstr>
      <vt:lpstr>前端向后端发出请求</vt:lpstr>
      <vt:lpstr>前端向后端发出请求</vt:lpstr>
      <vt:lpstr>PowerPoint 演示文稿</vt:lpstr>
      <vt:lpstr>后端cors跨域设置</vt:lpstr>
      <vt:lpstr>后端cors跨域设置</vt:lpstr>
      <vt:lpstr>后端cors跨域设置</vt:lpstr>
      <vt:lpstr>后端cors跨域设置</vt:lpstr>
      <vt:lpstr>后端cors跨域设置</vt:lpstr>
      <vt:lpstr>PowerPoint 演示文稿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罗 宇顺</cp:lastModifiedBy>
  <cp:revision>158</cp:revision>
  <dcterms:created xsi:type="dcterms:W3CDTF">2016-10-26T12:21:00Z</dcterms:created>
  <dcterms:modified xsi:type="dcterms:W3CDTF">2021-11-29T09:16:19Z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