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997" r:id="rId3"/>
    <p:sldId id="723" r:id="rId4"/>
    <p:sldId id="1003" r:id="rId5"/>
    <p:sldId id="1004" r:id="rId6"/>
    <p:sldId id="1007" r:id="rId7"/>
    <p:sldId id="965" r:id="rId8"/>
    <p:sldId id="999" r:id="rId9"/>
    <p:sldId id="1000" r:id="rId10"/>
    <p:sldId id="1009" r:id="rId11"/>
    <p:sldId id="1001" r:id="rId12"/>
    <p:sldId id="1005" r:id="rId13"/>
    <p:sldId id="1006" r:id="rId14"/>
    <p:sldId id="1008" r:id="rId15"/>
    <p:sldId id="1013" r:id="rId16"/>
    <p:sldId id="1014" r:id="rId17"/>
    <p:sldId id="1015" r:id="rId18"/>
    <p:sldId id="1010" r:id="rId19"/>
    <p:sldId id="1012" r:id="rId20"/>
    <p:sldId id="1011" r:id="rId21"/>
    <p:sldId id="1016" r:id="rId22"/>
    <p:sldId id="1018" r:id="rId23"/>
    <p:sldId id="1019" r:id="rId24"/>
    <p:sldId id="1017" r:id="rId25"/>
    <p:sldId id="996" r:id="rId26"/>
    <p:sldId id="984" r:id="rId27"/>
    <p:sldId id="985" r:id="rId28"/>
    <p:sldId id="986" r:id="rId29"/>
    <p:sldId id="987" r:id="rId30"/>
    <p:sldId id="988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orient="horz" pos="4113">
          <p15:clr>
            <a:srgbClr val="A4A3A4"/>
          </p15:clr>
        </p15:guide>
        <p15:guide id="3" orient="horz" pos="69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  <a:srgbClr val="FF6600"/>
    <a:srgbClr val="EFC547"/>
    <a:srgbClr val="99CCFF"/>
    <a:srgbClr val="111111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732" y="78"/>
      </p:cViewPr>
      <p:guideLst>
        <p:guide orient="horz" pos="173"/>
        <p:guide orient="horz" pos="4113"/>
        <p:guide orient="horz" pos="692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2021/9/14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3313"/>
          <p:cNvSpPr>
            <a:spLocks noGrp="1" noRot="1" noChangeAspect="1"/>
          </p:cNvSpPr>
          <p:nvPr>
            <p:ph type="sldImg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1" name="文本占位符 1331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13316" name="页眉占位符 1331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317" name="日期占位符 1331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华文细黑" panose="020106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318" name="页脚占位符 1331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319" name="灯片编号占位符 1331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华文细黑" panose="0201060004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427522-6C9F-4615-9FAB-D409E2F893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r>
              <a:rPr lang="zh-CN" altLang="en-US"/>
              <a:t>Koa is a new web framework designed by the team behind Express, which aims to be a smaller, more expressive, and more robust foundation for web applications and APIs. Through leveraging generators Koa allows you to ditch callbacks and greatly increase error-handling. Koa does not bundle any middleware within core, and provides an elegant suite of methods that make writing servers fast and enjoyable.</a:t>
            </a: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7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r>
              <a:rPr lang="zh-CN" altLang="en-US"/>
              <a:t>Koa is a new web framework designed by the team behind Express, which aims to be a smaller, more expressive, and more robust foundation for web applications and APIs. Through leveraging generators Koa allows you to ditch callbacks and greatly increase error-handling. Koa does not bundle any middleware within core, and provides an elegant suite of methods that make writing servers fast and enjoyable.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0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r>
              <a:rPr lang="zh-CN" altLang="en-US"/>
              <a:t>Koa is a new web framework designed by the team behind Express, which aims to be a smaller, more expressive, and more robust foundation for web applications and APIs. Through leveraging generators Koa allows you to ditch callbacks and greatly increase error-handling. Koa does not bundle any middleware within core, and provides an elegant suite of methods that make writing servers fast and enjoyable.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7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7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5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5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2504" cy="4784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41438"/>
            <a:ext cx="4032504" cy="4784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副标题 14337"/>
          <p:cNvSpPr>
            <a:spLocks noGrp="1"/>
          </p:cNvSpPr>
          <p:nvPr>
            <p:ph type="subTitle"/>
          </p:nvPr>
        </p:nvSpPr>
        <p:spPr>
          <a:xfrm>
            <a:off x="3869690" y="4221480"/>
            <a:ext cx="4923790" cy="574675"/>
          </a:xfrm>
        </p:spPr>
        <p:txBody>
          <a:bodyPr wrap="square" lIns="91440" tIns="45720" rIns="91440" bIns="45720" anchor="ctr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buNone/>
            </a:pPr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</a:rPr>
              <a:t>----KOA 2.x</a:t>
            </a:r>
            <a:r>
              <a:rPr lang="zh-CN" altLang="en-US" dirty="0">
                <a:solidFill>
                  <a:srgbClr val="FFFFFF"/>
                </a:solidFill>
                <a:ea typeface="华文细黑" panose="02010600040101010101" pitchFamily="2" charset="-122"/>
              </a:rPr>
              <a:t>入门</a:t>
            </a:r>
          </a:p>
        </p:txBody>
      </p:sp>
      <p:sp>
        <p:nvSpPr>
          <p:cNvPr id="2" name="副标题 14337"/>
          <p:cNvSpPr>
            <a:spLocks noGrp="1"/>
          </p:cNvSpPr>
          <p:nvPr/>
        </p:nvSpPr>
        <p:spPr>
          <a:xfrm>
            <a:off x="3564247" y="1628775"/>
            <a:ext cx="4834896" cy="7511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4000" b="0" i="0" u="none" strike="noStrike" kern="1200" cap="none" spc="0" normalizeH="0" baseline="0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Node.js服务端编程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-server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69DAAE-E0D5-4A96-A5D9-6E5964C5E2BE}"/>
              </a:ext>
            </a:extLst>
          </p:cNvPr>
          <p:cNvSpPr/>
          <p:nvPr/>
        </p:nvSpPr>
        <p:spPr>
          <a:xfrm>
            <a:off x="447334" y="1506192"/>
            <a:ext cx="8229600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项目目录下的改变：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CA094-E436-4747-A76F-06B39E99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2856"/>
            <a:ext cx="3267224" cy="3384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ECDCF8-BAE0-4A98-AEB5-14E5EC9BE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15" y="1685898"/>
            <a:ext cx="4736473" cy="33905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4816807-E900-4A8F-8C38-2FFD0EE29F8E}"/>
              </a:ext>
            </a:extLst>
          </p:cNvPr>
          <p:cNvSpPr/>
          <p:nvPr/>
        </p:nvSpPr>
        <p:spPr>
          <a:xfrm>
            <a:off x="1860467" y="4653136"/>
            <a:ext cx="2367547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70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-server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73341C-6E5D-43A8-A3DA-5AC1F785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6264696" cy="161550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D4311E-E33F-4639-A8A3-A3AF7D3F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118772"/>
            <a:ext cx="7776864" cy="35901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38901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-router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23B6D-839D-4F24-AA05-47CB3320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190" y="0"/>
            <a:ext cx="4503810" cy="390939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617C2F-86FE-4B1A-AF09-9C88717D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210"/>
            <a:ext cx="7842805" cy="29622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06271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-router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5D11A-39E5-47F1-82E1-DB1951B1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3177"/>
            <a:ext cx="7533212" cy="6774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C01021-94D2-42DA-A9E0-09F041E6A3F9}"/>
              </a:ext>
            </a:extLst>
          </p:cNvPr>
          <p:cNvSpPr txBox="1"/>
          <p:nvPr/>
        </p:nvSpPr>
        <p:spPr>
          <a:xfrm>
            <a:off x="-28596" y="292494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Koa-server1.js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617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536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本课要点</a:t>
            </a:r>
          </a:p>
        </p:txBody>
      </p:sp>
      <p:sp>
        <p:nvSpPr>
          <p:cNvPr id="8194" name="文本占位符 15362"/>
          <p:cNvSpPr>
            <a:spLocks noGrp="1"/>
          </p:cNvSpPr>
          <p:nvPr>
            <p:ph idx="1"/>
          </p:nvPr>
        </p:nvSpPr>
        <p:spPr>
          <a:xfrm>
            <a:off x="827584" y="2348880"/>
            <a:ext cx="8070354" cy="33972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简单应用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模板引擎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56482" y="3789040"/>
            <a:ext cx="422275" cy="44608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2453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3BCD5-47B3-470A-B04D-EF669F16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27922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koa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-views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是一个视图管理模块，它的灵活度很高，支持很多的模版引擎。项目目录下安装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koa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-views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koa</a:t>
            </a:r>
            <a:r>
              <a:rPr lang="en-US" altLang="zh-CN" dirty="0"/>
              <a:t>-views --save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3A00C-9854-4E45-99D1-B1D53C73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67036"/>
            <a:ext cx="6768752" cy="416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9EE29F-2EEE-49F5-852B-8C769409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382183"/>
            <a:ext cx="29016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04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00DD4-03B1-45DF-A10E-38C58B77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" y="1556792"/>
            <a:ext cx="7383189" cy="37444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0CB2F9-0D0C-466E-9A0C-4A3C1DBC589E}"/>
              </a:ext>
            </a:extLst>
          </p:cNvPr>
          <p:cNvSpPr txBox="1"/>
          <p:nvPr/>
        </p:nvSpPr>
        <p:spPr>
          <a:xfrm>
            <a:off x="5364088" y="5085184"/>
            <a:ext cx="30243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中间件的执行是有顺序的，模板引擎中间件一定要在前，路由在后，</a:t>
            </a:r>
            <a:r>
              <a:rPr lang="en-US" altLang="zh-CN" dirty="0">
                <a:solidFill>
                  <a:srgbClr val="FF0000"/>
                </a:solidFill>
              </a:rPr>
              <a:t>render</a:t>
            </a:r>
            <a:r>
              <a:rPr lang="zh-CN" altLang="en-US" dirty="0">
                <a:solidFill>
                  <a:srgbClr val="FF0000"/>
                </a:solidFill>
              </a:rPr>
              <a:t>方法才能绑定到</a:t>
            </a:r>
            <a:r>
              <a:rPr lang="en-US" altLang="zh-CN" dirty="0" err="1">
                <a:solidFill>
                  <a:srgbClr val="FF0000"/>
                </a:solidFill>
              </a:rPr>
              <a:t>ctx</a:t>
            </a:r>
            <a:r>
              <a:rPr lang="zh-CN" altLang="en-US" dirty="0">
                <a:solidFill>
                  <a:srgbClr val="FF0000"/>
                </a:solidFill>
              </a:rPr>
              <a:t>上，供路由响应代码调用</a:t>
            </a:r>
            <a:r>
              <a:rPr lang="en-US" altLang="zh-CN" dirty="0" err="1">
                <a:solidFill>
                  <a:srgbClr val="FF0000"/>
                </a:solidFill>
              </a:rPr>
              <a:t>ctx.render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591211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75B70-8287-4002-B34C-0148DE0D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-1"/>
            <a:ext cx="5976664" cy="6860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A30C5E-FC1B-4B87-BFE0-DE10561731FF}"/>
              </a:ext>
            </a:extLst>
          </p:cNvPr>
          <p:cNvSpPr txBox="1"/>
          <p:nvPr/>
        </p:nvSpPr>
        <p:spPr>
          <a:xfrm>
            <a:off x="611560" y="321297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Koa-server2.js</a:t>
            </a:r>
          </a:p>
        </p:txBody>
      </p:sp>
    </p:spTree>
    <p:extLst>
      <p:ext uri="{BB962C8B-B14F-4D97-AF65-F5344CB8AC3E}">
        <p14:creationId xmlns:p14="http://schemas.microsoft.com/office/powerpoint/2010/main" val="9408159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3BCD5-47B3-470A-B04D-EF669F16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27922"/>
          </a:xfrm>
        </p:spPr>
        <p:txBody>
          <a:bodyPr/>
          <a:lstStyle/>
          <a:p>
            <a:r>
              <a:rPr lang="zh-CN" altLang="en-US" dirty="0"/>
              <a:t>模板引擎不属于特定技术领域，它是跨领域跨平台的概念。在</a:t>
            </a:r>
            <a:r>
              <a:rPr lang="en-US" altLang="zh-CN" dirty="0"/>
              <a:t>Asp</a:t>
            </a:r>
            <a:r>
              <a:rPr lang="zh-CN" altLang="en-US" dirty="0"/>
              <a:t>下有模板引擎，在</a:t>
            </a:r>
            <a:r>
              <a:rPr lang="en-US" altLang="zh-CN" dirty="0"/>
              <a:t>PHP</a:t>
            </a:r>
            <a:r>
              <a:rPr lang="zh-CN" altLang="en-US" dirty="0"/>
              <a:t>下也有模板引擎，在</a:t>
            </a:r>
            <a:r>
              <a:rPr lang="en-US" altLang="zh-CN" dirty="0"/>
              <a:t>C#</a:t>
            </a:r>
            <a:r>
              <a:rPr lang="zh-CN" altLang="en-US" dirty="0"/>
              <a:t>下也有，甚至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 err="1"/>
              <a:t>WinForm</a:t>
            </a:r>
            <a:r>
              <a:rPr lang="zh-CN" altLang="en-US" dirty="0"/>
              <a:t>开发都会用到模板引擎技术。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模板引擎可以让（网站）程序</a:t>
            </a:r>
            <a:r>
              <a:rPr lang="zh-CN" altLang="en-US" dirty="0">
                <a:solidFill>
                  <a:srgbClr val="FF0000"/>
                </a:solidFill>
              </a:rPr>
              <a:t>实现界面与数据分离</a:t>
            </a:r>
            <a:r>
              <a:rPr lang="zh-CN" altLang="en-US" dirty="0"/>
              <a:t>，业务代码与逻辑代码的分离，这就大大提升了开发效率，良好的设计也使得代码重用变得更加容易。</a:t>
            </a:r>
          </a:p>
          <a:p>
            <a:r>
              <a:rPr lang="zh-CN" altLang="en-US" dirty="0"/>
              <a:t>模板引擎不只是可以让你实现代码分离（业务逻辑代码和用户界面代码），也可以实现数据分离（动态数据与静态数据），还可以实现代码单元共享（代码重用），甚至是多语言、动态页面与静态页面自动均衡（</a:t>
            </a:r>
            <a:r>
              <a:rPr lang="en-US" altLang="zh-CN" dirty="0"/>
              <a:t>SDE</a:t>
            </a:r>
            <a:r>
              <a:rPr lang="zh-CN" altLang="en-US" dirty="0"/>
              <a:t>）等等与用户界面可能没有关系的功能。</a:t>
            </a:r>
          </a:p>
        </p:txBody>
      </p:sp>
    </p:spTree>
    <p:extLst>
      <p:ext uri="{BB962C8B-B14F-4D97-AF65-F5344CB8AC3E}">
        <p14:creationId xmlns:p14="http://schemas.microsoft.com/office/powerpoint/2010/main" val="30652626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423E77-6A16-4B40-864D-C27E05C9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863426"/>
          </a:xfrm>
        </p:spPr>
        <p:txBody>
          <a:bodyPr/>
          <a:lstStyle/>
          <a:p>
            <a:r>
              <a:rPr lang="zh-CN" altLang="en-US" dirty="0"/>
              <a:t>模板引擎就是基于模板配合数据构造出字符串输出的一个组件。比如下面的函数就是一个模板引擎：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60207B-38FB-4CAA-89EC-38FEEB778994}"/>
              </a:ext>
            </a:extLst>
          </p:cNvPr>
          <p:cNvSpPr txBox="1"/>
          <p:nvPr/>
        </p:nvSpPr>
        <p:spPr>
          <a:xfrm>
            <a:off x="215516" y="2204865"/>
            <a:ext cx="871296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examResult</a:t>
            </a:r>
            <a:r>
              <a:rPr lang="en-US" altLang="zh-CN" dirty="0"/>
              <a:t> (data) {</a:t>
            </a:r>
          </a:p>
          <a:p>
            <a:r>
              <a:rPr lang="en-US" altLang="zh-CN" dirty="0"/>
              <a:t>    return `${data.name}</a:t>
            </a:r>
            <a:r>
              <a:rPr lang="zh-CN" altLang="en-US" dirty="0"/>
              <a:t>同学一年级期末考试语文</a:t>
            </a:r>
            <a:r>
              <a:rPr lang="en-US" altLang="zh-CN" dirty="0"/>
              <a:t>${</a:t>
            </a:r>
            <a:r>
              <a:rPr lang="en-US" altLang="zh-CN" dirty="0" err="1"/>
              <a:t>data.chinese</a:t>
            </a:r>
            <a:r>
              <a:rPr lang="en-US" altLang="zh-CN" dirty="0"/>
              <a:t>}</a:t>
            </a:r>
            <a:r>
              <a:rPr lang="zh-CN" altLang="en-US" dirty="0"/>
              <a:t>分，数学</a:t>
            </a:r>
            <a:r>
              <a:rPr lang="en-US" altLang="zh-CN" dirty="0"/>
              <a:t>${</a:t>
            </a:r>
            <a:r>
              <a:rPr lang="en-US" altLang="zh-CN" dirty="0" err="1"/>
              <a:t>data.math</a:t>
            </a:r>
            <a:r>
              <a:rPr lang="en-US" altLang="zh-CN" dirty="0"/>
              <a:t>}</a:t>
            </a:r>
            <a:r>
              <a:rPr lang="zh-CN" altLang="en-US" dirty="0"/>
              <a:t>分，位于</a:t>
            </a:r>
            <a:r>
              <a:rPr lang="en-US" altLang="zh-CN" dirty="0"/>
              <a:t>	</a:t>
            </a:r>
            <a:r>
              <a:rPr lang="zh-CN" altLang="en-US" dirty="0"/>
              <a:t>年级第</a:t>
            </a:r>
            <a:r>
              <a:rPr lang="en-US" altLang="zh-CN" dirty="0"/>
              <a:t>${</a:t>
            </a:r>
            <a:r>
              <a:rPr lang="en-US" altLang="zh-CN" dirty="0" err="1"/>
              <a:t>data.ranking</a:t>
            </a:r>
            <a:r>
              <a:rPr lang="en-US" altLang="zh-CN" dirty="0"/>
              <a:t>}</a:t>
            </a:r>
            <a:r>
              <a:rPr lang="zh-CN" altLang="en-US" dirty="0"/>
              <a:t>名。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6A912-6E8A-486F-9E4A-B56DA8454B58}"/>
              </a:ext>
            </a:extLst>
          </p:cNvPr>
          <p:cNvSpPr txBox="1"/>
          <p:nvPr/>
        </p:nvSpPr>
        <p:spPr>
          <a:xfrm>
            <a:off x="774810" y="343281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如果我们输入数据如下：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AD7CE-19FB-488B-9B7C-E57839D8AE15}"/>
              </a:ext>
            </a:extLst>
          </p:cNvPr>
          <p:cNvSpPr txBox="1"/>
          <p:nvPr/>
        </p:nvSpPr>
        <p:spPr>
          <a:xfrm>
            <a:off x="3059832" y="3432811"/>
            <a:ext cx="45720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examResult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name: '</a:t>
            </a:r>
            <a:r>
              <a:rPr lang="zh-CN" altLang="en-US" dirty="0"/>
              <a:t>小明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chinese</a:t>
            </a:r>
            <a:r>
              <a:rPr lang="en-US" altLang="zh-CN" dirty="0"/>
              <a:t>: 78,</a:t>
            </a:r>
          </a:p>
          <a:p>
            <a:r>
              <a:rPr lang="en-US" altLang="zh-CN" dirty="0"/>
              <a:t>    math: 87,</a:t>
            </a:r>
          </a:p>
          <a:p>
            <a:r>
              <a:rPr lang="en-US" altLang="zh-CN" dirty="0"/>
              <a:t>    ranking: 999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6054AD-6337-417D-B180-C54B68321798}"/>
              </a:ext>
            </a:extLst>
          </p:cNvPr>
          <p:cNvSpPr txBox="1"/>
          <p:nvPr/>
        </p:nvSpPr>
        <p:spPr>
          <a:xfrm>
            <a:off x="158302" y="5510610"/>
            <a:ext cx="7499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该模板引擎把模板字符串里面对应的变量替换以后，就可以得到以下输出：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A50892-AA93-4023-9769-37E42DCF1A77}"/>
              </a:ext>
            </a:extLst>
          </p:cNvPr>
          <p:cNvSpPr txBox="1"/>
          <p:nvPr/>
        </p:nvSpPr>
        <p:spPr>
          <a:xfrm>
            <a:off x="757048" y="5873264"/>
            <a:ext cx="6263224" cy="338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小明同学一年级期末考试语文</a:t>
            </a:r>
            <a:r>
              <a:rPr lang="en-US" altLang="zh-CN" dirty="0"/>
              <a:t>78</a:t>
            </a:r>
            <a:r>
              <a:rPr lang="zh-CN" altLang="en-US" dirty="0"/>
              <a:t>分，数学</a:t>
            </a:r>
            <a:r>
              <a:rPr lang="en-US" altLang="zh-CN" dirty="0"/>
              <a:t>87</a:t>
            </a:r>
            <a:r>
              <a:rPr lang="zh-CN" altLang="en-US" dirty="0"/>
              <a:t>分，位于年级第</a:t>
            </a:r>
            <a:r>
              <a:rPr lang="en-US" altLang="zh-CN" dirty="0"/>
              <a:t>999</a:t>
            </a:r>
            <a:r>
              <a:rPr lang="zh-CN" altLang="en-US" dirty="0"/>
              <a:t>名。</a:t>
            </a:r>
          </a:p>
        </p:txBody>
      </p:sp>
    </p:spTree>
    <p:extLst>
      <p:ext uri="{BB962C8B-B14F-4D97-AF65-F5344CB8AC3E}">
        <p14:creationId xmlns:p14="http://schemas.microsoft.com/office/powerpoint/2010/main" val="92406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536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本课要点</a:t>
            </a:r>
          </a:p>
        </p:txBody>
      </p:sp>
      <p:sp>
        <p:nvSpPr>
          <p:cNvPr id="8194" name="文本占位符 15362"/>
          <p:cNvSpPr>
            <a:spLocks noGrp="1"/>
          </p:cNvSpPr>
          <p:nvPr>
            <p:ph idx="1"/>
          </p:nvPr>
        </p:nvSpPr>
        <p:spPr>
          <a:xfrm>
            <a:off x="827584" y="2348880"/>
            <a:ext cx="8070354" cy="33972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简单应用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模板引擎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0870" y="2420888"/>
            <a:ext cx="422275" cy="44608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3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/>
              <a:t>-</a:t>
            </a:r>
            <a:r>
              <a:rPr lang="en-US" altLang="zh-CN" dirty="0" err="1"/>
              <a:t>koa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3BCD5-47B3-470A-B04D-EF669F16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327922"/>
          </a:xfrm>
        </p:spPr>
        <p:txBody>
          <a:bodyPr/>
          <a:lstStyle/>
          <a:p>
            <a:r>
              <a:rPr lang="zh-CN" altLang="en-US" dirty="0"/>
              <a:t>适用于 </a:t>
            </a:r>
            <a:r>
              <a:rPr lang="en-US" altLang="zh-CN" dirty="0" err="1"/>
              <a:t>koa</a:t>
            </a:r>
            <a:r>
              <a:rPr lang="en-US" altLang="zh-CN" dirty="0"/>
              <a:t> </a:t>
            </a:r>
            <a:r>
              <a:rPr lang="zh-CN" altLang="en-US" dirty="0"/>
              <a:t>的模板引擎选择非常多，比如 </a:t>
            </a:r>
            <a:r>
              <a:rPr lang="en-US" altLang="zh-CN" dirty="0"/>
              <a:t>jade</a:t>
            </a:r>
            <a:r>
              <a:rPr lang="zh-CN" altLang="en-US" dirty="0"/>
              <a:t>、</a:t>
            </a:r>
            <a:r>
              <a:rPr lang="en-US" altLang="zh-CN" dirty="0" err="1"/>
              <a:t>ejs</a:t>
            </a:r>
            <a:r>
              <a:rPr lang="zh-CN" altLang="en-US" dirty="0"/>
              <a:t>、</a:t>
            </a:r>
            <a:r>
              <a:rPr lang="en-US" altLang="zh-CN" dirty="0" err="1"/>
              <a:t>nunjucks</a:t>
            </a:r>
            <a:r>
              <a:rPr lang="zh-CN" altLang="en-US" dirty="0"/>
              <a:t>、</a:t>
            </a:r>
            <a:r>
              <a:rPr lang="en-US" altLang="zh-CN" dirty="0" err="1"/>
              <a:t>xtemplate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我们选择</a:t>
            </a:r>
            <a:r>
              <a:rPr lang="en-US" altLang="zh-CN" dirty="0" err="1"/>
              <a:t>Nunjucks</a:t>
            </a:r>
            <a:r>
              <a:rPr lang="zh-CN" altLang="en-US" dirty="0"/>
              <a:t>作为模板引擎。</a:t>
            </a:r>
            <a:r>
              <a:rPr lang="en-US" altLang="zh-CN" dirty="0" err="1"/>
              <a:t>Nunjucks</a:t>
            </a:r>
            <a:r>
              <a:rPr lang="zh-CN" altLang="en-US" dirty="0"/>
              <a:t>是</a:t>
            </a:r>
            <a:r>
              <a:rPr lang="en-US" altLang="zh-CN" dirty="0"/>
              <a:t>Mozilla</a:t>
            </a:r>
            <a:r>
              <a:rPr lang="zh-CN" altLang="en-US" dirty="0"/>
              <a:t>开发的一个纯</a:t>
            </a:r>
            <a:r>
              <a:rPr lang="en-US" altLang="zh-CN" dirty="0"/>
              <a:t>JavaScript</a:t>
            </a:r>
            <a:r>
              <a:rPr lang="zh-CN" altLang="en-US" dirty="0"/>
              <a:t>编写的模板引擎，既可以用在</a:t>
            </a:r>
            <a:r>
              <a:rPr lang="en-US" altLang="zh-CN" dirty="0"/>
              <a:t>Node</a:t>
            </a:r>
            <a:r>
              <a:rPr lang="zh-CN" altLang="en-US" dirty="0"/>
              <a:t>环境下，又可以运行在浏览器端。但是，主要还是运行在</a:t>
            </a:r>
            <a:r>
              <a:rPr lang="en-US" altLang="zh-CN" dirty="0"/>
              <a:t>Node</a:t>
            </a:r>
            <a:r>
              <a:rPr lang="zh-CN" altLang="en-US" dirty="0"/>
              <a:t>环境下，因为浏览器端有更好的模板解决方案，例如</a:t>
            </a:r>
            <a:r>
              <a:rPr lang="en-US" altLang="zh-CN" dirty="0"/>
              <a:t>MVVM</a:t>
            </a:r>
            <a:r>
              <a:rPr lang="zh-CN" altLang="en-US" dirty="0"/>
              <a:t>框架。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在项目目录下安装</a:t>
            </a:r>
            <a:r>
              <a:rPr lang="en-US" altLang="zh-CN" dirty="0" err="1"/>
              <a:t>nunjucks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npm</a:t>
            </a:r>
            <a:r>
              <a:rPr lang="en-US" altLang="zh-CN" dirty="0"/>
              <a:t> install koa-nunjucks-2 --save</a:t>
            </a:r>
          </a:p>
          <a:p>
            <a:r>
              <a:rPr lang="zh-CN" altLang="en-US" dirty="0"/>
              <a:t>解析请求参数安装</a:t>
            </a:r>
            <a:r>
              <a:rPr lang="en-US" altLang="zh-CN" dirty="0" err="1"/>
              <a:t>koa-bodyparser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koa-bodyparser</a:t>
            </a:r>
            <a:r>
              <a:rPr lang="en-US" altLang="zh-CN" dirty="0"/>
              <a:t> --save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155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/>
              <a:t>-</a:t>
            </a:r>
            <a:r>
              <a:rPr lang="en-US" altLang="zh-CN" dirty="0" err="1"/>
              <a:t>koa-nunjucks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8B9EA5-DC64-4637-BC29-803591ED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" y="1740508"/>
            <a:ext cx="7317118" cy="5117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F7218-00DE-4EAE-9400-EE857B4F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5" y="0"/>
            <a:ext cx="5136233" cy="21527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50755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/>
              <a:t>-</a:t>
            </a:r>
            <a:r>
              <a:rPr lang="en-US" altLang="zh-CN" dirty="0" err="1"/>
              <a:t>koa-nunjucks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D15E8C-4929-4067-8410-6FE836E4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447" cy="44077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4D2D7F-2664-4412-AEC6-35F5324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7112"/>
            <a:ext cx="6278787" cy="23314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94DF63-98B9-4BE1-BD3D-CD8DBAFB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87" y="1556792"/>
            <a:ext cx="2732702" cy="158417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B11128-2E81-4B2D-938B-C2CD5F3FE546}"/>
              </a:ext>
            </a:extLst>
          </p:cNvPr>
          <p:cNvCxnSpPr>
            <a:endCxn id="11" idx="1"/>
          </p:cNvCxnSpPr>
          <p:nvPr/>
        </p:nvCxnSpPr>
        <p:spPr>
          <a:xfrm>
            <a:off x="3059832" y="1124744"/>
            <a:ext cx="3218955" cy="1224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DAE5B9-19EA-4E3A-8C16-142905BF7F2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39393" y="2348880"/>
            <a:ext cx="3139394" cy="288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7D16D-13B8-4403-8BCA-A903249E7D7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24170" y="2348880"/>
            <a:ext cx="3054617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7B4EF90-1F6F-4BEE-8B48-7F6B1C20F88E}"/>
              </a:ext>
            </a:extLst>
          </p:cNvPr>
          <p:cNvCxnSpPr>
            <a:cxnSpLocks/>
          </p:cNvCxnSpPr>
          <p:nvPr/>
        </p:nvCxnSpPr>
        <p:spPr>
          <a:xfrm>
            <a:off x="689685" y="2420938"/>
            <a:ext cx="353923" cy="2261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970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/>
              <a:t>-</a:t>
            </a:r>
            <a:r>
              <a:rPr lang="en-US" altLang="zh-CN" dirty="0" err="1"/>
              <a:t>koa-nunjucks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4AB594E-F6DE-4621-B375-EBD24929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336704" cy="23095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3C85C15-A0F6-4B34-B0F4-5E0055BB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4" y="4130018"/>
            <a:ext cx="6336704" cy="24533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43502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AD74-371D-457E-92F7-1950F4C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/>
              <a:t>-</a:t>
            </a:r>
            <a:r>
              <a:rPr lang="en-US" altLang="zh-CN" dirty="0" err="1"/>
              <a:t>koa-nunjucks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79BBAC5-197A-41E3-ACF5-FC4D59A06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0"/>
            <a:ext cx="3705616" cy="68580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6F28AB-AA2B-4038-AE18-231909E7AC55}"/>
              </a:ext>
            </a:extLst>
          </p:cNvPr>
          <p:cNvSpPr txBox="1"/>
          <p:nvPr/>
        </p:nvSpPr>
        <p:spPr>
          <a:xfrm>
            <a:off x="899592" y="3259723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Koa-server3-nunjucks.js</a:t>
            </a:r>
          </a:p>
        </p:txBody>
      </p:sp>
    </p:spTree>
    <p:extLst>
      <p:ext uri="{BB962C8B-B14F-4D97-AF65-F5344CB8AC3E}">
        <p14:creationId xmlns:p14="http://schemas.microsoft.com/office/powerpoint/2010/main" val="10772071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536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知识点补充</a:t>
            </a:r>
          </a:p>
        </p:txBody>
      </p:sp>
      <p:sp>
        <p:nvSpPr>
          <p:cNvPr id="8194" name="文本占位符 15362"/>
          <p:cNvSpPr>
            <a:spLocks noGrp="1"/>
          </p:cNvSpPr>
          <p:nvPr>
            <p:ph idx="1"/>
          </p:nvPr>
        </p:nvSpPr>
        <p:spPr>
          <a:xfrm>
            <a:off x="827584" y="2348880"/>
            <a:ext cx="8070354" cy="33972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600" dirty="0"/>
              <a:t>异步编程</a:t>
            </a:r>
            <a:r>
              <a:rPr lang="en-US" altLang="zh-CN" sz="3600" dirty="0"/>
              <a:t>Generator</a:t>
            </a:r>
            <a:r>
              <a:rPr lang="zh-CN" altLang="en-US" sz="3600" dirty="0"/>
              <a:t>、</a:t>
            </a:r>
            <a:r>
              <a:rPr lang="en-US" altLang="zh-CN" sz="3600" dirty="0" err="1"/>
              <a:t>Aysnc</a:t>
            </a:r>
            <a:r>
              <a:rPr lang="en-US" altLang="zh-CN" sz="3600" dirty="0"/>
              <a:t> </a:t>
            </a: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94253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816-E7BD-42F5-BDEC-BF827733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 </a:t>
            </a:r>
            <a:r>
              <a:rPr lang="en-US" altLang="zh-CN" dirty="0"/>
              <a:t>Generator</a:t>
            </a:r>
            <a:r>
              <a:rPr lang="zh-CN" altLang="en-US" dirty="0"/>
              <a:t>、</a:t>
            </a:r>
            <a:r>
              <a:rPr lang="en-US" altLang="zh-CN" dirty="0" err="1"/>
              <a:t>Aysnc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D3A53-27F2-4DCE-81C5-B8127095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00808"/>
            <a:ext cx="8712967" cy="4784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Generator</a:t>
            </a:r>
            <a:r>
              <a:rPr lang="zh-CN" altLang="en-US" dirty="0"/>
              <a:t>本身并不是用于处理异步的，但是能够实现！</a:t>
            </a:r>
            <a:r>
              <a:rPr lang="en-US" altLang="zh-CN" dirty="0"/>
              <a:t>Generator</a:t>
            </a:r>
            <a:r>
              <a:rPr lang="zh-CN" altLang="en-US" dirty="0"/>
              <a:t>函数是 </a:t>
            </a:r>
            <a:r>
              <a:rPr lang="en-US" altLang="zh-CN" dirty="0"/>
              <a:t>ES6 </a:t>
            </a:r>
            <a:r>
              <a:rPr lang="zh-CN" altLang="en-US" dirty="0"/>
              <a:t>提供的一种异步编程解决方案，语法行为与传统函数完全不同。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执行 </a:t>
            </a:r>
            <a:r>
              <a:rPr lang="en-US" altLang="zh-CN" dirty="0"/>
              <a:t>Generator </a:t>
            </a:r>
            <a:r>
              <a:rPr lang="zh-CN" altLang="en-US" dirty="0"/>
              <a:t>函数会返回一个遍历器对象，也就是说，</a:t>
            </a:r>
            <a:r>
              <a:rPr lang="en-US" altLang="zh-CN" dirty="0"/>
              <a:t>Generator </a:t>
            </a:r>
            <a:r>
              <a:rPr lang="zh-CN" altLang="en-US" dirty="0"/>
              <a:t>函数还是一个遍历器对象生成函数。返回的遍历器对象，可以依次遍历 </a:t>
            </a:r>
            <a:r>
              <a:rPr lang="en-US" altLang="zh-CN" dirty="0"/>
              <a:t>Generator </a:t>
            </a:r>
            <a:r>
              <a:rPr lang="zh-CN" altLang="en-US" dirty="0"/>
              <a:t>函数内部的每一个状态。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跟普通函数的区别：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function</a:t>
            </a:r>
            <a:r>
              <a:rPr lang="zh-CN" altLang="en-US" dirty="0"/>
              <a:t>关键字与函数名之间有一个星号</a:t>
            </a:r>
            <a:r>
              <a:rPr lang="en-US" altLang="zh-CN" dirty="0"/>
              <a:t>–&gt;"*"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函数体内部使用</a:t>
            </a:r>
            <a:r>
              <a:rPr lang="en-US" altLang="zh-CN" dirty="0"/>
              <a:t>yield</a:t>
            </a:r>
            <a:r>
              <a:rPr lang="zh-CN" altLang="en-US" dirty="0"/>
              <a:t>表达式，定义不同的内部状态。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Generator</a:t>
            </a:r>
            <a:r>
              <a:rPr lang="zh-CN" altLang="en-US" dirty="0"/>
              <a:t>函数不能跟</a:t>
            </a:r>
            <a:r>
              <a:rPr lang="en-US" altLang="zh-CN" dirty="0"/>
              <a:t>new</a:t>
            </a:r>
            <a:r>
              <a:rPr lang="zh-CN" altLang="en-US" dirty="0"/>
              <a:t>一起使用，会报错。</a:t>
            </a:r>
          </a:p>
        </p:txBody>
      </p:sp>
    </p:spTree>
    <p:extLst>
      <p:ext uri="{BB962C8B-B14F-4D97-AF65-F5344CB8AC3E}">
        <p14:creationId xmlns:p14="http://schemas.microsoft.com/office/powerpoint/2010/main" val="20148534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816-E7BD-42F5-BDEC-BF827733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 </a:t>
            </a:r>
            <a:r>
              <a:rPr lang="en-US" altLang="zh-CN" dirty="0"/>
              <a:t>Generator</a:t>
            </a:r>
            <a:r>
              <a:rPr lang="zh-CN" altLang="en-US" dirty="0"/>
              <a:t>、</a:t>
            </a:r>
            <a:r>
              <a:rPr lang="en-US" altLang="zh-CN" dirty="0" err="1"/>
              <a:t>Aysnc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2896D6-17AA-4232-A11C-2739A81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3970784" cy="27356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function* </a:t>
            </a:r>
            <a:r>
              <a:rPr lang="en-US" altLang="zh-CN" sz="2000" dirty="0" err="1"/>
              <a:t>helloWorldGenerator</a:t>
            </a:r>
            <a:r>
              <a:rPr lang="en-US" altLang="zh-CN" sz="2000" dirty="0"/>
              <a:t>() </a:t>
            </a:r>
          </a:p>
          <a:p>
            <a:pPr marL="0" indent="0">
              <a:buNone/>
            </a:pPr>
            <a:r>
              <a:rPr lang="en-US" altLang="zh-CN" sz="2000" dirty="0"/>
              <a:t>{ </a:t>
            </a:r>
          </a:p>
          <a:p>
            <a:pPr marL="0" indent="0">
              <a:buNone/>
            </a:pPr>
            <a:r>
              <a:rPr lang="en-US" altLang="zh-CN" sz="2000" dirty="0"/>
              <a:t>	yield 'hello’; </a:t>
            </a:r>
          </a:p>
          <a:p>
            <a:pPr marL="0" indent="0">
              <a:buNone/>
            </a:pPr>
            <a:r>
              <a:rPr lang="en-US" altLang="zh-CN" sz="2000" dirty="0"/>
              <a:t>	yield 'world’; </a:t>
            </a:r>
          </a:p>
          <a:p>
            <a:pPr marL="0" indent="0">
              <a:buNone/>
            </a:pPr>
            <a:r>
              <a:rPr lang="en-US" altLang="zh-CN" sz="2000" dirty="0"/>
              <a:t>	return 'ending’; </a:t>
            </a:r>
          </a:p>
          <a:p>
            <a:pPr marL="0" indent="0">
              <a:buNone/>
            </a:pPr>
            <a:r>
              <a:rPr lang="en-US" altLang="zh-CN" sz="2000" dirty="0"/>
              <a:t>} </a:t>
            </a:r>
          </a:p>
          <a:p>
            <a:pPr marL="0" indent="0">
              <a:buNone/>
            </a:pPr>
            <a:r>
              <a:rPr lang="en-US" altLang="zh-CN" sz="2000" dirty="0"/>
              <a:t>var </a:t>
            </a:r>
            <a:r>
              <a:rPr lang="en-US" altLang="zh-CN" sz="2000" dirty="0" err="1"/>
              <a:t>hw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helloWorldGenerator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460689-436A-4600-B357-D954F30110B5}"/>
              </a:ext>
            </a:extLst>
          </p:cNvPr>
          <p:cNvSpPr/>
          <p:nvPr/>
        </p:nvSpPr>
        <p:spPr>
          <a:xfrm>
            <a:off x="3995936" y="1516919"/>
            <a:ext cx="5040560" cy="4845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代码定义了一个 Generator 函数helloWorldGenerator，它内部有两个yield表达式（hello和world），即该函数有三个状态：hello，world 和 return 语句（结束执行）。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 Generator 函数后，该函数并不执行，返回的也不是函数运行结果，而是一个指向内部状态的指针对象，也就是遍历器对象（iterator）。下一步，必须调用遍历器对象的next方法，使得指针移向下一个状态。也就是说，每次调用next方法，内部指针就从函数头部或上一次停下来的地方开始执行，直到遇到下一个yield表达式（或return语句）为止。换言之，Generator 函数是分段执行的，yield表达式是暂停执行的标记，而next方法可以恢复执行。</a:t>
            </a:r>
          </a:p>
        </p:txBody>
      </p:sp>
    </p:spTree>
    <p:extLst>
      <p:ext uri="{BB962C8B-B14F-4D97-AF65-F5344CB8AC3E}">
        <p14:creationId xmlns:p14="http://schemas.microsoft.com/office/powerpoint/2010/main" val="34538231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816-E7BD-42F5-BDEC-BF827733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 </a:t>
            </a:r>
            <a:r>
              <a:rPr lang="en-US" altLang="zh-CN" dirty="0"/>
              <a:t>Generator</a:t>
            </a:r>
            <a:r>
              <a:rPr lang="zh-CN" altLang="en-US" dirty="0"/>
              <a:t>、</a:t>
            </a:r>
            <a:r>
              <a:rPr lang="en-US" altLang="zh-CN" dirty="0" err="1"/>
              <a:t>Aysnc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2896D6-17AA-4232-A11C-2739A81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784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function* </a:t>
            </a:r>
            <a:r>
              <a:rPr lang="en-US" altLang="zh-CN" dirty="0" err="1"/>
              <a:t>helloWorldGenerator</a:t>
            </a:r>
            <a:r>
              <a:rPr lang="en-US" altLang="zh-CN" dirty="0"/>
              <a:t>()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	yield console.log("1");  </a:t>
            </a:r>
          </a:p>
          <a:p>
            <a:pPr marL="0" indent="0">
              <a:buNone/>
            </a:pPr>
            <a:r>
              <a:rPr lang="en-US" altLang="zh-CN" dirty="0"/>
              <a:t>	yield console.log("2");  </a:t>
            </a:r>
          </a:p>
          <a:p>
            <a:pPr marL="0" indent="0">
              <a:buNone/>
            </a:pPr>
            <a:r>
              <a:rPr lang="en-US" altLang="zh-CN" dirty="0"/>
              <a:t>	return 'ending’;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hw</a:t>
            </a:r>
            <a:r>
              <a:rPr lang="en-US" altLang="zh-CN" dirty="0"/>
              <a:t> = </a:t>
            </a:r>
            <a:r>
              <a:rPr lang="en-US" altLang="zh-CN" dirty="0" err="1"/>
              <a:t>helloWorldGenerator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hw.next</a:t>
            </a:r>
            <a:r>
              <a:rPr lang="en-US" altLang="zh-CN" dirty="0"/>
              <a:t>(); //{value: "1", done: false}</a:t>
            </a:r>
          </a:p>
          <a:p>
            <a:pPr marL="0" indent="0">
              <a:buNone/>
            </a:pPr>
            <a:r>
              <a:rPr lang="en-US" altLang="zh-CN" dirty="0" err="1"/>
              <a:t>hw.next</a:t>
            </a:r>
            <a:r>
              <a:rPr lang="en-US" altLang="zh-CN" dirty="0"/>
              <a:t>(); //{value: “2", done: false}</a:t>
            </a:r>
          </a:p>
          <a:p>
            <a:pPr marL="0" indent="0">
              <a:buNone/>
            </a:pPr>
            <a:r>
              <a:rPr lang="en-US" altLang="zh-CN" dirty="0" err="1"/>
              <a:t>hw.next</a:t>
            </a:r>
            <a:r>
              <a:rPr lang="en-US" altLang="zh-CN" dirty="0"/>
              <a:t>(); //{value: "ending", done: true}</a:t>
            </a:r>
          </a:p>
        </p:txBody>
      </p:sp>
    </p:spTree>
    <p:extLst>
      <p:ext uri="{BB962C8B-B14F-4D97-AF65-F5344CB8AC3E}">
        <p14:creationId xmlns:p14="http://schemas.microsoft.com/office/powerpoint/2010/main" val="3642800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816-E7BD-42F5-BDEC-BF827733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 </a:t>
            </a:r>
            <a:r>
              <a:rPr lang="en-US" altLang="zh-CN" dirty="0"/>
              <a:t>Generator</a:t>
            </a:r>
            <a:r>
              <a:rPr lang="zh-CN" altLang="en-US" dirty="0"/>
              <a:t>、</a:t>
            </a:r>
            <a:r>
              <a:rPr lang="en-US" altLang="zh-CN" dirty="0" err="1"/>
              <a:t>Aysnc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2896D6-17AA-4232-A11C-2739A81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1438"/>
            <a:ext cx="8928992" cy="5241924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async</a:t>
            </a:r>
            <a:r>
              <a:rPr lang="zh-CN" altLang="en-US" sz="2000" dirty="0"/>
              <a:t>是异步的简写，而</a:t>
            </a:r>
            <a:r>
              <a:rPr lang="en-US" altLang="zh-CN" sz="2000" dirty="0"/>
              <a:t>await</a:t>
            </a:r>
            <a:r>
              <a:rPr lang="zh-CN" altLang="en-US" sz="2000" dirty="0"/>
              <a:t>可以堪称</a:t>
            </a:r>
            <a:r>
              <a:rPr lang="en-US" altLang="zh-CN" sz="2000" dirty="0"/>
              <a:t>async wait</a:t>
            </a:r>
            <a:r>
              <a:rPr lang="zh-CN" altLang="en-US" sz="2000" dirty="0"/>
              <a:t>的简写。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async</a:t>
            </a:r>
            <a:r>
              <a:rPr lang="zh-CN" altLang="en-US" sz="2000" dirty="0"/>
              <a:t>是声明一个方法是异步的，</a:t>
            </a:r>
            <a:r>
              <a:rPr lang="en-US" altLang="zh-CN" sz="2000" dirty="0"/>
              <a:t>await</a:t>
            </a:r>
            <a:r>
              <a:rPr lang="zh-CN" altLang="en-US" sz="2000" dirty="0"/>
              <a:t>是等待异步方法完成。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注意</a:t>
            </a:r>
            <a:r>
              <a:rPr lang="en-US" altLang="zh-CN" sz="2000" dirty="0"/>
              <a:t>:await</a:t>
            </a:r>
            <a:r>
              <a:rPr lang="zh-CN" altLang="en-US" sz="2000" dirty="0"/>
              <a:t>必须在</a:t>
            </a:r>
            <a:r>
              <a:rPr lang="en-US" altLang="zh-CN" sz="2000" dirty="0"/>
              <a:t>async</a:t>
            </a:r>
            <a:r>
              <a:rPr lang="zh-CN" altLang="en-US" sz="2000" dirty="0"/>
              <a:t>方法中才可以使用：因为</a:t>
            </a:r>
            <a:r>
              <a:rPr lang="en-US" altLang="zh-CN" sz="2000" dirty="0"/>
              <a:t>await</a:t>
            </a:r>
            <a:r>
              <a:rPr lang="zh-CN" altLang="en-US" sz="2000" dirty="0"/>
              <a:t>访问本身就会造成程序停止堵塞，所以必须在异步方法中才可以使用。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async</a:t>
            </a:r>
            <a:r>
              <a:rPr lang="zh-CN" altLang="en-US" sz="2000" dirty="0"/>
              <a:t>是让方法变成异步，这个很好理解，关键是他的返回值是什么？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async function </a:t>
            </a:r>
            <a:r>
              <a:rPr lang="en-US" altLang="zh-CN" sz="1800" dirty="0" err="1"/>
              <a:t>testAsync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{ </a:t>
            </a:r>
          </a:p>
          <a:p>
            <a:pPr marL="0" indent="0">
              <a:buNone/>
            </a:pPr>
            <a:r>
              <a:rPr lang="en-US" altLang="zh-CN" sz="1800" dirty="0"/>
              <a:t>     return 'Hello async’; </a:t>
            </a:r>
          </a:p>
          <a:p>
            <a:pPr marL="0" indent="0">
              <a:buNone/>
            </a:pPr>
            <a:r>
              <a:rPr lang="en-US" altLang="zh-CN" sz="1800" dirty="0"/>
              <a:t>} </a:t>
            </a:r>
          </a:p>
          <a:p>
            <a:pPr marL="0" indent="0">
              <a:buNone/>
            </a:pPr>
            <a:r>
              <a:rPr lang="en-US" altLang="zh-CN" sz="1800" dirty="0"/>
              <a:t>const result = </a:t>
            </a:r>
            <a:r>
              <a:rPr lang="en-US" altLang="zh-CN" sz="1800" dirty="0" err="1"/>
              <a:t>testAsync</a:t>
            </a:r>
            <a:r>
              <a:rPr lang="en-US" altLang="zh-CN" sz="1800" dirty="0"/>
              <a:t>(); </a:t>
            </a:r>
          </a:p>
          <a:p>
            <a:pPr marL="0" indent="0">
              <a:buNone/>
            </a:pPr>
            <a:r>
              <a:rPr lang="en-US" altLang="zh-CN" sz="1800" dirty="0"/>
              <a:t>console.log(result);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await</a:t>
            </a:r>
            <a:r>
              <a:rPr lang="zh-CN" altLang="en-US" sz="2000" dirty="0"/>
              <a:t>一般在等待</a:t>
            </a:r>
            <a:r>
              <a:rPr lang="en-US" altLang="zh-CN" sz="2000" dirty="0"/>
              <a:t>async</a:t>
            </a:r>
            <a:r>
              <a:rPr lang="zh-CN" altLang="en-US" sz="2000" dirty="0"/>
              <a:t>方法执行完毕，但是其实</a:t>
            </a:r>
            <a:r>
              <a:rPr lang="en-US" altLang="zh-CN" sz="2000" dirty="0"/>
              <a:t>await</a:t>
            </a:r>
            <a:r>
              <a:rPr lang="zh-CN" altLang="en-US" sz="2000" dirty="0"/>
              <a:t>等待的只是一个表达式，这个表达式在官方文档里说的是</a:t>
            </a:r>
            <a:r>
              <a:rPr lang="en-US" altLang="zh-CN" sz="2000" dirty="0"/>
              <a:t>Promise</a:t>
            </a:r>
            <a:r>
              <a:rPr lang="zh-CN" altLang="en-US" sz="2000" dirty="0"/>
              <a:t>对象，可是它也可以接受普通值。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0F679C-AB9F-4324-BC73-47E5581CEC21}"/>
              </a:ext>
            </a:extLst>
          </p:cNvPr>
          <p:cNvSpPr/>
          <p:nvPr/>
        </p:nvSpPr>
        <p:spPr>
          <a:xfrm>
            <a:off x="4211960" y="4653136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Promise { 'Hello async' 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85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endParaRPr lang="en-US" altLang="zh-CN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700808"/>
            <a:ext cx="8640960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 </a:t>
            </a:r>
            <a:r>
              <a:rPr lang="zh-CN" altLang="en-US" sz="2400" dirty="0"/>
              <a:t>是由</a:t>
            </a:r>
            <a:r>
              <a:rPr lang="en-US" altLang="zh-CN" sz="2400" dirty="0"/>
              <a:t>Express </a:t>
            </a:r>
            <a:r>
              <a:rPr lang="zh-CN" altLang="en-US" sz="2400" dirty="0"/>
              <a:t>原班人马打造的，致力于成为一个更小、更富有表现力、更健壮的</a:t>
            </a:r>
            <a:r>
              <a:rPr lang="en-US" altLang="zh-CN" sz="2400" dirty="0"/>
              <a:t>Web </a:t>
            </a:r>
            <a:r>
              <a:rPr lang="zh-CN" altLang="en-US" sz="2400" dirty="0"/>
              <a:t>框架。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 </a:t>
            </a:r>
            <a:r>
              <a:rPr lang="zh-CN" altLang="en-US" sz="2400" dirty="0"/>
              <a:t>编写</a:t>
            </a:r>
            <a:r>
              <a:rPr lang="en-US" altLang="zh-CN" sz="2400" dirty="0"/>
              <a:t>web </a:t>
            </a:r>
            <a:r>
              <a:rPr lang="zh-CN" altLang="en-US" sz="2400" dirty="0"/>
              <a:t>应用，可以免除重复繁琐的回调函数嵌套， 并极大地提升错误处理的效率。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 </a:t>
            </a:r>
            <a:r>
              <a:rPr lang="zh-CN" altLang="en-US" sz="2400" dirty="0"/>
              <a:t>不在内核方法中绑定任何中间件， 它仅仅提供了一个轻量优雅的函数库，使得编写</a:t>
            </a:r>
            <a:r>
              <a:rPr lang="en-US" altLang="zh-CN" sz="2400" dirty="0"/>
              <a:t>Web </a:t>
            </a:r>
            <a:r>
              <a:rPr lang="zh-CN" altLang="en-US" sz="2400" dirty="0"/>
              <a:t>应用变得得心应手。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开发思路和</a:t>
            </a:r>
            <a:r>
              <a:rPr lang="en-US" altLang="zh-CN" sz="2400" dirty="0">
                <a:solidFill>
                  <a:srgbClr val="FF0000"/>
                </a:solidFill>
              </a:rPr>
              <a:t>express </a:t>
            </a:r>
            <a:r>
              <a:rPr lang="zh-CN" altLang="en-US" sz="2400" dirty="0">
                <a:solidFill>
                  <a:srgbClr val="FF0000"/>
                </a:solidFill>
              </a:rPr>
              <a:t>差不多，最大的特点就是可以避免异步嵌套。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A816-E7BD-42F5-BDEC-BF827733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 </a:t>
            </a:r>
            <a:r>
              <a:rPr lang="en-US" altLang="zh-CN" dirty="0"/>
              <a:t>Generator</a:t>
            </a:r>
            <a:r>
              <a:rPr lang="zh-CN" altLang="en-US" dirty="0"/>
              <a:t>、</a:t>
            </a:r>
            <a:r>
              <a:rPr lang="en-US" altLang="zh-CN" dirty="0" err="1"/>
              <a:t>Aysnc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2896D6-17AA-4232-A11C-2739A81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4355976" cy="55172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function step1(){    </a:t>
            </a:r>
          </a:p>
          <a:p>
            <a:pPr marL="0" indent="0">
              <a:buNone/>
            </a:pPr>
            <a:r>
              <a:rPr lang="en-US" altLang="zh-CN" sz="1800" dirty="0"/>
              <a:t>    console.log("</a:t>
            </a:r>
            <a:r>
              <a:rPr lang="zh-CN" altLang="en-US" sz="1800" dirty="0"/>
              <a:t>准备饭菜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function step2(){    </a:t>
            </a:r>
          </a:p>
          <a:p>
            <a:pPr marL="0" indent="0"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准备餐具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function step3(){    </a:t>
            </a:r>
          </a:p>
          <a:p>
            <a:pPr marL="0" indent="0"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收拾桌子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app.use</a:t>
            </a:r>
            <a:r>
              <a:rPr lang="en-US" altLang="zh-CN" sz="1800" dirty="0"/>
              <a:t>(async(</a:t>
            </a:r>
            <a:r>
              <a:rPr lang="en-US" altLang="zh-CN" sz="1800" dirty="0" err="1"/>
              <a:t>ctx,next</a:t>
            </a:r>
            <a:r>
              <a:rPr lang="en-US" altLang="zh-CN" sz="1800" dirty="0"/>
              <a:t>)=&gt;{    </a:t>
            </a:r>
          </a:p>
          <a:p>
            <a:pPr marL="0" indent="0">
              <a:buNone/>
            </a:pPr>
            <a:r>
              <a:rPr lang="en-US" altLang="zh-CN" sz="1800" dirty="0"/>
              <a:t>   await step1(); //</a:t>
            </a:r>
            <a:r>
              <a:rPr lang="zh-CN" altLang="en-US" sz="1800" dirty="0"/>
              <a:t>等待</a:t>
            </a:r>
            <a:r>
              <a:rPr lang="en-US" altLang="zh-CN" sz="1800" dirty="0"/>
              <a:t>step1</a:t>
            </a:r>
            <a:r>
              <a:rPr lang="zh-CN" altLang="en-US" sz="1800" dirty="0"/>
              <a:t>执行完毕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我要开始做饭了</a:t>
            </a:r>
            <a:r>
              <a:rPr lang="en-US" altLang="zh-CN" sz="1800" dirty="0"/>
              <a:t>");    </a:t>
            </a:r>
          </a:p>
          <a:p>
            <a:pPr marL="0" indent="0">
              <a:buNone/>
            </a:pPr>
            <a:r>
              <a:rPr lang="en-US" altLang="zh-CN" sz="1800" dirty="0"/>
              <a:t>   await next(); //</a:t>
            </a:r>
            <a:r>
              <a:rPr lang="zh-CN" altLang="en-US" sz="1800" dirty="0"/>
              <a:t>等待所有的</a:t>
            </a:r>
            <a:r>
              <a:rPr lang="en-US" altLang="zh-CN" sz="1800" dirty="0"/>
              <a:t>next</a:t>
            </a:r>
            <a:r>
              <a:rPr lang="zh-CN" altLang="en-US" sz="1800" dirty="0"/>
              <a:t>执行完毕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一切都做完了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});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DCD3CCD-AD79-45FE-9CD1-DEA8164BBC22}"/>
              </a:ext>
            </a:extLst>
          </p:cNvPr>
          <p:cNvSpPr txBox="1">
            <a:spLocks/>
          </p:cNvSpPr>
          <p:nvPr/>
        </p:nvSpPr>
        <p:spPr>
          <a:xfrm>
            <a:off x="4594194" y="1340768"/>
            <a:ext cx="4572000" cy="551723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dirty="0" err="1"/>
              <a:t>app.use</a:t>
            </a:r>
            <a:r>
              <a:rPr lang="en-US" altLang="zh-CN" sz="1800" dirty="0"/>
              <a:t>(async(</a:t>
            </a:r>
            <a:r>
              <a:rPr lang="en-US" altLang="zh-CN" sz="1800" dirty="0" err="1"/>
              <a:t>ctx,next</a:t>
            </a:r>
            <a:r>
              <a:rPr lang="en-US" altLang="zh-CN" sz="1800" dirty="0"/>
              <a:t>)=&gt;{    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   await step2(); //</a:t>
            </a:r>
            <a:r>
              <a:rPr lang="zh-CN" altLang="en-US" sz="1800" dirty="0"/>
              <a:t>等待</a:t>
            </a:r>
            <a:r>
              <a:rPr lang="en-US" altLang="zh-CN" sz="1800" dirty="0"/>
              <a:t>step2</a:t>
            </a:r>
            <a:r>
              <a:rPr lang="zh-CN" altLang="en-US" sz="1800" dirty="0"/>
              <a:t>执行完毕         </a:t>
            </a:r>
            <a:endParaRPr lang="en-US" altLang="zh-CN" sz="1800" dirty="0"/>
          </a:p>
          <a:p>
            <a:pPr marL="0" indent="0">
              <a:buFontTx/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我要开始吃饭了</a:t>
            </a:r>
            <a:r>
              <a:rPr lang="en-US" altLang="zh-CN" sz="1800" dirty="0"/>
              <a:t>");    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   await next();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});</a:t>
            </a:r>
          </a:p>
          <a:p>
            <a:pPr marL="0" indent="0">
              <a:buFontTx/>
              <a:buNone/>
            </a:pPr>
            <a:r>
              <a:rPr lang="en-US" altLang="zh-CN" sz="1800" dirty="0" err="1"/>
              <a:t>app.use</a:t>
            </a:r>
            <a:r>
              <a:rPr lang="en-US" altLang="zh-CN" sz="1800" dirty="0"/>
              <a:t>(async(</a:t>
            </a:r>
            <a:r>
              <a:rPr lang="en-US" altLang="zh-CN" sz="1800" dirty="0" err="1"/>
              <a:t>ctx</a:t>
            </a:r>
            <a:r>
              <a:rPr lang="en-US" altLang="zh-CN" sz="1800" dirty="0"/>
              <a:t>)=&gt;{    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   await step3(); //</a:t>
            </a:r>
            <a:r>
              <a:rPr lang="zh-CN" altLang="en-US" sz="1800" dirty="0"/>
              <a:t>等待</a:t>
            </a:r>
            <a:r>
              <a:rPr lang="en-US" altLang="zh-CN" sz="1800" dirty="0"/>
              <a:t>step3</a:t>
            </a:r>
            <a:r>
              <a:rPr lang="zh-CN" altLang="en-US" sz="1800" dirty="0"/>
              <a:t>执行完毕       </a:t>
            </a:r>
            <a:endParaRPr lang="en-US" altLang="zh-CN" sz="1800" dirty="0"/>
          </a:p>
          <a:p>
            <a:pPr marL="0" indent="0">
              <a:buFontTx/>
              <a:buNone/>
            </a:pPr>
            <a:r>
              <a:rPr lang="en-US" altLang="zh-CN" sz="1800" dirty="0"/>
              <a:t>   console.log("</a:t>
            </a:r>
            <a:r>
              <a:rPr lang="zh-CN" altLang="en-US" sz="1800" dirty="0"/>
              <a:t>我要开始洗碗了</a:t>
            </a:r>
            <a:r>
              <a:rPr lang="en-US" altLang="zh-CN" sz="1800" dirty="0"/>
              <a:t>");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});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8D9C93-DC7E-4633-81AC-0293496AFC8F}"/>
              </a:ext>
            </a:extLst>
          </p:cNvPr>
          <p:cNvSpPr/>
          <p:nvPr/>
        </p:nvSpPr>
        <p:spPr>
          <a:xfrm>
            <a:off x="5580112" y="4653136"/>
            <a:ext cx="2736304" cy="193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准备饭菜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我要开始做饭了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准备餐具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我要开始吃饭了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收拾桌子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我要开始洗碗了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一切都做完了</a:t>
            </a:r>
          </a:p>
        </p:txBody>
      </p:sp>
    </p:spTree>
    <p:extLst>
      <p:ext uri="{BB962C8B-B14F-4D97-AF65-F5344CB8AC3E}">
        <p14:creationId xmlns:p14="http://schemas.microsoft.com/office/powerpoint/2010/main" val="573618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r>
              <a:rPr lang="en-US" altLang="zh-CN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-</a:t>
            </a:r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洋葱模型</a:t>
            </a:r>
            <a:endParaRPr lang="en-US" altLang="zh-CN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A93C40-512E-49AA-8663-F8BE149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556792"/>
            <a:ext cx="5760640" cy="51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14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r>
              <a:rPr lang="en-US" altLang="zh-CN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-</a:t>
            </a:r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洋葱模型</a:t>
            </a:r>
            <a:endParaRPr lang="en-US" altLang="zh-CN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1BF4C1-5DDA-4DE9-8298-4159D650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40768"/>
            <a:ext cx="6048672" cy="53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536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/>
              <a:t>本课要点</a:t>
            </a:r>
          </a:p>
        </p:txBody>
      </p:sp>
      <p:sp>
        <p:nvSpPr>
          <p:cNvPr id="8194" name="文本占位符 15362"/>
          <p:cNvSpPr>
            <a:spLocks noGrp="1"/>
          </p:cNvSpPr>
          <p:nvPr>
            <p:ph idx="1"/>
          </p:nvPr>
        </p:nvSpPr>
        <p:spPr>
          <a:xfrm>
            <a:off x="827584" y="2348880"/>
            <a:ext cx="8070354" cy="33972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</a:t>
            </a:r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框架介绍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简单应用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r>
              <a:rPr lang="en-US" altLang="zh-CN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KOA2.x</a:t>
            </a:r>
            <a:r>
              <a:rPr lang="zh-CN" altLang="en-US" sz="36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模板引擎</a:t>
            </a:r>
            <a:endParaRPr lang="en-US" altLang="zh-CN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eaLnBrk="1" hangingPunct="1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82834" y="3140968"/>
            <a:ext cx="422275" cy="44608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0458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-Context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6CC0B9-3378-4899-80C2-2FCF8B291AD2}"/>
              </a:ext>
            </a:extLst>
          </p:cNvPr>
          <p:cNvSpPr/>
          <p:nvPr/>
        </p:nvSpPr>
        <p:spPr>
          <a:xfrm>
            <a:off x="251520" y="1412776"/>
            <a:ext cx="8712968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Koa Context </a:t>
            </a:r>
            <a:r>
              <a:rPr lang="zh-CN" altLang="en-US" sz="2000" dirty="0"/>
              <a:t>将 </a:t>
            </a:r>
            <a:r>
              <a:rPr lang="en-US" altLang="zh-CN" sz="2000" dirty="0"/>
              <a:t>node </a:t>
            </a:r>
            <a:r>
              <a:rPr lang="zh-CN" altLang="en-US" sz="2000" dirty="0"/>
              <a:t>的 </a:t>
            </a:r>
            <a:r>
              <a:rPr lang="en-US" altLang="zh-CN" sz="2000" dirty="0"/>
              <a:t>request </a:t>
            </a:r>
            <a:r>
              <a:rPr lang="zh-CN" altLang="en-US" sz="2000" dirty="0"/>
              <a:t>和 </a:t>
            </a:r>
            <a:r>
              <a:rPr lang="en-US" altLang="zh-CN" sz="2000" dirty="0"/>
              <a:t>response </a:t>
            </a:r>
            <a:r>
              <a:rPr lang="zh-CN" altLang="en-US" sz="2000" dirty="0"/>
              <a:t>对象封装到单个对象中，为编写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应用程序和 </a:t>
            </a:r>
            <a:r>
              <a:rPr lang="en-US" altLang="zh-CN" sz="2000" dirty="0"/>
              <a:t>API </a:t>
            </a:r>
            <a:r>
              <a:rPr lang="zh-CN" altLang="en-US" sz="2000" dirty="0"/>
              <a:t>提供了许多有用的方法。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这些操作在 </a:t>
            </a:r>
            <a:r>
              <a:rPr lang="en-US" altLang="zh-CN" sz="2000" dirty="0"/>
              <a:t>HTTP </a:t>
            </a:r>
            <a:r>
              <a:rPr lang="zh-CN" altLang="en-US" sz="2000" dirty="0"/>
              <a:t>服务器开发中频繁使用，它们被添加到此级别而不是更高级别的框架，这将强制中间件重新实现此通用功能。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每个 请求都将创建一个 </a:t>
            </a:r>
            <a:r>
              <a:rPr lang="en-US" altLang="zh-CN" sz="2000" dirty="0"/>
              <a:t>Context</a:t>
            </a:r>
            <a:r>
              <a:rPr lang="zh-CN" altLang="en-US" sz="2000" dirty="0"/>
              <a:t>，并在中间件中作为接收器引用，或者 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 </a:t>
            </a:r>
            <a:r>
              <a:rPr lang="zh-CN" altLang="en-US" sz="2000" dirty="0"/>
              <a:t>标识符，如以下代码片段所示：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9BA899-73DA-42D0-8A9D-01C7373C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73169"/>
            <a:ext cx="6552728" cy="25838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-Context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7015A-B4DE-4B04-A110-1319B1CF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683954"/>
            <a:ext cx="3168352" cy="54483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9944C1-3D11-45EA-BCDD-741159B85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97" y="683954"/>
            <a:ext cx="1656184" cy="5886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D44F21-82E3-4ABA-86A4-CAD33C135202}"/>
              </a:ext>
            </a:extLst>
          </p:cNvPr>
          <p:cNvSpPr txBox="1"/>
          <p:nvPr/>
        </p:nvSpPr>
        <p:spPr>
          <a:xfrm>
            <a:off x="4114800" y="637237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详细参考：</a:t>
            </a:r>
            <a:r>
              <a:rPr lang="en-US" altLang="zh-CN" dirty="0"/>
              <a:t>https://koa.bootcss.com/#context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11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/>
              <a:t>Koa2.x</a:t>
            </a:r>
            <a:r>
              <a:rPr lang="zh-CN" altLang="en-US" dirty="0"/>
              <a:t>环境搭建</a:t>
            </a:r>
            <a:r>
              <a:rPr lang="en-US" altLang="zh-CN" dirty="0"/>
              <a:t>-server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8EF87C-964A-4ED4-A7F4-6854FB2AFE4B}"/>
              </a:ext>
            </a:extLst>
          </p:cNvPr>
          <p:cNvSpPr/>
          <p:nvPr/>
        </p:nvSpPr>
        <p:spPr>
          <a:xfrm>
            <a:off x="447334" y="3402981"/>
            <a:ext cx="822960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</a:rPr>
              <a:t>Koa </a:t>
            </a:r>
            <a:r>
              <a:rPr lang="zh-CN" altLang="en-US" sz="2000" dirty="0">
                <a:latin typeface="宋体" panose="02010600030101010101" pitchFamily="2" charset="-122"/>
              </a:rPr>
              <a:t>中的路由需要安装对应的</a:t>
            </a:r>
            <a:r>
              <a:rPr lang="en-US" altLang="zh-CN" sz="2000" dirty="0" err="1">
                <a:latin typeface="Calibri" panose="020F0502020204030204" pitchFamily="34" charset="0"/>
              </a:rPr>
              <a:t>koa</a:t>
            </a:r>
            <a:r>
              <a:rPr lang="en-US" altLang="zh-CN" sz="2000" dirty="0">
                <a:latin typeface="Calibri" panose="020F0502020204030204" pitchFamily="34" charset="0"/>
              </a:rPr>
              <a:t>-router </a:t>
            </a:r>
            <a:r>
              <a:rPr lang="zh-CN" altLang="en-US" sz="2000" dirty="0">
                <a:latin typeface="宋体" panose="02010600030101010101" pitchFamily="2" charset="-122"/>
              </a:rPr>
              <a:t>路由模块来实现。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npm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koa</a:t>
            </a:r>
            <a:r>
              <a:rPr lang="en-US" altLang="zh-CN" sz="2000" dirty="0"/>
              <a:t>-router --save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69DAAE-E0D5-4A96-A5D9-6E5964C5E2BE}"/>
              </a:ext>
            </a:extLst>
          </p:cNvPr>
          <p:cNvSpPr/>
          <p:nvPr/>
        </p:nvSpPr>
        <p:spPr>
          <a:xfrm>
            <a:off x="447334" y="1506192"/>
            <a:ext cx="8229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首先，在项目目录下新建文件：</a:t>
            </a:r>
            <a:r>
              <a:rPr lang="en-US" altLang="zh-CN" sz="2000" dirty="0"/>
              <a:t>koa-server1.js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在项目目录下安装</a:t>
            </a:r>
            <a:r>
              <a:rPr lang="en-US" altLang="zh-CN" sz="2000" dirty="0" err="1"/>
              <a:t>koa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npm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koa</a:t>
            </a:r>
            <a:r>
              <a:rPr lang="en-US" altLang="zh-CN" sz="2000" dirty="0"/>
              <a:t> --save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583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PS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00"/>
      </a:hlink>
      <a:folHlink>
        <a:srgbClr val="0000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PS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S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S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S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S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PS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PS Offic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00"/>
      </a:hlink>
      <a:folHlink>
        <a:srgbClr val="0000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1852</Words>
  <Application>Microsoft Office PowerPoint</Application>
  <PresentationFormat>全屏显示(4:3)</PresentationFormat>
  <Paragraphs>167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 Unicode MS</vt:lpstr>
      <vt:lpstr>Helvetica Neue</vt:lpstr>
      <vt:lpstr>黑体</vt:lpstr>
      <vt:lpstr>宋体</vt:lpstr>
      <vt:lpstr>微软雅黑</vt:lpstr>
      <vt:lpstr>Arial</vt:lpstr>
      <vt:lpstr>Calibri</vt:lpstr>
      <vt:lpstr>Wingdings</vt:lpstr>
      <vt:lpstr>WPS Office</vt:lpstr>
      <vt:lpstr>PowerPoint 演示文稿</vt:lpstr>
      <vt:lpstr>本课要点</vt:lpstr>
      <vt:lpstr>KOA2.x框架介绍</vt:lpstr>
      <vt:lpstr>KOA2.x框架介绍-洋葱模型</vt:lpstr>
      <vt:lpstr>KOA2.x框架介绍-洋葱模型</vt:lpstr>
      <vt:lpstr>本课要点</vt:lpstr>
      <vt:lpstr>Koa2.x环境搭建-Context</vt:lpstr>
      <vt:lpstr>Koa2.x环境搭建-Context</vt:lpstr>
      <vt:lpstr>Koa2.x环境搭建-server</vt:lpstr>
      <vt:lpstr>Koa2.x环境搭建-server</vt:lpstr>
      <vt:lpstr>Koa2.x环境搭建-server</vt:lpstr>
      <vt:lpstr>Koa2.x环境搭建-router</vt:lpstr>
      <vt:lpstr>Koa2.x环境搭建-router</vt:lpstr>
      <vt:lpstr>本课要点</vt:lpstr>
      <vt:lpstr>页面渲染</vt:lpstr>
      <vt:lpstr>页面渲染</vt:lpstr>
      <vt:lpstr>页面渲染</vt:lpstr>
      <vt:lpstr>模板引擎</vt:lpstr>
      <vt:lpstr>模板引擎</vt:lpstr>
      <vt:lpstr>模板引擎-koa</vt:lpstr>
      <vt:lpstr>模板引擎-koa-nunjucks</vt:lpstr>
      <vt:lpstr>模板引擎-koa-nunjucks</vt:lpstr>
      <vt:lpstr>模板引擎-koa-nunjucks</vt:lpstr>
      <vt:lpstr>模板引擎-koa-nunjucks</vt:lpstr>
      <vt:lpstr>知识点补充</vt:lpstr>
      <vt:lpstr>异步编程 Generator、Aysnc</vt:lpstr>
      <vt:lpstr>异步编程 Generator、Aysnc</vt:lpstr>
      <vt:lpstr>异步编程 Generator、Aysnc</vt:lpstr>
      <vt:lpstr>异步编程 Generator、Aysnc</vt:lpstr>
      <vt:lpstr>异步编程 Generator、Aysnc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罗 宇顺</cp:lastModifiedBy>
  <cp:revision>211</cp:revision>
  <dcterms:created xsi:type="dcterms:W3CDTF">2007-10-21T01:27:00Z</dcterms:created>
  <dcterms:modified xsi:type="dcterms:W3CDTF">2021-09-14T06:09:10Z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