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95" r:id="rId2"/>
    <p:sldId id="290" r:id="rId3"/>
    <p:sldId id="305" r:id="rId4"/>
    <p:sldId id="335" r:id="rId5"/>
    <p:sldId id="306" r:id="rId6"/>
    <p:sldId id="336" r:id="rId7"/>
    <p:sldId id="337" r:id="rId8"/>
    <p:sldId id="314" r:id="rId9"/>
    <p:sldId id="339" r:id="rId10"/>
    <p:sldId id="340" r:id="rId11"/>
    <p:sldId id="341" r:id="rId12"/>
    <p:sldId id="342" r:id="rId13"/>
    <p:sldId id="343" r:id="rId14"/>
    <p:sldId id="344" r:id="rId15"/>
    <p:sldId id="283" r:id="rId16"/>
    <p:sldId id="338" r:id="rId17"/>
    <p:sldId id="345" r:id="rId18"/>
    <p:sldId id="346" r:id="rId19"/>
    <p:sldId id="347" r:id="rId20"/>
    <p:sldId id="348" r:id="rId21"/>
    <p:sldId id="349" r:id="rId22"/>
    <p:sldId id="350" r:id="rId23"/>
    <p:sldId id="29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4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12"/>
    <a:srgbClr val="0066B3"/>
    <a:srgbClr val="F2F2F2"/>
    <a:srgbClr val="F1F1F1"/>
    <a:srgbClr val="005BAC"/>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0" y="234"/>
      </p:cViewPr>
      <p:guideLst>
        <p:guide orient="horz" pos="2168"/>
        <p:guide pos="3840"/>
      </p:guideLst>
    </p:cSldViewPr>
  </p:slideViewPr>
  <p:notesTextViewPr>
    <p:cViewPr>
      <p:scale>
        <a:sx n="1" d="1"/>
        <a:sy n="1" d="1"/>
      </p:scale>
      <p:origin x="0" y="0"/>
    </p:cViewPr>
  </p:notesTextViewPr>
  <p:notesViewPr>
    <p:cSldViewPr snapToGrid="0" showGuides="1">
      <p:cViewPr varScale="1">
        <p:scale>
          <a:sx n="83" d="100"/>
          <a:sy n="83" d="100"/>
        </p:scale>
        <p:origin x="-3876" y="-102"/>
      </p:cViewPr>
      <p:guideLst>
        <p:guide orient="horz" pos="289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t>2021/10/11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t>‹#›</a:t>
            </a:fld>
            <a:endParaRPr lang="zh-CN" altLang="en-US"/>
          </a:p>
        </p:txBody>
      </p:sp>
    </p:spTree>
    <p:extLst>
      <p:ext uri="{BB962C8B-B14F-4D97-AF65-F5344CB8AC3E}">
        <p14:creationId xmlns:p14="http://schemas.microsoft.com/office/powerpoint/2010/main" val="4241297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t>2021/10/11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t>‹#›</a:t>
            </a:fld>
            <a:endParaRPr lang="zh-CN" altLang="en-US"/>
          </a:p>
        </p:txBody>
      </p:sp>
    </p:spTree>
    <p:extLst>
      <p:ext uri="{BB962C8B-B14F-4D97-AF65-F5344CB8AC3E}">
        <p14:creationId xmlns:p14="http://schemas.microsoft.com/office/powerpoint/2010/main" val="419821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extLst>
      <p:ext uri="{BB962C8B-B14F-4D97-AF65-F5344CB8AC3E}">
        <p14:creationId xmlns:p14="http://schemas.microsoft.com/office/powerpoint/2010/main" val="384942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222192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A58BC7-AB6D-4B43-BCA4-F5663673D202}"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12192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693" y="271505"/>
            <a:ext cx="3530559" cy="898688"/>
          </a:xfrm>
          <a:prstGeom prst="rect">
            <a:avLst/>
          </a:prstGeom>
          <a:effectLst>
            <a:reflection blurRad="6350" stA="52000" endA="300" endPos="35000" dir="5400000" sy="-100000" algn="bl" rotWithShape="0"/>
          </a:effectLst>
        </p:spPr>
      </p:pic>
      <p:sp>
        <p:nvSpPr>
          <p:cNvPr id="2" name="标题 1"/>
          <p:cNvSpPr>
            <a:spLocks noGrp="1"/>
          </p:cNvSpPr>
          <p:nvPr>
            <p:ph type="title" hasCustomPrompt="1"/>
          </p:nvPr>
        </p:nvSpPr>
        <p:spPr>
          <a:xfrm>
            <a:off x="603519" y="3436605"/>
            <a:ext cx="10972800" cy="861928"/>
          </a:xfrm>
          <a:prstGeom prst="rect">
            <a:avLst/>
          </a:prstGeom>
        </p:spPr>
        <p:txBody>
          <a:bodyPr/>
          <a:lstStyle>
            <a:lvl1pPr algn="ctr" fontAlgn="base">
              <a:spcBef>
                <a:spcPct val="0"/>
              </a:spcBef>
              <a:spcAft>
                <a:spcPct val="0"/>
              </a:spcAft>
              <a:defRPr sz="5400"/>
            </a:lvl1pPr>
          </a:lstStyle>
          <a:p>
            <a:pPr fontAlgn="base">
              <a:spcBef>
                <a:spcPct val="0"/>
              </a:spcBef>
              <a:spcAft>
                <a:spcPct val="0"/>
              </a:spcAft>
            </a:pPr>
            <a:r>
              <a:rPr lang="zh-CN" altLang="en-US" b="1" kern="10" spc="300" dirty="0">
                <a:solidFill>
                  <a:schemeClr val="bg1"/>
                </a:solidFill>
                <a:cs typeface="+mn-ea"/>
                <a:sym typeface="+mn-lt"/>
              </a:rPr>
              <a:t>第</a:t>
            </a:r>
            <a:r>
              <a:rPr lang="en-US" altLang="zh-CN" b="1" kern="10" spc="300" dirty="0">
                <a:solidFill>
                  <a:schemeClr val="bg1"/>
                </a:solidFill>
                <a:cs typeface="+mn-ea"/>
                <a:sym typeface="+mn-lt"/>
              </a:rPr>
              <a:t>?</a:t>
            </a:r>
            <a:r>
              <a:rPr lang="zh-CN" altLang="en-US" b="1" kern="10" spc="300" dirty="0">
                <a:solidFill>
                  <a:schemeClr val="bg1"/>
                </a:solidFill>
                <a:cs typeface="+mn-ea"/>
                <a:sym typeface="+mn-lt"/>
              </a:rPr>
              <a:t>讲 相关课程章节标题</a:t>
            </a:r>
            <a:endParaRPr lang="zh-CN" altLang="en-US" sz="5400" b="1" kern="10" spc="300" dirty="0">
              <a:solidFill>
                <a:schemeClr val="bg1"/>
              </a:solidFill>
              <a:cs typeface="+mn-ea"/>
              <a:sym typeface="+mn-lt"/>
            </a:endParaRPr>
          </a:p>
        </p:txBody>
      </p:sp>
    </p:spTree>
    <p:extLst>
      <p:ext uri="{BB962C8B-B14F-4D97-AF65-F5344CB8AC3E}">
        <p14:creationId xmlns:p14="http://schemas.microsoft.com/office/powerpoint/2010/main" val="3347399631"/>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599" y="141288"/>
            <a:ext cx="6134101" cy="571500"/>
          </a:xfrm>
          <a:prstGeom prst="rect">
            <a:avLst/>
          </a:prstGeom>
        </p:spPr>
        <p:txBody>
          <a:bodyPr/>
          <a:lstStyle>
            <a:lvl1pPr>
              <a:defRPr sz="3200">
                <a:solidFill>
                  <a:schemeClr val="tx1"/>
                </a:solidFill>
              </a:defRPr>
            </a:lvl1pPr>
          </a:lstStyle>
          <a:p>
            <a:r>
              <a:rPr lang="en-US" altLang="zh-CN" dirty="0"/>
              <a:t>01 </a:t>
            </a:r>
            <a:r>
              <a:rPr lang="zh-CN" altLang="en-US" dirty="0"/>
              <a:t>单击此处输入标题</a:t>
            </a:r>
          </a:p>
        </p:txBody>
      </p:sp>
      <p:sp>
        <p:nvSpPr>
          <p:cNvPr id="3" name="日期占位符 2"/>
          <p:cNvSpPr>
            <a:spLocks noGrp="1"/>
          </p:cNvSpPr>
          <p:nvPr>
            <p:ph type="dt" sz="half" idx="10"/>
          </p:nvPr>
        </p:nvSpPr>
        <p:spPr/>
        <p:txBody>
          <a:bodyPr/>
          <a:lstStyle/>
          <a:p>
            <a:fld id="{E7A3BAA1-0399-4982-9ADF-42D0D51ED489}" type="datetimeFigureOut">
              <a:rPr lang="zh-CN" altLang="en-US" smtClean="0"/>
              <a:t>2021/10/11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t>‹#›</a:t>
            </a:fld>
            <a:endParaRPr lang="zh-CN" altLang="en-US"/>
          </a:p>
        </p:txBody>
      </p:sp>
      <p:sp>
        <p:nvSpPr>
          <p:cNvPr id="6" name="内容占位符 2"/>
          <p:cNvSpPr>
            <a:spLocks noGrp="1"/>
          </p:cNvSpPr>
          <p:nvPr>
            <p:ph idx="1" hasCustomPrompt="1"/>
          </p:nvPr>
        </p:nvSpPr>
        <p:spPr>
          <a:xfrm>
            <a:off x="838200" y="1530350"/>
            <a:ext cx="10515600" cy="4351338"/>
          </a:xfrm>
        </p:spPr>
        <p:txBody>
          <a:bodyPr/>
          <a:lstStyle/>
          <a:p>
            <a:pPr lvl="0"/>
            <a:r>
              <a:rPr lang="zh-CN" altLang="en-US" dirty="0"/>
              <a:t>单击此处输入正文文本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80403" y="95676"/>
            <a:ext cx="2136687" cy="543884"/>
          </a:xfrm>
          <a:prstGeom prst="rect">
            <a:avLst/>
          </a:prstGeom>
          <a:effectLst/>
        </p:spPr>
      </p:pic>
      <p:cxnSp>
        <p:nvCxnSpPr>
          <p:cNvPr id="8" name="直接连接符 7"/>
          <p:cNvCxnSpPr/>
          <p:nvPr userDrawn="1"/>
        </p:nvCxnSpPr>
        <p:spPr>
          <a:xfrm>
            <a:off x="0" y="7366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1398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t>2021/10/11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49" r:id="rId3"/>
  </p:sldLayoutIdLst>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5400" dirty="0">
                <a:solidFill>
                  <a:schemeClr val="bg1"/>
                </a:solidFill>
              </a:rPr>
              <a:t>Koa</a:t>
            </a:r>
            <a:r>
              <a:rPr lang="zh-CN" altLang="en-US" sz="5400" dirty="0">
                <a:solidFill>
                  <a:schemeClr val="bg1"/>
                </a:solidFill>
              </a:rPr>
              <a:t>脚手架应用</a:t>
            </a:r>
          </a:p>
        </p:txBody>
      </p:sp>
      <p:sp>
        <p:nvSpPr>
          <p:cNvPr id="4" name="标题 1">
            <a:extLst>
              <a:ext uri="{FF2B5EF4-FFF2-40B4-BE49-F238E27FC236}">
                <a16:creationId xmlns:a16="http://schemas.microsoft.com/office/drawing/2014/main" id="{CCF477F0-0CB3-41AF-9CF2-12770AF6598B}"/>
              </a:ext>
            </a:extLst>
          </p:cNvPr>
          <p:cNvSpPr txBox="1">
            <a:spLocks/>
          </p:cNvSpPr>
          <p:nvPr/>
        </p:nvSpPr>
        <p:spPr>
          <a:xfrm>
            <a:off x="2032347" y="1725975"/>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lang="en-US" altLang="zh-CN" sz="5400" b="1" kern="10" spc="300" dirty="0">
                <a:solidFill>
                  <a:srgbClr val="0066B3"/>
                </a:solidFill>
                <a:cs typeface="+mn-ea"/>
                <a:sym typeface="+mn-lt"/>
              </a:rPr>
              <a:t>Node.js</a:t>
            </a:r>
            <a:r>
              <a:rPr lang="zh-CN" altLang="en-US" sz="5400" b="1" kern="10" spc="300" dirty="0">
                <a:solidFill>
                  <a:srgbClr val="0066B3"/>
                </a:solidFill>
                <a:cs typeface="+mn-ea"/>
                <a:sym typeface="+mn-lt"/>
              </a:rPr>
              <a:t>服务端编程</a:t>
            </a:r>
          </a:p>
        </p:txBody>
      </p:sp>
      <p:sp>
        <p:nvSpPr>
          <p:cNvPr id="5" name="副标题">
            <a:extLst>
              <a:ext uri="{FF2B5EF4-FFF2-40B4-BE49-F238E27FC236}">
                <a16:creationId xmlns:a16="http://schemas.microsoft.com/office/drawing/2014/main" id="{444107B3-8149-41A6-A475-AACB29932E53}"/>
              </a:ext>
            </a:extLst>
          </p:cNvPr>
          <p:cNvSpPr txBox="1">
            <a:spLocks noChangeArrowheads="1"/>
          </p:cNvSpPr>
          <p:nvPr/>
        </p:nvSpPr>
        <p:spPr bwMode="ltGray">
          <a:xfrm>
            <a:off x="4644043" y="4750390"/>
            <a:ext cx="2980350" cy="574906"/>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3200" b="1" spc="300" dirty="0">
                <a:solidFill>
                  <a:schemeClr val="bg1"/>
                </a:solidFill>
                <a:latin typeface="+mn-lt"/>
                <a:cs typeface="+mn-ea"/>
                <a:sym typeface="+mn-lt"/>
              </a:rPr>
              <a:t>主讲：程亮</a:t>
            </a:r>
          </a:p>
        </p:txBody>
      </p:sp>
    </p:spTree>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MVC</a:t>
            </a:r>
            <a:endParaRPr lang="zh-CN" altLang="en-US" dirty="0"/>
          </a:p>
        </p:txBody>
      </p:sp>
      <p:sp>
        <p:nvSpPr>
          <p:cNvPr id="3" name="矩形 2"/>
          <p:cNvSpPr/>
          <p:nvPr/>
        </p:nvSpPr>
        <p:spPr>
          <a:xfrm>
            <a:off x="536331" y="889844"/>
            <a:ext cx="10867292" cy="5493812"/>
          </a:xfrm>
          <a:prstGeom prst="rect">
            <a:avLst/>
          </a:prstGeom>
        </p:spPr>
        <p:txBody>
          <a:bodyPr wrap="square">
            <a:spAutoFit/>
          </a:bodyPr>
          <a:lstStyle/>
          <a:p>
            <a:pPr>
              <a:lnSpc>
                <a:spcPct val="150000"/>
              </a:lnSpc>
            </a:pPr>
            <a:r>
              <a:rPr lang="zh-CN" altLang="en-US" dirty="0"/>
              <a:t>网页中的</a:t>
            </a:r>
            <a:r>
              <a:rPr lang="en-US" altLang="zh-CN" dirty="0"/>
              <a:t>MVC</a:t>
            </a:r>
            <a:endParaRPr lang="zh-CN" altLang="en-US" dirty="0"/>
          </a:p>
          <a:p>
            <a:pPr>
              <a:lnSpc>
                <a:spcPct val="150000"/>
              </a:lnSpc>
            </a:pPr>
            <a:endParaRPr lang="zh-CN" altLang="en-US" dirty="0"/>
          </a:p>
          <a:p>
            <a:pPr>
              <a:lnSpc>
                <a:spcPct val="150000"/>
              </a:lnSpc>
            </a:pPr>
            <a:r>
              <a:rPr lang="en-US" altLang="zh-CN" dirty="0"/>
              <a:t>V</a:t>
            </a:r>
            <a:r>
              <a:rPr lang="zh-CN" altLang="en-US" dirty="0"/>
              <a:t>：</a:t>
            </a:r>
            <a:r>
              <a:rPr lang="en-US" altLang="zh-CN" dirty="0"/>
              <a:t>View</a:t>
            </a:r>
            <a:r>
              <a:rPr lang="zh-CN" altLang="en-US" dirty="0"/>
              <a:t>视图是指用户看到并与之交互的界面。比如由</a:t>
            </a:r>
            <a:r>
              <a:rPr lang="en-US" altLang="zh-CN" dirty="0"/>
              <a:t>html</a:t>
            </a:r>
            <a:r>
              <a:rPr lang="zh-CN" altLang="en-US" dirty="0"/>
              <a:t>元素组成的网页界面，或者软件的客户端界面。</a:t>
            </a:r>
            <a:r>
              <a:rPr lang="en-US" altLang="zh-CN" dirty="0"/>
              <a:t>MVC</a:t>
            </a:r>
            <a:r>
              <a:rPr lang="zh-CN" altLang="en-US" dirty="0"/>
              <a:t>的好处之一在于它能为应用程序处理很多不同的视图。在视图中其实没有真正的处理发生，它只是作为一种输出数据并允许用户操纵的方式。</a:t>
            </a:r>
          </a:p>
          <a:p>
            <a:pPr>
              <a:lnSpc>
                <a:spcPct val="150000"/>
              </a:lnSpc>
            </a:pPr>
            <a:endParaRPr lang="zh-CN" altLang="en-US" dirty="0"/>
          </a:p>
          <a:p>
            <a:pPr>
              <a:lnSpc>
                <a:spcPct val="150000"/>
              </a:lnSpc>
            </a:pPr>
            <a:r>
              <a:rPr lang="en-US" altLang="zh-CN" dirty="0"/>
              <a:t>M</a:t>
            </a:r>
            <a:r>
              <a:rPr lang="zh-CN" altLang="en-US" dirty="0"/>
              <a:t>：</a:t>
            </a:r>
            <a:r>
              <a:rPr lang="en-US" altLang="zh-CN" dirty="0"/>
              <a:t>model</a:t>
            </a:r>
            <a:r>
              <a:rPr lang="zh-CN" altLang="en-US" dirty="0"/>
              <a:t>模型是指模型表示业务规则。在</a:t>
            </a:r>
            <a:r>
              <a:rPr lang="en-US" altLang="zh-CN" dirty="0"/>
              <a:t>MVC</a:t>
            </a:r>
            <a:r>
              <a:rPr lang="zh-CN" altLang="en-US" dirty="0"/>
              <a:t>的三个部件中，模型拥有最多的处理任务。被模型返回的数据是中立的，模型与数据格式无关，这样一个模型能为多个视图提供数据，由于应用于模型的代码只需写一次就可以被多个视图重用，所以减少了代码的重复性。</a:t>
            </a:r>
          </a:p>
          <a:p>
            <a:pPr>
              <a:lnSpc>
                <a:spcPct val="150000"/>
              </a:lnSpc>
            </a:pPr>
            <a:endParaRPr lang="zh-CN" altLang="en-US" dirty="0"/>
          </a:p>
          <a:p>
            <a:pPr>
              <a:lnSpc>
                <a:spcPct val="150000"/>
              </a:lnSpc>
            </a:pPr>
            <a:r>
              <a:rPr lang="en-US" altLang="zh-CN" dirty="0"/>
              <a:t>C</a:t>
            </a:r>
            <a:r>
              <a:rPr lang="zh-CN" altLang="en-US" dirty="0"/>
              <a:t>：</a:t>
            </a:r>
            <a:r>
              <a:rPr lang="en-US" altLang="zh-CN" dirty="0"/>
              <a:t>controller</a:t>
            </a:r>
            <a:r>
              <a:rPr lang="zh-CN" altLang="en-US" dirty="0"/>
              <a:t>控制器是指控制器接受用户的输入并调用模型和视图去完成用户的需求，控制器本身不输出任何东西和做任何处理。它只是接收请求并决定调用哪个模型构件去处理请求，然后再确定用哪个视图来显示返回的数据。</a:t>
            </a:r>
          </a:p>
        </p:txBody>
      </p:sp>
    </p:spTree>
    <p:extLst>
      <p:ext uri="{BB962C8B-B14F-4D97-AF65-F5344CB8AC3E}">
        <p14:creationId xmlns:p14="http://schemas.microsoft.com/office/powerpoint/2010/main" val="3729786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MVC</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94" y="1528397"/>
            <a:ext cx="61626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054362" y="1672607"/>
            <a:ext cx="5137638" cy="3416320"/>
          </a:xfrm>
          <a:prstGeom prst="rect">
            <a:avLst/>
          </a:prstGeom>
        </p:spPr>
        <p:txBody>
          <a:bodyPr wrap="square">
            <a:spAutoFit/>
          </a:bodyPr>
          <a:lstStyle/>
          <a:p>
            <a:pPr>
              <a:lnSpc>
                <a:spcPct val="150000"/>
              </a:lnSpc>
            </a:pPr>
            <a:r>
              <a:rPr lang="zh-CN" altLang="en-US" dirty="0"/>
              <a:t>用户首先在界面中进行人机交互，然后请求发送到控制器；</a:t>
            </a:r>
            <a:endParaRPr lang="en-US" altLang="zh-CN" dirty="0"/>
          </a:p>
          <a:p>
            <a:pPr>
              <a:lnSpc>
                <a:spcPct val="150000"/>
              </a:lnSpc>
            </a:pPr>
            <a:r>
              <a:rPr lang="zh-CN" altLang="en-US" dirty="0"/>
              <a:t>控制器根据请求类型和请求的指令发送到相应的模型；</a:t>
            </a:r>
            <a:endParaRPr lang="en-US" altLang="zh-CN" dirty="0"/>
          </a:p>
          <a:p>
            <a:pPr>
              <a:lnSpc>
                <a:spcPct val="150000"/>
              </a:lnSpc>
            </a:pPr>
            <a:r>
              <a:rPr lang="zh-CN" altLang="en-US" dirty="0"/>
              <a:t>模型可以与数据库进行交互，进行增删改查操作；根据业务的逻辑选择相应的视图进行显示，此时用户获得此次交互的反馈信息，用户可以进行下一步交互，如此循环。</a:t>
            </a:r>
          </a:p>
        </p:txBody>
      </p:sp>
    </p:spTree>
    <p:extLst>
      <p:ext uri="{BB962C8B-B14F-4D97-AF65-F5344CB8AC3E}">
        <p14:creationId xmlns:p14="http://schemas.microsoft.com/office/powerpoint/2010/main" val="47171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MVC</a:t>
            </a:r>
            <a:endParaRPr lang="zh-CN" altLang="en-US" dirty="0"/>
          </a:p>
        </p:txBody>
      </p:sp>
      <p:pic>
        <p:nvPicPr>
          <p:cNvPr id="3" name="图片 2">
            <a:extLst>
              <a:ext uri="{FF2B5EF4-FFF2-40B4-BE49-F238E27FC236}">
                <a16:creationId xmlns:a16="http://schemas.microsoft.com/office/drawing/2014/main" id="{01E017CE-84B8-4BEA-8153-60C1D6FBFC1E}"/>
              </a:ext>
            </a:extLst>
          </p:cNvPr>
          <p:cNvPicPr>
            <a:picLocks noChangeAspect="1"/>
          </p:cNvPicPr>
          <p:nvPr/>
        </p:nvPicPr>
        <p:blipFill>
          <a:blip r:embed="rId2"/>
          <a:stretch>
            <a:fillRect/>
          </a:stretch>
        </p:blipFill>
        <p:spPr>
          <a:xfrm>
            <a:off x="250249" y="845753"/>
            <a:ext cx="9639475" cy="5406267"/>
          </a:xfrm>
          <a:prstGeom prst="rect">
            <a:avLst/>
          </a:prstGeom>
        </p:spPr>
      </p:pic>
      <p:sp>
        <p:nvSpPr>
          <p:cNvPr id="5" name="文本框 4">
            <a:extLst>
              <a:ext uri="{FF2B5EF4-FFF2-40B4-BE49-F238E27FC236}">
                <a16:creationId xmlns:a16="http://schemas.microsoft.com/office/drawing/2014/main" id="{1273BC6E-CC0F-4F83-9CD2-54947C3143F5}"/>
              </a:ext>
            </a:extLst>
          </p:cNvPr>
          <p:cNvSpPr txBox="1"/>
          <p:nvPr/>
        </p:nvSpPr>
        <p:spPr>
          <a:xfrm>
            <a:off x="10211541" y="2828835"/>
            <a:ext cx="1501610" cy="1200329"/>
          </a:xfrm>
          <a:prstGeom prst="rect">
            <a:avLst/>
          </a:prstGeom>
          <a:noFill/>
        </p:spPr>
        <p:txBody>
          <a:bodyPr wrap="square" rtlCol="0">
            <a:spAutoFit/>
          </a:bodyPr>
          <a:lstStyle/>
          <a:p>
            <a:r>
              <a:rPr lang="en-US" altLang="zh-CN" dirty="0"/>
              <a:t>MVC</a:t>
            </a:r>
            <a:r>
              <a:rPr lang="zh-CN" altLang="en-US" dirty="0"/>
              <a:t>架构下项目分层的请求响应过程</a:t>
            </a:r>
          </a:p>
        </p:txBody>
      </p:sp>
    </p:spTree>
    <p:extLst>
      <p:ext uri="{BB962C8B-B14F-4D97-AF65-F5344CB8AC3E}">
        <p14:creationId xmlns:p14="http://schemas.microsoft.com/office/powerpoint/2010/main" val="47171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MVC</a:t>
            </a:r>
            <a:endParaRPr lang="zh-CN" altLang="en-US" dirty="0"/>
          </a:p>
        </p:txBody>
      </p:sp>
      <p:sp>
        <p:nvSpPr>
          <p:cNvPr id="6" name="文本框 5">
            <a:extLst>
              <a:ext uri="{FF2B5EF4-FFF2-40B4-BE49-F238E27FC236}">
                <a16:creationId xmlns:a16="http://schemas.microsoft.com/office/drawing/2014/main" id="{770C1222-DABD-4ED9-ACA4-83060FAB3E6D}"/>
              </a:ext>
            </a:extLst>
          </p:cNvPr>
          <p:cNvSpPr txBox="1"/>
          <p:nvPr/>
        </p:nvSpPr>
        <p:spPr>
          <a:xfrm>
            <a:off x="219456" y="811566"/>
            <a:ext cx="11735838" cy="4203074"/>
          </a:xfrm>
          <a:prstGeom prst="rect">
            <a:avLst/>
          </a:prstGeom>
          <a:noFill/>
        </p:spPr>
        <p:txBody>
          <a:bodyPr wrap="square">
            <a:spAutoFit/>
          </a:bodyPr>
          <a:lstStyle/>
          <a:p>
            <a:pPr>
              <a:lnSpc>
                <a:spcPct val="150000"/>
              </a:lnSpc>
            </a:pPr>
            <a:r>
              <a:rPr lang="en-US" altLang="zh-CN" dirty="0"/>
              <a:t>Service</a:t>
            </a:r>
            <a:r>
              <a:rPr lang="zh-CN" altLang="en-US" dirty="0"/>
              <a:t>是业务层，</a:t>
            </a:r>
            <a:r>
              <a:rPr lang="en-US" altLang="zh-CN" dirty="0"/>
              <a:t>Dao</a:t>
            </a:r>
            <a:r>
              <a:rPr lang="zh-CN" altLang="en-US" dirty="0"/>
              <a:t>是数据访问层，这样的分层是基于</a:t>
            </a:r>
            <a:r>
              <a:rPr lang="en-US" altLang="zh-CN" dirty="0"/>
              <a:t>MVC</a:t>
            </a:r>
            <a:r>
              <a:rPr lang="zh-CN" altLang="en-US" dirty="0"/>
              <a:t>架构来说的。</a:t>
            </a:r>
            <a:endParaRPr lang="en-US" altLang="zh-CN" dirty="0"/>
          </a:p>
          <a:p>
            <a:pPr>
              <a:lnSpc>
                <a:spcPct val="150000"/>
              </a:lnSpc>
            </a:pPr>
            <a:r>
              <a:rPr lang="en-US" altLang="zh-CN" dirty="0"/>
              <a:t>Dao</a:t>
            </a:r>
            <a:r>
              <a:rPr lang="zh-CN" altLang="en-US" dirty="0"/>
              <a:t>层：全称为</a:t>
            </a:r>
            <a:r>
              <a:rPr lang="en-US" altLang="zh-CN" dirty="0"/>
              <a:t>data access object</a:t>
            </a:r>
            <a:r>
              <a:rPr lang="zh-CN" altLang="en-US" dirty="0"/>
              <a:t>，属于一种比较底层，比较基础的操作，具体到对于某个表、某个实体的增删改查</a:t>
            </a:r>
            <a:endParaRPr lang="en-US" altLang="zh-CN" dirty="0"/>
          </a:p>
          <a:p>
            <a:pPr>
              <a:lnSpc>
                <a:spcPct val="150000"/>
              </a:lnSpc>
            </a:pPr>
            <a:r>
              <a:rPr lang="en-US" altLang="zh-CN" dirty="0"/>
              <a:t>Service</a:t>
            </a:r>
            <a:r>
              <a:rPr lang="zh-CN" altLang="en-US" dirty="0"/>
              <a:t>层：被称为服务，肯定是相比之下比较高层次的一层结构，相当于将几种操作封装起来。</a:t>
            </a:r>
            <a:endParaRPr lang="en-US" altLang="zh-CN" dirty="0"/>
          </a:p>
          <a:p>
            <a:pPr>
              <a:lnSpc>
                <a:spcPct val="150000"/>
              </a:lnSpc>
            </a:pPr>
            <a:endParaRPr lang="en-US" altLang="zh-CN" dirty="0"/>
          </a:p>
          <a:p>
            <a:pPr>
              <a:lnSpc>
                <a:spcPct val="150000"/>
              </a:lnSpc>
            </a:pPr>
            <a:r>
              <a:rPr lang="zh-CN" altLang="en-US" dirty="0"/>
              <a:t>具体起来，</a:t>
            </a:r>
            <a:r>
              <a:rPr lang="en-US" altLang="zh-CN" dirty="0"/>
              <a:t>Dao</a:t>
            </a:r>
            <a:r>
              <a:rPr lang="zh-CN" altLang="en-US" dirty="0"/>
              <a:t>的作用是封装对数据库的访问：增删改查，不涉及业务逻辑，只是达到按某个条件获得指定数据的要求；而</a:t>
            </a:r>
            <a:r>
              <a:rPr lang="en-US" altLang="zh-CN" dirty="0"/>
              <a:t>Service</a:t>
            </a:r>
            <a:r>
              <a:rPr lang="zh-CN" altLang="en-US" dirty="0"/>
              <a:t>，则是专注业务逻辑，对于其中需要的数据库操作，都通过</a:t>
            </a:r>
            <a:r>
              <a:rPr lang="en-US" altLang="zh-CN" dirty="0"/>
              <a:t>Dao</a:t>
            </a:r>
            <a:r>
              <a:rPr lang="zh-CN" altLang="en-US" dirty="0"/>
              <a:t>去实现。</a:t>
            </a:r>
            <a:endParaRPr lang="en-US" altLang="zh-CN" dirty="0"/>
          </a:p>
          <a:p>
            <a:pPr>
              <a:lnSpc>
                <a:spcPct val="150000"/>
              </a:lnSpc>
            </a:pPr>
            <a:endParaRPr lang="en-US" altLang="zh-CN" dirty="0"/>
          </a:p>
          <a:p>
            <a:pPr>
              <a:lnSpc>
                <a:spcPct val="150000"/>
              </a:lnSpc>
            </a:pPr>
            <a:r>
              <a:rPr lang="en-US" altLang="zh-CN" dirty="0"/>
              <a:t>Controller</a:t>
            </a:r>
            <a:r>
              <a:rPr lang="zh-CN" altLang="en-US" dirty="0"/>
              <a:t>像是服务员，顾客点什么菜，菜上给几号桌，都是</a:t>
            </a:r>
            <a:r>
              <a:rPr lang="en-US" altLang="zh-CN" dirty="0"/>
              <a:t>ta</a:t>
            </a:r>
            <a:r>
              <a:rPr lang="zh-CN" altLang="en-US" dirty="0"/>
              <a:t>的职责；</a:t>
            </a:r>
          </a:p>
          <a:p>
            <a:pPr>
              <a:lnSpc>
                <a:spcPct val="150000"/>
              </a:lnSpc>
            </a:pPr>
            <a:r>
              <a:rPr lang="zh-CN" altLang="en-US" dirty="0"/>
              <a:t> </a:t>
            </a:r>
            <a:r>
              <a:rPr lang="en-US" altLang="zh-CN" dirty="0"/>
              <a:t>Service</a:t>
            </a:r>
            <a:r>
              <a:rPr lang="zh-CN" altLang="en-US" dirty="0"/>
              <a:t>是厨师，</a:t>
            </a:r>
            <a:r>
              <a:rPr lang="en-US" altLang="zh-CN" dirty="0"/>
              <a:t>request</a:t>
            </a:r>
            <a:r>
              <a:rPr lang="zh-CN" altLang="en-US" dirty="0"/>
              <a:t>送来的菜单上的菜全是</a:t>
            </a:r>
            <a:r>
              <a:rPr lang="en-US" altLang="zh-CN" dirty="0"/>
              <a:t>ta</a:t>
            </a:r>
            <a:r>
              <a:rPr lang="zh-CN" altLang="en-US" dirty="0"/>
              <a:t>做的；</a:t>
            </a:r>
          </a:p>
          <a:p>
            <a:pPr>
              <a:lnSpc>
                <a:spcPct val="150000"/>
              </a:lnSpc>
            </a:pPr>
            <a:r>
              <a:rPr lang="zh-CN" altLang="en-US" dirty="0"/>
              <a:t> </a:t>
            </a:r>
            <a:r>
              <a:rPr lang="en-US" altLang="zh-CN" dirty="0"/>
              <a:t>Dao</a:t>
            </a:r>
            <a:r>
              <a:rPr lang="zh-CN" altLang="en-US" dirty="0"/>
              <a:t>是厨房的小工，和原材料打交道的事情全是</a:t>
            </a:r>
            <a:r>
              <a:rPr lang="en-US" altLang="zh-CN" dirty="0"/>
              <a:t>ta</a:t>
            </a:r>
            <a:r>
              <a:rPr lang="zh-CN" altLang="en-US" dirty="0"/>
              <a:t>管。</a:t>
            </a:r>
            <a:endParaRPr lang="en-US" altLang="zh-CN" dirty="0"/>
          </a:p>
        </p:txBody>
      </p:sp>
    </p:spTree>
    <p:extLst>
      <p:ext uri="{BB962C8B-B14F-4D97-AF65-F5344CB8AC3E}">
        <p14:creationId xmlns:p14="http://schemas.microsoft.com/office/powerpoint/2010/main" val="4107110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MVC</a:t>
            </a:r>
            <a:endParaRPr lang="zh-CN" altLang="en-US" dirty="0"/>
          </a:p>
        </p:txBody>
      </p:sp>
      <p:sp>
        <p:nvSpPr>
          <p:cNvPr id="5" name="椭圆 4">
            <a:extLst>
              <a:ext uri="{FF2B5EF4-FFF2-40B4-BE49-F238E27FC236}">
                <a16:creationId xmlns:a16="http://schemas.microsoft.com/office/drawing/2014/main" id="{65E1B21A-5EDB-4D92-B2AB-FBF0AF3F43A9}"/>
              </a:ext>
            </a:extLst>
          </p:cNvPr>
          <p:cNvSpPr/>
          <p:nvPr/>
        </p:nvSpPr>
        <p:spPr>
          <a:xfrm>
            <a:off x="292963" y="261891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注册用户</a:t>
            </a:r>
          </a:p>
        </p:txBody>
      </p:sp>
      <p:sp>
        <p:nvSpPr>
          <p:cNvPr id="7" name="箭头: 右 6">
            <a:extLst>
              <a:ext uri="{FF2B5EF4-FFF2-40B4-BE49-F238E27FC236}">
                <a16:creationId xmlns:a16="http://schemas.microsoft.com/office/drawing/2014/main" id="{5510BA5E-C839-4F47-88E3-1BE00409CD20}"/>
              </a:ext>
            </a:extLst>
          </p:cNvPr>
          <p:cNvSpPr/>
          <p:nvPr/>
        </p:nvSpPr>
        <p:spPr>
          <a:xfrm>
            <a:off x="1207362" y="2833796"/>
            <a:ext cx="137603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请求路由</a:t>
            </a:r>
          </a:p>
        </p:txBody>
      </p:sp>
      <p:sp>
        <p:nvSpPr>
          <p:cNvPr id="8" name="矩形 7">
            <a:extLst>
              <a:ext uri="{FF2B5EF4-FFF2-40B4-BE49-F238E27FC236}">
                <a16:creationId xmlns:a16="http://schemas.microsoft.com/office/drawing/2014/main" id="{59381AF0-5FCF-406E-86C9-4237C62528ED}"/>
              </a:ext>
            </a:extLst>
          </p:cNvPr>
          <p:cNvSpPr/>
          <p:nvPr/>
        </p:nvSpPr>
        <p:spPr>
          <a:xfrm>
            <a:off x="2559791" y="1115282"/>
            <a:ext cx="2788596" cy="5008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t>Controller</a:t>
            </a:r>
            <a:endParaRPr lang="zh-CN" altLang="en-US" dirty="0"/>
          </a:p>
        </p:txBody>
      </p:sp>
      <p:sp>
        <p:nvSpPr>
          <p:cNvPr id="9" name="矩形 8">
            <a:extLst>
              <a:ext uri="{FF2B5EF4-FFF2-40B4-BE49-F238E27FC236}">
                <a16:creationId xmlns:a16="http://schemas.microsoft.com/office/drawing/2014/main" id="{624D934B-9A57-4D07-938A-7EFF4239F500}"/>
              </a:ext>
            </a:extLst>
          </p:cNvPr>
          <p:cNvSpPr/>
          <p:nvPr/>
        </p:nvSpPr>
        <p:spPr>
          <a:xfrm>
            <a:off x="6206247" y="1109707"/>
            <a:ext cx="2694562" cy="50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t>Service</a:t>
            </a:r>
          </a:p>
          <a:p>
            <a:endParaRPr lang="zh-CN" altLang="en-US" dirty="0"/>
          </a:p>
        </p:txBody>
      </p:sp>
      <p:sp>
        <p:nvSpPr>
          <p:cNvPr id="10" name="矩形 9">
            <a:extLst>
              <a:ext uri="{FF2B5EF4-FFF2-40B4-BE49-F238E27FC236}">
                <a16:creationId xmlns:a16="http://schemas.microsoft.com/office/drawing/2014/main" id="{75BAAFB5-3205-4967-B0B7-98B1A82943FC}"/>
              </a:ext>
            </a:extLst>
          </p:cNvPr>
          <p:cNvSpPr/>
          <p:nvPr/>
        </p:nvSpPr>
        <p:spPr>
          <a:xfrm>
            <a:off x="9608599" y="1109707"/>
            <a:ext cx="2513955" cy="50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t>Dao</a:t>
            </a:r>
            <a:endParaRPr lang="zh-CN" altLang="en-US" dirty="0"/>
          </a:p>
        </p:txBody>
      </p:sp>
      <p:sp>
        <p:nvSpPr>
          <p:cNvPr id="11" name="矩形: 圆角 10">
            <a:extLst>
              <a:ext uri="{FF2B5EF4-FFF2-40B4-BE49-F238E27FC236}">
                <a16:creationId xmlns:a16="http://schemas.microsoft.com/office/drawing/2014/main" id="{5D6E71B7-0F3A-42CA-B38B-E0F017648DE8}"/>
              </a:ext>
            </a:extLst>
          </p:cNvPr>
          <p:cNvSpPr/>
          <p:nvPr/>
        </p:nvSpPr>
        <p:spPr>
          <a:xfrm>
            <a:off x="2843844" y="2050553"/>
            <a:ext cx="2367065" cy="5739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注册用户数据整理</a:t>
            </a:r>
          </a:p>
        </p:txBody>
      </p:sp>
      <p:sp>
        <p:nvSpPr>
          <p:cNvPr id="12" name="矩形: 圆角 11">
            <a:extLst>
              <a:ext uri="{FF2B5EF4-FFF2-40B4-BE49-F238E27FC236}">
                <a16:creationId xmlns:a16="http://schemas.microsoft.com/office/drawing/2014/main" id="{894BADB1-3E37-48CF-BE60-89EAC513BB08}"/>
              </a:ext>
            </a:extLst>
          </p:cNvPr>
          <p:cNvSpPr/>
          <p:nvPr/>
        </p:nvSpPr>
        <p:spPr>
          <a:xfrm>
            <a:off x="2843844" y="4293989"/>
            <a:ext cx="2053702" cy="5739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zh-CN" altLang="en-US" dirty="0"/>
              <a:t>渲染模板控制</a:t>
            </a:r>
          </a:p>
        </p:txBody>
      </p:sp>
      <p:sp>
        <p:nvSpPr>
          <p:cNvPr id="13" name="矩形: 圆角 12">
            <a:extLst>
              <a:ext uri="{FF2B5EF4-FFF2-40B4-BE49-F238E27FC236}">
                <a16:creationId xmlns:a16="http://schemas.microsoft.com/office/drawing/2014/main" id="{8F0534F3-E1EC-41D6-9675-4D85DF35FBF6}"/>
              </a:ext>
            </a:extLst>
          </p:cNvPr>
          <p:cNvSpPr/>
          <p:nvPr/>
        </p:nvSpPr>
        <p:spPr>
          <a:xfrm>
            <a:off x="6431737" y="1887656"/>
            <a:ext cx="2311483" cy="38606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1.</a:t>
            </a:r>
            <a:r>
              <a:rPr lang="zh-CN" altLang="en-US" dirty="0"/>
              <a:t>检测是否存在</a:t>
            </a:r>
            <a:endParaRPr lang="en-US" altLang="zh-CN" dirty="0"/>
          </a:p>
          <a:p>
            <a:endParaRPr lang="en-US" altLang="zh-CN" dirty="0"/>
          </a:p>
          <a:p>
            <a:r>
              <a:rPr lang="en-US" altLang="zh-CN" dirty="0"/>
              <a:t>2.</a:t>
            </a:r>
            <a:r>
              <a:rPr lang="zh-CN" altLang="en-US" dirty="0"/>
              <a:t>新增用户（涉及多表操作）</a:t>
            </a:r>
            <a:endParaRPr lang="en-US" altLang="zh-CN" dirty="0"/>
          </a:p>
          <a:p>
            <a:endParaRPr lang="en-US" altLang="zh-CN" dirty="0"/>
          </a:p>
          <a:p>
            <a:r>
              <a:rPr lang="en-US" altLang="zh-CN" dirty="0"/>
              <a:t>3.</a:t>
            </a:r>
            <a:r>
              <a:rPr lang="zh-CN" altLang="en-US" dirty="0"/>
              <a:t>删除用户</a:t>
            </a:r>
            <a:endParaRPr lang="en-US" altLang="zh-CN" dirty="0"/>
          </a:p>
          <a:p>
            <a:endParaRPr lang="en-US" altLang="zh-CN" dirty="0"/>
          </a:p>
          <a:p>
            <a:r>
              <a:rPr lang="en-US" altLang="zh-CN" dirty="0"/>
              <a:t>4.</a:t>
            </a:r>
            <a:r>
              <a:rPr lang="zh-CN" altLang="en-US" dirty="0"/>
              <a:t>修改用户</a:t>
            </a:r>
            <a:endParaRPr lang="en-US" altLang="zh-CN" dirty="0"/>
          </a:p>
          <a:p>
            <a:endParaRPr lang="zh-CN" altLang="en-US" dirty="0"/>
          </a:p>
        </p:txBody>
      </p:sp>
      <p:sp>
        <p:nvSpPr>
          <p:cNvPr id="14" name="矩形: 圆角 13">
            <a:extLst>
              <a:ext uri="{FF2B5EF4-FFF2-40B4-BE49-F238E27FC236}">
                <a16:creationId xmlns:a16="http://schemas.microsoft.com/office/drawing/2014/main" id="{EE37FFAF-3ADA-4627-BBB7-13A592693DA8}"/>
              </a:ext>
            </a:extLst>
          </p:cNvPr>
          <p:cNvSpPr/>
          <p:nvPr/>
        </p:nvSpPr>
        <p:spPr>
          <a:xfrm>
            <a:off x="9834663" y="1867711"/>
            <a:ext cx="1692613" cy="5739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表</a:t>
            </a:r>
            <a:r>
              <a:rPr lang="en-US" altLang="zh-CN" dirty="0"/>
              <a:t>--</a:t>
            </a:r>
            <a:r>
              <a:rPr lang="zh-CN" altLang="en-US" dirty="0"/>
              <a:t>查</a:t>
            </a:r>
          </a:p>
        </p:txBody>
      </p:sp>
      <p:sp>
        <p:nvSpPr>
          <p:cNvPr id="15" name="矩形: 圆角 14">
            <a:extLst>
              <a:ext uri="{FF2B5EF4-FFF2-40B4-BE49-F238E27FC236}">
                <a16:creationId xmlns:a16="http://schemas.microsoft.com/office/drawing/2014/main" id="{81877C56-4F63-4EB0-927D-0992839B5192}"/>
              </a:ext>
            </a:extLst>
          </p:cNvPr>
          <p:cNvSpPr/>
          <p:nvPr/>
        </p:nvSpPr>
        <p:spPr>
          <a:xfrm>
            <a:off x="9834662" y="2797057"/>
            <a:ext cx="1692613" cy="5739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表</a:t>
            </a:r>
            <a:r>
              <a:rPr lang="en-US" altLang="zh-CN" dirty="0"/>
              <a:t>-</a:t>
            </a:r>
            <a:r>
              <a:rPr lang="zh-CN" altLang="en-US" dirty="0"/>
              <a:t>增</a:t>
            </a:r>
          </a:p>
        </p:txBody>
      </p:sp>
      <p:sp>
        <p:nvSpPr>
          <p:cNvPr id="16" name="矩形: 圆角 15">
            <a:extLst>
              <a:ext uri="{FF2B5EF4-FFF2-40B4-BE49-F238E27FC236}">
                <a16:creationId xmlns:a16="http://schemas.microsoft.com/office/drawing/2014/main" id="{71254569-6B74-4911-BF2E-7057012AC7D7}"/>
              </a:ext>
            </a:extLst>
          </p:cNvPr>
          <p:cNvSpPr/>
          <p:nvPr/>
        </p:nvSpPr>
        <p:spPr>
          <a:xfrm>
            <a:off x="9735059" y="5435507"/>
            <a:ext cx="1955261" cy="57393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其他相关表操作</a:t>
            </a:r>
          </a:p>
        </p:txBody>
      </p:sp>
      <p:sp>
        <p:nvSpPr>
          <p:cNvPr id="17" name="矩形: 圆角 16">
            <a:extLst>
              <a:ext uri="{FF2B5EF4-FFF2-40B4-BE49-F238E27FC236}">
                <a16:creationId xmlns:a16="http://schemas.microsoft.com/office/drawing/2014/main" id="{66BBCEF9-8D23-4C8C-AEC9-6037F1147C2B}"/>
              </a:ext>
            </a:extLst>
          </p:cNvPr>
          <p:cNvSpPr/>
          <p:nvPr/>
        </p:nvSpPr>
        <p:spPr>
          <a:xfrm>
            <a:off x="9834661" y="3726403"/>
            <a:ext cx="1692613" cy="5739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表</a:t>
            </a:r>
            <a:r>
              <a:rPr lang="en-US" altLang="zh-CN" dirty="0"/>
              <a:t>-</a:t>
            </a:r>
            <a:r>
              <a:rPr lang="zh-CN" altLang="en-US" dirty="0"/>
              <a:t>改</a:t>
            </a:r>
          </a:p>
        </p:txBody>
      </p:sp>
      <p:sp>
        <p:nvSpPr>
          <p:cNvPr id="18" name="矩形: 圆角 17">
            <a:extLst>
              <a:ext uri="{FF2B5EF4-FFF2-40B4-BE49-F238E27FC236}">
                <a16:creationId xmlns:a16="http://schemas.microsoft.com/office/drawing/2014/main" id="{02C18E78-AFCC-4FD4-8264-B95FE540D11D}"/>
              </a:ext>
            </a:extLst>
          </p:cNvPr>
          <p:cNvSpPr/>
          <p:nvPr/>
        </p:nvSpPr>
        <p:spPr>
          <a:xfrm>
            <a:off x="9834661" y="4580955"/>
            <a:ext cx="1692613" cy="5739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表</a:t>
            </a:r>
            <a:r>
              <a:rPr lang="en-US" altLang="zh-CN" dirty="0"/>
              <a:t>-</a:t>
            </a:r>
            <a:r>
              <a:rPr lang="zh-CN" altLang="en-US" dirty="0"/>
              <a:t>删</a:t>
            </a:r>
          </a:p>
        </p:txBody>
      </p:sp>
      <p:cxnSp>
        <p:nvCxnSpPr>
          <p:cNvPr id="20" name="直接箭头连接符 19">
            <a:extLst>
              <a:ext uri="{FF2B5EF4-FFF2-40B4-BE49-F238E27FC236}">
                <a16:creationId xmlns:a16="http://schemas.microsoft.com/office/drawing/2014/main" id="{66B4B0E3-AD48-47BA-B3CA-F7D8667C7B02}"/>
              </a:ext>
            </a:extLst>
          </p:cNvPr>
          <p:cNvCxnSpPr>
            <a:cxnSpLocks/>
            <a:stCxn id="11" idx="3"/>
          </p:cNvCxnSpPr>
          <p:nvPr/>
        </p:nvCxnSpPr>
        <p:spPr>
          <a:xfrm>
            <a:off x="5210909" y="2337519"/>
            <a:ext cx="1445532" cy="45953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9B807577-AD9E-4C97-A8FD-AB189084B7D1}"/>
              </a:ext>
            </a:extLst>
          </p:cNvPr>
          <p:cNvCxnSpPr>
            <a:cxnSpLocks/>
            <a:stCxn id="11" idx="3"/>
          </p:cNvCxnSpPr>
          <p:nvPr/>
        </p:nvCxnSpPr>
        <p:spPr>
          <a:xfrm>
            <a:off x="5210909" y="2337519"/>
            <a:ext cx="1413627" cy="10914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a:extLst>
              <a:ext uri="{FF2B5EF4-FFF2-40B4-BE49-F238E27FC236}">
                <a16:creationId xmlns:a16="http://schemas.microsoft.com/office/drawing/2014/main" id="{9FD19D7B-4286-4408-9BE7-059E66BEFBA5}"/>
              </a:ext>
            </a:extLst>
          </p:cNvPr>
          <p:cNvCxnSpPr>
            <a:cxnSpLocks/>
          </p:cNvCxnSpPr>
          <p:nvPr/>
        </p:nvCxnSpPr>
        <p:spPr>
          <a:xfrm flipV="1">
            <a:off x="8239328" y="2154678"/>
            <a:ext cx="1595333" cy="5496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50551406-40E1-418A-A7C4-C0B4E30C3382}"/>
              </a:ext>
            </a:extLst>
          </p:cNvPr>
          <p:cNvCxnSpPr>
            <a:cxnSpLocks/>
            <a:endCxn id="15" idx="1"/>
          </p:cNvCxnSpPr>
          <p:nvPr/>
        </p:nvCxnSpPr>
        <p:spPr>
          <a:xfrm flipV="1">
            <a:off x="8426607" y="3084023"/>
            <a:ext cx="1408055" cy="1455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F5243A87-3A5B-4B70-A520-E9371E259B5E}"/>
              </a:ext>
            </a:extLst>
          </p:cNvPr>
          <p:cNvCxnSpPr>
            <a:cxnSpLocks/>
            <a:endCxn id="16" idx="1"/>
          </p:cNvCxnSpPr>
          <p:nvPr/>
        </p:nvCxnSpPr>
        <p:spPr>
          <a:xfrm>
            <a:off x="8426607" y="3318428"/>
            <a:ext cx="1308452" cy="240404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1" name="椭圆 30">
            <a:extLst>
              <a:ext uri="{FF2B5EF4-FFF2-40B4-BE49-F238E27FC236}">
                <a16:creationId xmlns:a16="http://schemas.microsoft.com/office/drawing/2014/main" id="{6D04D642-F787-4DCE-A98B-F59B3A91187B}"/>
              </a:ext>
            </a:extLst>
          </p:cNvPr>
          <p:cNvSpPr/>
          <p:nvPr/>
        </p:nvSpPr>
        <p:spPr>
          <a:xfrm>
            <a:off x="292963" y="380694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修改用户</a:t>
            </a:r>
          </a:p>
        </p:txBody>
      </p:sp>
      <p:sp>
        <p:nvSpPr>
          <p:cNvPr id="32" name="椭圆 31">
            <a:extLst>
              <a:ext uri="{FF2B5EF4-FFF2-40B4-BE49-F238E27FC236}">
                <a16:creationId xmlns:a16="http://schemas.microsoft.com/office/drawing/2014/main" id="{3357EC27-4D52-4C6A-ABAC-C949EA0CBFB2}"/>
              </a:ext>
            </a:extLst>
          </p:cNvPr>
          <p:cNvSpPr/>
          <p:nvPr/>
        </p:nvSpPr>
        <p:spPr>
          <a:xfrm>
            <a:off x="313550" y="497830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删除用户</a:t>
            </a:r>
          </a:p>
        </p:txBody>
      </p:sp>
    </p:spTree>
    <p:extLst>
      <p:ext uri="{BB962C8B-B14F-4D97-AF65-F5344CB8AC3E}">
        <p14:creationId xmlns:p14="http://schemas.microsoft.com/office/powerpoint/2010/main" val="412827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697619" y="2738784"/>
            <a:ext cx="5814765" cy="830997"/>
          </a:xfrm>
          <a:prstGeom prst="rect">
            <a:avLst/>
          </a:prstGeom>
          <a:noFill/>
        </p:spPr>
        <p:txBody>
          <a:bodyPr wrap="square" rtlCol="0">
            <a:spAutoFit/>
          </a:bodyPr>
          <a:lstStyle/>
          <a:p>
            <a:r>
              <a:rPr lang="zh-CN" altLang="en-US" sz="4800" dirty="0">
                <a:solidFill>
                  <a:schemeClr val="bg1"/>
                </a:solidFill>
                <a:cs typeface="+mn-ea"/>
                <a:sym typeface="+mn-lt"/>
              </a:rPr>
              <a:t>项目架构改造</a:t>
            </a:r>
          </a:p>
        </p:txBody>
      </p:sp>
      <p:grpSp>
        <p:nvGrpSpPr>
          <p:cNvPr id="10" name="组合 9"/>
          <p:cNvGrpSpPr/>
          <p:nvPr/>
        </p:nvGrpSpPr>
        <p:grpSpPr>
          <a:xfrm>
            <a:off x="2475280" y="2632178"/>
            <a:ext cx="1108039" cy="1079392"/>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9" y="3051118"/>
              <a:ext cx="782803" cy="6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pic>
        <p:nvPicPr>
          <p:cNvPr id="3" name="图片 2">
            <a:extLst>
              <a:ext uri="{FF2B5EF4-FFF2-40B4-BE49-F238E27FC236}">
                <a16:creationId xmlns:a16="http://schemas.microsoft.com/office/drawing/2014/main" id="{B41C54C4-C34F-4E66-9156-DD2ADC58952F}"/>
              </a:ext>
            </a:extLst>
          </p:cNvPr>
          <p:cNvPicPr>
            <a:picLocks noChangeAspect="1"/>
          </p:cNvPicPr>
          <p:nvPr/>
        </p:nvPicPr>
        <p:blipFill>
          <a:blip r:embed="rId2"/>
          <a:stretch>
            <a:fillRect/>
          </a:stretch>
        </p:blipFill>
        <p:spPr>
          <a:xfrm>
            <a:off x="2193716" y="1685661"/>
            <a:ext cx="9998284" cy="3486677"/>
          </a:xfrm>
          <a:prstGeom prst="rect">
            <a:avLst/>
          </a:prstGeom>
        </p:spPr>
      </p:pic>
      <p:sp>
        <p:nvSpPr>
          <p:cNvPr id="5" name="文本框 4">
            <a:extLst>
              <a:ext uri="{FF2B5EF4-FFF2-40B4-BE49-F238E27FC236}">
                <a16:creationId xmlns:a16="http://schemas.microsoft.com/office/drawing/2014/main" id="{B8400D75-1DAC-4DF0-A044-A439154BDDE6}"/>
              </a:ext>
            </a:extLst>
          </p:cNvPr>
          <p:cNvSpPr txBox="1"/>
          <p:nvPr/>
        </p:nvSpPr>
        <p:spPr>
          <a:xfrm>
            <a:off x="393223" y="1014558"/>
            <a:ext cx="1800493" cy="369332"/>
          </a:xfrm>
          <a:prstGeom prst="rect">
            <a:avLst/>
          </a:prstGeom>
          <a:noFill/>
        </p:spPr>
        <p:txBody>
          <a:bodyPr wrap="none" rtlCol="0">
            <a:spAutoFit/>
          </a:bodyPr>
          <a:lstStyle/>
          <a:p>
            <a:r>
              <a:rPr lang="zh-CN" altLang="en-US" dirty="0"/>
              <a:t>修改模板扩展名</a:t>
            </a:r>
          </a:p>
        </p:txBody>
      </p:sp>
    </p:spTree>
    <p:extLst>
      <p:ext uri="{BB962C8B-B14F-4D97-AF65-F5344CB8AC3E}">
        <p14:creationId xmlns:p14="http://schemas.microsoft.com/office/powerpoint/2010/main" val="188075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pic>
        <p:nvPicPr>
          <p:cNvPr id="6" name="图片 5">
            <a:extLst>
              <a:ext uri="{FF2B5EF4-FFF2-40B4-BE49-F238E27FC236}">
                <a16:creationId xmlns:a16="http://schemas.microsoft.com/office/drawing/2014/main" id="{AD491C22-1E02-49C6-9572-9AA474F3DA32}"/>
              </a:ext>
            </a:extLst>
          </p:cNvPr>
          <p:cNvPicPr>
            <a:picLocks noChangeAspect="1"/>
          </p:cNvPicPr>
          <p:nvPr/>
        </p:nvPicPr>
        <p:blipFill>
          <a:blip r:embed="rId2"/>
          <a:stretch>
            <a:fillRect/>
          </a:stretch>
        </p:blipFill>
        <p:spPr>
          <a:xfrm>
            <a:off x="196075" y="1400959"/>
            <a:ext cx="3439304" cy="5136028"/>
          </a:xfrm>
          <a:prstGeom prst="rect">
            <a:avLst/>
          </a:prstGeom>
        </p:spPr>
      </p:pic>
      <p:pic>
        <p:nvPicPr>
          <p:cNvPr id="8" name="图片 7">
            <a:extLst>
              <a:ext uri="{FF2B5EF4-FFF2-40B4-BE49-F238E27FC236}">
                <a16:creationId xmlns:a16="http://schemas.microsoft.com/office/drawing/2014/main" id="{64D4186A-9580-4DF5-A33E-8B30A523EA76}"/>
              </a:ext>
            </a:extLst>
          </p:cNvPr>
          <p:cNvPicPr>
            <a:picLocks noChangeAspect="1"/>
          </p:cNvPicPr>
          <p:nvPr/>
        </p:nvPicPr>
        <p:blipFill>
          <a:blip r:embed="rId3"/>
          <a:stretch>
            <a:fillRect/>
          </a:stretch>
        </p:blipFill>
        <p:spPr>
          <a:xfrm>
            <a:off x="4712794" y="3715512"/>
            <a:ext cx="6435104" cy="3108625"/>
          </a:xfrm>
          <a:prstGeom prst="rect">
            <a:avLst/>
          </a:prstGeom>
        </p:spPr>
      </p:pic>
      <p:pic>
        <p:nvPicPr>
          <p:cNvPr id="10" name="图片 9">
            <a:extLst>
              <a:ext uri="{FF2B5EF4-FFF2-40B4-BE49-F238E27FC236}">
                <a16:creationId xmlns:a16="http://schemas.microsoft.com/office/drawing/2014/main" id="{C95CD341-8EA2-46CC-A4D7-75B6D971F032}"/>
              </a:ext>
            </a:extLst>
          </p:cNvPr>
          <p:cNvPicPr>
            <a:picLocks noChangeAspect="1"/>
          </p:cNvPicPr>
          <p:nvPr/>
        </p:nvPicPr>
        <p:blipFill>
          <a:blip r:embed="rId4"/>
          <a:stretch>
            <a:fillRect/>
          </a:stretch>
        </p:blipFill>
        <p:spPr>
          <a:xfrm>
            <a:off x="4712794" y="1013055"/>
            <a:ext cx="5472066" cy="2525568"/>
          </a:xfrm>
          <a:prstGeom prst="rect">
            <a:avLst/>
          </a:prstGeom>
        </p:spPr>
      </p:pic>
      <p:cxnSp>
        <p:nvCxnSpPr>
          <p:cNvPr id="12" name="直接箭头连接符 11">
            <a:extLst>
              <a:ext uri="{FF2B5EF4-FFF2-40B4-BE49-F238E27FC236}">
                <a16:creationId xmlns:a16="http://schemas.microsoft.com/office/drawing/2014/main" id="{247BE65B-FD21-4158-BD0B-02AF3B63F1A6}"/>
              </a:ext>
            </a:extLst>
          </p:cNvPr>
          <p:cNvCxnSpPr/>
          <p:nvPr/>
        </p:nvCxnSpPr>
        <p:spPr>
          <a:xfrm flipV="1">
            <a:off x="2402732" y="2275839"/>
            <a:ext cx="3122579" cy="17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6AE2448-1A97-4A82-8D1A-AAB9B4C0FE39}"/>
              </a:ext>
            </a:extLst>
          </p:cNvPr>
          <p:cNvCxnSpPr/>
          <p:nvPr/>
        </p:nvCxnSpPr>
        <p:spPr>
          <a:xfrm>
            <a:off x="1546698" y="3715512"/>
            <a:ext cx="3166096" cy="75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D5514E4-20E2-4B26-A3B6-035FDB350915}"/>
              </a:ext>
            </a:extLst>
          </p:cNvPr>
          <p:cNvSpPr txBox="1"/>
          <p:nvPr/>
        </p:nvSpPr>
        <p:spPr>
          <a:xfrm>
            <a:off x="441861" y="834675"/>
            <a:ext cx="1587871" cy="369332"/>
          </a:xfrm>
          <a:prstGeom prst="rect">
            <a:avLst/>
          </a:prstGeom>
          <a:noFill/>
        </p:spPr>
        <p:txBody>
          <a:bodyPr wrap="none" rtlCol="0">
            <a:spAutoFit/>
          </a:bodyPr>
          <a:lstStyle/>
          <a:p>
            <a:r>
              <a:rPr lang="zh-CN" altLang="en-US" dirty="0"/>
              <a:t>分离</a:t>
            </a:r>
            <a:r>
              <a:rPr lang="en-US" altLang="zh-CN" dirty="0"/>
              <a:t>Controller</a:t>
            </a:r>
            <a:endParaRPr lang="zh-CN" altLang="en-US" dirty="0"/>
          </a:p>
        </p:txBody>
      </p:sp>
    </p:spTree>
    <p:extLst>
      <p:ext uri="{BB962C8B-B14F-4D97-AF65-F5344CB8AC3E}">
        <p14:creationId xmlns:p14="http://schemas.microsoft.com/office/powerpoint/2010/main" val="297518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pic>
        <p:nvPicPr>
          <p:cNvPr id="3" name="图片 2">
            <a:extLst>
              <a:ext uri="{FF2B5EF4-FFF2-40B4-BE49-F238E27FC236}">
                <a16:creationId xmlns:a16="http://schemas.microsoft.com/office/drawing/2014/main" id="{7D5170F9-D350-474F-8183-DD156745F293}"/>
              </a:ext>
            </a:extLst>
          </p:cNvPr>
          <p:cNvPicPr>
            <a:picLocks noChangeAspect="1"/>
          </p:cNvPicPr>
          <p:nvPr/>
        </p:nvPicPr>
        <p:blipFill>
          <a:blip r:embed="rId2"/>
          <a:stretch>
            <a:fillRect/>
          </a:stretch>
        </p:blipFill>
        <p:spPr>
          <a:xfrm>
            <a:off x="752205" y="1081522"/>
            <a:ext cx="4526672" cy="4480948"/>
          </a:xfrm>
          <a:prstGeom prst="rect">
            <a:avLst/>
          </a:prstGeom>
        </p:spPr>
      </p:pic>
      <p:pic>
        <p:nvPicPr>
          <p:cNvPr id="7" name="图片 6">
            <a:extLst>
              <a:ext uri="{FF2B5EF4-FFF2-40B4-BE49-F238E27FC236}">
                <a16:creationId xmlns:a16="http://schemas.microsoft.com/office/drawing/2014/main" id="{E0E7C22E-FFC4-4C2A-B8BA-D224B15372CF}"/>
              </a:ext>
            </a:extLst>
          </p:cNvPr>
          <p:cNvPicPr>
            <a:picLocks noChangeAspect="1"/>
          </p:cNvPicPr>
          <p:nvPr/>
        </p:nvPicPr>
        <p:blipFill>
          <a:blip r:embed="rId3"/>
          <a:stretch>
            <a:fillRect/>
          </a:stretch>
        </p:blipFill>
        <p:spPr>
          <a:xfrm>
            <a:off x="5609050" y="1203164"/>
            <a:ext cx="5052498" cy="1867062"/>
          </a:xfrm>
          <a:prstGeom prst="rect">
            <a:avLst/>
          </a:prstGeom>
        </p:spPr>
      </p:pic>
      <p:cxnSp>
        <p:nvCxnSpPr>
          <p:cNvPr id="11" name="直接箭头连接符 10">
            <a:extLst>
              <a:ext uri="{FF2B5EF4-FFF2-40B4-BE49-F238E27FC236}">
                <a16:creationId xmlns:a16="http://schemas.microsoft.com/office/drawing/2014/main" id="{57B33B19-C6A1-46EA-94CE-CE7177443482}"/>
              </a:ext>
            </a:extLst>
          </p:cNvPr>
          <p:cNvCxnSpPr>
            <a:cxnSpLocks/>
          </p:cNvCxnSpPr>
          <p:nvPr/>
        </p:nvCxnSpPr>
        <p:spPr>
          <a:xfrm flipV="1">
            <a:off x="4114800" y="1935804"/>
            <a:ext cx="1494250" cy="1493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826D861-8B53-4231-832D-6CFC796F156A}"/>
              </a:ext>
            </a:extLst>
          </p:cNvPr>
          <p:cNvSpPr txBox="1"/>
          <p:nvPr/>
        </p:nvSpPr>
        <p:spPr>
          <a:xfrm>
            <a:off x="4572556" y="3613068"/>
            <a:ext cx="1765740" cy="369332"/>
          </a:xfrm>
          <a:prstGeom prst="rect">
            <a:avLst/>
          </a:prstGeom>
          <a:noFill/>
        </p:spPr>
        <p:txBody>
          <a:bodyPr wrap="none" rtlCol="0">
            <a:spAutoFit/>
          </a:bodyPr>
          <a:lstStyle/>
          <a:p>
            <a:r>
              <a:rPr lang="zh-CN" altLang="en-US" dirty="0"/>
              <a:t>未分离</a:t>
            </a:r>
            <a:r>
              <a:rPr lang="en-US" altLang="zh-CN" dirty="0"/>
              <a:t>service</a:t>
            </a:r>
            <a:r>
              <a:rPr lang="zh-CN" altLang="en-US" dirty="0"/>
              <a:t>时</a:t>
            </a:r>
          </a:p>
        </p:txBody>
      </p:sp>
    </p:spTree>
    <p:extLst>
      <p:ext uri="{BB962C8B-B14F-4D97-AF65-F5344CB8AC3E}">
        <p14:creationId xmlns:p14="http://schemas.microsoft.com/office/powerpoint/2010/main" val="3124830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39C5FD98-0639-4B87-969B-1710D8446C79}"/>
              </a:ext>
            </a:extLst>
          </p:cNvPr>
          <p:cNvPicPr>
            <a:picLocks noChangeAspect="1"/>
          </p:cNvPicPr>
          <p:nvPr/>
        </p:nvPicPr>
        <p:blipFill>
          <a:blip r:embed="rId2"/>
          <a:stretch>
            <a:fillRect/>
          </a:stretch>
        </p:blipFill>
        <p:spPr>
          <a:xfrm>
            <a:off x="46221" y="712788"/>
            <a:ext cx="7375983" cy="6148055"/>
          </a:xfrm>
          <a:prstGeom prst="rect">
            <a:avLst/>
          </a:prstGeom>
        </p:spPr>
      </p:pic>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pic>
        <p:nvPicPr>
          <p:cNvPr id="10" name="图片 9">
            <a:extLst>
              <a:ext uri="{FF2B5EF4-FFF2-40B4-BE49-F238E27FC236}">
                <a16:creationId xmlns:a16="http://schemas.microsoft.com/office/drawing/2014/main" id="{61D69715-CB2A-4F1D-8392-569777EBA363}"/>
              </a:ext>
            </a:extLst>
          </p:cNvPr>
          <p:cNvPicPr>
            <a:picLocks noChangeAspect="1"/>
          </p:cNvPicPr>
          <p:nvPr/>
        </p:nvPicPr>
        <p:blipFill>
          <a:blip r:embed="rId3"/>
          <a:stretch>
            <a:fillRect/>
          </a:stretch>
        </p:blipFill>
        <p:spPr>
          <a:xfrm>
            <a:off x="7291915" y="797668"/>
            <a:ext cx="4900085" cy="2705334"/>
          </a:xfrm>
          <a:prstGeom prst="rect">
            <a:avLst/>
          </a:prstGeom>
        </p:spPr>
      </p:pic>
      <p:cxnSp>
        <p:nvCxnSpPr>
          <p:cNvPr id="12" name="直接箭头连接符 11">
            <a:extLst>
              <a:ext uri="{FF2B5EF4-FFF2-40B4-BE49-F238E27FC236}">
                <a16:creationId xmlns:a16="http://schemas.microsoft.com/office/drawing/2014/main" id="{BD12FADA-626C-4F73-85FB-E8BFF8533881}"/>
              </a:ext>
            </a:extLst>
          </p:cNvPr>
          <p:cNvCxnSpPr/>
          <p:nvPr/>
        </p:nvCxnSpPr>
        <p:spPr>
          <a:xfrm flipH="1">
            <a:off x="5953328" y="797668"/>
            <a:ext cx="2334638" cy="60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7DC33F-E915-4334-9968-0C3AA66B947E}"/>
              </a:ext>
            </a:extLst>
          </p:cNvPr>
          <p:cNvCxnSpPr/>
          <p:nvPr/>
        </p:nvCxnSpPr>
        <p:spPr>
          <a:xfrm flipH="1">
            <a:off x="5194570" y="1702340"/>
            <a:ext cx="2500009" cy="206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4A49E3F-7CA7-42A3-BCE6-1017B023767B}"/>
              </a:ext>
            </a:extLst>
          </p:cNvPr>
          <p:cNvSpPr txBox="1"/>
          <p:nvPr/>
        </p:nvSpPr>
        <p:spPr>
          <a:xfrm>
            <a:off x="9626573" y="4915137"/>
            <a:ext cx="1304075" cy="369332"/>
          </a:xfrm>
          <a:prstGeom prst="rect">
            <a:avLst/>
          </a:prstGeom>
          <a:noFill/>
        </p:spPr>
        <p:txBody>
          <a:bodyPr wrap="none" rtlCol="0">
            <a:spAutoFit/>
          </a:bodyPr>
          <a:lstStyle/>
          <a:p>
            <a:r>
              <a:rPr lang="zh-CN" altLang="en-US" dirty="0"/>
              <a:t>分离</a:t>
            </a:r>
            <a:r>
              <a:rPr lang="en-US" altLang="zh-CN" dirty="0"/>
              <a:t>service</a:t>
            </a:r>
            <a:endParaRPr lang="zh-CN" altLang="en-US" dirty="0"/>
          </a:p>
        </p:txBody>
      </p:sp>
    </p:spTree>
    <p:extLst>
      <p:ext uri="{BB962C8B-B14F-4D97-AF65-F5344CB8AC3E}">
        <p14:creationId xmlns:p14="http://schemas.microsoft.com/office/powerpoint/2010/main" val="947313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45" name="TextBox 148"/>
          <p:cNvSpPr txBox="1"/>
          <p:nvPr/>
        </p:nvSpPr>
        <p:spPr>
          <a:xfrm>
            <a:off x="353711" y="1516"/>
            <a:ext cx="955133"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cs typeface="+mn-ea"/>
                <a:sym typeface="+mn-lt"/>
              </a:rPr>
              <a:t>目录</a:t>
            </a:r>
            <a:endParaRPr lang="en-US" altLang="zh-CN" sz="4170" b="1" cap="all" spc="569" dirty="0">
              <a:solidFill>
                <a:srgbClr val="0066B3"/>
              </a:solidFill>
              <a:cs typeface="+mn-ea"/>
              <a:sym typeface="+mn-lt"/>
            </a:endParaRPr>
          </a:p>
        </p:txBody>
      </p:sp>
      <p:sp>
        <p:nvSpPr>
          <p:cNvPr id="46" name="TextBox 148"/>
          <p:cNvSpPr txBox="1"/>
          <p:nvPr/>
        </p:nvSpPr>
        <p:spPr>
          <a:xfrm>
            <a:off x="429850" y="1381008"/>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cs typeface="+mn-ea"/>
                <a:sym typeface="+mn-lt"/>
              </a:rPr>
              <a:t>contents</a:t>
            </a:r>
            <a:endParaRPr lang="zh-CN" altLang="en-US" sz="2655" b="1" cap="all" dirty="0">
              <a:solidFill>
                <a:schemeClr val="bg1">
                  <a:lumMod val="85000"/>
                </a:schemeClr>
              </a:solidFill>
              <a:cs typeface="+mn-ea"/>
              <a:sym typeface="+mn-lt"/>
            </a:endParaRPr>
          </a:p>
        </p:txBody>
      </p:sp>
      <p:grpSp>
        <p:nvGrpSpPr>
          <p:cNvPr id="3" name="组合 2"/>
          <p:cNvGrpSpPr/>
          <p:nvPr/>
        </p:nvGrpSpPr>
        <p:grpSpPr>
          <a:xfrm>
            <a:off x="-9526" y="-8512"/>
            <a:ext cx="266701"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572678" y="3028364"/>
            <a:ext cx="7020011" cy="632788"/>
            <a:chOff x="2582203" y="2399714"/>
            <a:chExt cx="7020011" cy="632788"/>
          </a:xfrm>
        </p:grpSpPr>
        <p:sp>
          <p:nvSpPr>
            <p:cNvPr id="34"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55" dirty="0">
                  <a:solidFill>
                    <a:schemeClr val="bg1"/>
                  </a:solidFill>
                  <a:cs typeface="+mn-ea"/>
                  <a:sym typeface="+mn-lt"/>
                </a:rPr>
                <a:t>MVC</a:t>
              </a:r>
              <a:endParaRPr lang="zh-CN" altLang="en-US" sz="2655" dirty="0">
                <a:solidFill>
                  <a:schemeClr val="bg1"/>
                </a:solidFill>
                <a:cs typeface="+mn-ea"/>
                <a:sym typeface="+mn-lt"/>
              </a:endParaRPr>
            </a:p>
          </p:txBody>
        </p:sp>
        <p:sp>
          <p:nvSpPr>
            <p:cNvPr id="7" name="TextBox 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2</a:t>
              </a:r>
              <a:endParaRPr lang="zh-CN" altLang="en-US" sz="3500" dirty="0">
                <a:solidFill>
                  <a:schemeClr val="bg1"/>
                </a:solidFill>
              </a:endParaRPr>
            </a:p>
          </p:txBody>
        </p:sp>
      </p:grpSp>
      <p:grpSp>
        <p:nvGrpSpPr>
          <p:cNvPr id="25" name="组合 24"/>
          <p:cNvGrpSpPr/>
          <p:nvPr/>
        </p:nvGrpSpPr>
        <p:grpSpPr>
          <a:xfrm>
            <a:off x="2572678" y="2218739"/>
            <a:ext cx="7020011" cy="632788"/>
            <a:chOff x="2582203" y="2399714"/>
            <a:chExt cx="7020011" cy="632788"/>
          </a:xfrm>
        </p:grpSpPr>
        <p:sp>
          <p:nvSpPr>
            <p:cNvPr id="26"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脚手架文件目录</a:t>
              </a:r>
              <a:endParaRPr lang="en-US" altLang="zh-CN" sz="2655" dirty="0">
                <a:solidFill>
                  <a:schemeClr val="bg1"/>
                </a:solidFill>
                <a:cs typeface="+mn-ea"/>
                <a:sym typeface="+mn-lt"/>
              </a:endParaRPr>
            </a:p>
          </p:txBody>
        </p:sp>
        <p:sp>
          <p:nvSpPr>
            <p:cNvPr id="27" name="TextBox 2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1</a:t>
              </a:r>
              <a:endParaRPr lang="zh-CN" altLang="en-US" sz="3500" dirty="0">
                <a:solidFill>
                  <a:schemeClr val="bg1"/>
                </a:solidFill>
              </a:endParaRPr>
            </a:p>
          </p:txBody>
        </p:sp>
      </p:grpSp>
      <p:grpSp>
        <p:nvGrpSpPr>
          <p:cNvPr id="28" name="组合 27"/>
          <p:cNvGrpSpPr/>
          <p:nvPr/>
        </p:nvGrpSpPr>
        <p:grpSpPr>
          <a:xfrm>
            <a:off x="2585994" y="3842126"/>
            <a:ext cx="7020011" cy="632788"/>
            <a:chOff x="2489302" y="3032501"/>
            <a:chExt cx="7020011" cy="632788"/>
          </a:xfrm>
        </p:grpSpPr>
        <p:sp>
          <p:nvSpPr>
            <p:cNvPr id="30"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项目架构改造</a:t>
              </a:r>
            </a:p>
          </p:txBody>
        </p:sp>
        <p:sp>
          <p:nvSpPr>
            <p:cNvPr id="31" name="TextBox 30"/>
            <p:cNvSpPr txBox="1"/>
            <p:nvPr/>
          </p:nvSpPr>
          <p:spPr>
            <a:xfrm>
              <a:off x="2489302" y="3032501"/>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3</a:t>
              </a:r>
              <a:endParaRPr lang="zh-CN" altLang="en-US" sz="3500"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000" fill="hold"/>
                                        <p:tgtEl>
                                          <p:spTgt spid="28"/>
                                        </p:tgtEl>
                                        <p:attrNameLst>
                                          <p:attrName>ppt_x</p:attrName>
                                        </p:attrNameLst>
                                      </p:cBhvr>
                                      <p:tavLst>
                                        <p:tav tm="0">
                                          <p:val>
                                            <p:strVal val="1+#ppt_w/2"/>
                                          </p:val>
                                        </p:tav>
                                        <p:tav tm="100000">
                                          <p:val>
                                            <p:strVal val="#ppt_x"/>
                                          </p:val>
                                        </p:tav>
                                      </p:tavLst>
                                    </p:anim>
                                    <p:anim calcmode="lin" valueType="num">
                                      <p:cBhvr additive="base">
                                        <p:cTn id="29"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pic>
        <p:nvPicPr>
          <p:cNvPr id="3" name="图片 2">
            <a:extLst>
              <a:ext uri="{FF2B5EF4-FFF2-40B4-BE49-F238E27FC236}">
                <a16:creationId xmlns:a16="http://schemas.microsoft.com/office/drawing/2014/main" id="{34C20C02-3988-42A9-BA64-5B9348C5CD6D}"/>
              </a:ext>
            </a:extLst>
          </p:cNvPr>
          <p:cNvPicPr>
            <a:picLocks noChangeAspect="1"/>
          </p:cNvPicPr>
          <p:nvPr/>
        </p:nvPicPr>
        <p:blipFill>
          <a:blip r:embed="rId2"/>
          <a:stretch>
            <a:fillRect/>
          </a:stretch>
        </p:blipFill>
        <p:spPr>
          <a:xfrm>
            <a:off x="126461" y="839644"/>
            <a:ext cx="2986606" cy="4902357"/>
          </a:xfrm>
          <a:prstGeom prst="rect">
            <a:avLst/>
          </a:prstGeom>
        </p:spPr>
      </p:pic>
      <p:pic>
        <p:nvPicPr>
          <p:cNvPr id="5" name="图片 4">
            <a:extLst>
              <a:ext uri="{FF2B5EF4-FFF2-40B4-BE49-F238E27FC236}">
                <a16:creationId xmlns:a16="http://schemas.microsoft.com/office/drawing/2014/main" id="{0D171070-F30D-4AB8-935F-378422E2F996}"/>
              </a:ext>
            </a:extLst>
          </p:cNvPr>
          <p:cNvPicPr>
            <a:picLocks noChangeAspect="1"/>
          </p:cNvPicPr>
          <p:nvPr/>
        </p:nvPicPr>
        <p:blipFill>
          <a:blip r:embed="rId3"/>
          <a:stretch>
            <a:fillRect/>
          </a:stretch>
        </p:blipFill>
        <p:spPr>
          <a:xfrm>
            <a:off x="3799686" y="1809832"/>
            <a:ext cx="7131022" cy="3937033"/>
          </a:xfrm>
          <a:prstGeom prst="rect">
            <a:avLst/>
          </a:prstGeom>
        </p:spPr>
      </p:pic>
      <p:sp>
        <p:nvSpPr>
          <p:cNvPr id="2" name="矩形 1">
            <a:extLst>
              <a:ext uri="{FF2B5EF4-FFF2-40B4-BE49-F238E27FC236}">
                <a16:creationId xmlns:a16="http://schemas.microsoft.com/office/drawing/2014/main" id="{096B1481-CBFB-4270-81FD-CDFCDA615EB2}"/>
              </a:ext>
            </a:extLst>
          </p:cNvPr>
          <p:cNvSpPr/>
          <p:nvPr/>
        </p:nvSpPr>
        <p:spPr>
          <a:xfrm>
            <a:off x="9202366" y="864414"/>
            <a:ext cx="2055038" cy="493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分离成</a:t>
            </a:r>
            <a:r>
              <a:rPr lang="en-US" altLang="zh-CN" dirty="0"/>
              <a:t>model</a:t>
            </a:r>
            <a:endParaRPr lang="zh-CN" altLang="en-US" dirty="0"/>
          </a:p>
        </p:txBody>
      </p:sp>
      <p:sp>
        <p:nvSpPr>
          <p:cNvPr id="6" name="矩形 5">
            <a:extLst>
              <a:ext uri="{FF2B5EF4-FFF2-40B4-BE49-F238E27FC236}">
                <a16:creationId xmlns:a16="http://schemas.microsoft.com/office/drawing/2014/main" id="{E019F3FF-ED08-4998-BF73-0947E7BC1308}"/>
              </a:ext>
            </a:extLst>
          </p:cNvPr>
          <p:cNvSpPr/>
          <p:nvPr/>
        </p:nvSpPr>
        <p:spPr>
          <a:xfrm>
            <a:off x="9202366" y="5986771"/>
            <a:ext cx="2055038" cy="493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分离成</a:t>
            </a:r>
            <a:r>
              <a:rPr lang="en-US" altLang="zh-CN" dirty="0"/>
              <a:t>DAO</a:t>
            </a:r>
            <a:endParaRPr lang="zh-CN" altLang="en-US" dirty="0"/>
          </a:p>
        </p:txBody>
      </p:sp>
      <p:cxnSp>
        <p:nvCxnSpPr>
          <p:cNvPr id="8" name="直接箭头连接符 7">
            <a:extLst>
              <a:ext uri="{FF2B5EF4-FFF2-40B4-BE49-F238E27FC236}">
                <a16:creationId xmlns:a16="http://schemas.microsoft.com/office/drawing/2014/main" id="{9DBF6EC8-4242-4ABE-962A-0735F549EBD1}"/>
              </a:ext>
            </a:extLst>
          </p:cNvPr>
          <p:cNvCxnSpPr>
            <a:endCxn id="2" idx="1"/>
          </p:cNvCxnSpPr>
          <p:nvPr/>
        </p:nvCxnSpPr>
        <p:spPr>
          <a:xfrm flipV="1">
            <a:off x="5145932" y="1111135"/>
            <a:ext cx="4056434" cy="155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AA3F964-6200-4CB7-AB4A-6713875EEA8A}"/>
              </a:ext>
            </a:extLst>
          </p:cNvPr>
          <p:cNvCxnSpPr/>
          <p:nvPr/>
        </p:nvCxnSpPr>
        <p:spPr>
          <a:xfrm>
            <a:off x="7801583" y="3550596"/>
            <a:ext cx="2023353" cy="243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524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pic>
        <p:nvPicPr>
          <p:cNvPr id="9" name="图片 8">
            <a:extLst>
              <a:ext uri="{FF2B5EF4-FFF2-40B4-BE49-F238E27FC236}">
                <a16:creationId xmlns:a16="http://schemas.microsoft.com/office/drawing/2014/main" id="{FFAF7FF5-0937-404B-9363-14135370C9B6}"/>
              </a:ext>
            </a:extLst>
          </p:cNvPr>
          <p:cNvPicPr>
            <a:picLocks noChangeAspect="1"/>
          </p:cNvPicPr>
          <p:nvPr/>
        </p:nvPicPr>
        <p:blipFill>
          <a:blip r:embed="rId2"/>
          <a:stretch>
            <a:fillRect/>
          </a:stretch>
        </p:blipFill>
        <p:spPr>
          <a:xfrm>
            <a:off x="1932540" y="1081104"/>
            <a:ext cx="7992174" cy="4695791"/>
          </a:xfrm>
          <a:prstGeom prst="rect">
            <a:avLst/>
          </a:prstGeom>
        </p:spPr>
      </p:pic>
      <p:sp>
        <p:nvSpPr>
          <p:cNvPr id="11" name="文本框 10">
            <a:extLst>
              <a:ext uri="{FF2B5EF4-FFF2-40B4-BE49-F238E27FC236}">
                <a16:creationId xmlns:a16="http://schemas.microsoft.com/office/drawing/2014/main" id="{68768950-21C8-4393-81E0-5B7CAD93199F}"/>
              </a:ext>
            </a:extLst>
          </p:cNvPr>
          <p:cNvSpPr txBox="1"/>
          <p:nvPr/>
        </p:nvSpPr>
        <p:spPr>
          <a:xfrm>
            <a:off x="3920803" y="6145211"/>
            <a:ext cx="5032147" cy="369332"/>
          </a:xfrm>
          <a:prstGeom prst="rect">
            <a:avLst/>
          </a:prstGeom>
          <a:noFill/>
        </p:spPr>
        <p:txBody>
          <a:bodyPr wrap="none" rtlCol="0">
            <a:spAutoFit/>
          </a:bodyPr>
          <a:lstStyle/>
          <a:p>
            <a:r>
              <a:rPr lang="zh-CN" altLang="en-US" dirty="0"/>
              <a:t>进一步完善登陆状态的判断，是否能够打开主页</a:t>
            </a:r>
          </a:p>
        </p:txBody>
      </p:sp>
    </p:spTree>
    <p:extLst>
      <p:ext uri="{BB962C8B-B14F-4D97-AF65-F5344CB8AC3E}">
        <p14:creationId xmlns:p14="http://schemas.microsoft.com/office/powerpoint/2010/main" val="119825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项目目录完善</a:t>
            </a:r>
            <a:endParaRPr lang="zh-CN" altLang="en-US" dirty="0"/>
          </a:p>
        </p:txBody>
      </p:sp>
      <p:sp>
        <p:nvSpPr>
          <p:cNvPr id="11" name="文本框 10">
            <a:extLst>
              <a:ext uri="{FF2B5EF4-FFF2-40B4-BE49-F238E27FC236}">
                <a16:creationId xmlns:a16="http://schemas.microsoft.com/office/drawing/2014/main" id="{68768950-21C8-4393-81E0-5B7CAD93199F}"/>
              </a:ext>
            </a:extLst>
          </p:cNvPr>
          <p:cNvSpPr txBox="1"/>
          <p:nvPr/>
        </p:nvSpPr>
        <p:spPr>
          <a:xfrm>
            <a:off x="370207" y="931185"/>
            <a:ext cx="1338828" cy="369332"/>
          </a:xfrm>
          <a:prstGeom prst="rect">
            <a:avLst/>
          </a:prstGeom>
          <a:noFill/>
        </p:spPr>
        <p:txBody>
          <a:bodyPr wrap="none" rtlCol="0">
            <a:spAutoFit/>
          </a:bodyPr>
          <a:lstStyle/>
          <a:p>
            <a:r>
              <a:rPr lang="zh-CN" altLang="en-US" dirty="0"/>
              <a:t>中间件文件</a:t>
            </a:r>
          </a:p>
        </p:txBody>
      </p:sp>
      <p:pic>
        <p:nvPicPr>
          <p:cNvPr id="6" name="图片 5">
            <a:extLst>
              <a:ext uri="{FF2B5EF4-FFF2-40B4-BE49-F238E27FC236}">
                <a16:creationId xmlns:a16="http://schemas.microsoft.com/office/drawing/2014/main" id="{CC87FF2D-C3A1-4F88-B936-E9D43D75432F}"/>
              </a:ext>
            </a:extLst>
          </p:cNvPr>
          <p:cNvPicPr>
            <a:picLocks noChangeAspect="1"/>
          </p:cNvPicPr>
          <p:nvPr/>
        </p:nvPicPr>
        <p:blipFill>
          <a:blip r:embed="rId2"/>
          <a:stretch>
            <a:fillRect/>
          </a:stretch>
        </p:blipFill>
        <p:spPr>
          <a:xfrm>
            <a:off x="370207" y="1310455"/>
            <a:ext cx="9065623" cy="2733453"/>
          </a:xfrm>
          <a:prstGeom prst="rect">
            <a:avLst/>
          </a:prstGeom>
        </p:spPr>
      </p:pic>
      <p:pic>
        <p:nvPicPr>
          <p:cNvPr id="8" name="图片 7">
            <a:extLst>
              <a:ext uri="{FF2B5EF4-FFF2-40B4-BE49-F238E27FC236}">
                <a16:creationId xmlns:a16="http://schemas.microsoft.com/office/drawing/2014/main" id="{5B89F628-9F60-40F7-8863-914E5BD9A596}"/>
              </a:ext>
            </a:extLst>
          </p:cNvPr>
          <p:cNvPicPr>
            <a:picLocks noChangeAspect="1"/>
          </p:cNvPicPr>
          <p:nvPr/>
        </p:nvPicPr>
        <p:blipFill>
          <a:blip r:embed="rId3"/>
          <a:stretch>
            <a:fillRect/>
          </a:stretch>
        </p:blipFill>
        <p:spPr>
          <a:xfrm>
            <a:off x="6645621" y="3611599"/>
            <a:ext cx="5418290" cy="3246401"/>
          </a:xfrm>
          <a:prstGeom prst="rect">
            <a:avLst/>
          </a:prstGeom>
        </p:spPr>
      </p:pic>
      <p:sp>
        <p:nvSpPr>
          <p:cNvPr id="12" name="文本框 11">
            <a:extLst>
              <a:ext uri="{FF2B5EF4-FFF2-40B4-BE49-F238E27FC236}">
                <a16:creationId xmlns:a16="http://schemas.microsoft.com/office/drawing/2014/main" id="{6C891D22-8A81-4432-901A-8F8EA4EAD9C4}"/>
              </a:ext>
            </a:extLst>
          </p:cNvPr>
          <p:cNvSpPr txBox="1"/>
          <p:nvPr/>
        </p:nvSpPr>
        <p:spPr>
          <a:xfrm>
            <a:off x="4019877" y="5081622"/>
            <a:ext cx="2723823" cy="369332"/>
          </a:xfrm>
          <a:prstGeom prst="rect">
            <a:avLst/>
          </a:prstGeom>
          <a:noFill/>
        </p:spPr>
        <p:txBody>
          <a:bodyPr wrap="none" rtlCol="0">
            <a:spAutoFit/>
          </a:bodyPr>
          <a:lstStyle/>
          <a:p>
            <a:r>
              <a:rPr lang="zh-CN" altLang="en-US" dirty="0"/>
              <a:t>对应路由中使用该中间件</a:t>
            </a:r>
          </a:p>
        </p:txBody>
      </p:sp>
    </p:spTree>
    <p:extLst>
      <p:ext uri="{BB962C8B-B14F-4D97-AF65-F5344CB8AC3E}">
        <p14:creationId xmlns:p14="http://schemas.microsoft.com/office/powerpoint/2010/main" val="1365747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32528"/>
            <a:ext cx="10972800" cy="861928"/>
          </a:xfrm>
        </p:spPr>
        <p:txBody>
          <a:bodyPr/>
          <a:lstStyle/>
          <a:p>
            <a:r>
              <a:rPr lang="zh-CN" altLang="en-US" sz="5400" b="1" kern="10" spc="300" dirty="0">
                <a:solidFill>
                  <a:schemeClr val="bg1"/>
                </a:solidFill>
                <a:cs typeface="+mn-ea"/>
                <a:sym typeface="+mn-lt"/>
              </a:rPr>
              <a:t>谢谢</a:t>
            </a:r>
            <a:endParaRPr lang="zh-CN" altLang="en-US" sz="5400" dirty="0"/>
          </a:p>
        </p:txBody>
      </p:sp>
    </p:spTree>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697619" y="2738784"/>
            <a:ext cx="5814765" cy="830997"/>
          </a:xfrm>
          <a:prstGeom prst="rect">
            <a:avLst/>
          </a:prstGeom>
          <a:noFill/>
        </p:spPr>
        <p:txBody>
          <a:bodyPr wrap="square" rtlCol="0">
            <a:spAutoFit/>
          </a:bodyPr>
          <a:lstStyle/>
          <a:p>
            <a:r>
              <a:rPr lang="zh-CN" altLang="en-US" sz="4800" dirty="0">
                <a:solidFill>
                  <a:schemeClr val="bg1"/>
                </a:solidFill>
                <a:cs typeface="+mn-ea"/>
                <a:sym typeface="+mn-lt"/>
              </a:rPr>
              <a:t>脚手架文件目录</a:t>
            </a:r>
          </a:p>
        </p:txBody>
      </p:sp>
      <p:grpSp>
        <p:nvGrpSpPr>
          <p:cNvPr id="10" name="组合 9"/>
          <p:cNvGrpSpPr/>
          <p:nvPr/>
        </p:nvGrpSpPr>
        <p:grpSpPr>
          <a:xfrm>
            <a:off x="2475280" y="2632178"/>
            <a:ext cx="1108039" cy="1079392"/>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9" y="3051118"/>
              <a:ext cx="782803" cy="6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01</a:t>
              </a:r>
            </a:p>
          </p:txBody>
        </p:sp>
      </p:grpSp>
    </p:spTree>
    <p:extLst>
      <p:ext uri="{BB962C8B-B14F-4D97-AF65-F5344CB8AC3E}">
        <p14:creationId xmlns:p14="http://schemas.microsoft.com/office/powerpoint/2010/main" val="73463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文件目录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14" y="1390389"/>
            <a:ext cx="9439269" cy="444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804400" y="3429000"/>
            <a:ext cx="1107996" cy="369332"/>
          </a:xfrm>
          <a:prstGeom prst="rect">
            <a:avLst/>
          </a:prstGeom>
          <a:noFill/>
        </p:spPr>
        <p:txBody>
          <a:bodyPr wrap="none" rtlCol="0">
            <a:spAutoFit/>
          </a:bodyPr>
          <a:lstStyle/>
          <a:p>
            <a:r>
              <a:rPr lang="zh-CN" altLang="en-US" dirty="0"/>
              <a:t>入口文件</a:t>
            </a:r>
          </a:p>
        </p:txBody>
      </p:sp>
    </p:spTree>
    <p:extLst>
      <p:ext uri="{BB962C8B-B14F-4D97-AF65-F5344CB8AC3E}">
        <p14:creationId xmlns:p14="http://schemas.microsoft.com/office/powerpoint/2010/main" val="604062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文件目录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0901"/>
            <a:ext cx="8828087"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176239" y="2529185"/>
            <a:ext cx="2728546" cy="2585323"/>
          </a:xfrm>
          <a:prstGeom prst="rect">
            <a:avLst/>
          </a:prstGeom>
        </p:spPr>
        <p:txBody>
          <a:bodyPr wrap="square">
            <a:spAutoFit/>
          </a:bodyPr>
          <a:lstStyle/>
          <a:p>
            <a:r>
              <a:rPr lang="en-US" altLang="zh-CN" dirty="0"/>
              <a:t>1.</a:t>
            </a:r>
            <a:r>
              <a:rPr lang="zh-CN" altLang="en-US" dirty="0"/>
              <a:t>使用命令：</a:t>
            </a:r>
            <a:endParaRPr lang="en-US" altLang="zh-CN" dirty="0"/>
          </a:p>
          <a:p>
            <a:r>
              <a:rPr lang="en-US" altLang="zh-CN" dirty="0" err="1"/>
              <a:t>npm</a:t>
            </a:r>
            <a:r>
              <a:rPr lang="en-US" altLang="zh-CN" dirty="0"/>
              <a:t> run </a:t>
            </a:r>
            <a:r>
              <a:rPr lang="en-US" altLang="zh-CN" dirty="0" err="1"/>
              <a:t>dev</a:t>
            </a:r>
            <a:endParaRPr lang="en-US" altLang="zh-CN" dirty="0"/>
          </a:p>
          <a:p>
            <a:r>
              <a:rPr lang="zh-CN" altLang="en-US" dirty="0"/>
              <a:t>启动就可以实现热更新；</a:t>
            </a:r>
          </a:p>
          <a:p>
            <a:r>
              <a:rPr lang="en-US" altLang="zh-CN" dirty="0"/>
              <a:t>2.start</a:t>
            </a:r>
            <a:r>
              <a:rPr lang="zh-CN" altLang="en-US" dirty="0"/>
              <a:t>和</a:t>
            </a:r>
            <a:r>
              <a:rPr lang="en-US" altLang="zh-CN" dirty="0"/>
              <a:t>test</a:t>
            </a:r>
            <a:r>
              <a:rPr lang="zh-CN" altLang="en-US" dirty="0"/>
              <a:t>可以使用：</a:t>
            </a:r>
            <a:r>
              <a:rPr lang="en-US" altLang="zh-CN" dirty="0" err="1"/>
              <a:t>npm</a:t>
            </a:r>
            <a:r>
              <a:rPr lang="en-US" altLang="zh-CN" dirty="0"/>
              <a:t> start</a:t>
            </a:r>
          </a:p>
          <a:p>
            <a:r>
              <a:rPr lang="en-US" altLang="zh-CN" dirty="0" err="1"/>
              <a:t>npm</a:t>
            </a:r>
            <a:r>
              <a:rPr lang="en-US" altLang="zh-CN" dirty="0"/>
              <a:t> test</a:t>
            </a:r>
          </a:p>
          <a:p>
            <a:r>
              <a:rPr lang="zh-CN" altLang="en-US" dirty="0"/>
              <a:t>但是</a:t>
            </a:r>
            <a:r>
              <a:rPr lang="en-US" altLang="zh-CN" dirty="0" err="1"/>
              <a:t>dev</a:t>
            </a:r>
            <a:r>
              <a:rPr lang="zh-CN" altLang="en-US" dirty="0"/>
              <a:t>和</a:t>
            </a:r>
            <a:r>
              <a:rPr lang="en-US" altLang="zh-CN" dirty="0" err="1"/>
              <a:t>prd</a:t>
            </a:r>
            <a:r>
              <a:rPr lang="zh-CN" altLang="en-US" dirty="0"/>
              <a:t>一定要使用</a:t>
            </a:r>
            <a:r>
              <a:rPr lang="en-US" altLang="zh-CN" dirty="0" err="1"/>
              <a:t>npm</a:t>
            </a:r>
            <a:r>
              <a:rPr lang="en-US" altLang="zh-CN" dirty="0"/>
              <a:t> run </a:t>
            </a:r>
            <a:r>
              <a:rPr lang="en-US" altLang="zh-CN" dirty="0" err="1"/>
              <a:t>dev</a:t>
            </a:r>
            <a:r>
              <a:rPr lang="zh-CN" altLang="en-US" dirty="0"/>
              <a:t>和</a:t>
            </a:r>
            <a:r>
              <a:rPr lang="en-US" altLang="zh-CN" dirty="0" err="1"/>
              <a:t>npm</a:t>
            </a:r>
            <a:r>
              <a:rPr lang="en-US" altLang="zh-CN" dirty="0"/>
              <a:t> run </a:t>
            </a:r>
            <a:r>
              <a:rPr lang="en-US" altLang="zh-CN" dirty="0" err="1"/>
              <a:t>prd</a:t>
            </a:r>
            <a:r>
              <a:rPr lang="en-US" altLang="zh-CN" dirty="0"/>
              <a:t> </a:t>
            </a:r>
            <a:endParaRPr lang="zh-CN" altLang="en-US" dirty="0"/>
          </a:p>
        </p:txBody>
      </p:sp>
      <p:cxnSp>
        <p:nvCxnSpPr>
          <p:cNvPr id="7" name="直接箭头连接符 6">
            <a:extLst>
              <a:ext uri="{FF2B5EF4-FFF2-40B4-BE49-F238E27FC236}">
                <a16:creationId xmlns:a16="http://schemas.microsoft.com/office/drawing/2014/main" id="{7A06676B-62EE-41B5-A37E-31550BD20DB8}"/>
              </a:ext>
            </a:extLst>
          </p:cNvPr>
          <p:cNvCxnSpPr>
            <a:cxnSpLocks/>
          </p:cNvCxnSpPr>
          <p:nvPr/>
        </p:nvCxnSpPr>
        <p:spPr>
          <a:xfrm flipV="1">
            <a:off x="7075503" y="1724789"/>
            <a:ext cx="816746" cy="72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893389B2-2A59-4E0F-9012-041448E64561}"/>
              </a:ext>
            </a:extLst>
          </p:cNvPr>
          <p:cNvPicPr>
            <a:picLocks noChangeAspect="1"/>
          </p:cNvPicPr>
          <p:nvPr/>
        </p:nvPicPr>
        <p:blipFill>
          <a:blip r:embed="rId3"/>
          <a:stretch>
            <a:fillRect/>
          </a:stretch>
        </p:blipFill>
        <p:spPr>
          <a:xfrm>
            <a:off x="6903262" y="1442825"/>
            <a:ext cx="5082980" cy="281964"/>
          </a:xfrm>
          <a:prstGeom prst="rect">
            <a:avLst/>
          </a:prstGeom>
        </p:spPr>
      </p:pic>
    </p:spTree>
    <p:extLst>
      <p:ext uri="{BB962C8B-B14F-4D97-AF65-F5344CB8AC3E}">
        <p14:creationId xmlns:p14="http://schemas.microsoft.com/office/powerpoint/2010/main" val="169915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文件目录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6537"/>
            <a:ext cx="9502246" cy="5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524067" y="3482583"/>
            <a:ext cx="877163" cy="369332"/>
          </a:xfrm>
          <a:prstGeom prst="rect">
            <a:avLst/>
          </a:prstGeom>
          <a:noFill/>
        </p:spPr>
        <p:txBody>
          <a:bodyPr wrap="none" rtlCol="0">
            <a:spAutoFit/>
          </a:bodyPr>
          <a:lstStyle/>
          <a:p>
            <a:r>
              <a:rPr lang="zh-CN" altLang="en-US" dirty="0"/>
              <a:t>中间件</a:t>
            </a:r>
          </a:p>
        </p:txBody>
      </p:sp>
    </p:spTree>
    <p:extLst>
      <p:ext uri="{BB962C8B-B14F-4D97-AF65-F5344CB8AC3E}">
        <p14:creationId xmlns:p14="http://schemas.microsoft.com/office/powerpoint/2010/main" val="114367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文件目录</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2267"/>
            <a:ext cx="6553295" cy="565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974" y="779990"/>
            <a:ext cx="5270330" cy="341100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p:nvPr/>
        </p:nvCxnSpPr>
        <p:spPr>
          <a:xfrm>
            <a:off x="5223933" y="1778000"/>
            <a:ext cx="0" cy="4470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6079067" y="1778000"/>
            <a:ext cx="2658533" cy="45466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481667" y="1574800"/>
            <a:ext cx="7255933"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68733" y="5012267"/>
            <a:ext cx="1107996" cy="369332"/>
          </a:xfrm>
          <a:prstGeom prst="rect">
            <a:avLst/>
          </a:prstGeom>
          <a:noFill/>
        </p:spPr>
        <p:txBody>
          <a:bodyPr wrap="none" rtlCol="0">
            <a:spAutoFit/>
          </a:bodyPr>
          <a:lstStyle/>
          <a:p>
            <a:r>
              <a:rPr lang="zh-CN" altLang="en-US" dirty="0"/>
              <a:t>路由处理</a:t>
            </a:r>
          </a:p>
        </p:txBody>
      </p:sp>
    </p:spTree>
    <p:extLst>
      <p:ext uri="{BB962C8B-B14F-4D97-AF65-F5344CB8AC3E}">
        <p14:creationId xmlns:p14="http://schemas.microsoft.com/office/powerpoint/2010/main" val="114367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697619" y="2738784"/>
            <a:ext cx="5814765" cy="830997"/>
          </a:xfrm>
          <a:prstGeom prst="rect">
            <a:avLst/>
          </a:prstGeom>
          <a:noFill/>
        </p:spPr>
        <p:txBody>
          <a:bodyPr wrap="square" rtlCol="0">
            <a:spAutoFit/>
          </a:bodyPr>
          <a:lstStyle/>
          <a:p>
            <a:r>
              <a:rPr lang="en-US" altLang="zh-CN" sz="4800" dirty="0">
                <a:solidFill>
                  <a:schemeClr val="bg1"/>
                </a:solidFill>
                <a:cs typeface="+mn-ea"/>
                <a:sym typeface="+mn-lt"/>
              </a:rPr>
              <a:t>MVC</a:t>
            </a:r>
            <a:endParaRPr lang="zh-CN" altLang="en-US" sz="4800" dirty="0">
              <a:solidFill>
                <a:schemeClr val="bg1"/>
              </a:solidFill>
              <a:cs typeface="+mn-ea"/>
              <a:sym typeface="+mn-lt"/>
            </a:endParaRPr>
          </a:p>
        </p:txBody>
      </p:sp>
      <p:grpSp>
        <p:nvGrpSpPr>
          <p:cNvPr id="10" name="组合 9"/>
          <p:cNvGrpSpPr/>
          <p:nvPr/>
        </p:nvGrpSpPr>
        <p:grpSpPr>
          <a:xfrm>
            <a:off x="2475280" y="2632178"/>
            <a:ext cx="1108039" cy="1079392"/>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9" y="3051118"/>
              <a:ext cx="782803" cy="6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p>
          </p:txBody>
        </p:sp>
      </p:grpSp>
    </p:spTree>
    <p:extLst>
      <p:ext uri="{BB962C8B-B14F-4D97-AF65-F5344CB8AC3E}">
        <p14:creationId xmlns:p14="http://schemas.microsoft.com/office/powerpoint/2010/main" val="729251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MVC</a:t>
            </a:r>
            <a:endParaRPr lang="zh-CN" altLang="en-US" dirty="0"/>
          </a:p>
        </p:txBody>
      </p:sp>
      <p:sp>
        <p:nvSpPr>
          <p:cNvPr id="2" name="矩形 1"/>
          <p:cNvSpPr/>
          <p:nvPr/>
        </p:nvSpPr>
        <p:spPr>
          <a:xfrm>
            <a:off x="635000" y="1028343"/>
            <a:ext cx="11099800" cy="3831818"/>
          </a:xfrm>
          <a:prstGeom prst="rect">
            <a:avLst/>
          </a:prstGeom>
        </p:spPr>
        <p:txBody>
          <a:bodyPr wrap="square">
            <a:spAutoFit/>
          </a:bodyPr>
          <a:lstStyle/>
          <a:p>
            <a:pPr>
              <a:lnSpc>
                <a:spcPct val="150000"/>
              </a:lnSpc>
            </a:pPr>
            <a:r>
              <a:rPr lang="en-US" altLang="zh-CN" dirty="0"/>
              <a:t>MVC</a:t>
            </a:r>
            <a:r>
              <a:rPr lang="zh-CN" altLang="en-US" dirty="0"/>
              <a:t>的全名是</a:t>
            </a:r>
            <a:r>
              <a:rPr lang="en-US" altLang="zh-CN" dirty="0"/>
              <a:t>Model View Controller</a:t>
            </a:r>
            <a:r>
              <a:rPr lang="zh-CN" altLang="en-US" dirty="0"/>
              <a:t>，是模型</a:t>
            </a:r>
            <a:r>
              <a:rPr lang="en-US" altLang="zh-CN" dirty="0"/>
              <a:t>(model)</a:t>
            </a:r>
            <a:r>
              <a:rPr lang="zh-CN" altLang="en-US" dirty="0"/>
              <a:t>－视图</a:t>
            </a:r>
            <a:r>
              <a:rPr lang="en-US" altLang="zh-CN" dirty="0"/>
              <a:t>(view)</a:t>
            </a:r>
            <a:r>
              <a:rPr lang="zh-CN" altLang="en-US" dirty="0"/>
              <a:t>－控制器</a:t>
            </a:r>
            <a:r>
              <a:rPr lang="en-US" altLang="zh-CN" dirty="0"/>
              <a:t>(controller)</a:t>
            </a:r>
            <a:r>
              <a:rPr lang="zh-CN" altLang="en-US" dirty="0"/>
              <a:t>的缩写，是一种软件设计典范。它是用一种业务逻辑、数据与界面显示分离的方法来组织代码，将众多的业务逻辑聚集到一个部件里面，在需要改进和个性化定制界面及用户交互的同时，不需要重新编写业务逻辑，达到减少编码的时间。</a:t>
            </a:r>
          </a:p>
          <a:p>
            <a:pPr>
              <a:lnSpc>
                <a:spcPct val="150000"/>
              </a:lnSpc>
            </a:pPr>
            <a:r>
              <a:rPr lang="en-US" altLang="zh-CN" dirty="0"/>
              <a:t>MVC</a:t>
            </a:r>
            <a:r>
              <a:rPr lang="zh-CN" altLang="en-US" dirty="0"/>
              <a:t>开始是存在于桌面程序中的，</a:t>
            </a:r>
            <a:r>
              <a:rPr lang="en-US" altLang="zh-CN" dirty="0"/>
              <a:t>M</a:t>
            </a:r>
            <a:r>
              <a:rPr lang="zh-CN" altLang="en-US" dirty="0"/>
              <a:t>是指业务模型，</a:t>
            </a:r>
            <a:r>
              <a:rPr lang="en-US" altLang="zh-CN" dirty="0"/>
              <a:t>V</a:t>
            </a:r>
            <a:r>
              <a:rPr lang="zh-CN" altLang="en-US" dirty="0"/>
              <a:t>是指用户界面，</a:t>
            </a:r>
            <a:r>
              <a:rPr lang="en-US" altLang="zh-CN" dirty="0"/>
              <a:t>C</a:t>
            </a:r>
            <a:r>
              <a:rPr lang="zh-CN" altLang="en-US" dirty="0"/>
              <a:t>则是控制器。</a:t>
            </a:r>
          </a:p>
          <a:p>
            <a:pPr>
              <a:lnSpc>
                <a:spcPct val="150000"/>
              </a:lnSpc>
            </a:pPr>
            <a:r>
              <a:rPr lang="zh-CN" altLang="en-US" dirty="0"/>
              <a:t>使用的</a:t>
            </a:r>
            <a:r>
              <a:rPr lang="en-US" altLang="zh-CN" dirty="0"/>
              <a:t>MVC</a:t>
            </a:r>
            <a:r>
              <a:rPr lang="zh-CN" altLang="en-US" dirty="0"/>
              <a:t>的目的：在于将</a:t>
            </a:r>
            <a:r>
              <a:rPr lang="en-US" altLang="zh-CN" dirty="0"/>
              <a:t>M</a:t>
            </a:r>
            <a:r>
              <a:rPr lang="zh-CN" altLang="en-US" dirty="0"/>
              <a:t>和</a:t>
            </a:r>
            <a:r>
              <a:rPr lang="en-US" altLang="zh-CN" dirty="0"/>
              <a:t>V</a:t>
            </a:r>
            <a:r>
              <a:rPr lang="zh-CN" altLang="en-US" dirty="0"/>
              <a:t>的实现代码分离，从而使同一个程序可以使用不同的表现形式。比如</a:t>
            </a:r>
            <a:r>
              <a:rPr lang="en-US" altLang="zh-CN" dirty="0"/>
              <a:t>Windows</a:t>
            </a:r>
            <a:r>
              <a:rPr lang="zh-CN" altLang="en-US" dirty="0"/>
              <a:t>系统资源管理器文件夹内容的显示方式，下面两张图中左边为详细信息显示方式，右边为中等图标显示方式，文件的内容并没有改变，改变的是显示的方式。不管用户使用何种类型的显示方式，文件的内容并没有改变，达到</a:t>
            </a:r>
            <a:r>
              <a:rPr lang="en-US" altLang="zh-CN" dirty="0"/>
              <a:t>M</a:t>
            </a:r>
            <a:r>
              <a:rPr lang="zh-CN" altLang="en-US" dirty="0"/>
              <a:t>和</a:t>
            </a:r>
            <a:r>
              <a:rPr lang="en-US" altLang="zh-CN" dirty="0"/>
              <a:t>V</a:t>
            </a:r>
            <a:r>
              <a:rPr lang="zh-CN" altLang="en-US" dirty="0"/>
              <a:t>分离的目的。</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873" y="4632813"/>
            <a:ext cx="52292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113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建设银行年终总结通用PPT背景"/>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900</Words>
  <Application>Microsoft Office PowerPoint</Application>
  <PresentationFormat>宽屏</PresentationFormat>
  <Paragraphs>103</Paragraphs>
  <Slides>23</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字魂59号-创粗黑</vt:lpstr>
      <vt:lpstr>Arial</vt:lpstr>
      <vt:lpstr>Calibri</vt:lpstr>
      <vt:lpstr>Office 主题​​</vt:lpstr>
      <vt:lpstr>Koa脚手架应用</vt:lpstr>
      <vt:lpstr>PowerPoint 演示文稿</vt:lpstr>
      <vt:lpstr>PowerPoint 演示文稿</vt:lpstr>
      <vt:lpstr>文件目录</vt:lpstr>
      <vt:lpstr>文件目录</vt:lpstr>
      <vt:lpstr>文件目录</vt:lpstr>
      <vt:lpstr>文件目录</vt:lpstr>
      <vt:lpstr>PowerPoint 演示文稿</vt:lpstr>
      <vt:lpstr>MVC</vt:lpstr>
      <vt:lpstr>MVC</vt:lpstr>
      <vt:lpstr>MVC</vt:lpstr>
      <vt:lpstr>MVC</vt:lpstr>
      <vt:lpstr>MVC</vt:lpstr>
      <vt:lpstr>MVC</vt:lpstr>
      <vt:lpstr>PowerPoint 演示文稿</vt:lpstr>
      <vt:lpstr>项目目录完善</vt:lpstr>
      <vt:lpstr>项目目录完善</vt:lpstr>
      <vt:lpstr>项目目录完善</vt:lpstr>
      <vt:lpstr>项目目录完善</vt:lpstr>
      <vt:lpstr>项目目录完善</vt:lpstr>
      <vt:lpstr>项目目录完善</vt:lpstr>
      <vt:lpstr>项目目录完善</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天蓝色</dc:title>
  <dc:creator>ljw</dc:creator>
  <cp:lastModifiedBy>罗 宇顺</cp:lastModifiedBy>
  <cp:revision>139</cp:revision>
  <dcterms:created xsi:type="dcterms:W3CDTF">2016-10-26T12:21:00Z</dcterms:created>
  <dcterms:modified xsi:type="dcterms:W3CDTF">2021-10-11T11:09:20Z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000D2C39DD1147198C7130698C8D6F9F</vt:lpwstr>
  </property>
</Properties>
</file>