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handoutMasterIdLst>
    <p:handoutMasterId r:id="rId38"/>
  </p:handoutMasterIdLst>
  <p:sldIdLst>
    <p:sldId id="268" r:id="rId2"/>
    <p:sldId id="1017" r:id="rId3"/>
    <p:sldId id="1018" r:id="rId4"/>
    <p:sldId id="1019" r:id="rId5"/>
    <p:sldId id="1020" r:id="rId6"/>
    <p:sldId id="1021" r:id="rId7"/>
    <p:sldId id="1041" r:id="rId8"/>
    <p:sldId id="1023" r:id="rId9"/>
    <p:sldId id="1024" r:id="rId10"/>
    <p:sldId id="1030" r:id="rId11"/>
    <p:sldId id="1038" r:id="rId12"/>
    <p:sldId id="1025" r:id="rId13"/>
    <p:sldId id="1028" r:id="rId14"/>
    <p:sldId id="1029" r:id="rId15"/>
    <p:sldId id="1026" r:id="rId16"/>
    <p:sldId id="1039" r:id="rId17"/>
    <p:sldId id="1040" r:id="rId18"/>
    <p:sldId id="1027" r:id="rId19"/>
    <p:sldId id="1031" r:id="rId20"/>
    <p:sldId id="1034" r:id="rId21"/>
    <p:sldId id="1035" r:id="rId22"/>
    <p:sldId id="1033" r:id="rId23"/>
    <p:sldId id="1036" r:id="rId24"/>
    <p:sldId id="1037" r:id="rId25"/>
    <p:sldId id="1042" r:id="rId26"/>
    <p:sldId id="1044" r:id="rId27"/>
    <p:sldId id="1045" r:id="rId28"/>
    <p:sldId id="1046" r:id="rId29"/>
    <p:sldId id="1050" r:id="rId30"/>
    <p:sldId id="1047" r:id="rId31"/>
    <p:sldId id="1048" r:id="rId32"/>
    <p:sldId id="1043" r:id="rId33"/>
    <p:sldId id="1051" r:id="rId34"/>
    <p:sldId id="1052" r:id="rId35"/>
    <p:sldId id="1053" r:id="rId36"/>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173">
          <p15:clr>
            <a:srgbClr val="A4A3A4"/>
          </p15:clr>
        </p15:guide>
        <p15:guide id="2" orient="horz" pos="4113">
          <p15:clr>
            <a:srgbClr val="A4A3A4"/>
          </p15:clr>
        </p15:guide>
        <p15:guide id="3" orient="horz" pos="692">
          <p15:clr>
            <a:srgbClr val="A4A3A4"/>
          </p15:clr>
        </p15:guide>
        <p15:guide id="4" pos="288">
          <p15:clr>
            <a:srgbClr val="A4A3A4"/>
          </p15:clr>
        </p15:guide>
        <p15:guide id="5" pos="5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CC"/>
    <a:srgbClr val="FFFF99"/>
    <a:srgbClr val="FF6600"/>
    <a:srgbClr val="EFC547"/>
    <a:srgbClr val="99CCFF"/>
    <a:srgbClr val="111111"/>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8" d="100"/>
          <a:sy n="108" d="100"/>
        </p:scale>
        <p:origin x="1704" y="102"/>
      </p:cViewPr>
      <p:guideLst>
        <p:guide orient="horz" pos="173"/>
        <p:guide orient="horz" pos="4113"/>
        <p:guide orient="horz" pos="692"/>
        <p:guide pos="288"/>
        <p:guide pos="54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Arial" panose="020B0604020202020204" pitchFamily="34" charset="0"/>
                <a:ea typeface="宋体" panose="02010600030101010101" pitchFamily="2" charset="-122"/>
                <a:cs typeface="+mn-ea"/>
              </a:rPr>
              <a:t>2021/10/22</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幻灯片图像占位符 13313"/>
          <p:cNvSpPr>
            <a:spLocks noGrp="1" noRot="1" noChangeAspect="1"/>
          </p:cNvSpPr>
          <p:nvPr>
            <p:ph type="sldImg"/>
          </p:nvPr>
        </p:nvSpPr>
        <p:spPr>
          <a:xfrm>
            <a:off x="1050925" y="754063"/>
            <a:ext cx="4572000" cy="3294062"/>
          </a:xfrm>
          <a:prstGeom prst="rect">
            <a:avLst/>
          </a:prstGeom>
          <a:noFill/>
          <a:ln w="9525">
            <a:noFill/>
          </a:ln>
        </p:spPr>
      </p:sp>
      <p:sp>
        <p:nvSpPr>
          <p:cNvPr id="12291" name="文本占位符 13314"/>
          <p:cNvSpPr>
            <a:spLocks noGrp="1" noChangeArrowheads="1"/>
          </p:cNvSpPr>
          <p:nvPr>
            <p:ph type="body" sz="quarter" idx="4294967295"/>
          </p:nvPr>
        </p:nvSpPr>
        <p:spPr bwMode="auto">
          <a:xfrm>
            <a:off x="538163" y="4387850"/>
            <a:ext cx="5780088"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第五级</a:t>
            </a:r>
          </a:p>
        </p:txBody>
      </p:sp>
      <p:sp>
        <p:nvSpPr>
          <p:cNvPr id="13316" name="页眉占位符 13315"/>
          <p:cNvSpPr>
            <a:spLocks noGrp="1"/>
          </p:cNvSpPr>
          <p:nvPr>
            <p:ph type="hdr" sz="quarter"/>
          </p:nvPr>
        </p:nvSpPr>
        <p:spPr>
          <a:xfrm>
            <a:off x="0" y="0"/>
            <a:ext cx="2973388" cy="457200"/>
          </a:xfrm>
          <a:prstGeom prst="rect">
            <a:avLst/>
          </a:prstGeom>
          <a:noFill/>
          <a:ln w="9525">
            <a:noFill/>
            <a:miter/>
          </a:ln>
        </p:spPr>
        <p:txBody>
          <a:bodyPr vert="horz" wrap="square" lIns="91440" tIns="45720" rIns="91440" bIns="45720" numCol="1" anchor="t" anchorCtr="0" compatLnSpc="1"/>
          <a:lstStyle>
            <a:lvl1pPr eaLnBrk="1" hangingPunct="1">
              <a:buFont typeface="Arial" panose="020B0604020202020204" pitchFamily="34" charset="0"/>
              <a:buNone/>
              <a:defRPr sz="1200" smtClean="0">
                <a:ea typeface="华文细黑" panose="0201060004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
        <p:nvSpPr>
          <p:cNvPr id="13317" name="日期占位符 13316"/>
          <p:cNvSpPr>
            <a:spLocks noGrp="1"/>
          </p:cNvSpPr>
          <p:nvPr>
            <p:ph type="dt" idx="1"/>
          </p:nvPr>
        </p:nvSpPr>
        <p:spPr>
          <a:xfrm>
            <a:off x="3884613" y="0"/>
            <a:ext cx="2973388" cy="457200"/>
          </a:xfrm>
          <a:prstGeom prst="rect">
            <a:avLst/>
          </a:prstGeom>
          <a:noFill/>
          <a:ln w="9525">
            <a:noFill/>
            <a:miter/>
          </a:ln>
        </p:spPr>
        <p:txBody>
          <a:bodyPr vert="horz" wrap="square" lIns="91440" tIns="45720" rIns="91440" bIns="45720" numCol="1" anchor="t" anchorCtr="0" compatLnSpc="1"/>
          <a:lstStyle>
            <a:lvl1pPr algn="r" eaLnBrk="1" hangingPunct="1">
              <a:buFont typeface="Arial" panose="020B0604020202020204" pitchFamily="34" charset="0"/>
              <a:buNone/>
              <a:defRPr sz="1200" smtClean="0">
                <a:ea typeface="华文细黑" panose="0201060004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
        <p:nvSpPr>
          <p:cNvPr id="13318" name="页脚占位符 13317"/>
          <p:cNvSpPr>
            <a:spLocks noGrp="1"/>
          </p:cNvSpPr>
          <p:nvPr>
            <p:ph type="ftr" sz="quarter" idx="4"/>
          </p:nvPr>
        </p:nvSpPr>
        <p:spPr>
          <a:xfrm>
            <a:off x="0" y="8686800"/>
            <a:ext cx="2973388" cy="457200"/>
          </a:xfrm>
          <a:prstGeom prst="rect">
            <a:avLst/>
          </a:prstGeom>
          <a:noFill/>
          <a:ln w="9525">
            <a:noFill/>
            <a:miter/>
          </a:ln>
        </p:spPr>
        <p:txBody>
          <a:bodyPr vert="horz" wrap="square" lIns="91440" tIns="45720" rIns="91440" bIns="45720" numCol="1" anchor="t" anchorCtr="0" compatLnSpc="1"/>
          <a:lstStyle>
            <a:lvl1pPr eaLnBrk="1" hangingPunct="1">
              <a:buFont typeface="Arial" panose="020B0604020202020204" pitchFamily="34" charset="0"/>
              <a:buNone/>
              <a:defRPr sz="1200" smtClean="0">
                <a:ea typeface="华文细黑" panose="0201060004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
        <p:nvSpPr>
          <p:cNvPr id="13319" name="灯片编号占位符 13318"/>
          <p:cNvSpPr>
            <a:spLocks noGrp="1"/>
          </p:cNvSpPr>
          <p:nvPr>
            <p:ph type="sldNum" sz="quarter" idx="5"/>
          </p:nvPr>
        </p:nvSpPr>
        <p:spPr>
          <a:xfrm>
            <a:off x="3884613" y="8686800"/>
            <a:ext cx="2973388" cy="457200"/>
          </a:xfrm>
          <a:prstGeom prst="rect">
            <a:avLst/>
          </a:prstGeom>
          <a:noFill/>
          <a:ln w="9525">
            <a:noFill/>
            <a:miter/>
          </a:ln>
        </p:spPr>
        <p:txBody>
          <a:bodyPr vert="horz" wrap="square" lIns="91440" tIns="45720" rIns="91440" bIns="45720" numCol="1" anchor="t" anchorCtr="0" compatLnSpc="1"/>
          <a:lstStyle>
            <a:lvl1pPr algn="r" eaLnBrk="1" hangingPunct="1">
              <a:buFont typeface="Arial" panose="020B0604020202020204" pitchFamily="34" charset="0"/>
              <a:buNone/>
              <a:defRPr sz="1200" smtClean="0">
                <a:ea typeface="华文细黑" panose="0201060004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F427522-6C9F-4615-9FAB-D409E2F89340}"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lvl="5"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341438"/>
            <a:ext cx="4032504" cy="478472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341438"/>
            <a:ext cx="4032504" cy="478472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561975"/>
          </a:xfrm>
          <a:prstGeom prst="rect">
            <a:avLst/>
          </a:prstGeom>
          <a:noFill/>
          <a:ln w="9525">
            <a:noFill/>
          </a:ln>
        </p:spPr>
        <p:txBody>
          <a:bodyPr anchor="ctr"/>
          <a:lstStyle/>
          <a:p>
            <a:pPr lvl="0"/>
            <a:r>
              <a:rPr lang="zh-CN" altLang="en-US" dirty="0"/>
              <a:t>单击此处编辑母版标题样式</a:t>
            </a:r>
          </a:p>
        </p:txBody>
      </p:sp>
      <p:sp>
        <p:nvSpPr>
          <p:cNvPr id="1027" name="文本占位符 1026"/>
          <p:cNvSpPr>
            <a:spLocks noGrp="1"/>
          </p:cNvSpPr>
          <p:nvPr>
            <p:ph type="body"/>
          </p:nvPr>
        </p:nvSpPr>
        <p:spPr>
          <a:xfrm>
            <a:off x="457200" y="1341438"/>
            <a:ext cx="8229600" cy="4784725"/>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pic>
        <p:nvPicPr>
          <p:cNvPr id="1028" name="图片 1027" descr="标志与英文左右排列1-副本副本"/>
          <p:cNvPicPr>
            <a:picLocks noChangeAspect="1"/>
          </p:cNvPicPr>
          <p:nvPr userDrawn="1"/>
        </p:nvPicPr>
        <p:blipFill>
          <a:blip r:embed="rId14"/>
          <a:stretch>
            <a:fillRect/>
          </a:stretch>
        </p:blipFill>
        <p:spPr>
          <a:xfrm>
            <a:off x="8245475" y="260350"/>
            <a:ext cx="539750" cy="5286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sldNum="0" hdr="0" ftr="0" dt="0"/>
  <p:txStyles>
    <p:titleStyle>
      <a:lvl1pPr algn="l" rtl="0" eaLnBrk="0" fontAlgn="base" hangingPunct="0">
        <a:spcBef>
          <a:spcPct val="0"/>
        </a:spcBef>
        <a:spcAft>
          <a:spcPct val="0"/>
        </a:spcAft>
        <a:defRPr sz="3200" kern="1200">
          <a:solidFill>
            <a:srgbClr val="FFFFFF"/>
          </a:solidFill>
          <a:latin typeface="+mj-lt"/>
          <a:ea typeface="+mj-ea"/>
          <a:cs typeface="+mj-cs"/>
        </a:defRPr>
      </a:lvl1pPr>
      <a:lvl2pPr algn="l" rtl="0" eaLnBrk="0" fontAlgn="base" hangingPunct="0">
        <a:spcBef>
          <a:spcPct val="0"/>
        </a:spcBef>
        <a:spcAft>
          <a:spcPct val="0"/>
        </a:spcAft>
        <a:defRPr sz="3200">
          <a:solidFill>
            <a:srgbClr val="FFFFFF"/>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200">
          <a:solidFill>
            <a:srgbClr val="FFFFFF"/>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200">
          <a:solidFill>
            <a:srgbClr val="FFFFFF"/>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200">
          <a:solidFill>
            <a:srgbClr val="FFFFFF"/>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200">
          <a:solidFill>
            <a:srgbClr val="FFFFFF"/>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200">
          <a:solidFill>
            <a:srgbClr val="FFFFFF"/>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200">
          <a:solidFill>
            <a:srgbClr val="FFFFFF"/>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200">
          <a:solidFill>
            <a:srgbClr val="FFFFFF"/>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4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4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4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4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4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6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6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6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6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6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6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6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6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副标题 14337"/>
          <p:cNvSpPr>
            <a:spLocks noGrp="1"/>
          </p:cNvSpPr>
          <p:nvPr>
            <p:ph type="subTitle"/>
          </p:nvPr>
        </p:nvSpPr>
        <p:spPr>
          <a:xfrm>
            <a:off x="3869690" y="4221480"/>
            <a:ext cx="4923790" cy="574675"/>
          </a:xfrm>
        </p:spPr>
        <p:txBody>
          <a:bodyPr wrap="square" lIns="91440" tIns="45720" rIns="91440" bIns="45720" anchor="ctr"/>
          <a:lstStyle>
            <a:lvl1pPr marL="0" lvl="0" indent="0" algn="ctr">
              <a:defRPr/>
            </a:lvl1pPr>
            <a:lvl2pPr marL="457200" lvl="1" indent="0" algn="ctr">
              <a:defRPr/>
            </a:lvl2pPr>
            <a:lvl3pPr marL="914400" lvl="2" indent="0" algn="ctr">
              <a:defRPr/>
            </a:lvl3pPr>
            <a:lvl4pPr marL="1371600" lvl="3" indent="0" algn="ctr">
              <a:defRPr/>
            </a:lvl4pPr>
            <a:lvl5pPr marL="1828800" lvl="4" indent="0" algn="ctr">
              <a:defRPr/>
            </a:lvl5pPr>
          </a:lstStyle>
          <a:p>
            <a:pPr lvl="0" eaLnBrk="1" hangingPunct="1">
              <a:buNone/>
            </a:pPr>
            <a:r>
              <a:rPr lang="en-US" altLang="zh-CN" dirty="0">
                <a:solidFill>
                  <a:srgbClr val="FFFFFF"/>
                </a:solidFill>
                <a:ea typeface="华文细黑" panose="02010600040101010101" pitchFamily="2" charset="-122"/>
              </a:rPr>
              <a:t>----</a:t>
            </a:r>
            <a:r>
              <a:rPr lang="zh-CN" altLang="en-US" dirty="0">
                <a:solidFill>
                  <a:srgbClr val="FFFFFF"/>
                </a:solidFill>
                <a:ea typeface="华文细黑" panose="02010600040101010101" pitchFamily="2" charset="-122"/>
              </a:rPr>
              <a:t>数据库应用基础</a:t>
            </a:r>
          </a:p>
        </p:txBody>
      </p:sp>
      <p:sp>
        <p:nvSpPr>
          <p:cNvPr id="2" name="副标题 14337"/>
          <p:cNvSpPr>
            <a:spLocks noGrp="1"/>
          </p:cNvSpPr>
          <p:nvPr/>
        </p:nvSpPr>
        <p:spPr>
          <a:xfrm>
            <a:off x="3564247" y="1628775"/>
            <a:ext cx="4834896" cy="751190"/>
          </a:xfrm>
          <a:prstGeom prst="rect">
            <a:avLst/>
          </a:prstGeom>
          <a:noFill/>
          <a:ln w="9525">
            <a:noFill/>
            <a:miter/>
          </a:ln>
        </p:spPr>
        <p:txBody>
          <a:bodyPr anchor="ctr">
            <a:scene3d>
              <a:camera prst="orthographicFront"/>
              <a:lightRig rig="threePt" dir="t"/>
            </a:scene3d>
          </a:bodyP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sz="4000" b="0" i="0" u="none" strike="noStrike" kern="1200" cap="none" spc="0" normalizeH="0" baseline="0" noProof="1">
                <a:ln w="9525">
                  <a:solidFill>
                    <a:schemeClr val="bg1"/>
                  </a:solidFill>
                  <a:prstDash val="solid"/>
                </a:ln>
                <a:solidFill>
                  <a:schemeClr val="tx1"/>
                </a:solidFill>
                <a:effectLst>
                  <a:outerShdw blurRad="12700" dist="38100" dir="2700000" algn="tl" rotWithShape="0">
                    <a:schemeClr val="bg1">
                      <a:lumMod val="50000"/>
                    </a:schemeClr>
                  </a:outerShdw>
                </a:effectLst>
                <a:uLnTx/>
                <a:uFillTx/>
                <a:latin typeface="微软雅黑" panose="020B0503020204020204" pitchFamily="34" charset="-122"/>
                <a:ea typeface="微软雅黑" panose="020B0503020204020204" pitchFamily="34" charset="-122"/>
                <a:cs typeface="+mn-ea"/>
              </a:rPr>
              <a:t>Node.js服务端编程</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en-US" altLang="zh-CN" dirty="0">
                <a:ea typeface="Arial Unicode MS" panose="020B0604020202020204"/>
              </a:rPr>
              <a:t>Web</a:t>
            </a:r>
            <a:r>
              <a:rPr lang="zh-CN" altLang="en-US" dirty="0">
                <a:ea typeface="Arial Unicode MS" panose="020B0604020202020204"/>
              </a:rPr>
              <a:t>数据库基本概念</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a:xfrm>
            <a:off x="107504" y="1341438"/>
            <a:ext cx="8856984" cy="5241924"/>
          </a:xfrm>
        </p:spPr>
        <p:txBody>
          <a:bodyPr/>
          <a:lstStyle/>
          <a:p>
            <a:pPr marL="0" indent="0">
              <a:lnSpc>
                <a:spcPct val="150000"/>
              </a:lnSpc>
              <a:buNone/>
            </a:pPr>
            <a:r>
              <a:rPr lang="zh-CN" altLang="en-US" sz="2000" dirty="0"/>
              <a:t>非关系型数据库。没有行、列的概念。用</a:t>
            </a:r>
            <a:r>
              <a:rPr lang="en-US" altLang="zh-CN" sz="2000" dirty="0"/>
              <a:t>JSON</a:t>
            </a:r>
            <a:r>
              <a:rPr lang="zh-CN" altLang="en-US" sz="2000" dirty="0"/>
              <a:t>来存储数据。</a:t>
            </a:r>
            <a:br>
              <a:rPr lang="zh-CN" altLang="en-US" sz="2000" dirty="0"/>
            </a:br>
            <a:r>
              <a:rPr lang="zh-CN" altLang="en-US" sz="2000" dirty="0"/>
              <a:t>集合就相当于‘表’，文档就相当于‘行’</a:t>
            </a:r>
            <a:r>
              <a:rPr lang="en-US" altLang="zh-CN" sz="2000" dirty="0"/>
              <a:t>, </a:t>
            </a:r>
            <a:r>
              <a:rPr lang="zh-CN" altLang="en-US" sz="2000" dirty="0"/>
              <a:t>文档就是</a:t>
            </a:r>
            <a:r>
              <a:rPr lang="en-US" altLang="zh-CN" sz="2000" dirty="0"/>
              <a:t>JSON</a:t>
            </a:r>
            <a:r>
              <a:rPr lang="zh-CN" altLang="en-US" sz="2000" dirty="0"/>
              <a:t>。</a:t>
            </a:r>
            <a:endParaRPr lang="zh-CN" altLang="en-US" sz="2000" dirty="0">
              <a:solidFill>
                <a:srgbClr val="FF0000"/>
              </a:solidFill>
            </a:endParaRPr>
          </a:p>
        </p:txBody>
      </p:sp>
      <p:sp>
        <p:nvSpPr>
          <p:cNvPr id="4" name="矩形 3">
            <a:extLst>
              <a:ext uri="{FF2B5EF4-FFF2-40B4-BE49-F238E27FC236}">
                <a16:creationId xmlns:a16="http://schemas.microsoft.com/office/drawing/2014/main" id="{D417D7EC-748A-48A1-A3E3-5D241CA268E4}"/>
              </a:ext>
            </a:extLst>
          </p:cNvPr>
          <p:cNvSpPr/>
          <p:nvPr/>
        </p:nvSpPr>
        <p:spPr>
          <a:xfrm>
            <a:off x="251497" y="1341438"/>
            <a:ext cx="8856984" cy="943528"/>
          </a:xfrm>
          <a:prstGeom prst="rect">
            <a:avLst/>
          </a:prstGeom>
        </p:spPr>
        <p:txBody>
          <a:bodyPr wrap="square">
            <a:spAutoFit/>
          </a:bodyPr>
          <a:lstStyle/>
          <a:p>
            <a:pPr marL="342900" indent="-342900">
              <a:lnSpc>
                <a:spcPct val="150000"/>
              </a:lnSpc>
              <a:buFont typeface="Wingdings" panose="05000000000000000000" pitchFamily="2" charset="2"/>
              <a:buChar char="l"/>
            </a:pPr>
            <a:endParaRPr lang="en-US" altLang="zh-CN" sz="2000" dirty="0">
              <a:solidFill>
                <a:srgbClr val="333333"/>
              </a:solidFill>
              <a:latin typeface="Simsun" panose="02010600030101010101" pitchFamily="2" charset="-122"/>
              <a:ea typeface="Simsun" panose="02010600030101010101" pitchFamily="2" charset="-122"/>
            </a:endParaRPr>
          </a:p>
          <a:p>
            <a:pPr>
              <a:lnSpc>
                <a:spcPct val="150000"/>
              </a:lnSpc>
            </a:pPr>
            <a:r>
              <a:rPr lang="en-US" altLang="zh-CN" sz="2000" dirty="0">
                <a:solidFill>
                  <a:srgbClr val="333333"/>
                </a:solidFill>
                <a:latin typeface="Simsun" panose="02010600030101010101" pitchFamily="2" charset="-122"/>
                <a:ea typeface="Simsun" panose="02010600030101010101" pitchFamily="2" charset="-122"/>
              </a:rPr>
              <a:t>    </a:t>
            </a:r>
            <a:endParaRPr lang="zh-CN" altLang="en-US" sz="2000" dirty="0">
              <a:solidFill>
                <a:srgbClr val="333333"/>
              </a:solidFill>
              <a:latin typeface="Simsun" panose="02010600030101010101" pitchFamily="2" charset="-122"/>
              <a:ea typeface="Simsun" panose="02010600030101010101" pitchFamily="2" charset="-122"/>
            </a:endParaRPr>
          </a:p>
        </p:txBody>
      </p:sp>
      <p:pic>
        <p:nvPicPr>
          <p:cNvPr id="5" name="图片 4">
            <a:extLst>
              <a:ext uri="{FF2B5EF4-FFF2-40B4-BE49-F238E27FC236}">
                <a16:creationId xmlns:a16="http://schemas.microsoft.com/office/drawing/2014/main" id="{6669EBCD-D49F-4CAB-A3C4-0A3110848D2A}"/>
              </a:ext>
            </a:extLst>
          </p:cNvPr>
          <p:cNvPicPr>
            <a:picLocks noChangeAspect="1"/>
          </p:cNvPicPr>
          <p:nvPr/>
        </p:nvPicPr>
        <p:blipFill>
          <a:blip r:embed="rId2"/>
          <a:stretch>
            <a:fillRect/>
          </a:stretch>
        </p:blipFill>
        <p:spPr>
          <a:xfrm>
            <a:off x="1403648" y="2376040"/>
            <a:ext cx="6264696" cy="4393989"/>
          </a:xfrm>
          <a:prstGeom prst="rect">
            <a:avLst/>
          </a:prstGeom>
        </p:spPr>
      </p:pic>
    </p:spTree>
    <p:extLst>
      <p:ext uri="{BB962C8B-B14F-4D97-AF65-F5344CB8AC3E}">
        <p14:creationId xmlns:p14="http://schemas.microsoft.com/office/powerpoint/2010/main" val="2586680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en-US" altLang="zh-CN" dirty="0">
                <a:ea typeface="Arial Unicode MS" panose="020B0604020202020204"/>
              </a:rPr>
              <a:t>Web</a:t>
            </a:r>
            <a:r>
              <a:rPr lang="zh-CN" altLang="en-US" dirty="0">
                <a:ea typeface="Arial Unicode MS" panose="020B0604020202020204"/>
              </a:rPr>
              <a:t>数据库基本概念</a:t>
            </a:r>
            <a:endParaRPr lang="zh-CN" altLang="en-US" dirty="0"/>
          </a:p>
        </p:txBody>
      </p:sp>
      <p:pic>
        <p:nvPicPr>
          <p:cNvPr id="7" name="内容占位符 6">
            <a:extLst>
              <a:ext uri="{FF2B5EF4-FFF2-40B4-BE49-F238E27FC236}">
                <a16:creationId xmlns:a16="http://schemas.microsoft.com/office/drawing/2014/main" id="{C55C30B6-C9C5-4BD5-A26E-16A392F2DDDE}"/>
              </a:ext>
            </a:extLst>
          </p:cNvPr>
          <p:cNvPicPr>
            <a:picLocks noGrp="1" noChangeAspect="1"/>
          </p:cNvPicPr>
          <p:nvPr>
            <p:ph idx="1"/>
          </p:nvPr>
        </p:nvPicPr>
        <p:blipFill>
          <a:blip r:embed="rId2"/>
          <a:stretch>
            <a:fillRect/>
          </a:stretch>
        </p:blipFill>
        <p:spPr>
          <a:xfrm>
            <a:off x="0" y="4896297"/>
            <a:ext cx="8980326" cy="1773063"/>
          </a:xfrm>
          <a:prstGeom prst="rect">
            <a:avLst/>
          </a:prstGeom>
        </p:spPr>
      </p:pic>
      <p:sp>
        <p:nvSpPr>
          <p:cNvPr id="4" name="矩形 3">
            <a:extLst>
              <a:ext uri="{FF2B5EF4-FFF2-40B4-BE49-F238E27FC236}">
                <a16:creationId xmlns:a16="http://schemas.microsoft.com/office/drawing/2014/main" id="{D417D7EC-748A-48A1-A3E3-5D241CA268E4}"/>
              </a:ext>
            </a:extLst>
          </p:cNvPr>
          <p:cNvSpPr/>
          <p:nvPr/>
        </p:nvSpPr>
        <p:spPr>
          <a:xfrm>
            <a:off x="251497" y="1341438"/>
            <a:ext cx="8856984" cy="943528"/>
          </a:xfrm>
          <a:prstGeom prst="rect">
            <a:avLst/>
          </a:prstGeom>
        </p:spPr>
        <p:txBody>
          <a:bodyPr wrap="square">
            <a:spAutoFit/>
          </a:bodyPr>
          <a:lstStyle/>
          <a:p>
            <a:pPr marL="342900" indent="-342900">
              <a:lnSpc>
                <a:spcPct val="150000"/>
              </a:lnSpc>
              <a:buFont typeface="Wingdings" panose="05000000000000000000" pitchFamily="2" charset="2"/>
              <a:buChar char="l"/>
            </a:pPr>
            <a:endParaRPr lang="en-US" altLang="zh-CN" sz="2000" dirty="0">
              <a:solidFill>
                <a:srgbClr val="333333"/>
              </a:solidFill>
              <a:latin typeface="Simsun" panose="02010600030101010101" pitchFamily="2" charset="-122"/>
              <a:ea typeface="Simsun" panose="02010600030101010101" pitchFamily="2" charset="-122"/>
            </a:endParaRPr>
          </a:p>
          <a:p>
            <a:pPr>
              <a:lnSpc>
                <a:spcPct val="150000"/>
              </a:lnSpc>
            </a:pPr>
            <a:r>
              <a:rPr lang="en-US" altLang="zh-CN" sz="2000" dirty="0">
                <a:solidFill>
                  <a:srgbClr val="333333"/>
                </a:solidFill>
                <a:latin typeface="Simsun" panose="02010600030101010101" pitchFamily="2" charset="-122"/>
                <a:ea typeface="Simsun" panose="02010600030101010101" pitchFamily="2" charset="-122"/>
              </a:rPr>
              <a:t>    </a:t>
            </a:r>
            <a:endParaRPr lang="zh-CN" altLang="en-US" sz="2000" dirty="0">
              <a:solidFill>
                <a:srgbClr val="333333"/>
              </a:solidFill>
              <a:latin typeface="Simsun" panose="02010600030101010101" pitchFamily="2" charset="-122"/>
              <a:ea typeface="Simsun" panose="02010600030101010101" pitchFamily="2" charset="-122"/>
            </a:endParaRPr>
          </a:p>
        </p:txBody>
      </p:sp>
      <p:pic>
        <p:nvPicPr>
          <p:cNvPr id="6" name="图片 5">
            <a:extLst>
              <a:ext uri="{FF2B5EF4-FFF2-40B4-BE49-F238E27FC236}">
                <a16:creationId xmlns:a16="http://schemas.microsoft.com/office/drawing/2014/main" id="{C9501B2E-98C3-480A-BC4C-CF232C32E58A}"/>
              </a:ext>
            </a:extLst>
          </p:cNvPr>
          <p:cNvPicPr>
            <a:picLocks noChangeAspect="1"/>
          </p:cNvPicPr>
          <p:nvPr/>
        </p:nvPicPr>
        <p:blipFill>
          <a:blip r:embed="rId3"/>
          <a:stretch>
            <a:fillRect/>
          </a:stretch>
        </p:blipFill>
        <p:spPr>
          <a:xfrm>
            <a:off x="1187624" y="1348861"/>
            <a:ext cx="6886730" cy="3304275"/>
          </a:xfrm>
          <a:prstGeom prst="rect">
            <a:avLst/>
          </a:prstGeom>
        </p:spPr>
      </p:pic>
    </p:spTree>
    <p:extLst>
      <p:ext uri="{BB962C8B-B14F-4D97-AF65-F5344CB8AC3E}">
        <p14:creationId xmlns:p14="http://schemas.microsoft.com/office/powerpoint/2010/main" val="30050249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en-US" altLang="zh-CN" dirty="0">
                <a:ea typeface="Arial Unicode MS" panose="020B0604020202020204"/>
              </a:rPr>
              <a:t>Web</a:t>
            </a:r>
            <a:r>
              <a:rPr lang="zh-CN" altLang="en-US" dirty="0">
                <a:ea typeface="Arial Unicode MS" panose="020B0604020202020204"/>
              </a:rPr>
              <a:t>数据库基本概念</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a:xfrm>
            <a:off x="107504" y="1341438"/>
            <a:ext cx="8856984" cy="5241924"/>
          </a:xfrm>
        </p:spPr>
        <p:txBody>
          <a:bodyPr/>
          <a:lstStyle/>
          <a:p>
            <a:pPr marL="0" indent="0">
              <a:lnSpc>
                <a:spcPct val="150000"/>
              </a:lnSpc>
              <a:buNone/>
            </a:pPr>
            <a:r>
              <a:rPr lang="en-US" altLang="zh-CN" dirty="0"/>
              <a:t>       </a:t>
            </a:r>
            <a:endParaRPr lang="zh-CN" altLang="en-US" dirty="0">
              <a:solidFill>
                <a:srgbClr val="FF0000"/>
              </a:solidFill>
            </a:endParaRPr>
          </a:p>
        </p:txBody>
      </p:sp>
      <p:sp>
        <p:nvSpPr>
          <p:cNvPr id="4" name="矩形 3">
            <a:extLst>
              <a:ext uri="{FF2B5EF4-FFF2-40B4-BE49-F238E27FC236}">
                <a16:creationId xmlns:a16="http://schemas.microsoft.com/office/drawing/2014/main" id="{09F7485D-8F01-49BA-A84F-01193F600A6A}"/>
              </a:ext>
            </a:extLst>
          </p:cNvPr>
          <p:cNvSpPr/>
          <p:nvPr/>
        </p:nvSpPr>
        <p:spPr>
          <a:xfrm>
            <a:off x="323528" y="1484784"/>
            <a:ext cx="8424936" cy="5324535"/>
          </a:xfrm>
          <a:prstGeom prst="rect">
            <a:avLst/>
          </a:prstGeom>
        </p:spPr>
        <p:txBody>
          <a:bodyPr wrap="square">
            <a:spAutoFit/>
          </a:bodyPr>
          <a:lstStyle/>
          <a:p>
            <a:r>
              <a:rPr lang="zh-CN" altLang="en-US" sz="2000" b="1" dirty="0">
                <a:solidFill>
                  <a:srgbClr val="FF0000"/>
                </a:solidFill>
              </a:rPr>
              <a:t>数据设计建议</a:t>
            </a:r>
            <a:r>
              <a:rPr lang="en-US" altLang="zh-CN" sz="2000" b="1" dirty="0">
                <a:solidFill>
                  <a:srgbClr val="FF0000"/>
                </a:solidFill>
              </a:rPr>
              <a:t>(</a:t>
            </a:r>
            <a:r>
              <a:rPr lang="en-US" altLang="zh-CN" sz="2000" b="1" dirty="0" err="1">
                <a:solidFill>
                  <a:srgbClr val="FF0000"/>
                </a:solidFill>
              </a:rPr>
              <a:t>Mysql</a:t>
            </a:r>
            <a:r>
              <a:rPr lang="en-US" altLang="zh-CN" sz="2000" b="1" dirty="0">
                <a:solidFill>
                  <a:srgbClr val="FF0000"/>
                </a:solidFill>
              </a:rPr>
              <a:t>)</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范式和冗余：</a:t>
            </a:r>
            <a:r>
              <a:rPr lang="zh-CN" altLang="en-US" sz="2000" dirty="0"/>
              <a:t>关系型数据库的范式有六种，这是理论上的。在实际开发中，往往达到第三范式即可，并添加一些冗余字段用于加快查询速度。</a:t>
            </a:r>
            <a:endParaRPr lang="en-US" altLang="zh-CN" sz="2000" dirty="0"/>
          </a:p>
          <a:p>
            <a:endParaRPr lang="en-US" altLang="zh-CN" sz="2000" dirty="0"/>
          </a:p>
          <a:p>
            <a:r>
              <a:rPr lang="zh-CN" altLang="en-US" sz="2000" b="1" dirty="0">
                <a:solidFill>
                  <a:srgbClr val="FF0000"/>
                </a:solidFill>
              </a:rPr>
              <a:t>主外键：</a:t>
            </a:r>
            <a:r>
              <a:rPr lang="zh-CN" altLang="en-US" sz="2000" dirty="0"/>
              <a:t>建立逻辑上的主外键，但不建立硬性的主外键关系。逻辑上的主外键意味着，主外键关系的维护交于程序来完成，而不是数据库系统。这样可以避免主外键冲突而引起的不必要</a:t>
            </a:r>
            <a:r>
              <a:rPr lang="en-US" altLang="zh-CN" sz="2000" dirty="0"/>
              <a:t>bug</a:t>
            </a:r>
            <a:r>
              <a:rPr lang="zh-CN" altLang="en-US" sz="2000" dirty="0"/>
              <a:t>。尽量不使用组合主键。</a:t>
            </a:r>
            <a:endParaRPr lang="en-US" altLang="zh-CN" sz="2000" dirty="0"/>
          </a:p>
          <a:p>
            <a:endParaRPr lang="en-US" altLang="zh-CN" sz="2000" dirty="0"/>
          </a:p>
          <a:p>
            <a:r>
              <a:rPr lang="zh-CN" altLang="en-US" sz="2000" b="1" dirty="0">
                <a:solidFill>
                  <a:srgbClr val="FF0000"/>
                </a:solidFill>
              </a:rPr>
              <a:t>字段类型和大小：</a:t>
            </a:r>
            <a:endParaRPr lang="en-US" altLang="zh-CN" sz="2000" b="1" dirty="0">
              <a:solidFill>
                <a:srgbClr val="FF0000"/>
              </a:solidFill>
            </a:endParaRPr>
          </a:p>
          <a:p>
            <a:pPr marL="342900" indent="-342900">
              <a:buFont typeface="Wingdings" panose="05000000000000000000" pitchFamily="2" charset="2"/>
              <a:buChar char="l"/>
            </a:pPr>
            <a:r>
              <a:rPr lang="zh-CN" altLang="en-US" sz="2000" dirty="0"/>
              <a:t>在为一个字段指定类型时，尽量使用整数类型。因为查询效率高，存储空间小。</a:t>
            </a:r>
            <a:endParaRPr lang="en-US" altLang="zh-CN" sz="2000" dirty="0"/>
          </a:p>
          <a:p>
            <a:pPr marL="342900" indent="-342900">
              <a:buFont typeface="Wingdings" panose="05000000000000000000" pitchFamily="2" charset="2"/>
              <a:buChar char="l"/>
            </a:pPr>
            <a:r>
              <a:rPr lang="zh-CN" altLang="en-US" sz="2000" dirty="0"/>
              <a:t>整数类型字段，尽量使用 </a:t>
            </a:r>
            <a:r>
              <a:rPr lang="en-US" altLang="zh-CN" sz="2000" dirty="0"/>
              <a:t>unsigned </a:t>
            </a:r>
            <a:r>
              <a:rPr lang="zh-CN" altLang="en-US" sz="2000" dirty="0"/>
              <a:t>。如果确实需要表示负数，那就用有符号的整数类型。如果字段长度已知，务必使用</a:t>
            </a:r>
            <a:r>
              <a:rPr lang="en-US" altLang="zh-CN" sz="2000" dirty="0"/>
              <a:t>char</a:t>
            </a:r>
            <a:r>
              <a:rPr lang="zh-CN" altLang="en-US" sz="2000" dirty="0"/>
              <a:t>而不是</a:t>
            </a:r>
            <a:r>
              <a:rPr lang="en-US" altLang="zh-CN" sz="2000" dirty="0"/>
              <a:t>varchar</a:t>
            </a:r>
            <a:r>
              <a:rPr lang="zh-CN" altLang="en-US" sz="2000" dirty="0"/>
              <a:t>。</a:t>
            </a:r>
            <a:r>
              <a:rPr lang="en-US" altLang="zh-CN" sz="2000" dirty="0"/>
              <a:t>varchar</a:t>
            </a:r>
            <a:r>
              <a:rPr lang="zh-CN" altLang="en-US" sz="2000" dirty="0"/>
              <a:t>容易产生数据碎片，影响效率。比如存储</a:t>
            </a:r>
            <a:r>
              <a:rPr lang="en-US" altLang="zh-CN" sz="2000" dirty="0"/>
              <a:t>MD5</a:t>
            </a:r>
            <a:r>
              <a:rPr lang="zh-CN" altLang="en-US" sz="2000" dirty="0"/>
              <a:t>哈希值。</a:t>
            </a:r>
            <a:endParaRPr lang="en-US" altLang="zh-CN" sz="2000" dirty="0"/>
          </a:p>
          <a:p>
            <a:pPr marL="342900" indent="-342900">
              <a:buFont typeface="Wingdings" panose="05000000000000000000" pitchFamily="2" charset="2"/>
              <a:buChar char="l"/>
            </a:pPr>
            <a:r>
              <a:rPr lang="zh-CN" altLang="en-US" sz="2000" dirty="0"/>
              <a:t>尽量避免可空字段，并给字段设置默认值。</a:t>
            </a:r>
            <a:r>
              <a:rPr lang="en-US" altLang="zh-CN" sz="2000" dirty="0"/>
              <a:t>NULL </a:t>
            </a:r>
            <a:r>
              <a:rPr lang="zh-CN" altLang="en-US" sz="2000" dirty="0"/>
              <a:t>有时候会引起意料之外的</a:t>
            </a:r>
            <a:r>
              <a:rPr lang="en-US" altLang="zh-CN" sz="2000" dirty="0"/>
              <a:t>BUG</a:t>
            </a:r>
            <a:r>
              <a:rPr lang="zh-CN" altLang="en-US" sz="2000" dirty="0"/>
              <a:t>。</a:t>
            </a:r>
          </a:p>
        </p:txBody>
      </p:sp>
    </p:spTree>
    <p:extLst>
      <p:ext uri="{BB962C8B-B14F-4D97-AF65-F5344CB8AC3E}">
        <p14:creationId xmlns:p14="http://schemas.microsoft.com/office/powerpoint/2010/main" val="36364260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en-US" altLang="zh-CN" dirty="0">
                <a:ea typeface="Arial Unicode MS" panose="020B0604020202020204"/>
              </a:rPr>
              <a:t>Web</a:t>
            </a:r>
            <a:r>
              <a:rPr lang="zh-CN" altLang="en-US" dirty="0">
                <a:ea typeface="Arial Unicode MS" panose="020B0604020202020204"/>
              </a:rPr>
              <a:t>数据库基本概念</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a:xfrm>
            <a:off x="143508" y="1755066"/>
            <a:ext cx="8856984" cy="4986302"/>
          </a:xfrm>
        </p:spPr>
        <p:txBody>
          <a:bodyPr/>
          <a:lstStyle/>
          <a:p>
            <a:pPr marL="0" indent="0">
              <a:lnSpc>
                <a:spcPct val="150000"/>
              </a:lnSpc>
              <a:buNone/>
            </a:pPr>
            <a:r>
              <a:rPr lang="zh-CN" altLang="en-US" sz="2000" b="1" dirty="0">
                <a:solidFill>
                  <a:srgbClr val="FF0000"/>
                </a:solidFill>
              </a:rPr>
              <a:t>索引：</a:t>
            </a:r>
            <a:endParaRPr lang="en-US" altLang="zh-CN" sz="2000" b="1" dirty="0">
              <a:solidFill>
                <a:srgbClr val="FF0000"/>
              </a:solidFill>
            </a:endParaRPr>
          </a:p>
          <a:p>
            <a:pPr>
              <a:lnSpc>
                <a:spcPct val="150000"/>
              </a:lnSpc>
              <a:buFont typeface="Wingdings" panose="05000000000000000000" pitchFamily="2" charset="2"/>
              <a:buChar char="l"/>
            </a:pPr>
            <a:r>
              <a:rPr lang="zh-CN" altLang="en-US" sz="2000" dirty="0"/>
              <a:t>不要随意建立索引，应当根据慢查询建立适当的索引。</a:t>
            </a:r>
            <a:endParaRPr lang="en-US" altLang="zh-CN" sz="2000" dirty="0"/>
          </a:p>
          <a:p>
            <a:pPr marL="0" indent="0">
              <a:lnSpc>
                <a:spcPct val="150000"/>
              </a:lnSpc>
              <a:buNone/>
            </a:pPr>
            <a:r>
              <a:rPr lang="zh-CN" altLang="en-US" sz="2000" dirty="0"/>
              <a:t>比如：经常需要排序、分组的字段，可以建立索引。把组合主键、值唯一的字段建立为唯一索引。</a:t>
            </a:r>
            <a:endParaRPr lang="en-US" altLang="zh-CN" sz="2000" dirty="0"/>
          </a:p>
          <a:p>
            <a:pPr>
              <a:lnSpc>
                <a:spcPct val="150000"/>
              </a:lnSpc>
              <a:buFont typeface="Wingdings" panose="05000000000000000000" pitchFamily="2" charset="2"/>
              <a:buChar char="l"/>
            </a:pPr>
            <a:r>
              <a:rPr lang="zh-CN" altLang="en-US" sz="2000" dirty="0"/>
              <a:t>尽量使用数据量比较少的索引。</a:t>
            </a:r>
            <a:endParaRPr lang="en-US" altLang="zh-CN" sz="2000" dirty="0"/>
          </a:p>
          <a:p>
            <a:pPr marL="0" indent="0">
              <a:lnSpc>
                <a:spcPct val="150000"/>
              </a:lnSpc>
              <a:buNone/>
            </a:pPr>
            <a:r>
              <a:rPr lang="zh-CN" altLang="en-US" sz="2000" dirty="0"/>
              <a:t>比如：在整数类型上建立，而不是在文本类型上。这也意味着，在对 </a:t>
            </a:r>
            <a:r>
              <a:rPr lang="en-US" altLang="zh-CN" sz="2000" dirty="0"/>
              <a:t>text </a:t>
            </a:r>
            <a:r>
              <a:rPr lang="zh-CN" altLang="en-US" sz="2000" dirty="0"/>
              <a:t>等数据量比较大的字段建立索引时，应取字段的前面几个字符建立索引即可，而不是建立全文索引。</a:t>
            </a:r>
            <a:endParaRPr lang="en-US" altLang="zh-CN" sz="2000" dirty="0"/>
          </a:p>
          <a:p>
            <a:pPr>
              <a:lnSpc>
                <a:spcPct val="150000"/>
              </a:lnSpc>
              <a:buFont typeface="Wingdings" panose="05000000000000000000" pitchFamily="2" charset="2"/>
              <a:buChar char="l"/>
            </a:pPr>
            <a:r>
              <a:rPr lang="zh-CN" altLang="en-US" sz="2000" dirty="0"/>
              <a:t>尽量选择取值范围更大的字段建立索引。</a:t>
            </a:r>
            <a:endParaRPr lang="en-US" altLang="zh-CN" sz="2000" dirty="0"/>
          </a:p>
          <a:p>
            <a:pPr marL="0" indent="0">
              <a:lnSpc>
                <a:spcPct val="150000"/>
              </a:lnSpc>
              <a:buNone/>
            </a:pPr>
            <a:r>
              <a:rPr lang="zh-CN" altLang="en-US" sz="2000" dirty="0"/>
              <a:t>比如：我们不应该在 性别字段上建立索引，因为它的取值太有限了。</a:t>
            </a:r>
            <a:endParaRPr lang="en-US" altLang="zh-CN" sz="2000" dirty="0"/>
          </a:p>
        </p:txBody>
      </p:sp>
      <p:sp>
        <p:nvSpPr>
          <p:cNvPr id="4" name="矩形 3">
            <a:extLst>
              <a:ext uri="{FF2B5EF4-FFF2-40B4-BE49-F238E27FC236}">
                <a16:creationId xmlns:a16="http://schemas.microsoft.com/office/drawing/2014/main" id="{09F7485D-8F01-49BA-A84F-01193F600A6A}"/>
              </a:ext>
            </a:extLst>
          </p:cNvPr>
          <p:cNvSpPr/>
          <p:nvPr/>
        </p:nvSpPr>
        <p:spPr>
          <a:xfrm>
            <a:off x="35500" y="1319685"/>
            <a:ext cx="8424936" cy="400110"/>
          </a:xfrm>
          <a:prstGeom prst="rect">
            <a:avLst/>
          </a:prstGeom>
        </p:spPr>
        <p:txBody>
          <a:bodyPr wrap="square">
            <a:spAutoFit/>
          </a:bodyPr>
          <a:lstStyle/>
          <a:p>
            <a:r>
              <a:rPr lang="zh-CN" altLang="en-US" sz="2000" b="1" dirty="0">
                <a:solidFill>
                  <a:srgbClr val="FF0000"/>
                </a:solidFill>
              </a:rPr>
              <a:t>数据设计建议（</a:t>
            </a:r>
            <a:r>
              <a:rPr lang="en-US" altLang="zh-CN" sz="2000" b="1" dirty="0" err="1">
                <a:solidFill>
                  <a:srgbClr val="FF0000"/>
                </a:solidFill>
              </a:rPr>
              <a:t>Mysql</a:t>
            </a:r>
            <a:r>
              <a:rPr lang="zh-CN" altLang="en-US" sz="2000" b="1" dirty="0">
                <a:solidFill>
                  <a:srgbClr val="FF0000"/>
                </a:solidFill>
              </a:rPr>
              <a:t>）：</a:t>
            </a:r>
            <a:endParaRPr lang="en-US" altLang="zh-CN" sz="2000" b="1" dirty="0">
              <a:solidFill>
                <a:srgbClr val="FF0000"/>
              </a:solidFill>
            </a:endParaRPr>
          </a:p>
        </p:txBody>
      </p:sp>
    </p:spTree>
    <p:extLst>
      <p:ext uri="{BB962C8B-B14F-4D97-AF65-F5344CB8AC3E}">
        <p14:creationId xmlns:p14="http://schemas.microsoft.com/office/powerpoint/2010/main" val="1638194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en-US" altLang="zh-CN" dirty="0">
                <a:ea typeface="Arial Unicode MS" panose="020B0604020202020204"/>
              </a:rPr>
              <a:t>Web</a:t>
            </a:r>
            <a:r>
              <a:rPr lang="zh-CN" altLang="en-US" dirty="0">
                <a:ea typeface="Arial Unicode MS" panose="020B0604020202020204"/>
              </a:rPr>
              <a:t>数据库基本概念</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a:xfrm>
            <a:off x="108012" y="1844824"/>
            <a:ext cx="9000492" cy="4738538"/>
          </a:xfrm>
        </p:spPr>
        <p:txBody>
          <a:bodyPr/>
          <a:lstStyle/>
          <a:p>
            <a:pPr marL="0" indent="0">
              <a:lnSpc>
                <a:spcPct val="150000"/>
              </a:lnSpc>
              <a:buNone/>
            </a:pPr>
            <a:r>
              <a:rPr lang="zh-CN" altLang="en-US" sz="2000" b="1" dirty="0">
                <a:solidFill>
                  <a:srgbClr val="FF0000"/>
                </a:solidFill>
              </a:rPr>
              <a:t>索引：</a:t>
            </a:r>
            <a:endParaRPr lang="en-US" altLang="zh-CN" sz="2000" b="1" dirty="0">
              <a:solidFill>
                <a:srgbClr val="FF0000"/>
              </a:solidFill>
            </a:endParaRPr>
          </a:p>
          <a:p>
            <a:pPr>
              <a:lnSpc>
                <a:spcPct val="150000"/>
              </a:lnSpc>
              <a:buFont typeface="Wingdings" panose="05000000000000000000" pitchFamily="2" charset="2"/>
              <a:buChar char="l"/>
            </a:pPr>
            <a:r>
              <a:rPr lang="zh-CN" altLang="en-US" sz="2000" dirty="0"/>
              <a:t>尽量扩展索引，而不是建立一个新的。</a:t>
            </a:r>
            <a:endParaRPr lang="en-US" altLang="zh-CN" sz="2000" dirty="0"/>
          </a:p>
          <a:p>
            <a:pPr marL="0" indent="0">
              <a:lnSpc>
                <a:spcPct val="150000"/>
              </a:lnSpc>
              <a:buNone/>
            </a:pPr>
            <a:r>
              <a:rPr lang="zh-CN" altLang="en-US" sz="2000" dirty="0"/>
              <a:t>比如：已有索引</a:t>
            </a:r>
            <a:r>
              <a:rPr lang="en-US" altLang="zh-CN" sz="2000" dirty="0"/>
              <a:t>(</a:t>
            </a:r>
            <a:r>
              <a:rPr lang="en-US" altLang="zh-CN" sz="2000" dirty="0" err="1"/>
              <a:t>user_id</a:t>
            </a:r>
            <a:r>
              <a:rPr lang="en-US" altLang="zh-CN" sz="2000" dirty="0"/>
              <a:t>)</a:t>
            </a:r>
            <a:r>
              <a:rPr lang="zh-CN" altLang="en-US" sz="2000" dirty="0"/>
              <a:t>，现在要建立</a:t>
            </a:r>
            <a:r>
              <a:rPr lang="en-US" altLang="zh-CN" sz="2000" dirty="0" err="1"/>
              <a:t>class_id</a:t>
            </a:r>
            <a:r>
              <a:rPr lang="zh-CN" altLang="en-US" sz="2000" dirty="0"/>
              <a:t>的索引，可以考虑建立为</a:t>
            </a:r>
            <a:r>
              <a:rPr lang="en-US" altLang="zh-CN" sz="2000" dirty="0"/>
              <a:t>(</a:t>
            </a:r>
            <a:r>
              <a:rPr lang="en-US" altLang="zh-CN" sz="2000" dirty="0" err="1"/>
              <a:t>user_id</a:t>
            </a:r>
            <a:r>
              <a:rPr lang="en-US" altLang="zh-CN" sz="2000" dirty="0"/>
              <a:t>, </a:t>
            </a:r>
            <a:r>
              <a:rPr lang="en-US" altLang="zh-CN" sz="2000" dirty="0" err="1"/>
              <a:t>class_id</a:t>
            </a:r>
            <a:r>
              <a:rPr lang="en-US" altLang="zh-CN" sz="2000" dirty="0"/>
              <a:t>)</a:t>
            </a:r>
            <a:r>
              <a:rPr lang="zh-CN" altLang="en-US" sz="2000" dirty="0"/>
              <a:t>。索引的建立是否恰当，最终取决于查询速度是否提高了。所以建议根据慢查询日志来建立适当的索引。</a:t>
            </a:r>
            <a:endParaRPr lang="en-US" altLang="zh-CN" sz="2000" dirty="0"/>
          </a:p>
          <a:p>
            <a:pPr marL="0" indent="0">
              <a:lnSpc>
                <a:spcPct val="150000"/>
              </a:lnSpc>
              <a:buNone/>
            </a:pPr>
            <a:r>
              <a:rPr lang="zh-CN" altLang="en-US" sz="2000" dirty="0">
                <a:solidFill>
                  <a:srgbClr val="FF0000"/>
                </a:solidFill>
              </a:rPr>
              <a:t>编码：</a:t>
            </a:r>
            <a:r>
              <a:rPr lang="zh-CN" altLang="en-US" sz="2000" dirty="0"/>
              <a:t>尽量使用</a:t>
            </a:r>
            <a:r>
              <a:rPr lang="en-US" altLang="zh-CN" sz="2000" dirty="0"/>
              <a:t>utf8mb4</a:t>
            </a:r>
            <a:r>
              <a:rPr lang="zh-CN" altLang="en-US" sz="2000" dirty="0"/>
              <a:t>编码，这是四字节的</a:t>
            </a:r>
            <a:r>
              <a:rPr lang="en-US" altLang="zh-CN" sz="2000" dirty="0"/>
              <a:t>UTF-8</a:t>
            </a:r>
            <a:r>
              <a:rPr lang="zh-CN" altLang="en-US" sz="2000" dirty="0"/>
              <a:t>编码，是符合标准意义的。而</a:t>
            </a:r>
            <a:r>
              <a:rPr lang="en-US" altLang="zh-CN" sz="2000" dirty="0"/>
              <a:t>utf8</a:t>
            </a:r>
            <a:r>
              <a:rPr lang="zh-CN" altLang="en-US" sz="2000" dirty="0"/>
              <a:t>编码是用三字节存的，所以不能保存</a:t>
            </a:r>
            <a:r>
              <a:rPr lang="en-US" altLang="zh-CN" sz="2000" dirty="0"/>
              <a:t>emoji</a:t>
            </a:r>
            <a:r>
              <a:rPr lang="zh-CN" altLang="en-US" sz="2000" dirty="0"/>
              <a:t>表情。</a:t>
            </a:r>
          </a:p>
        </p:txBody>
      </p:sp>
      <p:sp>
        <p:nvSpPr>
          <p:cNvPr id="4" name="矩形 3">
            <a:extLst>
              <a:ext uri="{FF2B5EF4-FFF2-40B4-BE49-F238E27FC236}">
                <a16:creationId xmlns:a16="http://schemas.microsoft.com/office/drawing/2014/main" id="{09F7485D-8F01-49BA-A84F-01193F600A6A}"/>
              </a:ext>
            </a:extLst>
          </p:cNvPr>
          <p:cNvSpPr/>
          <p:nvPr/>
        </p:nvSpPr>
        <p:spPr>
          <a:xfrm>
            <a:off x="0" y="1436076"/>
            <a:ext cx="8424936" cy="400110"/>
          </a:xfrm>
          <a:prstGeom prst="rect">
            <a:avLst/>
          </a:prstGeom>
        </p:spPr>
        <p:txBody>
          <a:bodyPr wrap="square">
            <a:spAutoFit/>
          </a:bodyPr>
          <a:lstStyle/>
          <a:p>
            <a:r>
              <a:rPr lang="zh-CN" altLang="en-US" sz="2000" b="1" dirty="0">
                <a:solidFill>
                  <a:srgbClr val="FF0000"/>
                </a:solidFill>
              </a:rPr>
              <a:t>数据设计建议（</a:t>
            </a:r>
            <a:r>
              <a:rPr lang="en-US" altLang="zh-CN" sz="2000" b="1" dirty="0" err="1">
                <a:solidFill>
                  <a:srgbClr val="FF0000"/>
                </a:solidFill>
              </a:rPr>
              <a:t>Mysql</a:t>
            </a:r>
            <a:r>
              <a:rPr lang="zh-CN" altLang="en-US" sz="2000" b="1" dirty="0">
                <a:solidFill>
                  <a:srgbClr val="FF0000"/>
                </a:solidFill>
              </a:rPr>
              <a:t>） ：</a:t>
            </a:r>
            <a:endParaRPr lang="en-US" altLang="zh-CN" sz="2000" b="1" dirty="0">
              <a:solidFill>
                <a:srgbClr val="FF0000"/>
              </a:solidFill>
            </a:endParaRPr>
          </a:p>
        </p:txBody>
      </p:sp>
    </p:spTree>
    <p:extLst>
      <p:ext uri="{BB962C8B-B14F-4D97-AF65-F5344CB8AC3E}">
        <p14:creationId xmlns:p14="http://schemas.microsoft.com/office/powerpoint/2010/main" val="16492788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en-US" altLang="zh-CN" dirty="0">
                <a:ea typeface="Arial Unicode MS" panose="020B0604020202020204"/>
              </a:rPr>
              <a:t>Web</a:t>
            </a:r>
            <a:r>
              <a:rPr lang="zh-CN" altLang="en-US" dirty="0">
                <a:ea typeface="Arial Unicode MS" panose="020B0604020202020204"/>
              </a:rPr>
              <a:t>数据库基本概念</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a:xfrm>
            <a:off x="107504" y="1341438"/>
            <a:ext cx="8856984" cy="5241924"/>
          </a:xfrm>
        </p:spPr>
        <p:txBody>
          <a:bodyPr/>
          <a:lstStyle/>
          <a:p>
            <a:pPr marL="0" indent="0">
              <a:lnSpc>
                <a:spcPct val="150000"/>
              </a:lnSpc>
              <a:buNone/>
            </a:pPr>
            <a:r>
              <a:rPr lang="en-US" altLang="zh-CN" dirty="0"/>
              <a:t>       </a:t>
            </a:r>
            <a:endParaRPr lang="zh-CN" altLang="en-US" dirty="0">
              <a:solidFill>
                <a:srgbClr val="FF0000"/>
              </a:solidFill>
            </a:endParaRPr>
          </a:p>
        </p:txBody>
      </p:sp>
      <p:sp>
        <p:nvSpPr>
          <p:cNvPr id="4" name="矩形 3">
            <a:extLst>
              <a:ext uri="{FF2B5EF4-FFF2-40B4-BE49-F238E27FC236}">
                <a16:creationId xmlns:a16="http://schemas.microsoft.com/office/drawing/2014/main" id="{46E48B92-DF64-469C-AF16-6834D5C626E9}"/>
              </a:ext>
            </a:extLst>
          </p:cNvPr>
          <p:cNvSpPr/>
          <p:nvPr/>
        </p:nvSpPr>
        <p:spPr>
          <a:xfrm>
            <a:off x="107504" y="1341438"/>
            <a:ext cx="8856984" cy="5030480"/>
          </a:xfrm>
          <a:prstGeom prst="rect">
            <a:avLst/>
          </a:prstGeom>
        </p:spPr>
        <p:txBody>
          <a:bodyPr wrap="square">
            <a:spAutoFit/>
          </a:bodyPr>
          <a:lstStyle/>
          <a:p>
            <a:pPr>
              <a:lnSpc>
                <a:spcPct val="150000"/>
              </a:lnSpc>
            </a:pPr>
            <a:r>
              <a:rPr lang="zh-CN" altLang="en-US" sz="2400" b="1" dirty="0">
                <a:solidFill>
                  <a:srgbClr val="FF0000"/>
                </a:solidFill>
              </a:rPr>
              <a:t>字段定义建议</a:t>
            </a:r>
            <a:r>
              <a:rPr lang="en-US" altLang="zh-CN" sz="2400" b="1" dirty="0">
                <a:solidFill>
                  <a:srgbClr val="FF0000"/>
                </a:solidFill>
              </a:rPr>
              <a:t>(</a:t>
            </a:r>
            <a:r>
              <a:rPr lang="en-US" altLang="zh-CN" sz="2400" b="1" dirty="0" err="1">
                <a:solidFill>
                  <a:srgbClr val="FF0000"/>
                </a:solidFill>
              </a:rPr>
              <a:t>Mysql</a:t>
            </a:r>
            <a:r>
              <a:rPr lang="en-US" altLang="zh-CN" sz="2400" b="1" dirty="0">
                <a:solidFill>
                  <a:srgbClr val="FF0000"/>
                </a:solidFill>
              </a:rPr>
              <a:t>)</a:t>
            </a:r>
          </a:p>
          <a:p>
            <a:pPr marL="285750" indent="-285750">
              <a:lnSpc>
                <a:spcPct val="150000"/>
              </a:lnSpc>
              <a:buFont typeface="Wingdings" panose="05000000000000000000" pitchFamily="2" charset="2"/>
              <a:buChar char="l"/>
            </a:pPr>
            <a:r>
              <a:rPr lang="en-US" altLang="zh-CN" dirty="0"/>
              <a:t>id </a:t>
            </a:r>
            <a:r>
              <a:rPr lang="zh-CN" altLang="en-US" dirty="0"/>
              <a:t>主键字段必有</a:t>
            </a:r>
            <a:endParaRPr lang="en-US" altLang="zh-CN" dirty="0"/>
          </a:p>
          <a:p>
            <a:pPr marL="285750" indent="-285750">
              <a:lnSpc>
                <a:spcPct val="150000"/>
              </a:lnSpc>
              <a:buFont typeface="Wingdings" panose="05000000000000000000" pitchFamily="2" charset="2"/>
              <a:buChar char="l"/>
            </a:pPr>
            <a:r>
              <a:rPr lang="zh-CN" altLang="en-US" dirty="0"/>
              <a:t>类型。</a:t>
            </a:r>
            <a:r>
              <a:rPr lang="en-US" altLang="zh-CN" dirty="0"/>
              <a:t>unsigned </a:t>
            </a:r>
            <a:r>
              <a:rPr lang="en-US" altLang="zh-CN" dirty="0" err="1"/>
              <a:t>tinyint</a:t>
            </a:r>
            <a:r>
              <a:rPr lang="zh-CN" altLang="en-US" dirty="0"/>
              <a:t>（</a:t>
            </a:r>
            <a:r>
              <a:rPr lang="en-US" altLang="zh-CN" dirty="0"/>
              <a:t>0~255</a:t>
            </a:r>
            <a:r>
              <a:rPr lang="zh-CN" altLang="en-US" dirty="0"/>
              <a:t>）足矣。</a:t>
            </a:r>
            <a:endParaRPr lang="en-US" altLang="zh-CN" dirty="0"/>
          </a:p>
          <a:p>
            <a:pPr marL="285750" indent="-285750">
              <a:lnSpc>
                <a:spcPct val="150000"/>
              </a:lnSpc>
              <a:buFont typeface="Wingdings" panose="05000000000000000000" pitchFamily="2" charset="2"/>
              <a:buChar char="l"/>
            </a:pPr>
            <a:r>
              <a:rPr lang="zh-CN" altLang="en-US" dirty="0"/>
              <a:t>登录名。必须是变长的，因为这是用户设置的，最多不超过 </a:t>
            </a:r>
            <a:r>
              <a:rPr lang="en-US" altLang="zh-CN" dirty="0"/>
              <a:t>32 </a:t>
            </a:r>
            <a:r>
              <a:rPr lang="zh-CN" altLang="en-US" dirty="0"/>
              <a:t>字符。</a:t>
            </a:r>
            <a:endParaRPr lang="en-US" altLang="zh-CN" dirty="0"/>
          </a:p>
          <a:p>
            <a:pPr marL="285750" indent="-285750">
              <a:lnSpc>
                <a:spcPct val="150000"/>
              </a:lnSpc>
              <a:buFont typeface="Wingdings" panose="05000000000000000000" pitchFamily="2" charset="2"/>
              <a:buChar char="l"/>
            </a:pPr>
            <a:r>
              <a:rPr lang="zh-CN" altLang="en-US" dirty="0"/>
              <a:t>手机号码。也可以用 </a:t>
            </a:r>
            <a:r>
              <a:rPr lang="en-US" altLang="zh-CN" dirty="0" err="1"/>
              <a:t>bigint</a:t>
            </a:r>
            <a:r>
              <a:rPr lang="en-US" altLang="zh-CN" dirty="0"/>
              <a:t> </a:t>
            </a:r>
            <a:r>
              <a:rPr lang="zh-CN" altLang="en-US" dirty="0"/>
              <a:t>存储。也可以用 </a:t>
            </a:r>
            <a:r>
              <a:rPr lang="en-US" altLang="zh-CN" dirty="0"/>
              <a:t>char(11) </a:t>
            </a:r>
            <a:r>
              <a:rPr lang="zh-CN" altLang="en-US" dirty="0"/>
              <a:t>来存，也可以用 </a:t>
            </a:r>
            <a:r>
              <a:rPr lang="en-US" altLang="zh-CN" dirty="0"/>
              <a:t>char(13) </a:t>
            </a:r>
            <a:r>
              <a:rPr lang="zh-CN" altLang="en-US" dirty="0"/>
              <a:t>来存（区号</a:t>
            </a:r>
            <a:r>
              <a:rPr lang="en-US" altLang="zh-CN" dirty="0"/>
              <a:t>2</a:t>
            </a:r>
            <a:r>
              <a:rPr lang="zh-CN" altLang="en-US" dirty="0"/>
              <a:t>位），可用</a:t>
            </a:r>
            <a:r>
              <a:rPr lang="en-US" altLang="zh-CN" dirty="0"/>
              <a:t>varchar(24) </a:t>
            </a:r>
            <a:r>
              <a:rPr lang="zh-CN" altLang="en-US" dirty="0"/>
              <a:t>记录不同国家长度也不一样的号码。</a:t>
            </a:r>
            <a:endParaRPr lang="en-US" altLang="zh-CN" dirty="0"/>
          </a:p>
          <a:p>
            <a:pPr marL="285750" indent="-285750">
              <a:lnSpc>
                <a:spcPct val="150000"/>
              </a:lnSpc>
              <a:buFont typeface="Wingdings" panose="05000000000000000000" pitchFamily="2" charset="2"/>
              <a:buChar char="l"/>
            </a:pPr>
            <a:r>
              <a:rPr lang="en-US" altLang="zh-CN" dirty="0"/>
              <a:t>email </a:t>
            </a:r>
            <a:r>
              <a:rPr lang="zh-CN" altLang="en-US" dirty="0"/>
              <a:t>邮箱地址。目前最长的邮箱是 </a:t>
            </a:r>
            <a:r>
              <a:rPr lang="en-US" altLang="zh-CN" dirty="0"/>
              <a:t>32 </a:t>
            </a:r>
            <a:r>
              <a:rPr lang="zh-CN" altLang="en-US" dirty="0"/>
              <a:t>字符，理论最长是 </a:t>
            </a:r>
            <a:r>
              <a:rPr lang="en-US" altLang="zh-CN" dirty="0"/>
              <a:t>320 </a:t>
            </a:r>
            <a:r>
              <a:rPr lang="zh-CN" altLang="en-US" dirty="0"/>
              <a:t>字符，可折中取了 </a:t>
            </a:r>
            <a:r>
              <a:rPr lang="en-US" altLang="zh-CN" dirty="0"/>
              <a:t>128 </a:t>
            </a:r>
            <a:r>
              <a:rPr lang="zh-CN" altLang="en-US" dirty="0"/>
              <a:t>字符。</a:t>
            </a:r>
            <a:r>
              <a:rPr lang="en-US" altLang="zh-CN" dirty="0"/>
              <a:t>password </a:t>
            </a:r>
            <a:r>
              <a:rPr lang="zh-CN" altLang="en-US" dirty="0"/>
              <a:t>密码。这里是是使用 </a:t>
            </a:r>
            <a:r>
              <a:rPr lang="en-US" altLang="zh-CN" dirty="0" err="1"/>
              <a:t>Hash:make</a:t>
            </a:r>
            <a:r>
              <a:rPr lang="en-US" altLang="zh-CN" dirty="0"/>
              <a:t> </a:t>
            </a:r>
            <a:r>
              <a:rPr lang="zh-CN" altLang="en-US" dirty="0"/>
              <a:t>方法生成的，最长只有 </a:t>
            </a:r>
            <a:r>
              <a:rPr lang="en-US" altLang="zh-CN" dirty="0"/>
              <a:t>60 </a:t>
            </a:r>
            <a:r>
              <a:rPr lang="zh-CN" altLang="en-US" dirty="0"/>
              <a:t>位，所以长度是 </a:t>
            </a:r>
            <a:r>
              <a:rPr lang="en-US" altLang="zh-CN" dirty="0"/>
              <a:t>60</a:t>
            </a:r>
            <a:r>
              <a:rPr lang="zh-CN" altLang="en-US" dirty="0"/>
              <a:t>，并且为了避免编码问题，使用 </a:t>
            </a:r>
            <a:r>
              <a:rPr lang="en-US" altLang="zh-CN" dirty="0"/>
              <a:t>binary </a:t>
            </a:r>
            <a:r>
              <a:rPr lang="zh-CN" altLang="en-US" dirty="0"/>
              <a:t>字段来存储。</a:t>
            </a:r>
            <a:endParaRPr lang="en-US" altLang="zh-CN" dirty="0"/>
          </a:p>
          <a:p>
            <a:pPr marL="285750" indent="-285750">
              <a:lnSpc>
                <a:spcPct val="150000"/>
              </a:lnSpc>
              <a:buFont typeface="Wingdings" panose="05000000000000000000" pitchFamily="2" charset="2"/>
              <a:buChar char="l"/>
            </a:pPr>
            <a:r>
              <a:rPr lang="zh-CN" altLang="en-US" dirty="0"/>
              <a:t>性别。也可以使用 </a:t>
            </a:r>
            <a:r>
              <a:rPr lang="en-US" altLang="zh-CN" dirty="0" err="1"/>
              <a:t>enum</a:t>
            </a:r>
            <a:r>
              <a:rPr lang="en-US" altLang="zh-CN" dirty="0"/>
              <a:t> </a:t>
            </a:r>
            <a:r>
              <a:rPr lang="zh-CN" altLang="en-US" dirty="0"/>
              <a:t>存储，但强烈不推荐，更何况只是用来存储整数形式的内容。所以直接用 </a:t>
            </a:r>
            <a:r>
              <a:rPr lang="en-US" altLang="zh-CN" dirty="0" err="1"/>
              <a:t>tinyint</a:t>
            </a:r>
            <a:r>
              <a:rPr lang="en-US" altLang="zh-CN" dirty="0"/>
              <a:t> </a:t>
            </a:r>
            <a:r>
              <a:rPr lang="zh-CN" altLang="en-US" dirty="0"/>
              <a:t>类型。</a:t>
            </a:r>
            <a:endParaRPr lang="en-US" altLang="zh-CN" dirty="0"/>
          </a:p>
          <a:p>
            <a:pPr marL="285750" indent="-285750">
              <a:lnSpc>
                <a:spcPct val="150000"/>
              </a:lnSpc>
              <a:buFont typeface="Wingdings" panose="05000000000000000000" pitchFamily="2" charset="2"/>
              <a:buChar char="l"/>
            </a:pPr>
            <a:r>
              <a:rPr lang="en-US" altLang="zh-CN" dirty="0"/>
              <a:t>IP</a:t>
            </a:r>
            <a:r>
              <a:rPr lang="zh-CN" altLang="en-US" dirty="0"/>
              <a:t>地址。</a:t>
            </a:r>
            <a:r>
              <a:rPr lang="en-US" altLang="zh-CN" dirty="0"/>
              <a:t>ipv4</a:t>
            </a:r>
            <a:r>
              <a:rPr lang="zh-CN" altLang="en-US" dirty="0"/>
              <a:t>地址。</a:t>
            </a:r>
            <a:r>
              <a:rPr lang="en-US" altLang="zh-CN" dirty="0"/>
              <a:t>32 </a:t>
            </a:r>
            <a:r>
              <a:rPr lang="zh-CN" altLang="en-US" dirty="0"/>
              <a:t>位的</a:t>
            </a:r>
            <a:r>
              <a:rPr lang="en-US" altLang="zh-CN" dirty="0"/>
              <a:t>ipv4</a:t>
            </a:r>
            <a:r>
              <a:rPr lang="zh-CN" altLang="en-US" dirty="0"/>
              <a:t>地址正好可以用一个</a:t>
            </a:r>
            <a:r>
              <a:rPr lang="en-US" altLang="zh-CN" dirty="0"/>
              <a:t>int</a:t>
            </a:r>
            <a:r>
              <a:rPr lang="zh-CN" altLang="en-US" dirty="0"/>
              <a:t>类型保存。</a:t>
            </a:r>
            <a:r>
              <a:rPr lang="en-US" altLang="zh-CN" dirty="0"/>
              <a:t>php</a:t>
            </a:r>
            <a:r>
              <a:rPr lang="zh-CN" altLang="en-US" dirty="0"/>
              <a:t>里使用</a:t>
            </a:r>
            <a:r>
              <a:rPr lang="en-US" altLang="zh-CN" dirty="0"/>
              <a:t>ip2long</a:t>
            </a:r>
            <a:r>
              <a:rPr lang="zh-CN" altLang="en-US" dirty="0"/>
              <a:t>函数即可完成转换。如果遇到 </a:t>
            </a:r>
            <a:r>
              <a:rPr lang="en-US" altLang="zh-CN" dirty="0"/>
              <a:t>ipv6 </a:t>
            </a:r>
            <a:r>
              <a:rPr lang="zh-CN" altLang="en-US" dirty="0"/>
              <a:t>地址，就需要用 </a:t>
            </a:r>
            <a:r>
              <a:rPr lang="en-US" altLang="zh-CN" dirty="0"/>
              <a:t>binary(16) </a:t>
            </a:r>
            <a:r>
              <a:rPr lang="zh-CN" altLang="en-US" dirty="0"/>
              <a:t>来存了。</a:t>
            </a:r>
          </a:p>
        </p:txBody>
      </p:sp>
    </p:spTree>
    <p:extLst>
      <p:ext uri="{BB962C8B-B14F-4D97-AF65-F5344CB8AC3E}">
        <p14:creationId xmlns:p14="http://schemas.microsoft.com/office/powerpoint/2010/main" val="13942308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C911F-A660-4868-9910-C11CAC55B100}"/>
              </a:ext>
            </a:extLst>
          </p:cNvPr>
          <p:cNvSpPr>
            <a:spLocks noGrp="1"/>
          </p:cNvSpPr>
          <p:nvPr>
            <p:ph type="title"/>
          </p:nvPr>
        </p:nvSpPr>
        <p:spPr/>
        <p:txBody>
          <a:bodyPr/>
          <a:lstStyle/>
          <a:p>
            <a:r>
              <a:rPr lang="en-US" altLang="zh-CN" dirty="0">
                <a:ea typeface="Arial Unicode MS" panose="020B0604020202020204"/>
              </a:rPr>
              <a:t>Web</a:t>
            </a:r>
            <a:r>
              <a:rPr lang="zh-CN" altLang="en-US" dirty="0">
                <a:ea typeface="Arial Unicode MS" panose="020B0604020202020204"/>
              </a:rPr>
              <a:t>数据库基本概念</a:t>
            </a:r>
            <a:endParaRPr lang="zh-CN" altLang="en-US" dirty="0"/>
          </a:p>
        </p:txBody>
      </p:sp>
      <p:pic>
        <p:nvPicPr>
          <p:cNvPr id="4" name="内容占位符 3">
            <a:extLst>
              <a:ext uri="{FF2B5EF4-FFF2-40B4-BE49-F238E27FC236}">
                <a16:creationId xmlns:a16="http://schemas.microsoft.com/office/drawing/2014/main" id="{D477493A-8F81-4DC6-A1EB-3BF4470EAC1E}"/>
              </a:ext>
            </a:extLst>
          </p:cNvPr>
          <p:cNvPicPr>
            <a:picLocks noGrp="1" noChangeAspect="1"/>
          </p:cNvPicPr>
          <p:nvPr>
            <p:ph idx="1"/>
          </p:nvPr>
        </p:nvPicPr>
        <p:blipFill>
          <a:blip r:embed="rId2"/>
          <a:stretch>
            <a:fillRect/>
          </a:stretch>
        </p:blipFill>
        <p:spPr>
          <a:xfrm>
            <a:off x="601216" y="1268760"/>
            <a:ext cx="8003232" cy="5521757"/>
          </a:xfrm>
          <a:prstGeom prst="rect">
            <a:avLst/>
          </a:prstGeom>
        </p:spPr>
      </p:pic>
    </p:spTree>
    <p:extLst>
      <p:ext uri="{BB962C8B-B14F-4D97-AF65-F5344CB8AC3E}">
        <p14:creationId xmlns:p14="http://schemas.microsoft.com/office/powerpoint/2010/main" val="32447008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5DE2A-EB13-4D2E-97A0-F60773022E7B}"/>
              </a:ext>
            </a:extLst>
          </p:cNvPr>
          <p:cNvSpPr>
            <a:spLocks noGrp="1"/>
          </p:cNvSpPr>
          <p:nvPr>
            <p:ph type="title"/>
          </p:nvPr>
        </p:nvSpPr>
        <p:spPr/>
        <p:txBody>
          <a:bodyPr/>
          <a:lstStyle/>
          <a:p>
            <a:r>
              <a:rPr lang="en-US" altLang="zh-CN" dirty="0">
                <a:ea typeface="Arial Unicode MS" panose="020B0604020202020204"/>
              </a:rPr>
              <a:t>Web</a:t>
            </a:r>
            <a:r>
              <a:rPr lang="zh-CN" altLang="en-US" dirty="0">
                <a:ea typeface="Arial Unicode MS" panose="020B0604020202020204"/>
              </a:rPr>
              <a:t>数据库基本概念</a:t>
            </a:r>
            <a:endParaRPr lang="zh-CN" altLang="en-US" dirty="0"/>
          </a:p>
        </p:txBody>
      </p:sp>
      <p:pic>
        <p:nvPicPr>
          <p:cNvPr id="4" name="内容占位符 3">
            <a:extLst>
              <a:ext uri="{FF2B5EF4-FFF2-40B4-BE49-F238E27FC236}">
                <a16:creationId xmlns:a16="http://schemas.microsoft.com/office/drawing/2014/main" id="{159962DF-3CE0-48F8-9550-E72481531088}"/>
              </a:ext>
            </a:extLst>
          </p:cNvPr>
          <p:cNvPicPr>
            <a:picLocks noGrp="1" noChangeAspect="1"/>
          </p:cNvPicPr>
          <p:nvPr>
            <p:ph idx="1"/>
          </p:nvPr>
        </p:nvPicPr>
        <p:blipFill>
          <a:blip r:embed="rId2"/>
          <a:stretch>
            <a:fillRect/>
          </a:stretch>
        </p:blipFill>
        <p:spPr>
          <a:xfrm>
            <a:off x="1043608" y="1238799"/>
            <a:ext cx="6840760" cy="4380402"/>
          </a:xfrm>
          <a:prstGeom prst="rect">
            <a:avLst/>
          </a:prstGeom>
        </p:spPr>
      </p:pic>
      <p:sp>
        <p:nvSpPr>
          <p:cNvPr id="5" name="矩形 4">
            <a:extLst>
              <a:ext uri="{FF2B5EF4-FFF2-40B4-BE49-F238E27FC236}">
                <a16:creationId xmlns:a16="http://schemas.microsoft.com/office/drawing/2014/main" id="{A4594FFF-77C4-4069-B791-341FDA3DAC51}"/>
              </a:ext>
            </a:extLst>
          </p:cNvPr>
          <p:cNvSpPr/>
          <p:nvPr/>
        </p:nvSpPr>
        <p:spPr>
          <a:xfrm>
            <a:off x="251520" y="5799080"/>
            <a:ext cx="8784976" cy="830997"/>
          </a:xfrm>
          <a:prstGeom prst="rect">
            <a:avLst/>
          </a:prstGeom>
        </p:spPr>
        <p:txBody>
          <a:bodyPr wrap="squar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这里把商品的一些主要信息放到购物车里了，比如说 </a:t>
            </a:r>
            <a:r>
              <a:rPr lang="en-US" altLang="zh-CN" dirty="0" err="1">
                <a:solidFill>
                  <a:srgbClr val="4D4D4D"/>
                </a:solidFill>
                <a:latin typeface="Microsoft YaHei" panose="020B0503020204020204" pitchFamily="34" charset="-122"/>
                <a:ea typeface="Microsoft YaHei" panose="020B0503020204020204" pitchFamily="34" charset="-122"/>
              </a:rPr>
              <a:t>name,price</a:t>
            </a:r>
            <a:r>
              <a:rPr lang="en-US" altLang="zh-CN" dirty="0">
                <a:solidFill>
                  <a:srgbClr val="4D4D4D"/>
                </a:solidFill>
                <a:latin typeface="Microsoft YaHei" panose="020B0503020204020204" pitchFamily="34" charset="-122"/>
                <a:ea typeface="Microsoft YaHei" panose="020B0503020204020204" pitchFamily="34" charset="-122"/>
              </a:rPr>
              <a:t>, quantity</a:t>
            </a:r>
            <a:r>
              <a:rPr lang="zh-CN" altLang="en-US" dirty="0">
                <a:solidFill>
                  <a:srgbClr val="4D4D4D"/>
                </a:solidFill>
                <a:latin typeface="Microsoft YaHei" panose="020B0503020204020204" pitchFamily="34" charset="-122"/>
                <a:ea typeface="Microsoft YaHei" panose="020B0503020204020204" pitchFamily="34" charset="-122"/>
              </a:rPr>
              <a:t>，为什么？ </a:t>
            </a:r>
            <a:endParaRPr lang="en-US" altLang="zh-CN" dirty="0">
              <a:solidFill>
                <a:srgbClr val="4D4D4D"/>
              </a:solidFill>
              <a:latin typeface="Microsoft YaHei" panose="020B0503020204020204" pitchFamily="34" charset="-122"/>
              <a:ea typeface="Microsoft YaHei" panose="020B0503020204020204" pitchFamily="34" charset="-122"/>
            </a:endParaRPr>
          </a:p>
          <a:p>
            <a:r>
              <a:rPr lang="zh-CN" altLang="en-US" dirty="0">
                <a:solidFill>
                  <a:srgbClr val="4D4D4D"/>
                </a:solidFill>
                <a:latin typeface="Microsoft YaHei" panose="020B0503020204020204" pitchFamily="34" charset="-122"/>
                <a:ea typeface="Microsoft YaHei" panose="020B0503020204020204" pitchFamily="34" charset="-122"/>
              </a:rPr>
              <a:t>读一次所有信息都拿到了：价格、数量等等，不需要再去查另一张表。这是一种比较常见的优化手段，用冗余的方式来提供读取性能。</a:t>
            </a:r>
            <a:endParaRPr lang="zh-CN" altLang="en-US" dirty="0"/>
          </a:p>
        </p:txBody>
      </p:sp>
    </p:spTree>
    <p:extLst>
      <p:ext uri="{BB962C8B-B14F-4D97-AF65-F5344CB8AC3E}">
        <p14:creationId xmlns:p14="http://schemas.microsoft.com/office/powerpoint/2010/main" val="254659310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en-US" altLang="zh-CN" dirty="0">
                <a:ea typeface="Arial Unicode MS" panose="020B0604020202020204"/>
              </a:rPr>
              <a:t>Web</a:t>
            </a:r>
            <a:r>
              <a:rPr lang="zh-CN" altLang="en-US" dirty="0">
                <a:ea typeface="Arial Unicode MS" panose="020B0604020202020204"/>
              </a:rPr>
              <a:t>数据库基本概念</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a:xfrm>
            <a:off x="107504" y="1341438"/>
            <a:ext cx="8856984" cy="5241924"/>
          </a:xfrm>
        </p:spPr>
        <p:txBody>
          <a:bodyPr/>
          <a:lstStyle/>
          <a:p>
            <a:pPr marL="0" indent="0">
              <a:lnSpc>
                <a:spcPct val="150000"/>
              </a:lnSpc>
              <a:buNone/>
            </a:pPr>
            <a:r>
              <a:rPr lang="en-US" altLang="zh-CN" dirty="0"/>
              <a:t>       </a:t>
            </a:r>
            <a:endParaRPr lang="zh-CN" altLang="en-US" dirty="0">
              <a:solidFill>
                <a:srgbClr val="FF0000"/>
              </a:solidFill>
            </a:endParaRPr>
          </a:p>
        </p:txBody>
      </p:sp>
      <p:sp>
        <p:nvSpPr>
          <p:cNvPr id="4" name="矩形 3">
            <a:extLst>
              <a:ext uri="{FF2B5EF4-FFF2-40B4-BE49-F238E27FC236}">
                <a16:creationId xmlns:a16="http://schemas.microsoft.com/office/drawing/2014/main" id="{33D7AF6A-E23C-45ED-9394-F19E97997B87}"/>
              </a:ext>
            </a:extLst>
          </p:cNvPr>
          <p:cNvSpPr/>
          <p:nvPr/>
        </p:nvSpPr>
        <p:spPr>
          <a:xfrm>
            <a:off x="179512" y="1484784"/>
            <a:ext cx="8856984" cy="5110886"/>
          </a:xfrm>
          <a:prstGeom prst="rect">
            <a:avLst/>
          </a:prstGeom>
        </p:spPr>
        <p:txBody>
          <a:bodyPr wrap="square">
            <a:spAutoFit/>
          </a:bodyPr>
          <a:lstStyle/>
          <a:p>
            <a:pPr>
              <a:lnSpc>
                <a:spcPct val="150000"/>
              </a:lnSpc>
            </a:pPr>
            <a:r>
              <a:rPr lang="zh-CN" altLang="en-US" sz="2000" dirty="0">
                <a:solidFill>
                  <a:srgbClr val="FF0000"/>
                </a:solidFill>
              </a:rPr>
              <a:t>mongoDB规范</a:t>
            </a:r>
            <a:endParaRPr lang="en-US" altLang="zh-CN" sz="2000" dirty="0">
              <a:solidFill>
                <a:srgbClr val="FF0000"/>
              </a:solidFill>
            </a:endParaRPr>
          </a:p>
          <a:p>
            <a:pPr>
              <a:lnSpc>
                <a:spcPct val="150000"/>
              </a:lnSpc>
            </a:pPr>
            <a:r>
              <a:rPr lang="zh-CN" altLang="en-US" sz="2000" dirty="0"/>
              <a:t>一、库的设计mongodb数据库命名规范：db_xxxx禁止使用任何 " _ "（下划线）外的特殊字符禁止使用数字打头的库名数据库名最多为 64字符</a:t>
            </a:r>
            <a:endParaRPr lang="en-US" altLang="zh-CN" sz="2000" dirty="0"/>
          </a:p>
          <a:p>
            <a:pPr>
              <a:lnSpc>
                <a:spcPct val="150000"/>
              </a:lnSpc>
            </a:pPr>
            <a:r>
              <a:rPr lang="zh-CN" altLang="en-US" sz="2000" dirty="0"/>
              <a:t>二、集合的设计mongodb集合命名规范：t_xxxx集合名全部小写禁止使用任何 " _ "（下划线） 以外的特殊字符禁止使用数字打头的集合名称集合名称最多为 64字符</a:t>
            </a:r>
            <a:endParaRPr lang="en-US" altLang="zh-CN" sz="2000" dirty="0"/>
          </a:p>
          <a:p>
            <a:pPr>
              <a:lnSpc>
                <a:spcPct val="150000"/>
              </a:lnSpc>
            </a:pPr>
            <a:r>
              <a:rPr lang="zh-CN" altLang="en-US" sz="2000" dirty="0"/>
              <a:t>三、文档的设计文档中的 key 禁止使用任何 " _ "（下划线）以外的特殊字符禁止使用 _id ，如：向 _id 中写入自定义内容中写入自定义内容尽量不要让数组字段成为查询条件尽量存放统一了大小写后的数据</a:t>
            </a:r>
            <a:endParaRPr lang="en-US" altLang="zh-CN" sz="2000" dirty="0"/>
          </a:p>
          <a:p>
            <a:pPr>
              <a:lnSpc>
                <a:spcPct val="150000"/>
              </a:lnSpc>
            </a:pPr>
            <a:r>
              <a:rPr lang="zh-CN" altLang="en-US" sz="2000" dirty="0"/>
              <a:t>四、索引的设计优先使用覆盖索引尽量遵循最左前缀原则索引名称长度不要超过 128 字符尽可能的将单列索引并入组合索引以降低数量</a:t>
            </a:r>
          </a:p>
        </p:txBody>
      </p:sp>
    </p:spTree>
    <p:extLst>
      <p:ext uri="{BB962C8B-B14F-4D97-AF65-F5344CB8AC3E}">
        <p14:creationId xmlns:p14="http://schemas.microsoft.com/office/powerpoint/2010/main" val="41050785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en-US" altLang="zh-CN" dirty="0">
                <a:ea typeface="Arial Unicode MS" panose="020B0604020202020204"/>
              </a:rPr>
              <a:t>Web</a:t>
            </a:r>
            <a:r>
              <a:rPr lang="zh-CN" altLang="en-US" dirty="0">
                <a:ea typeface="Arial Unicode MS" panose="020B0604020202020204"/>
              </a:rPr>
              <a:t>数据库基本概念</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a:xfrm>
            <a:off x="107504" y="1341438"/>
            <a:ext cx="8856984" cy="5241924"/>
          </a:xfrm>
        </p:spPr>
        <p:txBody>
          <a:bodyPr/>
          <a:lstStyle/>
          <a:p>
            <a:pPr marL="0" indent="0">
              <a:lnSpc>
                <a:spcPct val="150000"/>
              </a:lnSpc>
              <a:buNone/>
            </a:pPr>
            <a:r>
              <a:rPr lang="en-US" altLang="zh-CN" dirty="0"/>
              <a:t>       </a:t>
            </a:r>
            <a:endParaRPr lang="zh-CN" altLang="en-US" dirty="0">
              <a:solidFill>
                <a:srgbClr val="FF0000"/>
              </a:solidFill>
            </a:endParaRPr>
          </a:p>
        </p:txBody>
      </p:sp>
      <p:sp>
        <p:nvSpPr>
          <p:cNvPr id="4" name="矩形 3">
            <a:extLst>
              <a:ext uri="{FF2B5EF4-FFF2-40B4-BE49-F238E27FC236}">
                <a16:creationId xmlns:a16="http://schemas.microsoft.com/office/drawing/2014/main" id="{33D7AF6A-E23C-45ED-9394-F19E97997B87}"/>
              </a:ext>
            </a:extLst>
          </p:cNvPr>
          <p:cNvSpPr/>
          <p:nvPr/>
        </p:nvSpPr>
        <p:spPr>
          <a:xfrm>
            <a:off x="179512" y="1484784"/>
            <a:ext cx="8856984" cy="5326330"/>
          </a:xfrm>
          <a:prstGeom prst="rect">
            <a:avLst/>
          </a:prstGeom>
        </p:spPr>
        <p:txBody>
          <a:bodyPr wrap="square">
            <a:spAutoFit/>
          </a:bodyPr>
          <a:lstStyle/>
          <a:p>
            <a:pPr>
              <a:lnSpc>
                <a:spcPct val="150000"/>
              </a:lnSpc>
            </a:pPr>
            <a:r>
              <a:rPr lang="zh-CN" altLang="en-US" sz="2000" dirty="0">
                <a:solidFill>
                  <a:srgbClr val="FF0000"/>
                </a:solidFill>
              </a:rPr>
              <a:t>mongoDB规范</a:t>
            </a:r>
          </a:p>
          <a:p>
            <a:pPr>
              <a:lnSpc>
                <a:spcPct val="150000"/>
              </a:lnSpc>
            </a:pPr>
            <a:r>
              <a:rPr lang="zh-CN" altLang="en-US" sz="2000" dirty="0"/>
              <a:t>五、关系映射</a:t>
            </a:r>
            <a:endParaRPr lang="en-US" altLang="zh-CN" sz="2000" dirty="0"/>
          </a:p>
          <a:p>
            <a:pPr>
              <a:lnSpc>
                <a:spcPct val="150000"/>
              </a:lnSpc>
            </a:pPr>
            <a:r>
              <a:rPr lang="en-US" altLang="zh-CN" sz="2000" dirty="0"/>
              <a:t>1.</a:t>
            </a:r>
            <a:r>
              <a:rPr lang="zh-CN" altLang="en-US" sz="2000" dirty="0"/>
              <a:t>一对很少  </a:t>
            </a:r>
            <a:r>
              <a:rPr lang="en-US" altLang="zh-CN" sz="2000" dirty="0"/>
              <a:t>one-to-few  </a:t>
            </a:r>
            <a:r>
              <a:rPr lang="zh-CN" altLang="en-US" sz="2000" dirty="0"/>
              <a:t>可以采用内嵌文档 </a:t>
            </a:r>
            <a:endParaRPr lang="en-US" altLang="zh-CN" sz="2000" dirty="0"/>
          </a:p>
          <a:p>
            <a:pPr lvl="1"/>
            <a:r>
              <a:rPr lang="en-US" altLang="zh-CN" sz="1800" dirty="0"/>
              <a:t>person</a:t>
            </a:r>
            <a:r>
              <a:rPr lang="zh-CN" altLang="en-US" sz="1800" dirty="0"/>
              <a:t>集合中</a:t>
            </a:r>
            <a:endParaRPr lang="en-US" altLang="zh-CN" sz="1800" dirty="0"/>
          </a:p>
          <a:p>
            <a:pPr lvl="1"/>
            <a:r>
              <a:rPr lang="en-US" altLang="zh-CN" sz="1800" dirty="0"/>
              <a:t>{</a:t>
            </a:r>
          </a:p>
          <a:p>
            <a:pPr lvl="1"/>
            <a:r>
              <a:rPr lang="en-US" altLang="zh-CN" sz="1800" dirty="0"/>
              <a:t>	name:'</a:t>
            </a:r>
            <a:r>
              <a:rPr lang="zh-CN" altLang="en-US" sz="1800" dirty="0"/>
              <a:t>张三</a:t>
            </a:r>
            <a:r>
              <a:rPr lang="en-US" altLang="zh-CN" sz="1800" dirty="0"/>
              <a:t>’,</a:t>
            </a:r>
          </a:p>
          <a:p>
            <a:pPr lvl="1"/>
            <a:r>
              <a:rPr lang="en-US" altLang="zh-CN" sz="1800" dirty="0"/>
              <a:t>	age:20,</a:t>
            </a:r>
          </a:p>
          <a:p>
            <a:pPr lvl="1"/>
            <a:r>
              <a:rPr lang="en-US" altLang="zh-CN" sz="1800" dirty="0"/>
              <a:t>	address:[</a:t>
            </a:r>
          </a:p>
          <a:p>
            <a:pPr lvl="1"/>
            <a:r>
              <a:rPr lang="en-US" altLang="zh-CN" sz="1800" dirty="0"/>
              <a:t>		{country:"</a:t>
            </a:r>
            <a:r>
              <a:rPr lang="zh-CN" altLang="en-US" sz="1800" dirty="0"/>
              <a:t>中国</a:t>
            </a:r>
            <a:r>
              <a:rPr lang="en-US" altLang="zh-CN" sz="1800" dirty="0"/>
              <a:t>"</a:t>
            </a:r>
            <a:r>
              <a:rPr lang="zh-CN" altLang="en-US" sz="1800" dirty="0"/>
              <a:t>，</a:t>
            </a:r>
            <a:r>
              <a:rPr lang="en-US" altLang="zh-CN" sz="1800" dirty="0"/>
              <a:t>province:"</a:t>
            </a:r>
            <a:r>
              <a:rPr lang="zh-CN" altLang="en-US" sz="1800" dirty="0"/>
              <a:t>山西省</a:t>
            </a:r>
            <a:r>
              <a:rPr lang="en-US" altLang="zh-CN" sz="1800" dirty="0"/>
              <a:t>"</a:t>
            </a:r>
            <a:r>
              <a:rPr lang="zh-CN" altLang="en-US" sz="1800" dirty="0"/>
              <a:t>，</a:t>
            </a:r>
            <a:r>
              <a:rPr lang="en-US" altLang="zh-CN" sz="1800" dirty="0"/>
              <a:t>city:"</a:t>
            </a:r>
            <a:r>
              <a:rPr lang="zh-CN" altLang="en-US" sz="1800" dirty="0"/>
              <a:t>长治市</a:t>
            </a:r>
            <a:r>
              <a:rPr lang="en-US" altLang="zh-CN" sz="1800" dirty="0"/>
              <a:t>"}</a:t>
            </a:r>
            <a:r>
              <a:rPr lang="zh-CN" altLang="en-US" sz="1800" dirty="0"/>
              <a:t>，</a:t>
            </a:r>
            <a:r>
              <a:rPr lang="en-US" altLang="zh-CN" sz="1800" dirty="0"/>
              <a:t>				{country:"</a:t>
            </a:r>
            <a:r>
              <a:rPr lang="zh-CN" altLang="en-US" sz="1800" dirty="0"/>
              <a:t>中国</a:t>
            </a:r>
            <a:r>
              <a:rPr lang="en-US" altLang="zh-CN" sz="1800" dirty="0"/>
              <a:t>"</a:t>
            </a:r>
            <a:r>
              <a:rPr lang="zh-CN" altLang="en-US" sz="1800" dirty="0"/>
              <a:t>，</a:t>
            </a:r>
            <a:r>
              <a:rPr lang="en-US" altLang="zh-CN" sz="1800" dirty="0"/>
              <a:t>province:"</a:t>
            </a:r>
            <a:r>
              <a:rPr lang="zh-CN" altLang="en-US" sz="1800" dirty="0"/>
              <a:t>山西省</a:t>
            </a:r>
            <a:r>
              <a:rPr lang="en-US" altLang="zh-CN" sz="1800" dirty="0"/>
              <a:t>"</a:t>
            </a:r>
            <a:r>
              <a:rPr lang="zh-CN" altLang="en-US" sz="1800" dirty="0"/>
              <a:t>，</a:t>
            </a:r>
            <a:r>
              <a:rPr lang="en-US" altLang="zh-CN" sz="1800" dirty="0"/>
              <a:t>city:"</a:t>
            </a:r>
            <a:r>
              <a:rPr lang="zh-CN" altLang="en-US" sz="1800" dirty="0"/>
              <a:t>太原市</a:t>
            </a:r>
            <a:r>
              <a:rPr lang="en-US" altLang="zh-CN" sz="1800" dirty="0"/>
              <a:t>"}</a:t>
            </a:r>
          </a:p>
          <a:p>
            <a:pPr lvl="1"/>
            <a:r>
              <a:rPr lang="en-US" altLang="zh-CN" sz="1800" dirty="0"/>
              <a:t>	]</a:t>
            </a:r>
          </a:p>
          <a:p>
            <a:pPr lvl="1"/>
            <a:r>
              <a:rPr lang="en-US" altLang="zh-CN" sz="1800" dirty="0"/>
              <a:t>}   </a:t>
            </a:r>
            <a:r>
              <a:rPr lang="en-US" altLang="zh-CN" sz="2000" dirty="0"/>
              <a:t> </a:t>
            </a:r>
          </a:p>
          <a:p>
            <a:pPr>
              <a:lnSpc>
                <a:spcPct val="150000"/>
              </a:lnSpc>
            </a:pPr>
            <a:r>
              <a:rPr lang="zh-CN" altLang="en-US" sz="2000" dirty="0"/>
              <a:t>优点：不需要单独执行一条语句去获取内嵌的内容    </a:t>
            </a:r>
            <a:endParaRPr lang="en-US" altLang="zh-CN" sz="2000" dirty="0"/>
          </a:p>
          <a:p>
            <a:pPr>
              <a:lnSpc>
                <a:spcPct val="150000"/>
              </a:lnSpc>
            </a:pPr>
            <a:r>
              <a:rPr lang="zh-CN" altLang="en-US" sz="2000" dirty="0"/>
              <a:t>缺点：法把这些内嵌文档当做单独的实体去访问    适用场合：一对很少且不需要单独访问内嵌内容</a:t>
            </a:r>
          </a:p>
        </p:txBody>
      </p:sp>
    </p:spTree>
    <p:extLst>
      <p:ext uri="{BB962C8B-B14F-4D97-AF65-F5344CB8AC3E}">
        <p14:creationId xmlns:p14="http://schemas.microsoft.com/office/powerpoint/2010/main" val="42087572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5361"/>
          <p:cNvSpPr>
            <a:spLocks noGrp="1"/>
          </p:cNvSpPr>
          <p:nvPr>
            <p:ph type="title"/>
          </p:nvPr>
        </p:nvSpPr>
        <p:spPr/>
        <p:txBody>
          <a:bodyPr wrap="square" lIns="91440" tIns="45720" rIns="91440" bIns="45720" anchor="ctr"/>
          <a:lstStyle/>
          <a:p>
            <a:pPr eaLnBrk="1" hangingPunct="1"/>
            <a:r>
              <a:rPr lang="zh-CN" altLang="en-US" dirty="0"/>
              <a:t>本课要点</a:t>
            </a:r>
          </a:p>
        </p:txBody>
      </p:sp>
      <p:sp>
        <p:nvSpPr>
          <p:cNvPr id="8194" name="文本占位符 15362"/>
          <p:cNvSpPr>
            <a:spLocks noGrp="1"/>
          </p:cNvSpPr>
          <p:nvPr>
            <p:ph idx="1"/>
          </p:nvPr>
        </p:nvSpPr>
        <p:spPr>
          <a:xfrm>
            <a:off x="827584" y="2348880"/>
            <a:ext cx="8070354" cy="3397250"/>
          </a:xfrm>
        </p:spPr>
        <p:txBody>
          <a:bodyPr wrap="square" lIns="91440" tIns="45720" rIns="91440" bIns="45720" anchor="t"/>
          <a:lstStyle/>
          <a:p>
            <a:pPr eaLnBrk="1" hangingPunct="1"/>
            <a:r>
              <a:rPr lang="zh-CN" altLang="en-US" sz="3600" dirty="0">
                <a:ea typeface="Arial Unicode MS" panose="020B0604020202020204"/>
              </a:rPr>
              <a:t>网络应用程序结构</a:t>
            </a:r>
            <a:endParaRPr lang="en-US" altLang="zh-CN" sz="3600" dirty="0">
              <a:ea typeface="Arial Unicode MS" panose="020B0604020202020204"/>
            </a:endParaRPr>
          </a:p>
          <a:p>
            <a:pPr eaLnBrk="1" hangingPunct="1"/>
            <a:r>
              <a:rPr lang="en-US" altLang="zh-CN" sz="3600" dirty="0">
                <a:latin typeface="Arial Unicode MS" panose="020B0604020202020204" charset="-122"/>
                <a:ea typeface="Arial Unicode MS" panose="020B0604020202020204" charset="-122"/>
                <a:sym typeface="+mn-ea"/>
              </a:rPr>
              <a:t>web</a:t>
            </a:r>
            <a:r>
              <a:rPr lang="zh-CN" altLang="en-US" sz="3600" dirty="0">
                <a:latin typeface="Arial Unicode MS" panose="020B0604020202020204" charset="-122"/>
                <a:ea typeface="Arial Unicode MS" panose="020B0604020202020204" charset="-122"/>
                <a:sym typeface="+mn-ea"/>
              </a:rPr>
              <a:t>数据库的基本概念</a:t>
            </a:r>
            <a:endParaRPr lang="en-US" altLang="zh-CN" sz="3600" dirty="0">
              <a:latin typeface="Arial Unicode MS" panose="020B0604020202020204" charset="-122"/>
              <a:ea typeface="Arial Unicode MS" panose="020B0604020202020204" charset="-122"/>
              <a:sym typeface="+mn-ea"/>
            </a:endParaRPr>
          </a:p>
          <a:p>
            <a:pPr eaLnBrk="1" hangingPunct="1"/>
            <a:r>
              <a:rPr lang="zh-CN" altLang="en-US" sz="3600" dirty="0">
                <a:latin typeface="Arial Unicode MS" panose="020B0604020202020204" charset="-122"/>
                <a:ea typeface="Arial Unicode MS" panose="020B0604020202020204" charset="-122"/>
                <a:sym typeface="+mn-ea"/>
              </a:rPr>
              <a:t>常用查询语句</a:t>
            </a:r>
            <a:endParaRPr lang="en-US" altLang="zh-CN" sz="3600" dirty="0">
              <a:latin typeface="Arial Unicode MS" panose="020B0604020202020204" charset="-122"/>
              <a:ea typeface="Arial Unicode MS" panose="020B0604020202020204" charset="-122"/>
              <a:sym typeface="+mn-ea"/>
            </a:endParaRPr>
          </a:p>
          <a:p>
            <a:pPr eaLnBrk="1" hangingPunct="1"/>
            <a:r>
              <a:rPr lang="zh-CN" altLang="en-US" sz="3600" dirty="0">
                <a:latin typeface="Arial Unicode MS" panose="020B0604020202020204" charset="-122"/>
                <a:ea typeface="Arial Unicode MS" panose="020B0604020202020204" charset="-122"/>
                <a:sym typeface="+mn-ea"/>
              </a:rPr>
              <a:t>数据库的选择</a:t>
            </a:r>
          </a:p>
          <a:p>
            <a:pPr eaLnBrk="1" hangingPunct="1"/>
            <a:endParaRPr lang="zh-CN" altLang="en-US" sz="3600" dirty="0">
              <a:latin typeface="Arial Unicode MS" panose="020B0604020202020204" charset="-122"/>
              <a:ea typeface="Arial Unicode MS" panose="020B0604020202020204" charset="-122"/>
              <a:sym typeface="+mn-ea"/>
            </a:endParaRPr>
          </a:p>
          <a:p>
            <a:pPr eaLnBrk="1" hangingPunct="1"/>
            <a:endParaRPr lang="zh-CN" altLang="en-US" sz="3600" dirty="0">
              <a:latin typeface="黑体" panose="02010609060101010101" pitchFamily="49" charset="-122"/>
              <a:ea typeface="黑体" panose="02010609060101010101" pitchFamily="49" charset="-122"/>
            </a:endParaRPr>
          </a:p>
        </p:txBody>
      </p:sp>
      <p:sp>
        <p:nvSpPr>
          <p:cNvPr id="2" name="右箭头 1"/>
          <p:cNvSpPr/>
          <p:nvPr/>
        </p:nvSpPr>
        <p:spPr>
          <a:xfrm>
            <a:off x="246062" y="2492896"/>
            <a:ext cx="422275" cy="446088"/>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val="237431216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en-US" altLang="zh-CN" dirty="0">
                <a:ea typeface="Arial Unicode MS" panose="020B0604020202020204"/>
              </a:rPr>
              <a:t>Web</a:t>
            </a:r>
            <a:r>
              <a:rPr lang="zh-CN" altLang="en-US" dirty="0">
                <a:ea typeface="Arial Unicode MS" panose="020B0604020202020204"/>
              </a:rPr>
              <a:t>数据库基本概念</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a:xfrm>
            <a:off x="107504" y="1341438"/>
            <a:ext cx="8856984" cy="5241924"/>
          </a:xfrm>
        </p:spPr>
        <p:txBody>
          <a:bodyPr/>
          <a:lstStyle/>
          <a:p>
            <a:pPr marL="0" indent="0">
              <a:lnSpc>
                <a:spcPct val="150000"/>
              </a:lnSpc>
              <a:buNone/>
            </a:pPr>
            <a:r>
              <a:rPr lang="en-US" altLang="zh-CN" dirty="0"/>
              <a:t>       </a:t>
            </a:r>
            <a:endParaRPr lang="zh-CN" altLang="en-US" dirty="0">
              <a:solidFill>
                <a:srgbClr val="FF0000"/>
              </a:solidFill>
            </a:endParaRPr>
          </a:p>
        </p:txBody>
      </p:sp>
      <p:sp>
        <p:nvSpPr>
          <p:cNvPr id="4" name="矩形 3">
            <a:extLst>
              <a:ext uri="{FF2B5EF4-FFF2-40B4-BE49-F238E27FC236}">
                <a16:creationId xmlns:a16="http://schemas.microsoft.com/office/drawing/2014/main" id="{33D7AF6A-E23C-45ED-9394-F19E97997B87}"/>
              </a:ext>
            </a:extLst>
          </p:cNvPr>
          <p:cNvSpPr/>
          <p:nvPr/>
        </p:nvSpPr>
        <p:spPr>
          <a:xfrm>
            <a:off x="179512" y="1484784"/>
            <a:ext cx="8856984" cy="4926220"/>
          </a:xfrm>
          <a:prstGeom prst="rect">
            <a:avLst/>
          </a:prstGeom>
        </p:spPr>
        <p:txBody>
          <a:bodyPr wrap="square">
            <a:spAutoFit/>
          </a:bodyPr>
          <a:lstStyle/>
          <a:p>
            <a:pPr>
              <a:lnSpc>
                <a:spcPct val="150000"/>
              </a:lnSpc>
            </a:pPr>
            <a:r>
              <a:rPr lang="zh-CN" altLang="en-US" sz="2000" dirty="0">
                <a:solidFill>
                  <a:srgbClr val="FF0000"/>
                </a:solidFill>
              </a:rPr>
              <a:t>mongoDB规范</a:t>
            </a:r>
          </a:p>
          <a:p>
            <a:pPr>
              <a:lnSpc>
                <a:spcPct val="150000"/>
              </a:lnSpc>
            </a:pPr>
            <a:r>
              <a:rPr lang="en-US" altLang="zh-CN" sz="2000" dirty="0"/>
              <a:t>2.</a:t>
            </a:r>
            <a:r>
              <a:rPr lang="zh-CN" altLang="en-US" sz="2000" dirty="0"/>
              <a:t>一对许多（但并不是很多） </a:t>
            </a:r>
            <a:r>
              <a:rPr lang="en-US" altLang="zh-CN" sz="2000" dirty="0"/>
              <a:t>one-to-many  </a:t>
            </a:r>
            <a:r>
              <a:rPr lang="zh-CN" altLang="en-US" sz="2000" dirty="0"/>
              <a:t>中间引用</a:t>
            </a:r>
            <a:endParaRPr lang="en-US" altLang="zh-CN" sz="2000" dirty="0"/>
          </a:p>
          <a:p>
            <a:r>
              <a:rPr lang="en-US" altLang="zh-CN" sz="1800" dirty="0"/>
              <a:t>person</a:t>
            </a:r>
            <a:r>
              <a:rPr lang="zh-CN" altLang="en-US" sz="1800" dirty="0"/>
              <a:t>集合</a:t>
            </a:r>
            <a:r>
              <a:rPr lang="en-US" altLang="zh-CN" sz="1800" dirty="0"/>
              <a:t>{</a:t>
            </a:r>
          </a:p>
          <a:p>
            <a:r>
              <a:rPr lang="en-US" altLang="zh-CN" sz="1800" dirty="0"/>
              <a:t>	_</a:t>
            </a:r>
            <a:r>
              <a:rPr lang="en-US" altLang="zh-CN" sz="1800" dirty="0" err="1"/>
              <a:t>id:ObjectID</a:t>
            </a:r>
            <a:r>
              <a:rPr lang="en-US" altLang="zh-CN" sz="1800" dirty="0"/>
              <a:t>(12</a:t>
            </a:r>
            <a:r>
              <a:rPr lang="zh-CN" altLang="en-US" sz="1800" dirty="0"/>
              <a:t>个字节组成</a:t>
            </a:r>
            <a:r>
              <a:rPr lang="en-US" altLang="zh-CN" sz="1800" dirty="0"/>
              <a:t>)</a:t>
            </a:r>
          </a:p>
          <a:p>
            <a:r>
              <a:rPr lang="en-US" altLang="zh-CN" sz="1800" dirty="0"/>
              <a:t>	name:"</a:t>
            </a:r>
            <a:r>
              <a:rPr lang="zh-CN" altLang="en-US" sz="1800" dirty="0"/>
              <a:t>张三</a:t>
            </a:r>
            <a:r>
              <a:rPr lang="en-US" altLang="zh-CN" sz="1800" dirty="0"/>
              <a:t>“</a:t>
            </a:r>
          </a:p>
          <a:p>
            <a:r>
              <a:rPr lang="en-US" altLang="zh-CN" sz="1800" dirty="0"/>
              <a:t>	age:23</a:t>
            </a:r>
          </a:p>
          <a:p>
            <a:r>
              <a:rPr lang="en-US" altLang="zh-CN" sz="1800" dirty="0"/>
              <a:t>}</a:t>
            </a:r>
          </a:p>
          <a:p>
            <a:endParaRPr lang="en-US" altLang="zh-CN" sz="1800" dirty="0"/>
          </a:p>
          <a:p>
            <a:r>
              <a:rPr lang="zh-CN" altLang="en-US" sz="1800" dirty="0"/>
              <a:t>人员组集合</a:t>
            </a:r>
            <a:r>
              <a:rPr lang="en-US" altLang="zh-CN" sz="1800" dirty="0"/>
              <a:t>{</a:t>
            </a:r>
          </a:p>
          <a:p>
            <a:r>
              <a:rPr lang="en-US" altLang="zh-CN" sz="1800" dirty="0"/>
              <a:t>	name:"</a:t>
            </a:r>
            <a:r>
              <a:rPr lang="zh-CN" altLang="en-US" sz="1800" dirty="0"/>
              <a:t>一组</a:t>
            </a:r>
            <a:r>
              <a:rPr lang="en-US" altLang="zh-CN" sz="1800" dirty="0"/>
              <a:t>"</a:t>
            </a:r>
            <a:r>
              <a:rPr lang="zh-CN" altLang="en-US" sz="1800" dirty="0"/>
              <a:t>，</a:t>
            </a:r>
            <a:endParaRPr lang="en-US" altLang="zh-CN" sz="1800" dirty="0"/>
          </a:p>
          <a:p>
            <a:r>
              <a:rPr lang="en-US" altLang="zh-CN" sz="1800" dirty="0"/>
              <a:t>	persons:[</a:t>
            </a:r>
            <a:r>
              <a:rPr lang="en-US" altLang="zh-CN" sz="1800" dirty="0" err="1"/>
              <a:t>ObjectID</a:t>
            </a:r>
            <a:r>
              <a:rPr lang="en-US" altLang="zh-CN" sz="1800" dirty="0"/>
              <a:t>("</a:t>
            </a:r>
            <a:r>
              <a:rPr lang="en-US" altLang="zh-CN" sz="1800" dirty="0" err="1"/>
              <a:t>aaaaa</a:t>
            </a:r>
            <a:r>
              <a:rPr lang="en-US" altLang="zh-CN" sz="1800" dirty="0"/>
              <a:t>"),</a:t>
            </a:r>
            <a:r>
              <a:rPr lang="en-US" altLang="zh-CN" sz="1800" dirty="0" err="1"/>
              <a:t>ObjectID</a:t>
            </a:r>
            <a:r>
              <a:rPr lang="en-US" altLang="zh-CN" sz="1800" dirty="0"/>
              <a:t>("AAABBB").....]</a:t>
            </a:r>
          </a:p>
          <a:p>
            <a:r>
              <a:rPr lang="en-US" altLang="zh-CN" sz="1800" dirty="0"/>
              <a:t>}</a:t>
            </a:r>
          </a:p>
          <a:p>
            <a:endParaRPr lang="en-US" altLang="zh-CN" sz="1800" dirty="0"/>
          </a:p>
          <a:p>
            <a:pPr>
              <a:lnSpc>
                <a:spcPct val="150000"/>
              </a:lnSpc>
            </a:pPr>
            <a:r>
              <a:rPr lang="zh-CN" altLang="en-US" sz="2000" dirty="0"/>
              <a:t>适用场合：一对多且多的一端内容因为各种理由需要单独存在的情况下可以通过数组的方式引用多的一方的。</a:t>
            </a:r>
          </a:p>
        </p:txBody>
      </p:sp>
    </p:spTree>
    <p:extLst>
      <p:ext uri="{BB962C8B-B14F-4D97-AF65-F5344CB8AC3E}">
        <p14:creationId xmlns:p14="http://schemas.microsoft.com/office/powerpoint/2010/main" val="22565328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en-US" altLang="zh-CN" dirty="0">
                <a:ea typeface="Arial Unicode MS" panose="020B0604020202020204"/>
              </a:rPr>
              <a:t>Web</a:t>
            </a:r>
            <a:r>
              <a:rPr lang="zh-CN" altLang="en-US" dirty="0">
                <a:ea typeface="Arial Unicode MS" panose="020B0604020202020204"/>
              </a:rPr>
              <a:t>数据库基本概念</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a:xfrm>
            <a:off x="107504" y="1341438"/>
            <a:ext cx="8856984" cy="5241924"/>
          </a:xfrm>
        </p:spPr>
        <p:txBody>
          <a:bodyPr/>
          <a:lstStyle/>
          <a:p>
            <a:pPr marL="0" indent="0">
              <a:lnSpc>
                <a:spcPct val="150000"/>
              </a:lnSpc>
              <a:buNone/>
            </a:pPr>
            <a:r>
              <a:rPr lang="en-US" altLang="zh-CN" dirty="0"/>
              <a:t>       </a:t>
            </a:r>
            <a:endParaRPr lang="zh-CN" altLang="en-US" dirty="0">
              <a:solidFill>
                <a:srgbClr val="FF0000"/>
              </a:solidFill>
            </a:endParaRPr>
          </a:p>
        </p:txBody>
      </p:sp>
      <p:sp>
        <p:nvSpPr>
          <p:cNvPr id="4" name="矩形 3">
            <a:extLst>
              <a:ext uri="{FF2B5EF4-FFF2-40B4-BE49-F238E27FC236}">
                <a16:creationId xmlns:a16="http://schemas.microsoft.com/office/drawing/2014/main" id="{33D7AF6A-E23C-45ED-9394-F19E97997B87}"/>
              </a:ext>
            </a:extLst>
          </p:cNvPr>
          <p:cNvSpPr/>
          <p:nvPr/>
        </p:nvSpPr>
        <p:spPr>
          <a:xfrm>
            <a:off x="179512" y="1484784"/>
            <a:ext cx="8964488" cy="4805867"/>
          </a:xfrm>
          <a:prstGeom prst="rect">
            <a:avLst/>
          </a:prstGeom>
        </p:spPr>
        <p:txBody>
          <a:bodyPr wrap="square">
            <a:spAutoFit/>
          </a:bodyPr>
          <a:lstStyle/>
          <a:p>
            <a:pPr>
              <a:lnSpc>
                <a:spcPct val="150000"/>
              </a:lnSpc>
            </a:pPr>
            <a:r>
              <a:rPr lang="zh-CN" altLang="en-US" sz="2000" dirty="0">
                <a:solidFill>
                  <a:srgbClr val="FF0000"/>
                </a:solidFill>
              </a:rPr>
              <a:t>mongoDB规范</a:t>
            </a:r>
          </a:p>
          <a:p>
            <a:r>
              <a:rPr lang="en-US" altLang="zh-CN" sz="2000" dirty="0"/>
              <a:t>3.</a:t>
            </a:r>
            <a:r>
              <a:rPr lang="zh-CN" altLang="en-US" sz="2000" dirty="0"/>
              <a:t>一对非常多 </a:t>
            </a:r>
            <a:r>
              <a:rPr lang="en-US" altLang="zh-CN" sz="2000" dirty="0"/>
              <a:t>one-to-squillions  </a:t>
            </a:r>
            <a:r>
              <a:rPr lang="zh-CN" altLang="en-US" sz="2000" dirty="0"/>
              <a:t>父级引用（</a:t>
            </a:r>
            <a:r>
              <a:rPr lang="en-US" altLang="zh-CN" sz="2000" dirty="0" err="1"/>
              <a:t>mongodb</a:t>
            </a:r>
            <a:r>
              <a:rPr lang="zh-CN" altLang="en-US" sz="2000" dirty="0"/>
              <a:t>每个文档的最大</a:t>
            </a:r>
            <a:r>
              <a:rPr lang="en-US" altLang="zh-CN" sz="2000" dirty="0"/>
              <a:t>16M</a:t>
            </a:r>
            <a:r>
              <a:rPr lang="zh-CN" altLang="en-US" sz="2000" dirty="0"/>
              <a:t>）</a:t>
            </a:r>
            <a:endParaRPr lang="en-US" altLang="zh-CN" sz="2000" dirty="0"/>
          </a:p>
          <a:p>
            <a:endParaRPr lang="en-US" altLang="zh-CN" sz="2000" dirty="0"/>
          </a:p>
          <a:p>
            <a:r>
              <a:rPr lang="en-US" altLang="zh-CN" sz="1800" dirty="0"/>
              <a:t>company</a:t>
            </a:r>
            <a:r>
              <a:rPr lang="zh-CN" altLang="en-US" sz="1800" dirty="0"/>
              <a:t>集合</a:t>
            </a:r>
            <a:r>
              <a:rPr lang="en-US" altLang="zh-CN" sz="1800" dirty="0"/>
              <a:t>{</a:t>
            </a:r>
          </a:p>
          <a:p>
            <a:r>
              <a:rPr lang="en-US" altLang="zh-CN" sz="1800" dirty="0"/>
              <a:t>	_</a:t>
            </a:r>
            <a:r>
              <a:rPr lang="en-US" altLang="zh-CN" sz="1800" dirty="0" err="1"/>
              <a:t>id:ObjectID</a:t>
            </a:r>
            <a:r>
              <a:rPr lang="en-US" altLang="zh-CN" sz="1800" dirty="0"/>
              <a:t>("company01")</a:t>
            </a:r>
          </a:p>
          <a:p>
            <a:r>
              <a:rPr lang="en-US" altLang="zh-CN" sz="1800" dirty="0"/>
              <a:t>	name:"</a:t>
            </a:r>
            <a:r>
              <a:rPr lang="zh-CN" altLang="en-US" sz="1800" dirty="0"/>
              <a:t>可为时代</a:t>
            </a:r>
            <a:r>
              <a:rPr lang="en-US" altLang="zh-CN" sz="1800" dirty="0"/>
              <a:t>“</a:t>
            </a:r>
          </a:p>
          <a:p>
            <a:r>
              <a:rPr lang="en-US" altLang="zh-CN" sz="1800" dirty="0"/>
              <a:t>}</a:t>
            </a:r>
          </a:p>
          <a:p>
            <a:r>
              <a:rPr lang="zh-CN" altLang="en-US" sz="1800" dirty="0"/>
              <a:t>员工集合</a:t>
            </a:r>
            <a:r>
              <a:rPr lang="en-US" altLang="zh-CN" sz="1800" dirty="0"/>
              <a:t>{</a:t>
            </a:r>
          </a:p>
          <a:p>
            <a:r>
              <a:rPr lang="en-US" altLang="zh-CN" sz="1800" dirty="0"/>
              <a:t>	name:"</a:t>
            </a:r>
            <a:r>
              <a:rPr lang="zh-CN" altLang="en-US" sz="1800" dirty="0"/>
              <a:t>张三</a:t>
            </a:r>
            <a:r>
              <a:rPr lang="en-US" altLang="zh-CN" sz="1800" dirty="0"/>
              <a:t>",</a:t>
            </a:r>
          </a:p>
          <a:p>
            <a:r>
              <a:rPr lang="en-US" altLang="zh-CN" sz="1800" dirty="0"/>
              <a:t>	age:23,</a:t>
            </a:r>
          </a:p>
          <a:p>
            <a:r>
              <a:rPr lang="en-US" altLang="zh-CN" sz="1800" dirty="0"/>
              <a:t>	</a:t>
            </a:r>
            <a:r>
              <a:rPr lang="en-US" altLang="zh-CN" sz="1800" dirty="0" err="1"/>
              <a:t>company:ObjectID</a:t>
            </a:r>
            <a:r>
              <a:rPr lang="en-US" altLang="zh-CN" sz="1800" dirty="0"/>
              <a:t>("company01")</a:t>
            </a:r>
          </a:p>
          <a:p>
            <a:r>
              <a:rPr lang="en-US" altLang="zh-CN" sz="1800" dirty="0"/>
              <a:t>}</a:t>
            </a:r>
          </a:p>
          <a:p>
            <a:endParaRPr lang="en-US" altLang="zh-CN" sz="1800" dirty="0"/>
          </a:p>
          <a:p>
            <a:pPr>
              <a:lnSpc>
                <a:spcPct val="150000"/>
              </a:lnSpc>
            </a:pPr>
            <a:r>
              <a:rPr lang="zh-CN" altLang="en-US" sz="2000" dirty="0"/>
              <a:t>适用场合：一对非常多的情况下，请将一的那端引用嵌入进多的一端对象中。</a:t>
            </a:r>
          </a:p>
          <a:p>
            <a:pPr>
              <a:lnSpc>
                <a:spcPct val="150000"/>
              </a:lnSpc>
            </a:pPr>
            <a:endParaRPr lang="zh-CN" altLang="en-US" sz="2000" dirty="0"/>
          </a:p>
        </p:txBody>
      </p:sp>
    </p:spTree>
    <p:extLst>
      <p:ext uri="{BB962C8B-B14F-4D97-AF65-F5344CB8AC3E}">
        <p14:creationId xmlns:p14="http://schemas.microsoft.com/office/powerpoint/2010/main" val="28606539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en-US" altLang="zh-CN" dirty="0">
                <a:ea typeface="Arial Unicode MS" panose="020B0604020202020204"/>
              </a:rPr>
              <a:t>Web</a:t>
            </a:r>
            <a:r>
              <a:rPr lang="zh-CN" altLang="en-US" dirty="0">
                <a:ea typeface="Arial Unicode MS" panose="020B0604020202020204"/>
              </a:rPr>
              <a:t>数据库基本概念</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a:xfrm>
            <a:off x="107504" y="1341438"/>
            <a:ext cx="8856984" cy="5241924"/>
          </a:xfrm>
        </p:spPr>
        <p:txBody>
          <a:bodyPr/>
          <a:lstStyle/>
          <a:p>
            <a:pPr marL="0" indent="0">
              <a:lnSpc>
                <a:spcPct val="150000"/>
              </a:lnSpc>
              <a:buNone/>
            </a:pPr>
            <a:r>
              <a:rPr lang="en-US" altLang="zh-CN" dirty="0"/>
              <a:t>       </a:t>
            </a:r>
            <a:endParaRPr lang="zh-CN" altLang="en-US" dirty="0">
              <a:solidFill>
                <a:srgbClr val="FF0000"/>
              </a:solidFill>
            </a:endParaRPr>
          </a:p>
        </p:txBody>
      </p:sp>
      <p:sp>
        <p:nvSpPr>
          <p:cNvPr id="4" name="矩形 3">
            <a:extLst>
              <a:ext uri="{FF2B5EF4-FFF2-40B4-BE49-F238E27FC236}">
                <a16:creationId xmlns:a16="http://schemas.microsoft.com/office/drawing/2014/main" id="{33D7AF6A-E23C-45ED-9394-F19E97997B87}"/>
              </a:ext>
            </a:extLst>
          </p:cNvPr>
          <p:cNvSpPr/>
          <p:nvPr/>
        </p:nvSpPr>
        <p:spPr>
          <a:xfrm>
            <a:off x="182457" y="1484784"/>
            <a:ext cx="8856984" cy="4926220"/>
          </a:xfrm>
          <a:prstGeom prst="rect">
            <a:avLst/>
          </a:prstGeom>
        </p:spPr>
        <p:txBody>
          <a:bodyPr wrap="square">
            <a:spAutoFit/>
          </a:bodyPr>
          <a:lstStyle/>
          <a:p>
            <a:pPr>
              <a:lnSpc>
                <a:spcPct val="150000"/>
              </a:lnSpc>
            </a:pPr>
            <a:r>
              <a:rPr lang="zh-CN" altLang="en-US" sz="2000" dirty="0">
                <a:solidFill>
                  <a:srgbClr val="FF0000"/>
                </a:solidFill>
              </a:rPr>
              <a:t>mongoDB规范</a:t>
            </a:r>
          </a:p>
          <a:p>
            <a:pPr>
              <a:lnSpc>
                <a:spcPct val="150000"/>
              </a:lnSpc>
            </a:pPr>
            <a:r>
              <a:rPr lang="en-US" altLang="zh-CN" sz="2000" dirty="0"/>
              <a:t>4.</a:t>
            </a:r>
            <a:r>
              <a:rPr lang="zh-CN" altLang="en-US" sz="2000" dirty="0"/>
              <a:t>双向关联  在</a:t>
            </a:r>
            <a:r>
              <a:rPr lang="en-US" altLang="zh-CN" sz="2000" dirty="0"/>
              <a:t>one</a:t>
            </a:r>
            <a:r>
              <a:rPr lang="zh-CN" altLang="en-US" sz="2000" dirty="0"/>
              <a:t>端和</a:t>
            </a:r>
            <a:r>
              <a:rPr lang="en-US" altLang="zh-CN" sz="2000" dirty="0"/>
              <a:t>many</a:t>
            </a:r>
            <a:r>
              <a:rPr lang="zh-CN" altLang="en-US" sz="2000" dirty="0"/>
              <a:t>端同时保存对方的引用</a:t>
            </a:r>
            <a:endParaRPr lang="en-US" altLang="zh-CN" sz="2000" dirty="0"/>
          </a:p>
          <a:p>
            <a:r>
              <a:rPr lang="en-US" altLang="zh-CN" sz="1800" dirty="0"/>
              <a:t>person</a:t>
            </a:r>
            <a:r>
              <a:rPr lang="zh-CN" altLang="en-US" sz="1800" dirty="0"/>
              <a:t>集合</a:t>
            </a:r>
            <a:r>
              <a:rPr lang="en-US" altLang="zh-CN" sz="1800" dirty="0"/>
              <a:t>{</a:t>
            </a:r>
          </a:p>
          <a:p>
            <a:r>
              <a:rPr lang="en-US" altLang="zh-CN" sz="1800" dirty="0"/>
              <a:t>	_</a:t>
            </a:r>
            <a:r>
              <a:rPr lang="en-US" altLang="zh-CN" sz="1800" dirty="0" err="1"/>
              <a:t>id:ObjectID</a:t>
            </a:r>
            <a:r>
              <a:rPr lang="en-US" altLang="zh-CN" sz="1800" dirty="0"/>
              <a:t>("person01"),</a:t>
            </a:r>
          </a:p>
          <a:p>
            <a:r>
              <a:rPr lang="en-US" altLang="zh-CN" sz="1800" dirty="0"/>
              <a:t>	name:"</a:t>
            </a:r>
            <a:r>
              <a:rPr lang="zh-CN" altLang="en-US" sz="1800" dirty="0"/>
              <a:t>张三</a:t>
            </a:r>
            <a:r>
              <a:rPr lang="en-US" altLang="zh-CN" sz="1800" dirty="0"/>
              <a:t>",</a:t>
            </a:r>
          </a:p>
          <a:p>
            <a:r>
              <a:rPr lang="en-US" altLang="zh-CN" sz="1800" dirty="0"/>
              <a:t>	age:23,</a:t>
            </a:r>
          </a:p>
          <a:p>
            <a:r>
              <a:rPr lang="en-US" altLang="zh-CN" sz="1800" dirty="0"/>
              <a:t>	</a:t>
            </a:r>
            <a:r>
              <a:rPr lang="en-US" altLang="zh-CN" sz="1800" dirty="0" err="1"/>
              <a:t>group:ObjectID</a:t>
            </a:r>
            <a:r>
              <a:rPr lang="en-US" altLang="zh-CN" sz="1800" dirty="0"/>
              <a:t>("group01")</a:t>
            </a:r>
          </a:p>
          <a:p>
            <a:r>
              <a:rPr lang="en-US" altLang="zh-CN" sz="1800" dirty="0"/>
              <a:t>}</a:t>
            </a:r>
          </a:p>
          <a:p>
            <a:r>
              <a:rPr lang="en-US" altLang="zh-CN" sz="1800" dirty="0"/>
              <a:t>group</a:t>
            </a:r>
            <a:r>
              <a:rPr lang="zh-CN" altLang="en-US" sz="1800" dirty="0"/>
              <a:t>集合</a:t>
            </a:r>
            <a:r>
              <a:rPr lang="en-US" altLang="zh-CN" sz="1800" dirty="0"/>
              <a:t>{</a:t>
            </a:r>
          </a:p>
          <a:p>
            <a:r>
              <a:rPr lang="en-US" altLang="zh-CN" sz="1800" dirty="0"/>
              <a:t>	_</a:t>
            </a:r>
            <a:r>
              <a:rPr lang="en-US" altLang="zh-CN" sz="1800" dirty="0" err="1"/>
              <a:t>id:ObjectID</a:t>
            </a:r>
            <a:r>
              <a:rPr lang="en-US" altLang="zh-CN" sz="1800" dirty="0"/>
              <a:t>("group01"),</a:t>
            </a:r>
          </a:p>
          <a:p>
            <a:r>
              <a:rPr lang="en-US" altLang="zh-CN" sz="1800" dirty="0"/>
              <a:t>	name:"</a:t>
            </a:r>
            <a:r>
              <a:rPr lang="zh-CN" altLang="en-US" sz="1800" dirty="0"/>
              <a:t>研发一组</a:t>
            </a:r>
            <a:r>
              <a:rPr lang="en-US" altLang="zh-CN" sz="1800" dirty="0"/>
              <a:t>",</a:t>
            </a:r>
          </a:p>
          <a:p>
            <a:r>
              <a:rPr lang="en-US" altLang="zh-CN" sz="1800" dirty="0"/>
              <a:t>	persons:[</a:t>
            </a:r>
            <a:r>
              <a:rPr lang="en-US" altLang="zh-CN" sz="1800" dirty="0" err="1"/>
              <a:t>ObjectID</a:t>
            </a:r>
            <a:r>
              <a:rPr lang="en-US" altLang="zh-CN" sz="1800" dirty="0"/>
              <a:t>("person01")</a:t>
            </a:r>
            <a:r>
              <a:rPr lang="en-US" altLang="zh-CN" sz="1800" dirty="0" err="1"/>
              <a:t>ObjectID</a:t>
            </a:r>
            <a:r>
              <a:rPr lang="en-US" altLang="zh-CN" sz="1800" dirty="0"/>
              <a:t>("person02")]</a:t>
            </a:r>
          </a:p>
          <a:p>
            <a:r>
              <a:rPr lang="en-US" altLang="zh-CN" sz="1800" dirty="0"/>
              <a:t>}</a:t>
            </a:r>
          </a:p>
          <a:p>
            <a:pPr>
              <a:lnSpc>
                <a:spcPct val="150000"/>
              </a:lnSpc>
            </a:pPr>
            <a:r>
              <a:rPr lang="zh-CN" altLang="en-US" sz="2000" dirty="0"/>
              <a:t>优点：具有一对多的所有优点，同时在多的一方，可以很快找到少的一方</a:t>
            </a:r>
            <a:endParaRPr lang="en-US" altLang="zh-CN" sz="2000" dirty="0"/>
          </a:p>
          <a:p>
            <a:pPr>
              <a:lnSpc>
                <a:spcPct val="150000"/>
              </a:lnSpc>
            </a:pPr>
            <a:r>
              <a:rPr lang="zh-CN" altLang="en-US" sz="2000" dirty="0"/>
              <a:t>缺点：更新时需要同时更新两个集合中的引用，不能使用原子性</a:t>
            </a:r>
          </a:p>
        </p:txBody>
      </p:sp>
    </p:spTree>
    <p:extLst>
      <p:ext uri="{BB962C8B-B14F-4D97-AF65-F5344CB8AC3E}">
        <p14:creationId xmlns:p14="http://schemas.microsoft.com/office/powerpoint/2010/main" val="3589411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en-US" altLang="zh-CN" dirty="0">
                <a:ea typeface="Arial Unicode MS" panose="020B0604020202020204"/>
              </a:rPr>
              <a:t>Web</a:t>
            </a:r>
            <a:r>
              <a:rPr lang="zh-CN" altLang="en-US" dirty="0">
                <a:ea typeface="Arial Unicode MS" panose="020B0604020202020204"/>
              </a:rPr>
              <a:t>数据库基本概念</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a:xfrm>
            <a:off x="107504" y="1341438"/>
            <a:ext cx="8856984" cy="5241924"/>
          </a:xfrm>
        </p:spPr>
        <p:txBody>
          <a:bodyPr/>
          <a:lstStyle/>
          <a:p>
            <a:pPr marL="0" indent="0">
              <a:lnSpc>
                <a:spcPct val="150000"/>
              </a:lnSpc>
              <a:buNone/>
            </a:pPr>
            <a:r>
              <a:rPr lang="en-US" altLang="zh-CN" dirty="0"/>
              <a:t>       </a:t>
            </a:r>
            <a:endParaRPr lang="zh-CN" altLang="en-US" dirty="0">
              <a:solidFill>
                <a:srgbClr val="FF0000"/>
              </a:solidFill>
            </a:endParaRPr>
          </a:p>
        </p:txBody>
      </p:sp>
      <p:sp>
        <p:nvSpPr>
          <p:cNvPr id="4" name="矩形 3">
            <a:extLst>
              <a:ext uri="{FF2B5EF4-FFF2-40B4-BE49-F238E27FC236}">
                <a16:creationId xmlns:a16="http://schemas.microsoft.com/office/drawing/2014/main" id="{33D7AF6A-E23C-45ED-9394-F19E97997B87}"/>
              </a:ext>
            </a:extLst>
          </p:cNvPr>
          <p:cNvSpPr/>
          <p:nvPr/>
        </p:nvSpPr>
        <p:spPr>
          <a:xfrm>
            <a:off x="182457" y="1484784"/>
            <a:ext cx="8856984" cy="2802562"/>
          </a:xfrm>
          <a:prstGeom prst="rect">
            <a:avLst/>
          </a:prstGeom>
        </p:spPr>
        <p:txBody>
          <a:bodyPr wrap="square">
            <a:spAutoFit/>
          </a:bodyPr>
          <a:lstStyle/>
          <a:p>
            <a:pPr>
              <a:lnSpc>
                <a:spcPct val="150000"/>
              </a:lnSpc>
            </a:pPr>
            <a:r>
              <a:rPr lang="zh-CN" altLang="en-US" sz="2000" dirty="0">
                <a:solidFill>
                  <a:srgbClr val="FF0000"/>
                </a:solidFill>
              </a:rPr>
              <a:t>mongoDB规范</a:t>
            </a:r>
          </a:p>
          <a:p>
            <a:pPr>
              <a:lnSpc>
                <a:spcPct val="150000"/>
              </a:lnSpc>
            </a:pPr>
            <a:r>
              <a:rPr lang="en-US" altLang="zh-CN" sz="2000" dirty="0"/>
              <a:t>5.</a:t>
            </a:r>
            <a:r>
              <a:rPr lang="zh-CN" altLang="en-US" sz="2000" dirty="0"/>
              <a:t>反范式反范式</a:t>
            </a:r>
            <a:endParaRPr lang="en-US" altLang="zh-CN" sz="2000" dirty="0"/>
          </a:p>
          <a:p>
            <a:pPr marL="342900" indent="-342900">
              <a:lnSpc>
                <a:spcPct val="150000"/>
              </a:lnSpc>
              <a:buFont typeface="Arial" panose="020B0604020202020204" pitchFamily="34" charset="0"/>
              <a:buChar char="•"/>
            </a:pPr>
            <a:r>
              <a:rPr lang="en-US" altLang="zh-CN" sz="2000" dirty="0"/>
              <a:t>Many-&lt;one </a:t>
            </a:r>
            <a:r>
              <a:rPr lang="zh-CN" altLang="en-US" sz="2000" dirty="0"/>
              <a:t>：冗余</a:t>
            </a:r>
            <a:r>
              <a:rPr lang="en-US" altLang="zh-CN" sz="2000" dirty="0" err="1"/>
              <a:t>mony</a:t>
            </a:r>
            <a:r>
              <a:rPr lang="zh-CN" altLang="en-US" sz="2000" dirty="0"/>
              <a:t>端的数据到</a:t>
            </a:r>
            <a:r>
              <a:rPr lang="en-US" altLang="zh-CN" sz="2000" dirty="0"/>
              <a:t>one</a:t>
            </a:r>
            <a:r>
              <a:rPr lang="zh-CN" altLang="en-US" sz="2000" dirty="0"/>
              <a:t>端即在</a:t>
            </a:r>
            <a:r>
              <a:rPr lang="en-US" altLang="zh-CN" sz="2000" dirty="0"/>
              <a:t>one</a:t>
            </a:r>
            <a:r>
              <a:rPr lang="zh-CN" altLang="en-US" sz="2000" dirty="0"/>
              <a:t>的一方保存</a:t>
            </a:r>
            <a:r>
              <a:rPr lang="en-US" altLang="zh-CN" sz="2000" dirty="0" err="1"/>
              <a:t>mony</a:t>
            </a:r>
            <a:r>
              <a:rPr lang="zh-CN" altLang="en-US" sz="2000" dirty="0"/>
              <a:t>的引用集合反范式</a:t>
            </a:r>
            <a:endParaRPr lang="en-US" altLang="zh-CN" sz="2000" dirty="0"/>
          </a:p>
          <a:p>
            <a:pPr marL="342900" indent="-342900">
              <a:lnSpc>
                <a:spcPct val="150000"/>
              </a:lnSpc>
              <a:buFont typeface="Arial" panose="020B0604020202020204" pitchFamily="34" charset="0"/>
              <a:buChar char="•"/>
            </a:pPr>
            <a:r>
              <a:rPr lang="en-US" altLang="zh-CN" sz="2000" dirty="0" err="1"/>
              <a:t>noe</a:t>
            </a:r>
            <a:r>
              <a:rPr lang="en-US" altLang="zh-CN" sz="2000" dirty="0"/>
              <a:t> -&lt;many :</a:t>
            </a:r>
            <a:r>
              <a:rPr lang="zh-CN" altLang="en-US" sz="2000" dirty="0"/>
              <a:t>冗余</a:t>
            </a:r>
            <a:r>
              <a:rPr lang="en-US" altLang="zh-CN" sz="2000" dirty="0"/>
              <a:t>one</a:t>
            </a:r>
            <a:r>
              <a:rPr lang="zh-CN" altLang="en-US" sz="2000" dirty="0"/>
              <a:t>端的数据到</a:t>
            </a:r>
            <a:r>
              <a:rPr lang="en-US" altLang="zh-CN" sz="2000" dirty="0"/>
              <a:t>many</a:t>
            </a:r>
            <a:r>
              <a:rPr lang="zh-CN" altLang="en-US" sz="2000" dirty="0"/>
              <a:t>端即在</a:t>
            </a:r>
            <a:r>
              <a:rPr lang="en-US" altLang="zh-CN" sz="2000" dirty="0"/>
              <a:t>many</a:t>
            </a:r>
            <a:r>
              <a:rPr lang="zh-CN" altLang="en-US" sz="2000" dirty="0"/>
              <a:t>的一方保存</a:t>
            </a:r>
            <a:r>
              <a:rPr lang="en-US" altLang="zh-CN" sz="2000" dirty="0"/>
              <a:t>one</a:t>
            </a:r>
            <a:r>
              <a:rPr lang="zh-CN" altLang="en-US" sz="2000" dirty="0"/>
              <a:t>的引用</a:t>
            </a:r>
            <a:endParaRPr lang="en-US" altLang="zh-CN" sz="2000" dirty="0"/>
          </a:p>
          <a:p>
            <a:pPr>
              <a:lnSpc>
                <a:spcPct val="150000"/>
              </a:lnSpc>
            </a:pPr>
            <a:r>
              <a:rPr lang="zh-CN" altLang="en-US" sz="2000" dirty="0"/>
              <a:t>使用场合：读比较高，更新比较少的情况（没有原子性） </a:t>
            </a:r>
            <a:endParaRPr lang="en-US" altLang="zh-CN" sz="2000" dirty="0"/>
          </a:p>
        </p:txBody>
      </p:sp>
    </p:spTree>
    <p:extLst>
      <p:ext uri="{BB962C8B-B14F-4D97-AF65-F5344CB8AC3E}">
        <p14:creationId xmlns:p14="http://schemas.microsoft.com/office/powerpoint/2010/main" val="1718652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en-US" altLang="zh-CN" dirty="0">
                <a:ea typeface="Arial Unicode MS" panose="020B0604020202020204"/>
              </a:rPr>
              <a:t>Web</a:t>
            </a:r>
            <a:r>
              <a:rPr lang="zh-CN" altLang="en-US" dirty="0">
                <a:ea typeface="Arial Unicode MS" panose="020B0604020202020204"/>
              </a:rPr>
              <a:t>数据库基本概念</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a:xfrm>
            <a:off x="107504" y="1341438"/>
            <a:ext cx="8856984" cy="5241924"/>
          </a:xfrm>
        </p:spPr>
        <p:txBody>
          <a:bodyPr/>
          <a:lstStyle/>
          <a:p>
            <a:pPr marL="0" indent="0">
              <a:lnSpc>
                <a:spcPct val="150000"/>
              </a:lnSpc>
              <a:buNone/>
            </a:pPr>
            <a:r>
              <a:rPr lang="en-US" altLang="zh-CN" dirty="0"/>
              <a:t>       </a:t>
            </a:r>
            <a:endParaRPr lang="zh-CN" altLang="en-US" dirty="0">
              <a:solidFill>
                <a:srgbClr val="FF0000"/>
              </a:solidFill>
            </a:endParaRPr>
          </a:p>
        </p:txBody>
      </p:sp>
      <p:sp>
        <p:nvSpPr>
          <p:cNvPr id="4" name="矩形 3">
            <a:extLst>
              <a:ext uri="{FF2B5EF4-FFF2-40B4-BE49-F238E27FC236}">
                <a16:creationId xmlns:a16="http://schemas.microsoft.com/office/drawing/2014/main" id="{33D7AF6A-E23C-45ED-9394-F19E97997B87}"/>
              </a:ext>
            </a:extLst>
          </p:cNvPr>
          <p:cNvSpPr/>
          <p:nvPr/>
        </p:nvSpPr>
        <p:spPr>
          <a:xfrm>
            <a:off x="182457" y="1484784"/>
            <a:ext cx="8856984" cy="4187557"/>
          </a:xfrm>
          <a:prstGeom prst="rect">
            <a:avLst/>
          </a:prstGeom>
        </p:spPr>
        <p:txBody>
          <a:bodyPr wrap="square">
            <a:spAutoFit/>
          </a:bodyPr>
          <a:lstStyle/>
          <a:p>
            <a:pPr>
              <a:lnSpc>
                <a:spcPct val="150000"/>
              </a:lnSpc>
            </a:pPr>
            <a:r>
              <a:rPr lang="zh-CN" altLang="en-US" sz="2000" dirty="0">
                <a:solidFill>
                  <a:srgbClr val="FF0000"/>
                </a:solidFill>
              </a:rPr>
              <a:t>mongoDB规范</a:t>
            </a:r>
          </a:p>
          <a:p>
            <a:pPr>
              <a:lnSpc>
                <a:spcPct val="150000"/>
              </a:lnSpc>
            </a:pPr>
            <a:r>
              <a:rPr lang="zh-CN" altLang="en-US" sz="2000" dirty="0"/>
              <a:t>六、总的设计原则</a:t>
            </a:r>
            <a:endParaRPr lang="en-US" altLang="zh-CN" sz="2000" dirty="0"/>
          </a:p>
          <a:p>
            <a:pPr>
              <a:lnSpc>
                <a:spcPct val="150000"/>
              </a:lnSpc>
            </a:pPr>
            <a:r>
              <a:rPr lang="en-US" altLang="zh-CN" sz="2000" dirty="0"/>
              <a:t>a.</a:t>
            </a:r>
            <a:r>
              <a:rPr lang="zh-CN" altLang="en-US" sz="2000" dirty="0"/>
              <a:t>优先考虑内嵌，除非有什么迫不得已的原因。</a:t>
            </a:r>
            <a:endParaRPr lang="en-US" altLang="zh-CN" sz="2000" dirty="0"/>
          </a:p>
          <a:p>
            <a:pPr>
              <a:lnSpc>
                <a:spcPct val="150000"/>
              </a:lnSpc>
            </a:pPr>
            <a:r>
              <a:rPr lang="en-US" altLang="zh-CN" sz="2000" dirty="0"/>
              <a:t>b.</a:t>
            </a:r>
            <a:r>
              <a:rPr lang="zh-CN" altLang="en-US" sz="2000" dirty="0"/>
              <a:t>需要单独访问一个对象，那这个对象就不适合被内嵌到其他对象中。</a:t>
            </a:r>
            <a:endParaRPr lang="en-US" altLang="zh-CN" sz="2000" dirty="0"/>
          </a:p>
          <a:p>
            <a:pPr>
              <a:lnSpc>
                <a:spcPct val="150000"/>
              </a:lnSpc>
            </a:pPr>
            <a:r>
              <a:rPr lang="en-US" altLang="zh-CN" sz="2000" dirty="0"/>
              <a:t>c.</a:t>
            </a:r>
            <a:r>
              <a:rPr lang="zh-CN" altLang="en-US" sz="2000" dirty="0"/>
              <a:t>数组不应该无限制增长。如果</a:t>
            </a:r>
            <a:r>
              <a:rPr lang="en-US" altLang="zh-CN" sz="2000" dirty="0"/>
              <a:t>many</a:t>
            </a:r>
            <a:r>
              <a:rPr lang="zh-CN" altLang="en-US" sz="2000" dirty="0"/>
              <a:t>端有数百个文档对象就不要去内嵌他们可以采用引用</a:t>
            </a:r>
            <a:r>
              <a:rPr lang="en-US" altLang="zh-CN" sz="2000" dirty="0" err="1"/>
              <a:t>ObjectID</a:t>
            </a:r>
            <a:r>
              <a:rPr lang="zh-CN" altLang="en-US" sz="2000" dirty="0"/>
              <a:t>的方案；如果有数千个文档对象，那么就不要内嵌</a:t>
            </a:r>
            <a:r>
              <a:rPr lang="en-US" altLang="zh-CN" sz="2000" dirty="0" err="1"/>
              <a:t>ObjectID</a:t>
            </a:r>
            <a:r>
              <a:rPr lang="zh-CN" altLang="en-US" sz="2000" dirty="0"/>
              <a:t>的数组。该采取哪些方案取决于数组的大小。</a:t>
            </a:r>
            <a:endParaRPr lang="en-US" altLang="zh-CN" sz="2000" dirty="0"/>
          </a:p>
          <a:p>
            <a:pPr>
              <a:lnSpc>
                <a:spcPct val="150000"/>
              </a:lnSpc>
            </a:pPr>
            <a:r>
              <a:rPr lang="en-US" altLang="zh-CN" sz="2000" dirty="0"/>
              <a:t>d.</a:t>
            </a:r>
            <a:r>
              <a:rPr lang="zh-CN" altLang="en-US" sz="2000" dirty="0"/>
              <a:t>在进行反范式设计时请先确认读写比。一个几乎不更改只是读取的字段才适合冗余到其他对象中。 </a:t>
            </a:r>
          </a:p>
        </p:txBody>
      </p:sp>
    </p:spTree>
    <p:extLst>
      <p:ext uri="{BB962C8B-B14F-4D97-AF65-F5344CB8AC3E}">
        <p14:creationId xmlns:p14="http://schemas.microsoft.com/office/powerpoint/2010/main" val="12846860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5361"/>
          <p:cNvSpPr>
            <a:spLocks noGrp="1"/>
          </p:cNvSpPr>
          <p:nvPr>
            <p:ph type="title"/>
          </p:nvPr>
        </p:nvSpPr>
        <p:spPr/>
        <p:txBody>
          <a:bodyPr wrap="square" lIns="91440" tIns="45720" rIns="91440" bIns="45720" anchor="ctr"/>
          <a:lstStyle/>
          <a:p>
            <a:pPr eaLnBrk="1" hangingPunct="1"/>
            <a:r>
              <a:rPr lang="zh-CN" altLang="en-US" dirty="0"/>
              <a:t>本课要点</a:t>
            </a:r>
          </a:p>
        </p:txBody>
      </p:sp>
      <p:sp>
        <p:nvSpPr>
          <p:cNvPr id="8194" name="文本占位符 15362"/>
          <p:cNvSpPr>
            <a:spLocks noGrp="1"/>
          </p:cNvSpPr>
          <p:nvPr>
            <p:ph idx="1"/>
          </p:nvPr>
        </p:nvSpPr>
        <p:spPr>
          <a:xfrm>
            <a:off x="827584" y="2348880"/>
            <a:ext cx="8070354" cy="3397250"/>
          </a:xfrm>
        </p:spPr>
        <p:txBody>
          <a:bodyPr wrap="square" lIns="91440" tIns="45720" rIns="91440" bIns="45720" anchor="t"/>
          <a:lstStyle/>
          <a:p>
            <a:pPr eaLnBrk="1" hangingPunct="1"/>
            <a:r>
              <a:rPr lang="zh-CN" altLang="en-US" sz="3600" dirty="0">
                <a:ea typeface="Arial Unicode MS" panose="020B0604020202020204"/>
              </a:rPr>
              <a:t>网络应用程序结构</a:t>
            </a:r>
            <a:endParaRPr lang="en-US" altLang="zh-CN" sz="3600" dirty="0">
              <a:ea typeface="Arial Unicode MS" panose="020B0604020202020204"/>
            </a:endParaRPr>
          </a:p>
          <a:p>
            <a:pPr eaLnBrk="1" hangingPunct="1"/>
            <a:r>
              <a:rPr lang="en-US" altLang="zh-CN" sz="3600" dirty="0">
                <a:latin typeface="Arial Unicode MS" panose="020B0604020202020204" charset="-122"/>
                <a:ea typeface="Arial Unicode MS" panose="020B0604020202020204" charset="-122"/>
                <a:sym typeface="+mn-ea"/>
              </a:rPr>
              <a:t>web</a:t>
            </a:r>
            <a:r>
              <a:rPr lang="zh-CN" altLang="en-US" sz="3600" dirty="0">
                <a:latin typeface="Arial Unicode MS" panose="020B0604020202020204" charset="-122"/>
                <a:ea typeface="Arial Unicode MS" panose="020B0604020202020204" charset="-122"/>
                <a:sym typeface="+mn-ea"/>
              </a:rPr>
              <a:t>数据库的基本概念</a:t>
            </a:r>
            <a:endParaRPr lang="en-US" altLang="zh-CN" sz="3600" dirty="0">
              <a:latin typeface="Arial Unicode MS" panose="020B0604020202020204" charset="-122"/>
              <a:ea typeface="Arial Unicode MS" panose="020B0604020202020204" charset="-122"/>
              <a:sym typeface="+mn-ea"/>
            </a:endParaRPr>
          </a:p>
          <a:p>
            <a:pPr eaLnBrk="1" hangingPunct="1"/>
            <a:r>
              <a:rPr lang="zh-CN" altLang="en-US" sz="3600" dirty="0">
                <a:latin typeface="Arial Unicode MS" panose="020B0604020202020204" charset="-122"/>
                <a:ea typeface="Arial Unicode MS" panose="020B0604020202020204" charset="-122"/>
                <a:sym typeface="+mn-ea"/>
              </a:rPr>
              <a:t>常用查询语句</a:t>
            </a:r>
            <a:endParaRPr lang="en-US" altLang="zh-CN" sz="3600" dirty="0">
              <a:latin typeface="Arial Unicode MS" panose="020B0604020202020204" charset="-122"/>
              <a:ea typeface="Arial Unicode MS" panose="020B0604020202020204" charset="-122"/>
              <a:sym typeface="+mn-ea"/>
            </a:endParaRPr>
          </a:p>
          <a:p>
            <a:pPr eaLnBrk="1" hangingPunct="1"/>
            <a:r>
              <a:rPr lang="zh-CN" altLang="en-US" sz="3600" dirty="0">
                <a:latin typeface="Arial Unicode MS" panose="020B0604020202020204" charset="-122"/>
                <a:ea typeface="Arial Unicode MS" panose="020B0604020202020204" charset="-122"/>
                <a:sym typeface="+mn-ea"/>
              </a:rPr>
              <a:t>数据库的选择</a:t>
            </a:r>
          </a:p>
          <a:p>
            <a:pPr eaLnBrk="1" hangingPunct="1"/>
            <a:endParaRPr lang="zh-CN" altLang="en-US" sz="3600" dirty="0">
              <a:latin typeface="Arial Unicode MS" panose="020B0604020202020204" charset="-122"/>
              <a:ea typeface="Arial Unicode MS" panose="020B0604020202020204" charset="-122"/>
              <a:sym typeface="+mn-ea"/>
            </a:endParaRPr>
          </a:p>
          <a:p>
            <a:pPr eaLnBrk="1" hangingPunct="1"/>
            <a:endParaRPr lang="zh-CN" altLang="en-US" sz="3600" dirty="0">
              <a:latin typeface="黑体" panose="02010609060101010101" pitchFamily="49" charset="-122"/>
              <a:ea typeface="黑体" panose="02010609060101010101" pitchFamily="49" charset="-122"/>
            </a:endParaRPr>
          </a:p>
        </p:txBody>
      </p:sp>
      <p:sp>
        <p:nvSpPr>
          <p:cNvPr id="2" name="右箭头 1"/>
          <p:cNvSpPr/>
          <p:nvPr/>
        </p:nvSpPr>
        <p:spPr>
          <a:xfrm>
            <a:off x="246062" y="3775000"/>
            <a:ext cx="422275" cy="446088"/>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val="313476350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zh-CN" altLang="en-US" dirty="0">
                <a:ea typeface="Arial Unicode MS" panose="020B0604020202020204"/>
              </a:rPr>
              <a:t>常用查询语句</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a:xfrm>
            <a:off x="107504" y="1341438"/>
            <a:ext cx="8856984" cy="5241924"/>
          </a:xfrm>
        </p:spPr>
        <p:txBody>
          <a:bodyPr/>
          <a:lstStyle/>
          <a:p>
            <a:pPr marL="0" indent="0">
              <a:lnSpc>
                <a:spcPct val="150000"/>
              </a:lnSpc>
              <a:buNone/>
            </a:pPr>
            <a:r>
              <a:rPr lang="en-US" altLang="zh-CN" dirty="0"/>
              <a:t>       </a:t>
            </a:r>
            <a:endParaRPr lang="zh-CN" altLang="en-US" dirty="0">
              <a:solidFill>
                <a:srgbClr val="FF0000"/>
              </a:solidFill>
            </a:endParaRPr>
          </a:p>
        </p:txBody>
      </p:sp>
      <p:sp>
        <p:nvSpPr>
          <p:cNvPr id="4" name="矩形 3">
            <a:extLst>
              <a:ext uri="{FF2B5EF4-FFF2-40B4-BE49-F238E27FC236}">
                <a16:creationId xmlns:a16="http://schemas.microsoft.com/office/drawing/2014/main" id="{33D7AF6A-E23C-45ED-9394-F19E97997B87}"/>
              </a:ext>
            </a:extLst>
          </p:cNvPr>
          <p:cNvSpPr/>
          <p:nvPr/>
        </p:nvSpPr>
        <p:spPr>
          <a:xfrm>
            <a:off x="361004" y="1319976"/>
            <a:ext cx="8421991" cy="5355312"/>
          </a:xfrm>
          <a:prstGeom prst="rect">
            <a:avLst/>
          </a:prstGeom>
        </p:spPr>
        <p:txBody>
          <a:bodyPr wrap="square">
            <a:spAutoFit/>
          </a:bodyPr>
          <a:lstStyle/>
          <a:p>
            <a:pPr marL="457200" indent="-457200">
              <a:lnSpc>
                <a:spcPct val="150000"/>
              </a:lnSpc>
              <a:buAutoNum type="arabicPeriod"/>
            </a:pPr>
            <a:r>
              <a:rPr lang="zh-CN" altLang="en-US" sz="1800" b="1" dirty="0"/>
              <a:t>查询</a:t>
            </a:r>
            <a:r>
              <a:rPr lang="en-US" altLang="zh-CN" sz="1800" b="1" dirty="0"/>
              <a:t>(find)</a:t>
            </a:r>
          </a:p>
          <a:p>
            <a:pPr marL="342900" indent="-342900">
              <a:lnSpc>
                <a:spcPct val="150000"/>
              </a:lnSpc>
              <a:buFont typeface="Arial" panose="020B0604020202020204" pitchFamily="34" charset="0"/>
              <a:buChar char="•"/>
            </a:pPr>
            <a:r>
              <a:rPr lang="zh-CN" altLang="en-US" sz="1800" dirty="0"/>
              <a:t>查询所有结果</a:t>
            </a:r>
            <a:endParaRPr lang="en-US" altLang="zh-CN" sz="1800" dirty="0"/>
          </a:p>
          <a:p>
            <a:pPr lvl="1"/>
            <a:r>
              <a:rPr lang="en-US" altLang="zh-CN" sz="1800" dirty="0"/>
              <a:t>select * from article</a:t>
            </a:r>
          </a:p>
          <a:p>
            <a:pPr lvl="1"/>
            <a:r>
              <a:rPr lang="en-US" altLang="zh-CN" sz="1800" dirty="0" err="1"/>
              <a:t>db.article.find</a:t>
            </a:r>
            <a:r>
              <a:rPr lang="en-US" altLang="zh-CN" sz="1800" dirty="0"/>
              <a:t>()</a:t>
            </a:r>
          </a:p>
          <a:p>
            <a:pPr marL="342900" indent="-342900">
              <a:lnSpc>
                <a:spcPct val="150000"/>
              </a:lnSpc>
              <a:buFont typeface="Arial" panose="020B0604020202020204" pitchFamily="34" charset="0"/>
              <a:buChar char="•"/>
            </a:pPr>
            <a:r>
              <a:rPr lang="zh-CN" altLang="en-US" sz="1800" dirty="0"/>
              <a:t>指定返回哪些键</a:t>
            </a:r>
            <a:endParaRPr lang="en-US" altLang="zh-CN" sz="1800" dirty="0"/>
          </a:p>
          <a:p>
            <a:pPr lvl="1"/>
            <a:r>
              <a:rPr lang="en-US" altLang="zh-CN" sz="1800" dirty="0"/>
              <a:t>select title, author from article</a:t>
            </a:r>
          </a:p>
          <a:p>
            <a:pPr lvl="1"/>
            <a:r>
              <a:rPr lang="en-US" altLang="zh-CN" sz="1800" dirty="0" err="1"/>
              <a:t>db.article.find</a:t>
            </a:r>
            <a:r>
              <a:rPr lang="en-US" altLang="zh-CN" sz="1800" dirty="0"/>
              <a:t>({}, {"title": 1, "author": 1})</a:t>
            </a:r>
          </a:p>
          <a:p>
            <a:pPr marL="342900" indent="-342900">
              <a:lnSpc>
                <a:spcPct val="150000"/>
              </a:lnSpc>
              <a:buFont typeface="Arial" panose="020B0604020202020204" pitchFamily="34" charset="0"/>
              <a:buChar char="•"/>
            </a:pPr>
            <a:r>
              <a:rPr lang="en-US" altLang="zh-CN" sz="1800" dirty="0"/>
              <a:t>where</a:t>
            </a:r>
            <a:r>
              <a:rPr lang="zh-CN" altLang="en-US" sz="1800" dirty="0"/>
              <a:t>条件</a:t>
            </a:r>
            <a:endParaRPr lang="en-US" altLang="zh-CN" sz="1800" dirty="0"/>
          </a:p>
          <a:p>
            <a:r>
              <a:rPr lang="en-US" altLang="zh-CN" sz="1800" dirty="0"/>
              <a:t>         select * from article where title = "</a:t>
            </a:r>
            <a:r>
              <a:rPr lang="en-US" altLang="zh-CN" sz="1800" dirty="0" err="1"/>
              <a:t>mongodb</a:t>
            </a:r>
            <a:r>
              <a:rPr lang="en-US" altLang="zh-CN" sz="1800" dirty="0"/>
              <a:t>“</a:t>
            </a:r>
          </a:p>
          <a:p>
            <a:r>
              <a:rPr lang="en-US" altLang="zh-CN" sz="1800" dirty="0"/>
              <a:t>         </a:t>
            </a:r>
            <a:r>
              <a:rPr lang="en-US" altLang="zh-CN" sz="1800" dirty="0" err="1"/>
              <a:t>db.article.find</a:t>
            </a:r>
            <a:r>
              <a:rPr lang="en-US" altLang="zh-CN" sz="1800" dirty="0"/>
              <a:t>({"title": "</a:t>
            </a:r>
            <a:r>
              <a:rPr lang="en-US" altLang="zh-CN" sz="1800" dirty="0" err="1"/>
              <a:t>mongodb</a:t>
            </a:r>
            <a:r>
              <a:rPr lang="en-US" altLang="zh-CN" sz="1800" dirty="0"/>
              <a:t>"})</a:t>
            </a:r>
          </a:p>
          <a:p>
            <a:pPr marL="342900" indent="-342900">
              <a:lnSpc>
                <a:spcPct val="150000"/>
              </a:lnSpc>
              <a:buFont typeface="Arial" panose="020B0604020202020204" pitchFamily="34" charset="0"/>
              <a:buChar char="•"/>
            </a:pPr>
            <a:r>
              <a:rPr lang="en-US" altLang="zh-CN" sz="1800" dirty="0"/>
              <a:t>and</a:t>
            </a:r>
            <a:r>
              <a:rPr lang="zh-CN" altLang="en-US" sz="1800" dirty="0"/>
              <a:t>条件</a:t>
            </a:r>
            <a:endParaRPr lang="en-US" altLang="zh-CN" sz="1800" dirty="0"/>
          </a:p>
          <a:p>
            <a:r>
              <a:rPr lang="en-US" altLang="zh-CN" sz="1800" dirty="0"/>
              <a:t>         select * from article where title = "</a:t>
            </a:r>
            <a:r>
              <a:rPr lang="en-US" altLang="zh-CN" sz="1800" dirty="0" err="1"/>
              <a:t>mongodb</a:t>
            </a:r>
            <a:r>
              <a:rPr lang="en-US" altLang="zh-CN" sz="1800" dirty="0"/>
              <a:t>" and author = "god“</a:t>
            </a:r>
          </a:p>
          <a:p>
            <a:r>
              <a:rPr lang="en-US" altLang="zh-CN" sz="1800" dirty="0"/>
              <a:t>         </a:t>
            </a:r>
            <a:r>
              <a:rPr lang="en-US" altLang="zh-CN" sz="1800" dirty="0" err="1"/>
              <a:t>db.article.find</a:t>
            </a:r>
            <a:r>
              <a:rPr lang="en-US" altLang="zh-CN" sz="1800" dirty="0"/>
              <a:t>({"title": "</a:t>
            </a:r>
            <a:r>
              <a:rPr lang="en-US" altLang="zh-CN" sz="1800" dirty="0" err="1"/>
              <a:t>mongodb</a:t>
            </a:r>
            <a:r>
              <a:rPr lang="en-US" altLang="zh-CN" sz="1800" dirty="0"/>
              <a:t>", "author": "god"})</a:t>
            </a:r>
          </a:p>
          <a:p>
            <a:pPr marL="342900" indent="-342900">
              <a:lnSpc>
                <a:spcPct val="150000"/>
              </a:lnSpc>
              <a:buFont typeface="Arial" panose="020B0604020202020204" pitchFamily="34" charset="0"/>
              <a:buChar char="•"/>
            </a:pPr>
            <a:r>
              <a:rPr lang="en-US" altLang="zh-CN" sz="1800" dirty="0"/>
              <a:t>or</a:t>
            </a:r>
            <a:r>
              <a:rPr lang="zh-CN" altLang="en-US" sz="1800" dirty="0"/>
              <a:t>条件</a:t>
            </a:r>
            <a:endParaRPr lang="en-US" altLang="zh-CN" sz="1800" dirty="0"/>
          </a:p>
          <a:p>
            <a:r>
              <a:rPr lang="en-US" altLang="zh-CN" sz="1800" dirty="0"/>
              <a:t>         select * from article where title = "</a:t>
            </a:r>
            <a:r>
              <a:rPr lang="en-US" altLang="zh-CN" sz="1800" dirty="0" err="1"/>
              <a:t>mongodb</a:t>
            </a:r>
            <a:r>
              <a:rPr lang="en-US" altLang="zh-CN" sz="1800" dirty="0"/>
              <a:t>" or author = "god“</a:t>
            </a:r>
          </a:p>
          <a:p>
            <a:r>
              <a:rPr lang="en-US" altLang="zh-CN" sz="1800" dirty="0"/>
              <a:t>         </a:t>
            </a:r>
            <a:r>
              <a:rPr lang="en-US" altLang="zh-CN" sz="1800" dirty="0" err="1"/>
              <a:t>db.article.find</a:t>
            </a:r>
            <a:r>
              <a:rPr lang="en-US" altLang="zh-CN" sz="1800" dirty="0"/>
              <a:t>({"$or": [{"title": "</a:t>
            </a:r>
            <a:r>
              <a:rPr lang="en-US" altLang="zh-CN" sz="1800" dirty="0" err="1"/>
              <a:t>mongodb</a:t>
            </a:r>
            <a:r>
              <a:rPr lang="en-US" altLang="zh-CN" sz="1800" dirty="0"/>
              <a:t>"}, {"author": "god"}]})</a:t>
            </a:r>
          </a:p>
        </p:txBody>
      </p:sp>
    </p:spTree>
    <p:extLst>
      <p:ext uri="{BB962C8B-B14F-4D97-AF65-F5344CB8AC3E}">
        <p14:creationId xmlns:p14="http://schemas.microsoft.com/office/powerpoint/2010/main" val="3014678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zh-CN" altLang="en-US" dirty="0">
                <a:ea typeface="Arial Unicode MS" panose="020B0604020202020204"/>
              </a:rPr>
              <a:t>常用查询语句</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a:xfrm>
            <a:off x="107504" y="1341438"/>
            <a:ext cx="8856984" cy="5241924"/>
          </a:xfrm>
        </p:spPr>
        <p:txBody>
          <a:bodyPr/>
          <a:lstStyle/>
          <a:p>
            <a:pPr marL="0" indent="0">
              <a:lnSpc>
                <a:spcPct val="150000"/>
              </a:lnSpc>
              <a:buNone/>
            </a:pPr>
            <a:r>
              <a:rPr lang="en-US" altLang="zh-CN" dirty="0"/>
              <a:t>       </a:t>
            </a:r>
            <a:endParaRPr lang="zh-CN" altLang="en-US" dirty="0">
              <a:solidFill>
                <a:srgbClr val="FF0000"/>
              </a:solidFill>
            </a:endParaRPr>
          </a:p>
        </p:txBody>
      </p:sp>
      <p:sp>
        <p:nvSpPr>
          <p:cNvPr id="4" name="矩形 3">
            <a:extLst>
              <a:ext uri="{FF2B5EF4-FFF2-40B4-BE49-F238E27FC236}">
                <a16:creationId xmlns:a16="http://schemas.microsoft.com/office/drawing/2014/main" id="{33D7AF6A-E23C-45ED-9394-F19E97997B87}"/>
              </a:ext>
            </a:extLst>
          </p:cNvPr>
          <p:cNvSpPr/>
          <p:nvPr/>
        </p:nvSpPr>
        <p:spPr>
          <a:xfrm>
            <a:off x="182457" y="1484784"/>
            <a:ext cx="8856984" cy="4401205"/>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t>in</a:t>
            </a:r>
            <a:r>
              <a:rPr lang="zh-CN" altLang="en-US" sz="2000" dirty="0"/>
              <a:t>条件</a:t>
            </a:r>
            <a:endParaRPr lang="en-US" altLang="zh-CN" sz="2000" dirty="0"/>
          </a:p>
          <a:p>
            <a:r>
              <a:rPr lang="en-US" altLang="zh-CN" sz="2000" dirty="0"/>
              <a:t>	select * from article where author in ("a", "b", "c")</a:t>
            </a:r>
          </a:p>
          <a:p>
            <a:r>
              <a:rPr lang="en-US" altLang="zh-CN" sz="2000" dirty="0"/>
              <a:t>	</a:t>
            </a:r>
            <a:r>
              <a:rPr lang="en-US" altLang="zh-CN" sz="2000" dirty="0" err="1"/>
              <a:t>db.article.find</a:t>
            </a:r>
            <a:r>
              <a:rPr lang="en-US" altLang="zh-CN" sz="2000" dirty="0"/>
              <a:t>({"author": {"$in": ["a", "b", "c"]}})</a:t>
            </a:r>
          </a:p>
          <a:p>
            <a:pPr marL="342900" indent="-342900">
              <a:lnSpc>
                <a:spcPct val="150000"/>
              </a:lnSpc>
              <a:buFont typeface="Arial" panose="020B0604020202020204" pitchFamily="34" charset="0"/>
              <a:buChar char="•"/>
            </a:pPr>
            <a:r>
              <a:rPr lang="en-US" altLang="zh-CN" sz="2000" dirty="0"/>
              <a:t>Like</a:t>
            </a:r>
          </a:p>
          <a:p>
            <a:r>
              <a:rPr lang="en-US" altLang="zh-CN" sz="2000" dirty="0"/>
              <a:t>	select * from article where title like "%</a:t>
            </a:r>
            <a:r>
              <a:rPr lang="en-US" altLang="zh-CN" sz="2000" dirty="0" err="1"/>
              <a:t>mongodb</a:t>
            </a:r>
            <a:r>
              <a:rPr lang="en-US" altLang="zh-CN" sz="2000" dirty="0"/>
              <a:t>%“</a:t>
            </a:r>
          </a:p>
          <a:p>
            <a:r>
              <a:rPr lang="en-US" altLang="zh-CN" sz="2000" dirty="0"/>
              <a:t>	</a:t>
            </a:r>
            <a:r>
              <a:rPr lang="en-US" altLang="zh-CN" sz="2000" dirty="0" err="1"/>
              <a:t>db.article.find</a:t>
            </a:r>
            <a:r>
              <a:rPr lang="en-US" altLang="zh-CN" sz="2000" dirty="0"/>
              <a:t>({"title": /</a:t>
            </a:r>
            <a:r>
              <a:rPr lang="en-US" altLang="zh-CN" sz="2000" dirty="0" err="1"/>
              <a:t>mongodb</a:t>
            </a:r>
            <a:r>
              <a:rPr lang="en-US" altLang="zh-CN" sz="2000" dirty="0"/>
              <a:t>/})</a:t>
            </a:r>
          </a:p>
          <a:p>
            <a:pPr marL="342900" indent="-342900">
              <a:lnSpc>
                <a:spcPct val="150000"/>
              </a:lnSpc>
              <a:buFont typeface="Arial" panose="020B0604020202020204" pitchFamily="34" charset="0"/>
              <a:buChar char="•"/>
            </a:pPr>
            <a:r>
              <a:rPr lang="en-US" altLang="zh-CN" sz="2000" dirty="0"/>
              <a:t>Count</a:t>
            </a:r>
          </a:p>
          <a:p>
            <a:pPr lvl="1"/>
            <a:r>
              <a:rPr lang="en-US" altLang="zh-CN" sz="2000" dirty="0"/>
              <a:t>	select count(*) from article</a:t>
            </a:r>
          </a:p>
          <a:p>
            <a:pPr lvl="1"/>
            <a:r>
              <a:rPr lang="en-US" altLang="zh-CN" sz="2000" dirty="0"/>
              <a:t>	</a:t>
            </a:r>
            <a:r>
              <a:rPr lang="en-US" altLang="zh-CN" sz="2000" dirty="0" err="1"/>
              <a:t>db.article.count</a:t>
            </a:r>
            <a:r>
              <a:rPr lang="en-US" altLang="zh-CN" sz="2000" dirty="0"/>
              <a:t>()</a:t>
            </a:r>
          </a:p>
          <a:p>
            <a:pPr marL="342900" indent="-342900">
              <a:lnSpc>
                <a:spcPct val="150000"/>
              </a:lnSpc>
              <a:buFont typeface="Arial" panose="020B0604020202020204" pitchFamily="34" charset="0"/>
              <a:buChar char="•"/>
            </a:pPr>
            <a:r>
              <a:rPr lang="zh-CN" altLang="en-US" sz="2000" dirty="0"/>
              <a:t>不等于</a:t>
            </a:r>
            <a:endParaRPr lang="en-US" altLang="zh-CN" sz="2000" dirty="0"/>
          </a:p>
          <a:p>
            <a:r>
              <a:rPr lang="en-US" altLang="zh-CN" sz="2000" dirty="0"/>
              <a:t>	select * from article where author != "a“</a:t>
            </a:r>
          </a:p>
          <a:p>
            <a:r>
              <a:rPr lang="en-US" altLang="zh-CN" sz="2000" dirty="0"/>
              <a:t>	</a:t>
            </a:r>
            <a:r>
              <a:rPr lang="en-US" altLang="zh-CN" sz="2000" dirty="0" err="1"/>
              <a:t>db.article.find</a:t>
            </a:r>
            <a:r>
              <a:rPr lang="en-US" altLang="zh-CN" sz="2000" dirty="0"/>
              <a:t>({ "author": { "$ne": "a" }})</a:t>
            </a:r>
          </a:p>
        </p:txBody>
      </p:sp>
    </p:spTree>
    <p:extLst>
      <p:ext uri="{BB962C8B-B14F-4D97-AF65-F5344CB8AC3E}">
        <p14:creationId xmlns:p14="http://schemas.microsoft.com/office/powerpoint/2010/main" val="8171875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zh-CN" altLang="en-US" dirty="0">
                <a:ea typeface="Arial Unicode MS" panose="020B0604020202020204"/>
              </a:rPr>
              <a:t>常用查询语句</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a:xfrm>
            <a:off x="107504" y="1341438"/>
            <a:ext cx="8856984" cy="5241924"/>
          </a:xfrm>
        </p:spPr>
        <p:txBody>
          <a:bodyPr/>
          <a:lstStyle/>
          <a:p>
            <a:pPr marL="0" indent="0">
              <a:lnSpc>
                <a:spcPct val="150000"/>
              </a:lnSpc>
              <a:buNone/>
            </a:pPr>
            <a:r>
              <a:rPr lang="en-US" altLang="zh-CN" dirty="0"/>
              <a:t>         </a:t>
            </a:r>
            <a:endParaRPr lang="zh-CN" altLang="en-US" dirty="0">
              <a:solidFill>
                <a:srgbClr val="FF0000"/>
              </a:solidFill>
            </a:endParaRPr>
          </a:p>
        </p:txBody>
      </p:sp>
      <p:sp>
        <p:nvSpPr>
          <p:cNvPr id="4" name="矩形 3">
            <a:extLst>
              <a:ext uri="{FF2B5EF4-FFF2-40B4-BE49-F238E27FC236}">
                <a16:creationId xmlns:a16="http://schemas.microsoft.com/office/drawing/2014/main" id="{33D7AF6A-E23C-45ED-9394-F19E97997B87}"/>
              </a:ext>
            </a:extLst>
          </p:cNvPr>
          <p:cNvSpPr/>
          <p:nvPr/>
        </p:nvSpPr>
        <p:spPr>
          <a:xfrm>
            <a:off x="182457" y="1484784"/>
            <a:ext cx="8856984" cy="4862870"/>
          </a:xfrm>
          <a:prstGeom prst="rect">
            <a:avLst/>
          </a:prstGeom>
        </p:spPr>
        <p:txBody>
          <a:bodyPr wrap="square">
            <a:spAutoFit/>
          </a:bodyPr>
          <a:lstStyle/>
          <a:p>
            <a:pPr>
              <a:lnSpc>
                <a:spcPct val="150000"/>
              </a:lnSpc>
            </a:pPr>
            <a:r>
              <a:rPr lang="zh-CN" altLang="en-US" sz="2000" dirty="0"/>
              <a:t>排序</a:t>
            </a:r>
            <a:endParaRPr lang="en-US" altLang="zh-CN" sz="2000" dirty="0"/>
          </a:p>
          <a:p>
            <a:pPr marL="342900" indent="-342900">
              <a:lnSpc>
                <a:spcPct val="150000"/>
              </a:lnSpc>
              <a:buFont typeface="Arial" panose="020B0604020202020204" pitchFamily="34" charset="0"/>
              <a:buChar char="•"/>
            </a:pPr>
            <a:r>
              <a:rPr lang="zh-CN" altLang="en-US" sz="2000" dirty="0"/>
              <a:t>升序：</a:t>
            </a:r>
            <a:endParaRPr lang="en-US" altLang="zh-CN" sz="2000" dirty="0"/>
          </a:p>
          <a:p>
            <a:r>
              <a:rPr lang="en-US" altLang="zh-CN" sz="2000" dirty="0"/>
              <a:t>	select * from article where type = "</a:t>
            </a:r>
            <a:r>
              <a:rPr lang="en-US" altLang="zh-CN" sz="2000" dirty="0" err="1"/>
              <a:t>mongodb</a:t>
            </a:r>
            <a:r>
              <a:rPr lang="en-US" altLang="zh-CN" sz="2000" dirty="0"/>
              <a:t>" order by read desc</a:t>
            </a:r>
          </a:p>
          <a:p>
            <a:r>
              <a:rPr lang="en-US" altLang="zh-CN" sz="2000" dirty="0"/>
              <a:t>	</a:t>
            </a:r>
            <a:r>
              <a:rPr lang="en-US" altLang="zh-CN" sz="2000" dirty="0" err="1"/>
              <a:t>db.article.find</a:t>
            </a:r>
            <a:r>
              <a:rPr lang="en-US" altLang="zh-CN" sz="2000" dirty="0"/>
              <a:t>({"type": "</a:t>
            </a:r>
            <a:r>
              <a:rPr lang="en-US" altLang="zh-CN" sz="2000" dirty="0" err="1"/>
              <a:t>mongodb</a:t>
            </a:r>
            <a:r>
              <a:rPr lang="en-US" altLang="zh-CN" sz="2000" dirty="0"/>
              <a:t>"}).sort({"read": -1})</a:t>
            </a:r>
          </a:p>
          <a:p>
            <a:pPr marL="342900" indent="-342900">
              <a:lnSpc>
                <a:spcPct val="150000"/>
              </a:lnSpc>
              <a:buFont typeface="Arial" panose="020B0604020202020204" pitchFamily="34" charset="0"/>
              <a:buChar char="•"/>
            </a:pPr>
            <a:r>
              <a:rPr lang="zh-CN" altLang="en-US" sz="2000" dirty="0"/>
              <a:t>降序：</a:t>
            </a:r>
            <a:endParaRPr lang="en-US" altLang="zh-CN" sz="2000" dirty="0"/>
          </a:p>
          <a:p>
            <a:r>
              <a:rPr lang="en-US" altLang="zh-CN" sz="2000" dirty="0"/>
              <a:t>	select * from article where type = "</a:t>
            </a:r>
            <a:r>
              <a:rPr lang="en-US" altLang="zh-CN" sz="2000" dirty="0" err="1"/>
              <a:t>mongodb</a:t>
            </a:r>
            <a:r>
              <a:rPr lang="en-US" altLang="zh-CN" sz="2000" dirty="0"/>
              <a:t>" order by read </a:t>
            </a:r>
            <a:r>
              <a:rPr lang="en-US" altLang="zh-CN" sz="2000" dirty="0" err="1"/>
              <a:t>asc</a:t>
            </a:r>
            <a:endParaRPr lang="en-US" altLang="zh-CN" sz="2000" dirty="0"/>
          </a:p>
          <a:p>
            <a:r>
              <a:rPr lang="en-US" altLang="zh-CN" sz="2000" dirty="0"/>
              <a:t>	</a:t>
            </a:r>
            <a:r>
              <a:rPr lang="en-US" altLang="zh-CN" sz="2000" dirty="0" err="1"/>
              <a:t>db.article.find</a:t>
            </a:r>
            <a:r>
              <a:rPr lang="en-US" altLang="zh-CN" sz="2000" dirty="0"/>
              <a:t>({"type": "</a:t>
            </a:r>
            <a:r>
              <a:rPr lang="en-US" altLang="zh-CN" sz="2000" dirty="0" err="1"/>
              <a:t>mongodb</a:t>
            </a:r>
            <a:r>
              <a:rPr lang="en-US" altLang="zh-CN" sz="2000" dirty="0"/>
              <a:t>"}).sort({"read": 1})</a:t>
            </a:r>
          </a:p>
          <a:p>
            <a:r>
              <a:rPr lang="en-US" altLang="zh-CN" sz="2000" dirty="0"/>
              <a:t>	</a:t>
            </a:r>
            <a:r>
              <a:rPr lang="en-US" altLang="zh-CN" sz="2000" dirty="0" err="1"/>
              <a:t>findOne</a:t>
            </a:r>
            <a:r>
              <a:rPr lang="en-US" altLang="zh-CN" sz="2000" dirty="0"/>
              <a:t>()</a:t>
            </a:r>
            <a:r>
              <a:rPr lang="zh-CN" altLang="en-US" sz="2000" dirty="0"/>
              <a:t>：除了只返回一个查询结果外，使用方法与</a:t>
            </a:r>
            <a:r>
              <a:rPr lang="en-US" altLang="zh-CN" sz="2000" dirty="0"/>
              <a:t>find()</a:t>
            </a:r>
            <a:r>
              <a:rPr lang="zh-CN" altLang="en-US" sz="2000" dirty="0"/>
              <a:t>一样。</a:t>
            </a:r>
            <a:endParaRPr lang="en-US" altLang="zh-CN" sz="2000" dirty="0"/>
          </a:p>
          <a:p>
            <a:endParaRPr lang="en-US" altLang="zh-CN" sz="2000" b="1" dirty="0"/>
          </a:p>
          <a:p>
            <a:endParaRPr lang="en-US" altLang="zh-CN" sz="2000" b="1" dirty="0"/>
          </a:p>
          <a:p>
            <a:r>
              <a:rPr lang="en-US" altLang="zh-CN" sz="2000" b="1" dirty="0"/>
              <a:t>2.</a:t>
            </a:r>
            <a:r>
              <a:rPr lang="zh-CN" altLang="en-US" sz="2000" b="1" dirty="0"/>
              <a:t>创建（</a:t>
            </a:r>
            <a:r>
              <a:rPr lang="en-US" altLang="zh-CN" sz="2000" b="1" dirty="0"/>
              <a:t>insert</a:t>
            </a:r>
            <a:r>
              <a:rPr lang="zh-CN" altLang="en-US" sz="2000" b="1" dirty="0"/>
              <a:t>）</a:t>
            </a:r>
            <a:endParaRPr lang="en-US" altLang="zh-CN" sz="2000" b="1" dirty="0"/>
          </a:p>
          <a:p>
            <a:endParaRPr lang="en-US" altLang="zh-CN" sz="2000" dirty="0"/>
          </a:p>
          <a:p>
            <a:r>
              <a:rPr lang="en-US" altLang="zh-CN" sz="2000" dirty="0"/>
              <a:t>    insert into article(title, author, content) values("</a:t>
            </a:r>
            <a:r>
              <a:rPr lang="en-US" altLang="zh-CN" sz="2000" dirty="0" err="1"/>
              <a:t>mongodb</a:t>
            </a:r>
            <a:r>
              <a:rPr lang="en-US" altLang="zh-CN" sz="2000" dirty="0"/>
              <a:t>", "</a:t>
            </a:r>
            <a:r>
              <a:rPr lang="en-US" altLang="zh-CN" sz="2000" dirty="0" err="1"/>
              <a:t>tg</a:t>
            </a:r>
            <a:r>
              <a:rPr lang="en-US" altLang="zh-CN" sz="2000" dirty="0"/>
              <a:t>", "</a:t>
            </a:r>
            <a:r>
              <a:rPr lang="en-US" altLang="zh-CN" sz="2000" dirty="0" err="1"/>
              <a:t>haha</a:t>
            </a:r>
            <a:r>
              <a:rPr lang="en-US" altLang="zh-CN" sz="2000" dirty="0"/>
              <a:t>")</a:t>
            </a:r>
          </a:p>
          <a:p>
            <a:r>
              <a:rPr lang="en-US" altLang="zh-CN" sz="2000" dirty="0"/>
              <a:t>    </a:t>
            </a:r>
            <a:r>
              <a:rPr lang="en-US" altLang="zh-CN" sz="2000" dirty="0" err="1"/>
              <a:t>db.article.insert</a:t>
            </a:r>
            <a:r>
              <a:rPr lang="en-US" altLang="zh-CN" sz="2000" dirty="0"/>
              <a:t>({"title": "</a:t>
            </a:r>
            <a:r>
              <a:rPr lang="en-US" altLang="zh-CN" sz="2000" dirty="0" err="1"/>
              <a:t>mongodb</a:t>
            </a:r>
            <a:r>
              <a:rPr lang="en-US" altLang="zh-CN" sz="2000" dirty="0"/>
              <a:t>", "author": "</a:t>
            </a:r>
            <a:r>
              <a:rPr lang="en-US" altLang="zh-CN" sz="2000" dirty="0" err="1"/>
              <a:t>tg</a:t>
            </a:r>
            <a:r>
              <a:rPr lang="en-US" altLang="zh-CN" sz="2000" dirty="0"/>
              <a:t>", "content": "</a:t>
            </a:r>
            <a:r>
              <a:rPr lang="en-US" altLang="zh-CN" sz="2000" dirty="0" err="1"/>
              <a:t>haha</a:t>
            </a:r>
            <a:r>
              <a:rPr lang="en-US" altLang="zh-CN" sz="2000" dirty="0"/>
              <a:t>"})</a:t>
            </a:r>
          </a:p>
        </p:txBody>
      </p:sp>
    </p:spTree>
    <p:extLst>
      <p:ext uri="{BB962C8B-B14F-4D97-AF65-F5344CB8AC3E}">
        <p14:creationId xmlns:p14="http://schemas.microsoft.com/office/powerpoint/2010/main" val="1135945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zh-CN" altLang="en-US" dirty="0">
                <a:ea typeface="Arial Unicode MS" panose="020B0604020202020204"/>
              </a:rPr>
              <a:t>常用查询语句</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a:xfrm>
            <a:off x="107504" y="1341438"/>
            <a:ext cx="8856984" cy="5241924"/>
          </a:xfrm>
        </p:spPr>
        <p:txBody>
          <a:bodyPr/>
          <a:lstStyle/>
          <a:p>
            <a:pPr marL="0" indent="0">
              <a:lnSpc>
                <a:spcPct val="150000"/>
              </a:lnSpc>
              <a:buNone/>
            </a:pPr>
            <a:r>
              <a:rPr lang="en-US" altLang="zh-CN" dirty="0"/>
              <a:t>       </a:t>
            </a:r>
            <a:endParaRPr lang="zh-CN" altLang="en-US" dirty="0">
              <a:solidFill>
                <a:srgbClr val="FF0000"/>
              </a:solidFill>
            </a:endParaRPr>
          </a:p>
        </p:txBody>
      </p:sp>
      <p:sp>
        <p:nvSpPr>
          <p:cNvPr id="4" name="矩形 3">
            <a:extLst>
              <a:ext uri="{FF2B5EF4-FFF2-40B4-BE49-F238E27FC236}">
                <a16:creationId xmlns:a16="http://schemas.microsoft.com/office/drawing/2014/main" id="{33D7AF6A-E23C-45ED-9394-F19E97997B87}"/>
              </a:ext>
            </a:extLst>
          </p:cNvPr>
          <p:cNvSpPr/>
          <p:nvPr/>
        </p:nvSpPr>
        <p:spPr>
          <a:xfrm>
            <a:off x="182457" y="1484784"/>
            <a:ext cx="8856984" cy="4093428"/>
          </a:xfrm>
          <a:prstGeom prst="rect">
            <a:avLst/>
          </a:prstGeom>
        </p:spPr>
        <p:txBody>
          <a:bodyPr wrap="square">
            <a:spAutoFit/>
          </a:bodyPr>
          <a:lstStyle/>
          <a:p>
            <a:pPr>
              <a:lnSpc>
                <a:spcPct val="150000"/>
              </a:lnSpc>
            </a:pPr>
            <a:r>
              <a:rPr lang="en-US" altLang="zh-CN" sz="2000" b="1" dirty="0"/>
              <a:t>3.</a:t>
            </a:r>
            <a:r>
              <a:rPr lang="zh-CN" altLang="en-US" sz="2000" b="1" dirty="0"/>
              <a:t>更新（</a:t>
            </a:r>
            <a:r>
              <a:rPr lang="en-US" altLang="zh-CN" sz="2000" b="1" dirty="0"/>
              <a:t>update</a:t>
            </a:r>
            <a:r>
              <a:rPr lang="zh-CN" altLang="en-US" sz="2000" b="1" dirty="0"/>
              <a:t>）</a:t>
            </a:r>
            <a:endParaRPr lang="en-US" altLang="zh-CN" sz="2000" b="1" dirty="0"/>
          </a:p>
          <a:p>
            <a:pPr>
              <a:lnSpc>
                <a:spcPct val="150000"/>
              </a:lnSpc>
            </a:pPr>
            <a:r>
              <a:rPr lang="en-US" altLang="zh-CN" sz="2000" dirty="0"/>
              <a:t>update()</a:t>
            </a:r>
            <a:r>
              <a:rPr lang="zh-CN" altLang="en-US" sz="2000" dirty="0"/>
              <a:t>语法：</a:t>
            </a:r>
            <a:endParaRPr lang="en-US" altLang="zh-CN" sz="2000" dirty="0"/>
          </a:p>
          <a:p>
            <a:r>
              <a:rPr lang="en-US" altLang="zh-CN" sz="2000" dirty="0"/>
              <a:t>      </a:t>
            </a:r>
            <a:r>
              <a:rPr lang="en-US" altLang="zh-CN" sz="2000" dirty="0" err="1"/>
              <a:t>db.collecion.update</a:t>
            </a:r>
            <a:r>
              <a:rPr lang="en-US" altLang="zh-CN" sz="2000" dirty="0"/>
              <a:t>(query, update[, options] )</a:t>
            </a:r>
          </a:p>
          <a:p>
            <a:r>
              <a:rPr lang="en-US" altLang="zh-CN" dirty="0"/>
              <a:t>	</a:t>
            </a:r>
            <a:r>
              <a:rPr lang="en-US" altLang="zh-CN" sz="2000" dirty="0"/>
              <a:t>query : </a:t>
            </a:r>
            <a:r>
              <a:rPr lang="zh-CN" altLang="en-US" sz="2000" dirty="0"/>
              <a:t>必选，查询条件，类似</a:t>
            </a:r>
            <a:r>
              <a:rPr lang="en-US" altLang="zh-CN" sz="2000" dirty="0"/>
              <a:t>find</a:t>
            </a:r>
            <a:r>
              <a:rPr lang="zh-CN" altLang="en-US" sz="2000" dirty="0"/>
              <a:t>中的查询条件。</a:t>
            </a:r>
            <a:endParaRPr lang="en-US" altLang="zh-CN" sz="2000" dirty="0"/>
          </a:p>
          <a:p>
            <a:r>
              <a:rPr lang="en-US" altLang="zh-CN" sz="2000" dirty="0"/>
              <a:t>	update : </a:t>
            </a:r>
            <a:r>
              <a:rPr lang="zh-CN" altLang="en-US" sz="2000" dirty="0"/>
              <a:t>必选，</a:t>
            </a:r>
            <a:endParaRPr lang="en-US" altLang="zh-CN" sz="2000" dirty="0"/>
          </a:p>
          <a:p>
            <a:r>
              <a:rPr lang="en-US" altLang="zh-CN" sz="2000" dirty="0"/>
              <a:t>	update</a:t>
            </a:r>
            <a:r>
              <a:rPr lang="zh-CN" altLang="en-US" sz="2000" dirty="0"/>
              <a:t>的对象和一些更新的操作符（如</a:t>
            </a:r>
            <a:r>
              <a:rPr lang="en-US" altLang="zh-CN" sz="2000" dirty="0"/>
              <a:t>$,$</a:t>
            </a:r>
            <a:r>
              <a:rPr lang="en-US" altLang="zh-CN" sz="2000" dirty="0" err="1"/>
              <a:t>inc.</a:t>
            </a:r>
            <a:r>
              <a:rPr lang="en-US" altLang="zh-CN" sz="2000" dirty="0"/>
              <a:t>..</a:t>
            </a:r>
            <a:r>
              <a:rPr lang="zh-CN" altLang="en-US" sz="2000" dirty="0"/>
              <a:t>）等</a:t>
            </a:r>
            <a:endParaRPr lang="en-US" altLang="zh-CN" sz="2000" dirty="0"/>
          </a:p>
          <a:p>
            <a:r>
              <a:rPr lang="en-US" altLang="zh-CN" sz="2000" dirty="0"/>
              <a:t>	options</a:t>
            </a:r>
            <a:r>
              <a:rPr lang="zh-CN" altLang="en-US" sz="2000" dirty="0"/>
              <a:t>：可选，一些更新配置的对象。</a:t>
            </a:r>
            <a:endParaRPr lang="en-US" altLang="zh-CN" sz="2000" dirty="0"/>
          </a:p>
          <a:p>
            <a:r>
              <a:rPr lang="en-US" altLang="zh-CN" sz="2000" dirty="0"/>
              <a:t>	</a:t>
            </a:r>
            <a:r>
              <a:rPr lang="en-US" altLang="zh-CN" sz="2000" dirty="0" err="1"/>
              <a:t>upsert</a:t>
            </a:r>
            <a:r>
              <a:rPr lang="zh-CN" altLang="en-US" sz="2000" dirty="0"/>
              <a:t>：可选，这个参数的意思是，如果不存在</a:t>
            </a:r>
            <a:r>
              <a:rPr lang="en-US" altLang="zh-CN" sz="2000" dirty="0"/>
              <a:t>update</a:t>
            </a:r>
            <a:r>
              <a:rPr lang="zh-CN" altLang="en-US" sz="2000" dirty="0"/>
              <a:t>的记录，是否  </a:t>
            </a:r>
            <a:endParaRPr lang="en-US" altLang="zh-CN" sz="2000" dirty="0"/>
          </a:p>
          <a:p>
            <a:r>
              <a:rPr lang="en-US" altLang="zh-CN" sz="2000" dirty="0"/>
              <a:t>		</a:t>
            </a:r>
            <a:r>
              <a:rPr lang="zh-CN" altLang="en-US" sz="2000" dirty="0"/>
              <a:t>插入</a:t>
            </a:r>
            <a:r>
              <a:rPr lang="en-US" altLang="zh-CN" sz="2000" dirty="0" err="1"/>
              <a:t>objNew,true</a:t>
            </a:r>
            <a:r>
              <a:rPr lang="zh-CN" altLang="en-US" sz="2000" dirty="0"/>
              <a:t>为插入，默认是</a:t>
            </a:r>
            <a:r>
              <a:rPr lang="en-US" altLang="zh-CN" sz="2000" dirty="0"/>
              <a:t>false</a:t>
            </a:r>
            <a:r>
              <a:rPr lang="zh-CN" altLang="en-US" sz="2000" dirty="0"/>
              <a:t>，不插入。</a:t>
            </a:r>
            <a:endParaRPr lang="en-US" altLang="zh-CN" sz="2000" dirty="0"/>
          </a:p>
          <a:p>
            <a:r>
              <a:rPr lang="en-US" altLang="zh-CN" sz="2000" dirty="0"/>
              <a:t>	multi</a:t>
            </a:r>
            <a:r>
              <a:rPr lang="zh-CN" altLang="en-US" sz="2000" dirty="0"/>
              <a:t>：可选，</a:t>
            </a:r>
            <a:r>
              <a:rPr lang="en-US" altLang="zh-CN" sz="2000" dirty="0" err="1"/>
              <a:t>mongodb</a:t>
            </a:r>
            <a:r>
              <a:rPr lang="en-US" altLang="zh-CN" sz="2000" dirty="0"/>
              <a:t> </a:t>
            </a:r>
            <a:r>
              <a:rPr lang="zh-CN" altLang="en-US" sz="2000" dirty="0"/>
              <a:t>默认是</a:t>
            </a:r>
            <a:r>
              <a:rPr lang="en-US" altLang="zh-CN" sz="2000" dirty="0"/>
              <a:t>false,</a:t>
            </a:r>
            <a:r>
              <a:rPr lang="zh-CN" altLang="en-US" sz="2000" dirty="0"/>
              <a:t>只更新找到的第一条记录，如果</a:t>
            </a:r>
            <a:endParaRPr lang="en-US" altLang="zh-CN" sz="2000" dirty="0"/>
          </a:p>
          <a:p>
            <a:r>
              <a:rPr lang="en-US" altLang="zh-CN" sz="2000" dirty="0"/>
              <a:t>		</a:t>
            </a:r>
            <a:r>
              <a:rPr lang="zh-CN" altLang="en-US" sz="2000" dirty="0"/>
              <a:t>这个参数为</a:t>
            </a:r>
            <a:r>
              <a:rPr lang="en-US" altLang="zh-CN" sz="2000" dirty="0"/>
              <a:t>true,</a:t>
            </a:r>
            <a:r>
              <a:rPr lang="zh-CN" altLang="en-US" sz="2000" dirty="0"/>
              <a:t>就把按条件查出来多条记录全部更新。</a:t>
            </a:r>
            <a:endParaRPr lang="en-US" altLang="zh-CN" sz="2000" dirty="0"/>
          </a:p>
          <a:p>
            <a:r>
              <a:rPr lang="en-US" altLang="zh-CN" sz="2000" dirty="0"/>
              <a:t>	</a:t>
            </a:r>
            <a:r>
              <a:rPr lang="en-US" altLang="zh-CN" sz="2000" dirty="0" err="1"/>
              <a:t>writeConcern</a:t>
            </a:r>
            <a:r>
              <a:rPr lang="zh-CN" altLang="en-US" sz="2000" dirty="0"/>
              <a:t>：可选，抛出异常的级别。</a:t>
            </a:r>
            <a:endParaRPr lang="en-US" altLang="zh-CN" sz="2000" dirty="0"/>
          </a:p>
        </p:txBody>
      </p:sp>
    </p:spTree>
    <p:extLst>
      <p:ext uri="{BB962C8B-B14F-4D97-AF65-F5344CB8AC3E}">
        <p14:creationId xmlns:p14="http://schemas.microsoft.com/office/powerpoint/2010/main" val="42910700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en-US" altLang="zh-CN" dirty="0">
                <a:ea typeface="Arial Unicode MS" panose="020B0604020202020204"/>
              </a:rPr>
              <a:t>Web</a:t>
            </a:r>
            <a:r>
              <a:rPr lang="zh-CN" altLang="en-US" dirty="0">
                <a:ea typeface="Arial Unicode MS" panose="020B0604020202020204"/>
              </a:rPr>
              <a:t>数据库开发基础</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p:txBody>
          <a:bodyPr/>
          <a:lstStyle/>
          <a:p>
            <a:r>
              <a:rPr lang="zh-CN" altLang="en-US" dirty="0"/>
              <a:t>传统</a:t>
            </a:r>
            <a:r>
              <a:rPr lang="en-US" altLang="zh-CN" dirty="0"/>
              <a:t>web</a:t>
            </a:r>
            <a:r>
              <a:rPr lang="zh-CN" altLang="en-US" dirty="0"/>
              <a:t>是应用程序结构</a:t>
            </a:r>
          </a:p>
        </p:txBody>
      </p:sp>
      <p:pic>
        <p:nvPicPr>
          <p:cNvPr id="4" name="图片 3">
            <a:extLst>
              <a:ext uri="{FF2B5EF4-FFF2-40B4-BE49-F238E27FC236}">
                <a16:creationId xmlns:a16="http://schemas.microsoft.com/office/drawing/2014/main" id="{4943B21F-9130-4FF7-9E2E-FF3D4BA1CA7D}"/>
              </a:ext>
            </a:extLst>
          </p:cNvPr>
          <p:cNvPicPr>
            <a:picLocks noChangeAspect="1"/>
          </p:cNvPicPr>
          <p:nvPr/>
        </p:nvPicPr>
        <p:blipFill>
          <a:blip r:embed="rId2"/>
          <a:stretch>
            <a:fillRect/>
          </a:stretch>
        </p:blipFill>
        <p:spPr>
          <a:xfrm>
            <a:off x="1403648" y="2132856"/>
            <a:ext cx="5986904" cy="4174355"/>
          </a:xfrm>
          <a:prstGeom prst="rect">
            <a:avLst/>
          </a:prstGeom>
        </p:spPr>
      </p:pic>
    </p:spTree>
    <p:extLst>
      <p:ext uri="{BB962C8B-B14F-4D97-AF65-F5344CB8AC3E}">
        <p14:creationId xmlns:p14="http://schemas.microsoft.com/office/powerpoint/2010/main" val="304423563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zh-CN" altLang="en-US" dirty="0">
                <a:ea typeface="Arial Unicode MS" panose="020B0604020202020204"/>
              </a:rPr>
              <a:t>常用查询语句</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a:xfrm>
            <a:off x="107504" y="1341438"/>
            <a:ext cx="8856984" cy="5241924"/>
          </a:xfrm>
        </p:spPr>
        <p:txBody>
          <a:bodyPr/>
          <a:lstStyle/>
          <a:p>
            <a:pPr marL="0" indent="0">
              <a:lnSpc>
                <a:spcPct val="150000"/>
              </a:lnSpc>
              <a:buNone/>
            </a:pPr>
            <a:r>
              <a:rPr lang="en-US" altLang="zh-CN" dirty="0"/>
              <a:t>       </a:t>
            </a:r>
            <a:endParaRPr lang="zh-CN" altLang="en-US" dirty="0">
              <a:solidFill>
                <a:srgbClr val="FF0000"/>
              </a:solidFill>
            </a:endParaRPr>
          </a:p>
        </p:txBody>
      </p:sp>
      <p:sp>
        <p:nvSpPr>
          <p:cNvPr id="4" name="矩形 3">
            <a:extLst>
              <a:ext uri="{FF2B5EF4-FFF2-40B4-BE49-F238E27FC236}">
                <a16:creationId xmlns:a16="http://schemas.microsoft.com/office/drawing/2014/main" id="{33D7AF6A-E23C-45ED-9394-F19E97997B87}"/>
              </a:ext>
            </a:extLst>
          </p:cNvPr>
          <p:cNvSpPr/>
          <p:nvPr/>
        </p:nvSpPr>
        <p:spPr>
          <a:xfrm>
            <a:off x="182457" y="1484784"/>
            <a:ext cx="8856984" cy="5110886"/>
          </a:xfrm>
          <a:prstGeom prst="rect">
            <a:avLst/>
          </a:prstGeom>
        </p:spPr>
        <p:txBody>
          <a:bodyPr wrap="square">
            <a:spAutoFit/>
          </a:bodyPr>
          <a:lstStyle/>
          <a:p>
            <a:pPr>
              <a:lnSpc>
                <a:spcPct val="150000"/>
              </a:lnSpc>
            </a:pPr>
            <a:r>
              <a:rPr lang="zh-CN" altLang="en-US" sz="2000" dirty="0"/>
              <a:t>简单更新：</a:t>
            </a:r>
            <a:endParaRPr lang="en-US" altLang="zh-CN" sz="2000" dirty="0"/>
          </a:p>
          <a:p>
            <a:pPr>
              <a:lnSpc>
                <a:spcPct val="150000"/>
              </a:lnSpc>
            </a:pPr>
            <a:r>
              <a:rPr lang="en-US" altLang="zh-CN" sz="2000" dirty="0"/>
              <a:t>	update article set title = "</a:t>
            </a:r>
            <a:r>
              <a:rPr lang="en-US" altLang="zh-CN" sz="2000" dirty="0" err="1"/>
              <a:t>mongodb</a:t>
            </a:r>
            <a:r>
              <a:rPr lang="en-US" altLang="zh-CN" sz="2000" dirty="0"/>
              <a:t>" where read &gt; 100</a:t>
            </a:r>
          </a:p>
          <a:p>
            <a:pPr>
              <a:lnSpc>
                <a:spcPct val="150000"/>
              </a:lnSpc>
            </a:pPr>
            <a:r>
              <a:rPr lang="en-US" altLang="zh-CN" sz="2000" dirty="0"/>
              <a:t>	</a:t>
            </a:r>
            <a:r>
              <a:rPr lang="en-US" altLang="zh-CN" sz="2000" dirty="0" err="1"/>
              <a:t>db.article.update</a:t>
            </a:r>
            <a:r>
              <a:rPr lang="en-US" altLang="zh-CN" sz="2000" dirty="0"/>
              <a:t>(</a:t>
            </a:r>
          </a:p>
          <a:p>
            <a:pPr>
              <a:lnSpc>
                <a:spcPct val="150000"/>
              </a:lnSpc>
            </a:pPr>
            <a:r>
              <a:rPr lang="en-US" altLang="zh-CN" sz="2000" dirty="0"/>
              <a:t>		{"read": {"$</a:t>
            </a:r>
            <a:r>
              <a:rPr lang="en-US" altLang="zh-CN" sz="2000" dirty="0" err="1"/>
              <a:t>gt</a:t>
            </a:r>
            <a:r>
              <a:rPr lang="en-US" altLang="zh-CN" sz="2000" dirty="0"/>
              <a:t>": 100}}, </a:t>
            </a:r>
          </a:p>
          <a:p>
            <a:pPr>
              <a:lnSpc>
                <a:spcPct val="150000"/>
              </a:lnSpc>
            </a:pPr>
            <a:r>
              <a:rPr lang="en-US" altLang="zh-CN" sz="2000" dirty="0"/>
              <a:t>		{"$set": { "title": "</a:t>
            </a:r>
            <a:r>
              <a:rPr lang="en-US" altLang="zh-CN" sz="2000" dirty="0" err="1"/>
              <a:t>mongodb</a:t>
            </a:r>
            <a:r>
              <a:rPr lang="en-US" altLang="zh-CN" sz="2000" dirty="0"/>
              <a:t>"}</a:t>
            </a:r>
          </a:p>
          <a:p>
            <a:pPr>
              <a:lnSpc>
                <a:spcPct val="150000"/>
              </a:lnSpc>
            </a:pPr>
            <a:r>
              <a:rPr lang="en-US" altLang="zh-CN" sz="2000" dirty="0"/>
              <a:t>	})</a:t>
            </a:r>
          </a:p>
          <a:p>
            <a:endParaRPr lang="en-US" altLang="zh-CN" sz="2000" dirty="0"/>
          </a:p>
          <a:p>
            <a:r>
              <a:rPr lang="en-US" altLang="zh-CN" sz="2000" dirty="0"/>
              <a:t>	save()</a:t>
            </a:r>
          </a:p>
          <a:p>
            <a:r>
              <a:rPr lang="en-US" altLang="zh-CN" sz="2000" dirty="0"/>
              <a:t>	</a:t>
            </a:r>
            <a:r>
              <a:rPr lang="en-US" altLang="zh-CN" sz="2000" dirty="0" err="1"/>
              <a:t>db.article.save</a:t>
            </a:r>
            <a:r>
              <a:rPr lang="en-US" altLang="zh-CN" sz="2000" dirty="0"/>
              <a:t>({_id: 123, title: "</a:t>
            </a:r>
            <a:r>
              <a:rPr lang="en-US" altLang="zh-CN" sz="2000" dirty="0" err="1"/>
              <a:t>mongodb</a:t>
            </a:r>
            <a:r>
              <a:rPr lang="en-US" altLang="zh-CN" sz="2000" dirty="0"/>
              <a:t>"})</a:t>
            </a:r>
          </a:p>
          <a:p>
            <a:pPr>
              <a:lnSpc>
                <a:spcPct val="150000"/>
              </a:lnSpc>
            </a:pPr>
            <a:r>
              <a:rPr lang="en-US" altLang="zh-CN" sz="2000" dirty="0"/>
              <a:t>	</a:t>
            </a:r>
            <a:r>
              <a:rPr lang="zh-CN" altLang="en-US" sz="2000" dirty="0"/>
              <a:t>执行上面的语句，如果集合中已经存在一个</a:t>
            </a:r>
            <a:r>
              <a:rPr lang="en-US" altLang="zh-CN" sz="2000" dirty="0"/>
              <a:t>_id</a:t>
            </a:r>
            <a:r>
              <a:rPr lang="zh-CN" altLang="en-US" sz="2000" dirty="0"/>
              <a:t>为</a:t>
            </a:r>
            <a:r>
              <a:rPr lang="en-US" altLang="zh-CN" sz="2000" dirty="0"/>
              <a:t>123</a:t>
            </a:r>
            <a:r>
              <a:rPr lang="zh-CN" altLang="en-US" sz="2000" dirty="0"/>
              <a:t>的文档，则更新对应字段</a:t>
            </a:r>
            <a:r>
              <a:rPr lang="en-US" altLang="zh-CN" sz="2000" dirty="0"/>
              <a:t>;</a:t>
            </a:r>
            <a:r>
              <a:rPr lang="zh-CN" altLang="en-US" sz="2000" dirty="0"/>
              <a:t>否则插入。</a:t>
            </a:r>
            <a:endParaRPr lang="en-US" altLang="zh-CN" sz="2000" dirty="0"/>
          </a:p>
          <a:p>
            <a:pPr>
              <a:lnSpc>
                <a:spcPct val="150000"/>
              </a:lnSpc>
            </a:pPr>
            <a:r>
              <a:rPr lang="en-US" altLang="zh-CN" sz="2000" dirty="0"/>
              <a:t>	</a:t>
            </a:r>
            <a:r>
              <a:rPr lang="zh-CN" altLang="en-US" sz="2000" dirty="0"/>
              <a:t>注：如果更新对象不存在</a:t>
            </a:r>
            <a:r>
              <a:rPr lang="en-US" altLang="zh-CN" sz="2000" dirty="0"/>
              <a:t>_id</a:t>
            </a:r>
            <a:r>
              <a:rPr lang="zh-CN" altLang="en-US" sz="2000" dirty="0"/>
              <a:t>，系统会自动生成并作为新的文档插入。</a:t>
            </a:r>
          </a:p>
        </p:txBody>
      </p:sp>
    </p:spTree>
    <p:extLst>
      <p:ext uri="{BB962C8B-B14F-4D97-AF65-F5344CB8AC3E}">
        <p14:creationId xmlns:p14="http://schemas.microsoft.com/office/powerpoint/2010/main" val="29251503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zh-CN" altLang="en-US" dirty="0">
                <a:ea typeface="Arial Unicode MS" panose="020B0604020202020204"/>
              </a:rPr>
              <a:t>常用查询语句</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a:xfrm>
            <a:off x="107504" y="1341438"/>
            <a:ext cx="8856984" cy="5241924"/>
          </a:xfrm>
        </p:spPr>
        <p:txBody>
          <a:bodyPr/>
          <a:lstStyle/>
          <a:p>
            <a:pPr marL="0" indent="0">
              <a:lnSpc>
                <a:spcPct val="150000"/>
              </a:lnSpc>
              <a:buNone/>
            </a:pPr>
            <a:r>
              <a:rPr lang="en-US" altLang="zh-CN" dirty="0"/>
              <a:t>       </a:t>
            </a:r>
            <a:endParaRPr lang="zh-CN" altLang="en-US" dirty="0">
              <a:solidFill>
                <a:srgbClr val="FF0000"/>
              </a:solidFill>
            </a:endParaRPr>
          </a:p>
        </p:txBody>
      </p:sp>
      <p:sp>
        <p:nvSpPr>
          <p:cNvPr id="4" name="矩形 3">
            <a:extLst>
              <a:ext uri="{FF2B5EF4-FFF2-40B4-BE49-F238E27FC236}">
                <a16:creationId xmlns:a16="http://schemas.microsoft.com/office/drawing/2014/main" id="{33D7AF6A-E23C-45ED-9394-F19E97997B87}"/>
              </a:ext>
            </a:extLst>
          </p:cNvPr>
          <p:cNvSpPr/>
          <p:nvPr/>
        </p:nvSpPr>
        <p:spPr>
          <a:xfrm>
            <a:off x="182457" y="1484784"/>
            <a:ext cx="8856984" cy="3266985"/>
          </a:xfrm>
          <a:prstGeom prst="rect">
            <a:avLst/>
          </a:prstGeom>
        </p:spPr>
        <p:txBody>
          <a:bodyPr wrap="square">
            <a:spAutoFit/>
          </a:bodyPr>
          <a:lstStyle/>
          <a:p>
            <a:pPr>
              <a:lnSpc>
                <a:spcPct val="150000"/>
              </a:lnSpc>
            </a:pPr>
            <a:r>
              <a:rPr lang="en-US" altLang="zh-CN" sz="2000" dirty="0"/>
              <a:t>4. </a:t>
            </a:r>
            <a:r>
              <a:rPr lang="zh-CN" altLang="en-US" sz="2000" dirty="0"/>
              <a:t>删除（</a:t>
            </a:r>
            <a:r>
              <a:rPr lang="en-US" altLang="zh-CN" sz="2000" dirty="0"/>
              <a:t>remove</a:t>
            </a:r>
            <a:r>
              <a:rPr lang="zh-CN" altLang="en-US" sz="2000" dirty="0"/>
              <a:t>）</a:t>
            </a:r>
            <a:endParaRPr lang="en-US" altLang="zh-CN" sz="2000" dirty="0"/>
          </a:p>
          <a:p>
            <a:pPr marL="342900" indent="-342900">
              <a:lnSpc>
                <a:spcPct val="150000"/>
              </a:lnSpc>
              <a:buFont typeface="Arial" panose="020B0604020202020204" pitchFamily="34" charset="0"/>
              <a:buChar char="•"/>
            </a:pPr>
            <a:r>
              <a:rPr lang="zh-CN" altLang="en-US" sz="2000" dirty="0"/>
              <a:t>删除所有文档：</a:t>
            </a:r>
            <a:endParaRPr lang="en-US" altLang="zh-CN" sz="2000" dirty="0"/>
          </a:p>
          <a:p>
            <a:pPr>
              <a:lnSpc>
                <a:spcPct val="150000"/>
              </a:lnSpc>
            </a:pPr>
            <a:r>
              <a:rPr lang="en-US" altLang="zh-CN" sz="2000" dirty="0"/>
              <a:t>	delete from article</a:t>
            </a:r>
          </a:p>
          <a:p>
            <a:pPr>
              <a:lnSpc>
                <a:spcPct val="150000"/>
              </a:lnSpc>
            </a:pPr>
            <a:r>
              <a:rPr lang="en-US" altLang="zh-CN" sz="2000" dirty="0"/>
              <a:t>	</a:t>
            </a:r>
            <a:r>
              <a:rPr lang="en-US" altLang="zh-CN" sz="2000" dirty="0" err="1"/>
              <a:t>db.article.remove</a:t>
            </a:r>
            <a:r>
              <a:rPr lang="en-US" altLang="zh-CN" sz="2000" dirty="0"/>
              <a:t>()</a:t>
            </a:r>
          </a:p>
          <a:p>
            <a:pPr marL="342900" indent="-342900">
              <a:lnSpc>
                <a:spcPct val="150000"/>
              </a:lnSpc>
              <a:buFont typeface="Arial" panose="020B0604020202020204" pitchFamily="34" charset="0"/>
              <a:buChar char="•"/>
            </a:pPr>
            <a:r>
              <a:rPr lang="zh-CN" altLang="en-US" sz="2000" dirty="0"/>
              <a:t>删除指定文档：</a:t>
            </a:r>
            <a:endParaRPr lang="en-US" altLang="zh-CN" sz="2000" dirty="0"/>
          </a:p>
          <a:p>
            <a:pPr>
              <a:lnSpc>
                <a:spcPct val="150000"/>
              </a:lnSpc>
            </a:pPr>
            <a:r>
              <a:rPr lang="en-US" altLang="zh-CN" sz="2000" dirty="0"/>
              <a:t>	delete from article where title = "</a:t>
            </a:r>
            <a:r>
              <a:rPr lang="en-US" altLang="zh-CN" sz="2000" dirty="0" err="1"/>
              <a:t>mongodb</a:t>
            </a:r>
            <a:r>
              <a:rPr lang="en-US" altLang="zh-CN" sz="2000" dirty="0"/>
              <a:t>" </a:t>
            </a:r>
          </a:p>
          <a:p>
            <a:pPr>
              <a:lnSpc>
                <a:spcPct val="150000"/>
              </a:lnSpc>
            </a:pPr>
            <a:r>
              <a:rPr lang="en-US" altLang="zh-CN" sz="2000" dirty="0"/>
              <a:t>	</a:t>
            </a:r>
            <a:r>
              <a:rPr lang="en-US" altLang="zh-CN" sz="2000" dirty="0" err="1"/>
              <a:t>db.article.remove</a:t>
            </a:r>
            <a:r>
              <a:rPr lang="en-US" altLang="zh-CN" sz="2000" dirty="0"/>
              <a:t>({title: "</a:t>
            </a:r>
            <a:r>
              <a:rPr lang="en-US" altLang="zh-CN" sz="2000" dirty="0" err="1"/>
              <a:t>mongodb</a:t>
            </a:r>
            <a:r>
              <a:rPr lang="en-US" altLang="zh-CN" sz="2000" dirty="0"/>
              <a:t>"})</a:t>
            </a:r>
          </a:p>
        </p:txBody>
      </p:sp>
    </p:spTree>
    <p:extLst>
      <p:ext uri="{BB962C8B-B14F-4D97-AF65-F5344CB8AC3E}">
        <p14:creationId xmlns:p14="http://schemas.microsoft.com/office/powerpoint/2010/main" val="969656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5361"/>
          <p:cNvSpPr>
            <a:spLocks noGrp="1"/>
          </p:cNvSpPr>
          <p:nvPr>
            <p:ph type="title"/>
          </p:nvPr>
        </p:nvSpPr>
        <p:spPr/>
        <p:txBody>
          <a:bodyPr wrap="square" lIns="91440" tIns="45720" rIns="91440" bIns="45720" anchor="ctr"/>
          <a:lstStyle/>
          <a:p>
            <a:pPr eaLnBrk="1" hangingPunct="1"/>
            <a:r>
              <a:rPr lang="zh-CN" altLang="en-US" dirty="0"/>
              <a:t>本课要点</a:t>
            </a:r>
          </a:p>
        </p:txBody>
      </p:sp>
      <p:sp>
        <p:nvSpPr>
          <p:cNvPr id="8194" name="文本占位符 15362"/>
          <p:cNvSpPr>
            <a:spLocks noGrp="1"/>
          </p:cNvSpPr>
          <p:nvPr>
            <p:ph idx="1"/>
          </p:nvPr>
        </p:nvSpPr>
        <p:spPr>
          <a:xfrm>
            <a:off x="827584" y="2348880"/>
            <a:ext cx="8070354" cy="3397250"/>
          </a:xfrm>
        </p:spPr>
        <p:txBody>
          <a:bodyPr wrap="square" lIns="91440" tIns="45720" rIns="91440" bIns="45720" anchor="t"/>
          <a:lstStyle/>
          <a:p>
            <a:pPr eaLnBrk="1" hangingPunct="1"/>
            <a:r>
              <a:rPr lang="zh-CN" altLang="en-US" sz="3600" dirty="0">
                <a:ea typeface="Arial Unicode MS" panose="020B0604020202020204"/>
              </a:rPr>
              <a:t>网络应用程序结构</a:t>
            </a:r>
            <a:endParaRPr lang="en-US" altLang="zh-CN" sz="3600" dirty="0">
              <a:ea typeface="Arial Unicode MS" panose="020B0604020202020204"/>
            </a:endParaRPr>
          </a:p>
          <a:p>
            <a:pPr eaLnBrk="1" hangingPunct="1"/>
            <a:r>
              <a:rPr lang="en-US" altLang="zh-CN" sz="3600" dirty="0">
                <a:latin typeface="Arial Unicode MS" panose="020B0604020202020204" charset="-122"/>
                <a:ea typeface="Arial Unicode MS" panose="020B0604020202020204" charset="-122"/>
                <a:sym typeface="+mn-ea"/>
              </a:rPr>
              <a:t>web</a:t>
            </a:r>
            <a:r>
              <a:rPr lang="zh-CN" altLang="en-US" sz="3600" dirty="0">
                <a:latin typeface="Arial Unicode MS" panose="020B0604020202020204" charset="-122"/>
                <a:ea typeface="Arial Unicode MS" panose="020B0604020202020204" charset="-122"/>
                <a:sym typeface="+mn-ea"/>
              </a:rPr>
              <a:t>数据库的基本概念</a:t>
            </a:r>
            <a:endParaRPr lang="en-US" altLang="zh-CN" sz="3600" dirty="0">
              <a:latin typeface="Arial Unicode MS" panose="020B0604020202020204" charset="-122"/>
              <a:ea typeface="Arial Unicode MS" panose="020B0604020202020204" charset="-122"/>
              <a:sym typeface="+mn-ea"/>
            </a:endParaRPr>
          </a:p>
          <a:p>
            <a:pPr eaLnBrk="1" hangingPunct="1"/>
            <a:r>
              <a:rPr lang="zh-CN" altLang="en-US" sz="3600" dirty="0">
                <a:latin typeface="Arial Unicode MS" panose="020B0604020202020204" charset="-122"/>
                <a:ea typeface="Arial Unicode MS" panose="020B0604020202020204" charset="-122"/>
                <a:sym typeface="+mn-ea"/>
              </a:rPr>
              <a:t>常用查询语句</a:t>
            </a:r>
            <a:endParaRPr lang="en-US" altLang="zh-CN" sz="3600" dirty="0">
              <a:latin typeface="Arial Unicode MS" panose="020B0604020202020204" charset="-122"/>
              <a:ea typeface="Arial Unicode MS" panose="020B0604020202020204" charset="-122"/>
              <a:sym typeface="+mn-ea"/>
            </a:endParaRPr>
          </a:p>
          <a:p>
            <a:pPr eaLnBrk="1" hangingPunct="1"/>
            <a:r>
              <a:rPr lang="zh-CN" altLang="en-US" sz="3600" dirty="0">
                <a:latin typeface="Arial Unicode MS" panose="020B0604020202020204" charset="-122"/>
                <a:ea typeface="Arial Unicode MS" panose="020B0604020202020204" charset="-122"/>
                <a:sym typeface="+mn-ea"/>
              </a:rPr>
              <a:t>数据库的选择</a:t>
            </a:r>
          </a:p>
          <a:p>
            <a:pPr eaLnBrk="1" hangingPunct="1"/>
            <a:endParaRPr lang="zh-CN" altLang="en-US" sz="3600" dirty="0">
              <a:latin typeface="Arial Unicode MS" panose="020B0604020202020204" charset="-122"/>
              <a:ea typeface="Arial Unicode MS" panose="020B0604020202020204" charset="-122"/>
              <a:sym typeface="+mn-ea"/>
            </a:endParaRPr>
          </a:p>
          <a:p>
            <a:pPr eaLnBrk="1" hangingPunct="1"/>
            <a:endParaRPr lang="zh-CN" altLang="en-US" sz="3600" dirty="0">
              <a:latin typeface="黑体" panose="02010609060101010101" pitchFamily="49" charset="-122"/>
              <a:ea typeface="黑体" panose="02010609060101010101" pitchFamily="49" charset="-122"/>
            </a:endParaRPr>
          </a:p>
        </p:txBody>
      </p:sp>
      <p:sp>
        <p:nvSpPr>
          <p:cNvPr id="2" name="右箭头 1"/>
          <p:cNvSpPr/>
          <p:nvPr/>
        </p:nvSpPr>
        <p:spPr>
          <a:xfrm>
            <a:off x="246062" y="4437112"/>
            <a:ext cx="422275" cy="446088"/>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val="219011122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zh-CN" altLang="en-US" dirty="0">
                <a:ea typeface="Arial Unicode MS" panose="020B0604020202020204"/>
              </a:rPr>
              <a:t>数据库的选择</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a:xfrm>
            <a:off x="107504" y="1341438"/>
            <a:ext cx="8856984" cy="5241924"/>
          </a:xfrm>
        </p:spPr>
        <p:txBody>
          <a:bodyPr/>
          <a:lstStyle/>
          <a:p>
            <a:pPr marL="0" indent="0">
              <a:lnSpc>
                <a:spcPct val="150000"/>
              </a:lnSpc>
              <a:buNone/>
            </a:pPr>
            <a:r>
              <a:rPr lang="en-US" altLang="zh-CN" dirty="0"/>
              <a:t>       </a:t>
            </a:r>
            <a:endParaRPr lang="zh-CN" altLang="en-US" dirty="0">
              <a:solidFill>
                <a:srgbClr val="FF0000"/>
              </a:solidFill>
            </a:endParaRPr>
          </a:p>
        </p:txBody>
      </p:sp>
      <p:pic>
        <p:nvPicPr>
          <p:cNvPr id="5" name="图片 4">
            <a:extLst>
              <a:ext uri="{FF2B5EF4-FFF2-40B4-BE49-F238E27FC236}">
                <a16:creationId xmlns:a16="http://schemas.microsoft.com/office/drawing/2014/main" id="{34E876FF-E7B0-4073-B004-220009284E27}"/>
              </a:ext>
            </a:extLst>
          </p:cNvPr>
          <p:cNvPicPr>
            <a:picLocks noChangeAspect="1"/>
          </p:cNvPicPr>
          <p:nvPr/>
        </p:nvPicPr>
        <p:blipFill>
          <a:blip r:embed="rId2"/>
          <a:stretch>
            <a:fillRect/>
          </a:stretch>
        </p:blipFill>
        <p:spPr>
          <a:xfrm>
            <a:off x="107504" y="1484784"/>
            <a:ext cx="8956614" cy="3576390"/>
          </a:xfrm>
          <a:prstGeom prst="rect">
            <a:avLst/>
          </a:prstGeom>
        </p:spPr>
      </p:pic>
      <p:sp>
        <p:nvSpPr>
          <p:cNvPr id="6" name="矩形 5">
            <a:extLst>
              <a:ext uri="{FF2B5EF4-FFF2-40B4-BE49-F238E27FC236}">
                <a16:creationId xmlns:a16="http://schemas.microsoft.com/office/drawing/2014/main" id="{1F0EAD5E-2FF7-4DF4-A07B-03704D12D785}"/>
              </a:ext>
            </a:extLst>
          </p:cNvPr>
          <p:cNvSpPr/>
          <p:nvPr/>
        </p:nvSpPr>
        <p:spPr>
          <a:xfrm>
            <a:off x="611560" y="5516562"/>
            <a:ext cx="7920880" cy="1015663"/>
          </a:xfrm>
          <a:prstGeom prst="rect">
            <a:avLst/>
          </a:prstGeom>
        </p:spPr>
        <p:txBody>
          <a:bodyPr wrap="square">
            <a:spAutoFit/>
          </a:bodyPr>
          <a:lstStyle/>
          <a:p>
            <a:r>
              <a:rPr lang="zh-CN" altLang="en-US" sz="2000" dirty="0"/>
              <a:t>比较结果看下来的感觉依然是</a:t>
            </a:r>
            <a:r>
              <a:rPr lang="en-US" altLang="zh-CN" sz="2000" dirty="0"/>
              <a:t>MongoDB</a:t>
            </a:r>
            <a:r>
              <a:rPr lang="zh-CN" altLang="en-US" sz="2000" dirty="0"/>
              <a:t>完全超越</a:t>
            </a:r>
            <a:r>
              <a:rPr lang="en-US" altLang="zh-CN" sz="2000" dirty="0"/>
              <a:t>MySQL</a:t>
            </a:r>
            <a:r>
              <a:rPr lang="zh-CN" altLang="en-US" sz="2000" dirty="0"/>
              <a:t>。特别在于用户互动相关的社交领域，</a:t>
            </a:r>
            <a:r>
              <a:rPr lang="en-US" altLang="zh-CN" sz="2000" dirty="0"/>
              <a:t>MongoDB</a:t>
            </a:r>
            <a:r>
              <a:rPr lang="zh-CN" altLang="en-US" sz="2000" dirty="0"/>
              <a:t>更胜一筹。</a:t>
            </a:r>
          </a:p>
          <a:p>
            <a:r>
              <a:rPr lang="zh-CN" altLang="en-US" sz="2000" dirty="0"/>
              <a:t>但是有些情况选择</a:t>
            </a:r>
            <a:r>
              <a:rPr lang="en-US" altLang="zh-CN" sz="2000" dirty="0"/>
              <a:t>MySQL</a:t>
            </a:r>
            <a:r>
              <a:rPr lang="zh-CN" altLang="en-US" sz="2000" dirty="0"/>
              <a:t>会更好！！！</a:t>
            </a:r>
          </a:p>
        </p:txBody>
      </p:sp>
    </p:spTree>
    <p:extLst>
      <p:ext uri="{BB962C8B-B14F-4D97-AF65-F5344CB8AC3E}">
        <p14:creationId xmlns:p14="http://schemas.microsoft.com/office/powerpoint/2010/main" val="10474787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zh-CN" altLang="en-US" dirty="0">
                <a:ea typeface="Arial Unicode MS" panose="020B0604020202020204"/>
              </a:rPr>
              <a:t>数据库的选择</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a:xfrm>
            <a:off x="107504" y="1341438"/>
            <a:ext cx="8856984" cy="5241924"/>
          </a:xfrm>
        </p:spPr>
        <p:txBody>
          <a:bodyPr/>
          <a:lstStyle/>
          <a:p>
            <a:pPr marL="0" indent="0">
              <a:lnSpc>
                <a:spcPct val="150000"/>
              </a:lnSpc>
              <a:buNone/>
            </a:pPr>
            <a:r>
              <a:rPr lang="en-US" altLang="zh-CN" dirty="0"/>
              <a:t>       </a:t>
            </a:r>
            <a:endParaRPr lang="zh-CN" altLang="en-US" dirty="0">
              <a:solidFill>
                <a:srgbClr val="FF0000"/>
              </a:solidFill>
            </a:endParaRPr>
          </a:p>
        </p:txBody>
      </p:sp>
      <p:sp>
        <p:nvSpPr>
          <p:cNvPr id="4" name="矩形 3">
            <a:extLst>
              <a:ext uri="{FF2B5EF4-FFF2-40B4-BE49-F238E27FC236}">
                <a16:creationId xmlns:a16="http://schemas.microsoft.com/office/drawing/2014/main" id="{B501735A-8655-4312-BD36-C405A7AD4C5C}"/>
              </a:ext>
            </a:extLst>
          </p:cNvPr>
          <p:cNvSpPr/>
          <p:nvPr/>
        </p:nvSpPr>
        <p:spPr>
          <a:xfrm>
            <a:off x="107504" y="1280204"/>
            <a:ext cx="8928992" cy="5440015"/>
          </a:xfrm>
          <a:prstGeom prst="rect">
            <a:avLst/>
          </a:prstGeom>
        </p:spPr>
        <p:txBody>
          <a:bodyPr wrap="square">
            <a:spAutoFit/>
          </a:bodyPr>
          <a:lstStyle/>
          <a:p>
            <a:pPr>
              <a:lnSpc>
                <a:spcPct val="150000"/>
              </a:lnSpc>
            </a:pPr>
            <a:r>
              <a:rPr lang="en-US" altLang="zh-CN" sz="1800" dirty="0"/>
              <a:t>       MySQL</a:t>
            </a:r>
            <a:r>
              <a:rPr lang="zh-CN" altLang="en-US" sz="1800" dirty="0"/>
              <a:t>比</a:t>
            </a:r>
            <a:r>
              <a:rPr lang="en-US" altLang="zh-CN" sz="1800" dirty="0"/>
              <a:t>MongoDB</a:t>
            </a:r>
            <a:r>
              <a:rPr lang="zh-CN" altLang="en-US" sz="1800" dirty="0"/>
              <a:t>的好在于</a:t>
            </a:r>
            <a:r>
              <a:rPr lang="en-US" altLang="zh-CN" sz="1800" dirty="0"/>
              <a:t>Complex Transactions</a:t>
            </a:r>
            <a:r>
              <a:rPr lang="zh-CN" altLang="en-US" sz="1800" dirty="0"/>
              <a:t>（复杂事务）。</a:t>
            </a:r>
            <a:endParaRPr lang="en-US" altLang="zh-CN" sz="1800" dirty="0"/>
          </a:p>
          <a:p>
            <a:pPr>
              <a:lnSpc>
                <a:spcPct val="150000"/>
              </a:lnSpc>
            </a:pPr>
            <a:r>
              <a:rPr lang="en-US" altLang="zh-CN" sz="1800" dirty="0"/>
              <a:t>       </a:t>
            </a:r>
            <a:r>
              <a:rPr lang="zh-CN" altLang="en-US" sz="1800" dirty="0"/>
              <a:t>所谓事务，就是一组连续的</a:t>
            </a:r>
            <a:r>
              <a:rPr lang="en-US" altLang="zh-CN" sz="1800" dirty="0"/>
              <a:t>DB</a:t>
            </a:r>
            <a:r>
              <a:rPr lang="zh-CN" altLang="en-US" sz="1800" dirty="0"/>
              <a:t>操作。说白了就是一批</a:t>
            </a:r>
            <a:r>
              <a:rPr lang="en-US" altLang="zh-CN" sz="1800" dirty="0"/>
              <a:t>SQL</a:t>
            </a:r>
            <a:r>
              <a:rPr lang="zh-CN" altLang="en-US" sz="1800" dirty="0"/>
              <a:t>。事务处理主要用来维护数据库的完整性，保证成批的 </a:t>
            </a:r>
            <a:r>
              <a:rPr lang="en-US" altLang="zh-CN" sz="1800" dirty="0"/>
              <a:t>SQL </a:t>
            </a:r>
            <a:r>
              <a:rPr lang="zh-CN" altLang="en-US" sz="1800" dirty="0"/>
              <a:t>语句要么全部执行，要么全部不执行。</a:t>
            </a:r>
            <a:endParaRPr lang="en-US" altLang="zh-CN" sz="1800" dirty="0"/>
          </a:p>
          <a:p>
            <a:pPr>
              <a:lnSpc>
                <a:spcPct val="150000"/>
              </a:lnSpc>
            </a:pPr>
            <a:r>
              <a:rPr lang="en-US" altLang="zh-CN" sz="1800" dirty="0"/>
              <a:t>       </a:t>
            </a:r>
            <a:r>
              <a:rPr lang="zh-CN" altLang="en-US" sz="1800" dirty="0"/>
              <a:t>事务的应用场景，主要就是交易系统、订单系统、银行系统。举几个例子：</a:t>
            </a:r>
            <a:endParaRPr lang="en-US" altLang="zh-CN" sz="1800" dirty="0"/>
          </a:p>
          <a:p>
            <a:pPr>
              <a:lnSpc>
                <a:spcPct val="150000"/>
              </a:lnSpc>
            </a:pPr>
            <a:r>
              <a:rPr lang="en-US" altLang="zh-CN" sz="1800" dirty="0"/>
              <a:t>        </a:t>
            </a:r>
            <a:r>
              <a:rPr lang="zh-CN" altLang="en-US" sz="1800" dirty="0"/>
              <a:t>例</a:t>
            </a:r>
            <a:r>
              <a:rPr lang="en-US" altLang="zh-CN" sz="1800" dirty="0"/>
              <a:t>1</a:t>
            </a:r>
            <a:r>
              <a:rPr lang="zh-CN" altLang="en-US" sz="1800" dirty="0"/>
              <a:t>：</a:t>
            </a:r>
            <a:r>
              <a:rPr lang="en-US" altLang="zh-CN" sz="1800" dirty="0"/>
              <a:t>A</a:t>
            </a:r>
            <a:r>
              <a:rPr lang="zh-CN" altLang="en-US" sz="1800" dirty="0"/>
              <a:t>账户扣除￥</a:t>
            </a:r>
            <a:r>
              <a:rPr lang="en-US" altLang="zh-CN" sz="1800" dirty="0"/>
              <a:t>100</a:t>
            </a:r>
            <a:r>
              <a:rPr lang="zh-CN" altLang="en-US" sz="1800" dirty="0"/>
              <a:t>，然后</a:t>
            </a:r>
            <a:r>
              <a:rPr lang="en-US" altLang="zh-CN" sz="1800" dirty="0"/>
              <a:t>A</a:t>
            </a:r>
            <a:r>
              <a:rPr lang="zh-CN" altLang="en-US" sz="1800" dirty="0"/>
              <a:t>账户增加￥</a:t>
            </a:r>
            <a:r>
              <a:rPr lang="en-US" altLang="zh-CN" sz="1800" dirty="0"/>
              <a:t>200</a:t>
            </a:r>
            <a:r>
              <a:rPr lang="zh-CN" altLang="en-US" sz="1800" dirty="0"/>
              <a:t>。如果第一步执行成功后，系统故障，</a:t>
            </a:r>
            <a:r>
              <a:rPr lang="en-US" altLang="zh-CN" sz="1800" dirty="0"/>
              <a:t>A</a:t>
            </a:r>
            <a:r>
              <a:rPr lang="zh-CN" altLang="en-US" sz="1800" dirty="0"/>
              <a:t>就无法获得增加的￥</a:t>
            </a:r>
            <a:r>
              <a:rPr lang="en-US" altLang="zh-CN" sz="1800" dirty="0"/>
              <a:t>200</a:t>
            </a:r>
            <a:r>
              <a:rPr lang="zh-CN" altLang="en-US" sz="1800" dirty="0"/>
              <a:t>，怎么办？</a:t>
            </a:r>
            <a:endParaRPr lang="en-US" altLang="zh-CN" sz="1800" dirty="0"/>
          </a:p>
          <a:p>
            <a:pPr>
              <a:lnSpc>
                <a:spcPct val="150000"/>
              </a:lnSpc>
            </a:pPr>
            <a:r>
              <a:rPr lang="en-US" altLang="zh-CN" sz="1800" dirty="0"/>
              <a:t>       </a:t>
            </a:r>
            <a:r>
              <a:rPr lang="zh-CN" altLang="en-US" sz="1800" dirty="0"/>
              <a:t>例</a:t>
            </a:r>
            <a:r>
              <a:rPr lang="en-US" altLang="zh-CN" sz="1800" dirty="0"/>
              <a:t>2</a:t>
            </a:r>
            <a:r>
              <a:rPr lang="zh-CN" altLang="en-US" sz="1800" dirty="0"/>
              <a:t>：删除好友，需要先从</a:t>
            </a:r>
            <a:r>
              <a:rPr lang="en-US" altLang="zh-CN" sz="1800" dirty="0"/>
              <a:t>A</a:t>
            </a:r>
            <a:r>
              <a:rPr lang="zh-CN" altLang="en-US" sz="1800" dirty="0"/>
              <a:t>的好友列表中删除</a:t>
            </a:r>
            <a:r>
              <a:rPr lang="en-US" altLang="zh-CN" sz="1800" dirty="0"/>
              <a:t>B</a:t>
            </a:r>
            <a:r>
              <a:rPr lang="zh-CN" altLang="en-US" sz="1800" dirty="0"/>
              <a:t>，然后再从</a:t>
            </a:r>
            <a:r>
              <a:rPr lang="en-US" altLang="zh-CN" sz="1800" dirty="0"/>
              <a:t>B</a:t>
            </a:r>
            <a:r>
              <a:rPr lang="zh-CN" altLang="en-US" sz="1800" dirty="0"/>
              <a:t>的好友列表中删除</a:t>
            </a:r>
            <a:r>
              <a:rPr lang="en-US" altLang="zh-CN" sz="1800" dirty="0"/>
              <a:t>A</a:t>
            </a:r>
            <a:r>
              <a:rPr lang="zh-CN" altLang="en-US" sz="1800" dirty="0"/>
              <a:t>。这两个步骤缺一不可。</a:t>
            </a:r>
            <a:endParaRPr lang="en-US" altLang="zh-CN" sz="1800" dirty="0"/>
          </a:p>
          <a:p>
            <a:pPr>
              <a:lnSpc>
                <a:spcPct val="150000"/>
              </a:lnSpc>
            </a:pPr>
            <a:r>
              <a:rPr lang="en-US" altLang="zh-CN" sz="1800" dirty="0"/>
              <a:t>        </a:t>
            </a:r>
            <a:r>
              <a:rPr lang="zh-CN" altLang="en-US" sz="1800" dirty="0"/>
              <a:t>这两个例子中，每组操作，就是一个事务。事务里的这些操作，要么全部执行，要么全部失败，不能只执行其中的一部分。所以事务提交之后，会将提交的事务持久化到磁盘。即使系统崩溃，提交的数据也不应该丢失。这样的场景在交易系统、订单系统、银行系统中，很常见。这种情况，需要复杂事务操作，</a:t>
            </a:r>
            <a:r>
              <a:rPr lang="en-US" altLang="zh-CN" sz="1800" dirty="0"/>
              <a:t>MongoDB</a:t>
            </a:r>
            <a:r>
              <a:rPr lang="zh-CN" altLang="en-US" sz="1800" dirty="0"/>
              <a:t>无法做到，就应该选择关系型数据库。</a:t>
            </a:r>
          </a:p>
        </p:txBody>
      </p:sp>
    </p:spTree>
    <p:extLst>
      <p:ext uri="{BB962C8B-B14F-4D97-AF65-F5344CB8AC3E}">
        <p14:creationId xmlns:p14="http://schemas.microsoft.com/office/powerpoint/2010/main" val="28356095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zh-CN" altLang="en-US" dirty="0">
                <a:ea typeface="Arial Unicode MS" panose="020B0604020202020204"/>
              </a:rPr>
              <a:t>数据库的选择</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a:xfrm>
            <a:off x="107504" y="1341438"/>
            <a:ext cx="8856984" cy="5241924"/>
          </a:xfrm>
        </p:spPr>
        <p:txBody>
          <a:bodyPr/>
          <a:lstStyle/>
          <a:p>
            <a:pPr marL="0" indent="0">
              <a:lnSpc>
                <a:spcPct val="150000"/>
              </a:lnSpc>
              <a:buNone/>
            </a:pPr>
            <a:r>
              <a:rPr lang="en-US" altLang="zh-CN" dirty="0"/>
              <a:t>       </a:t>
            </a:r>
            <a:endParaRPr lang="zh-CN" altLang="en-US" dirty="0">
              <a:solidFill>
                <a:srgbClr val="FF0000"/>
              </a:solidFill>
            </a:endParaRPr>
          </a:p>
        </p:txBody>
      </p:sp>
      <p:sp>
        <p:nvSpPr>
          <p:cNvPr id="4" name="矩形 3">
            <a:extLst>
              <a:ext uri="{FF2B5EF4-FFF2-40B4-BE49-F238E27FC236}">
                <a16:creationId xmlns:a16="http://schemas.microsoft.com/office/drawing/2014/main" id="{4BF7E8E0-2B04-4F8D-A2B2-1ED621718BD7}"/>
              </a:ext>
            </a:extLst>
          </p:cNvPr>
          <p:cNvSpPr/>
          <p:nvPr/>
        </p:nvSpPr>
        <p:spPr>
          <a:xfrm>
            <a:off x="179512" y="1556793"/>
            <a:ext cx="8640960" cy="3570208"/>
          </a:xfrm>
          <a:prstGeom prst="rect">
            <a:avLst/>
          </a:prstGeom>
        </p:spPr>
        <p:txBody>
          <a:bodyPr wrap="square">
            <a:spAutoFit/>
          </a:bodyPr>
          <a:lstStyle/>
          <a:p>
            <a:pPr>
              <a:lnSpc>
                <a:spcPct val="150000"/>
              </a:lnSpc>
            </a:pPr>
            <a:r>
              <a:rPr lang="zh-CN" altLang="en-US" sz="2000" dirty="0"/>
              <a:t>       有些项目中有大数据存储和实时云计算的需，所以可采取</a:t>
            </a:r>
            <a:r>
              <a:rPr lang="en-US" altLang="zh-CN" sz="2000" dirty="0" err="1"/>
              <a:t>MySQL+MongoDB</a:t>
            </a:r>
            <a:r>
              <a:rPr lang="zh-CN" altLang="en-US" sz="2000" dirty="0"/>
              <a:t>技术架构。例如：</a:t>
            </a:r>
            <a:endParaRPr lang="en-US" altLang="zh-CN" sz="2000" dirty="0"/>
          </a:p>
          <a:p>
            <a:pPr>
              <a:lnSpc>
                <a:spcPct val="150000"/>
              </a:lnSpc>
            </a:pPr>
            <a:r>
              <a:rPr lang="en-US" altLang="zh-CN" sz="2000" dirty="0"/>
              <a:t>       MySQL</a:t>
            </a:r>
            <a:r>
              <a:rPr lang="zh-CN" altLang="en-US" sz="2000" dirty="0"/>
              <a:t>：进行事务数据存储：相关企业帐号数据，企业常规业务数据，企业平台交易数据。</a:t>
            </a:r>
          </a:p>
          <a:p>
            <a:pPr>
              <a:lnSpc>
                <a:spcPct val="150000"/>
              </a:lnSpc>
            </a:pPr>
            <a:r>
              <a:rPr lang="zh-CN" altLang="en-US" sz="2000" dirty="0"/>
              <a:t>　　</a:t>
            </a:r>
            <a:r>
              <a:rPr lang="en-US" altLang="zh-CN" sz="2000" dirty="0" err="1"/>
              <a:t>Mongodb</a:t>
            </a:r>
            <a:r>
              <a:rPr lang="zh-CN" altLang="en-US" sz="2000" dirty="0"/>
              <a:t>：进行非结构化文档数据存储：包括图片、图标、语音、工作微博文本以及结合位置数据的非结构化的文档数据，需要动态扩展无固定模式的数据，应用日志数据，需要</a:t>
            </a:r>
            <a:r>
              <a:rPr lang="en-US" altLang="zh-CN" sz="2000" dirty="0"/>
              <a:t>map-reduce</a:t>
            </a:r>
            <a:r>
              <a:rPr lang="zh-CN" altLang="en-US" sz="2000" dirty="0"/>
              <a:t>计算的数据。</a:t>
            </a:r>
          </a:p>
          <a:p>
            <a:endParaRPr lang="zh-CN" altLang="en-US" dirty="0"/>
          </a:p>
        </p:txBody>
      </p:sp>
    </p:spTree>
    <p:extLst>
      <p:ext uri="{BB962C8B-B14F-4D97-AF65-F5344CB8AC3E}">
        <p14:creationId xmlns:p14="http://schemas.microsoft.com/office/powerpoint/2010/main" val="13898797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en-US" altLang="zh-CN" dirty="0">
                <a:ea typeface="Arial Unicode MS" panose="020B0604020202020204"/>
              </a:rPr>
              <a:t>Web</a:t>
            </a:r>
            <a:r>
              <a:rPr lang="zh-CN" altLang="en-US" dirty="0">
                <a:ea typeface="Arial Unicode MS" panose="020B0604020202020204"/>
              </a:rPr>
              <a:t>数据库开发基础</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p:txBody>
          <a:bodyPr/>
          <a:lstStyle/>
          <a:p>
            <a:r>
              <a:rPr lang="zh-CN" altLang="en-US" dirty="0"/>
              <a:t>当前网络应用程序结构</a:t>
            </a:r>
          </a:p>
        </p:txBody>
      </p:sp>
      <p:pic>
        <p:nvPicPr>
          <p:cNvPr id="5" name="图片 4">
            <a:extLst>
              <a:ext uri="{FF2B5EF4-FFF2-40B4-BE49-F238E27FC236}">
                <a16:creationId xmlns:a16="http://schemas.microsoft.com/office/drawing/2014/main" id="{1E43083E-F206-4AFA-ADAF-41BDB55E5F3A}"/>
              </a:ext>
            </a:extLst>
          </p:cNvPr>
          <p:cNvPicPr>
            <a:picLocks noChangeAspect="1"/>
          </p:cNvPicPr>
          <p:nvPr/>
        </p:nvPicPr>
        <p:blipFill>
          <a:blip r:embed="rId2"/>
          <a:stretch>
            <a:fillRect/>
          </a:stretch>
        </p:blipFill>
        <p:spPr>
          <a:xfrm>
            <a:off x="681653" y="2099520"/>
            <a:ext cx="7780694" cy="4046571"/>
          </a:xfrm>
          <a:prstGeom prst="rect">
            <a:avLst/>
          </a:prstGeom>
        </p:spPr>
      </p:pic>
    </p:spTree>
    <p:extLst>
      <p:ext uri="{BB962C8B-B14F-4D97-AF65-F5344CB8AC3E}">
        <p14:creationId xmlns:p14="http://schemas.microsoft.com/office/powerpoint/2010/main" val="9431229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en-US" altLang="zh-CN" dirty="0">
                <a:ea typeface="Arial Unicode MS" panose="020B0604020202020204"/>
              </a:rPr>
              <a:t>Web</a:t>
            </a:r>
            <a:r>
              <a:rPr lang="zh-CN" altLang="en-US" dirty="0">
                <a:ea typeface="Arial Unicode MS" panose="020B0604020202020204"/>
              </a:rPr>
              <a:t>数据库开发基础</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a:xfrm>
            <a:off x="251520" y="1341438"/>
            <a:ext cx="8712968" cy="5241924"/>
          </a:xfrm>
        </p:spPr>
        <p:txBody>
          <a:bodyPr/>
          <a:lstStyle/>
          <a:p>
            <a:pPr>
              <a:lnSpc>
                <a:spcPct val="150000"/>
              </a:lnSpc>
            </a:pPr>
            <a:r>
              <a:rPr lang="en-US" altLang="zh-CN" dirty="0"/>
              <a:t>       Web</a:t>
            </a:r>
            <a:r>
              <a:rPr lang="zh-CN" altLang="en-US" dirty="0"/>
              <a:t>数据库就是将数据库技术与</a:t>
            </a:r>
            <a:r>
              <a:rPr lang="en-US" altLang="zh-CN" dirty="0"/>
              <a:t>Web</a:t>
            </a:r>
            <a:r>
              <a:rPr lang="zh-CN" altLang="en-US" dirty="0"/>
              <a:t>技术融合在一起，使数据库系统成为</a:t>
            </a:r>
            <a:r>
              <a:rPr lang="en-US" altLang="zh-CN" dirty="0"/>
              <a:t>Web</a:t>
            </a:r>
            <a:r>
              <a:rPr lang="zh-CN" altLang="en-US" dirty="0"/>
              <a:t>的重要有机组成部分，从而实现数据库与网络技术的无缝结合。</a:t>
            </a:r>
            <a:endParaRPr lang="en-US" altLang="zh-CN" dirty="0"/>
          </a:p>
          <a:p>
            <a:pPr>
              <a:lnSpc>
                <a:spcPct val="150000"/>
              </a:lnSpc>
            </a:pPr>
            <a:r>
              <a:rPr lang="zh-CN" altLang="en-US" dirty="0"/>
              <a:t>      它的工作过程可简单地描述成：用户通过浏览器端的操作界面以交互的方式经由</a:t>
            </a:r>
            <a:r>
              <a:rPr lang="en-US" altLang="zh-CN" dirty="0"/>
              <a:t>Web</a:t>
            </a:r>
            <a:r>
              <a:rPr lang="zh-CN" altLang="en-US" dirty="0"/>
              <a:t>服务器来访问数据库。用户向数据库提交的信息以及数据库返回给用户的信息都是以网页的形式显示。</a:t>
            </a:r>
          </a:p>
          <a:p>
            <a:pPr marL="0" indent="0">
              <a:buNone/>
            </a:pPr>
            <a:endParaRPr lang="zh-CN" altLang="en-US" dirty="0"/>
          </a:p>
        </p:txBody>
      </p:sp>
    </p:spTree>
    <p:extLst>
      <p:ext uri="{BB962C8B-B14F-4D97-AF65-F5344CB8AC3E}">
        <p14:creationId xmlns:p14="http://schemas.microsoft.com/office/powerpoint/2010/main" val="358659998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en-US" altLang="zh-CN" dirty="0">
                <a:ea typeface="Arial Unicode MS" panose="020B0604020202020204"/>
              </a:rPr>
              <a:t>Web</a:t>
            </a:r>
            <a:r>
              <a:rPr lang="zh-CN" altLang="en-US" dirty="0">
                <a:ea typeface="Arial Unicode MS" panose="020B0604020202020204"/>
              </a:rPr>
              <a:t>数据库开发基础</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a:xfrm>
            <a:off x="251520" y="1341438"/>
            <a:ext cx="8712968" cy="5241924"/>
          </a:xfrm>
        </p:spPr>
        <p:txBody>
          <a:bodyPr/>
          <a:lstStyle/>
          <a:p>
            <a:pPr marL="0" indent="0">
              <a:lnSpc>
                <a:spcPct val="150000"/>
              </a:lnSpc>
              <a:buNone/>
            </a:pPr>
            <a:r>
              <a:rPr lang="zh-CN" altLang="en-US" dirty="0"/>
              <a:t>应用开发人员数据库要掌握到什么程度？</a:t>
            </a:r>
            <a:endParaRPr lang="en-US" altLang="zh-CN" dirty="0"/>
          </a:p>
          <a:p>
            <a:pPr marL="0" indent="0">
              <a:lnSpc>
                <a:spcPct val="150000"/>
              </a:lnSpc>
              <a:buNone/>
            </a:pPr>
            <a:endParaRPr lang="en-US" altLang="zh-CN" dirty="0"/>
          </a:p>
          <a:p>
            <a:pPr marL="0" indent="0">
              <a:lnSpc>
                <a:spcPct val="150000"/>
              </a:lnSpc>
              <a:buNone/>
            </a:pPr>
            <a:r>
              <a:rPr lang="zh-CN" altLang="en-US" dirty="0"/>
              <a:t>      </a:t>
            </a:r>
            <a:r>
              <a:rPr lang="zh-CN" altLang="en-US" dirty="0">
                <a:solidFill>
                  <a:srgbClr val="FF0000"/>
                </a:solidFill>
              </a:rPr>
              <a:t>不仅要掌握数据库的基本查询语句，还需要清楚数据库设计的思想和典型方法。毕竟数据库的结构如何规划，任何数据库系统都不能代劳。</a:t>
            </a:r>
          </a:p>
        </p:txBody>
      </p:sp>
    </p:spTree>
    <p:extLst>
      <p:ext uri="{BB962C8B-B14F-4D97-AF65-F5344CB8AC3E}">
        <p14:creationId xmlns:p14="http://schemas.microsoft.com/office/powerpoint/2010/main" val="406734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5361"/>
          <p:cNvSpPr>
            <a:spLocks noGrp="1"/>
          </p:cNvSpPr>
          <p:nvPr>
            <p:ph type="title"/>
          </p:nvPr>
        </p:nvSpPr>
        <p:spPr/>
        <p:txBody>
          <a:bodyPr wrap="square" lIns="91440" tIns="45720" rIns="91440" bIns="45720" anchor="ctr"/>
          <a:lstStyle/>
          <a:p>
            <a:pPr eaLnBrk="1" hangingPunct="1"/>
            <a:r>
              <a:rPr lang="zh-CN" altLang="en-US" dirty="0"/>
              <a:t>本课要点</a:t>
            </a:r>
          </a:p>
        </p:txBody>
      </p:sp>
      <p:sp>
        <p:nvSpPr>
          <p:cNvPr id="8194" name="文本占位符 15362"/>
          <p:cNvSpPr>
            <a:spLocks noGrp="1"/>
          </p:cNvSpPr>
          <p:nvPr>
            <p:ph idx="1"/>
          </p:nvPr>
        </p:nvSpPr>
        <p:spPr>
          <a:xfrm>
            <a:off x="827584" y="2348880"/>
            <a:ext cx="8070354" cy="3397250"/>
          </a:xfrm>
        </p:spPr>
        <p:txBody>
          <a:bodyPr wrap="square" lIns="91440" tIns="45720" rIns="91440" bIns="45720" anchor="t"/>
          <a:lstStyle/>
          <a:p>
            <a:pPr eaLnBrk="1" hangingPunct="1"/>
            <a:r>
              <a:rPr lang="zh-CN" altLang="en-US" sz="3600" dirty="0">
                <a:ea typeface="Arial Unicode MS" panose="020B0604020202020204"/>
              </a:rPr>
              <a:t>网络应用程序结构</a:t>
            </a:r>
            <a:endParaRPr lang="en-US" altLang="zh-CN" sz="3600" dirty="0">
              <a:ea typeface="Arial Unicode MS" panose="020B0604020202020204"/>
            </a:endParaRPr>
          </a:p>
          <a:p>
            <a:pPr eaLnBrk="1" hangingPunct="1"/>
            <a:r>
              <a:rPr lang="en-US" altLang="zh-CN" sz="3600" dirty="0">
                <a:latin typeface="Arial Unicode MS" panose="020B0604020202020204" charset="-122"/>
                <a:ea typeface="Arial Unicode MS" panose="020B0604020202020204" charset="-122"/>
                <a:sym typeface="+mn-ea"/>
              </a:rPr>
              <a:t>web</a:t>
            </a:r>
            <a:r>
              <a:rPr lang="zh-CN" altLang="en-US" sz="3600" dirty="0">
                <a:latin typeface="Arial Unicode MS" panose="020B0604020202020204" charset="-122"/>
                <a:ea typeface="Arial Unicode MS" panose="020B0604020202020204" charset="-122"/>
                <a:sym typeface="+mn-ea"/>
              </a:rPr>
              <a:t>数据库的基本概念</a:t>
            </a:r>
            <a:endParaRPr lang="en-US" altLang="zh-CN" sz="3600" dirty="0">
              <a:latin typeface="Arial Unicode MS" panose="020B0604020202020204" charset="-122"/>
              <a:ea typeface="Arial Unicode MS" panose="020B0604020202020204" charset="-122"/>
              <a:sym typeface="+mn-ea"/>
            </a:endParaRPr>
          </a:p>
          <a:p>
            <a:pPr eaLnBrk="1" hangingPunct="1"/>
            <a:r>
              <a:rPr lang="zh-CN" altLang="en-US" sz="3600" dirty="0">
                <a:latin typeface="Arial Unicode MS" panose="020B0604020202020204" charset="-122"/>
                <a:ea typeface="Arial Unicode MS" panose="020B0604020202020204" charset="-122"/>
                <a:sym typeface="+mn-ea"/>
              </a:rPr>
              <a:t>常用查询语句</a:t>
            </a:r>
            <a:endParaRPr lang="en-US" altLang="zh-CN" sz="3600" dirty="0">
              <a:latin typeface="Arial Unicode MS" panose="020B0604020202020204" charset="-122"/>
              <a:ea typeface="Arial Unicode MS" panose="020B0604020202020204" charset="-122"/>
              <a:sym typeface="+mn-ea"/>
            </a:endParaRPr>
          </a:p>
          <a:p>
            <a:pPr eaLnBrk="1" hangingPunct="1"/>
            <a:r>
              <a:rPr lang="zh-CN" altLang="en-US" sz="3600" dirty="0">
                <a:latin typeface="Arial Unicode MS" panose="020B0604020202020204" charset="-122"/>
                <a:ea typeface="Arial Unicode MS" panose="020B0604020202020204" charset="-122"/>
                <a:sym typeface="+mn-ea"/>
              </a:rPr>
              <a:t>数据库的选择</a:t>
            </a:r>
          </a:p>
          <a:p>
            <a:pPr eaLnBrk="1" hangingPunct="1"/>
            <a:endParaRPr lang="zh-CN" altLang="en-US" sz="3600" dirty="0">
              <a:latin typeface="Arial Unicode MS" panose="020B0604020202020204" charset="-122"/>
              <a:ea typeface="Arial Unicode MS" panose="020B0604020202020204" charset="-122"/>
              <a:sym typeface="+mn-ea"/>
            </a:endParaRPr>
          </a:p>
          <a:p>
            <a:pPr eaLnBrk="1" hangingPunct="1"/>
            <a:endParaRPr lang="zh-CN" altLang="en-US" sz="3600" dirty="0">
              <a:latin typeface="黑体" panose="02010609060101010101" pitchFamily="49" charset="-122"/>
              <a:ea typeface="黑体" panose="02010609060101010101" pitchFamily="49" charset="-122"/>
            </a:endParaRPr>
          </a:p>
        </p:txBody>
      </p:sp>
      <p:sp>
        <p:nvSpPr>
          <p:cNvPr id="2" name="右箭头 1"/>
          <p:cNvSpPr/>
          <p:nvPr/>
        </p:nvSpPr>
        <p:spPr>
          <a:xfrm>
            <a:off x="246062" y="3126928"/>
            <a:ext cx="422275" cy="446088"/>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val="7652639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en-US" altLang="zh-CN" dirty="0">
                <a:ea typeface="Arial Unicode MS" panose="020B0604020202020204"/>
              </a:rPr>
              <a:t>Web</a:t>
            </a:r>
            <a:r>
              <a:rPr lang="zh-CN" altLang="en-US" dirty="0">
                <a:ea typeface="Arial Unicode MS" panose="020B0604020202020204"/>
              </a:rPr>
              <a:t>数据库基本概念</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a:xfrm>
            <a:off x="107504" y="1341438"/>
            <a:ext cx="8856984" cy="5241924"/>
          </a:xfrm>
        </p:spPr>
        <p:txBody>
          <a:bodyPr/>
          <a:lstStyle/>
          <a:p>
            <a:pPr marL="0" indent="0">
              <a:lnSpc>
                <a:spcPct val="150000"/>
              </a:lnSpc>
              <a:buNone/>
            </a:pPr>
            <a:r>
              <a:rPr lang="en-US" altLang="zh-CN" dirty="0"/>
              <a:t>       </a:t>
            </a:r>
            <a:r>
              <a:rPr lang="zh-CN" altLang="en-US" dirty="0"/>
              <a:t>在传统的文件系统已经不能满足人们的需要时，能够统一管理和共享数据的数据库管理系统</a:t>
            </a:r>
            <a:r>
              <a:rPr lang="en-US" altLang="zh-CN" dirty="0"/>
              <a:t>(DBMS, Database Management System)</a:t>
            </a:r>
            <a:r>
              <a:rPr lang="zh-CN" altLang="en-US" dirty="0"/>
              <a:t>应运而生。</a:t>
            </a:r>
            <a:endParaRPr lang="en-US" altLang="zh-CN" dirty="0"/>
          </a:p>
          <a:p>
            <a:pPr marL="0" indent="0">
              <a:buNone/>
            </a:pPr>
            <a:r>
              <a:rPr lang="en-US" altLang="zh-CN" dirty="0"/>
              <a:t>DBMS</a:t>
            </a:r>
            <a:r>
              <a:rPr lang="zh-CN" altLang="en-US" dirty="0"/>
              <a:t>的主要包括两个功能：</a:t>
            </a:r>
          </a:p>
          <a:p>
            <a:r>
              <a:rPr lang="zh-CN" altLang="en-US" dirty="0"/>
              <a:t>数据定义功能：提供数据定义语言（</a:t>
            </a:r>
            <a:r>
              <a:rPr lang="en-US" altLang="zh-CN" dirty="0"/>
              <a:t>DDL</a:t>
            </a:r>
            <a:r>
              <a:rPr lang="zh-CN" altLang="en-US" dirty="0"/>
              <a:t>，</a:t>
            </a:r>
            <a:r>
              <a:rPr lang="en-US" altLang="zh-CN" dirty="0"/>
              <a:t>Data Definition Language</a:t>
            </a:r>
            <a:r>
              <a:rPr lang="zh-CN" altLang="en-US" dirty="0"/>
              <a:t>），用以定义数据库中的数据对象</a:t>
            </a:r>
          </a:p>
          <a:p>
            <a:r>
              <a:rPr lang="zh-CN" altLang="en-US" dirty="0"/>
              <a:t>数据操纵功能：提供数据操纵语言（</a:t>
            </a:r>
            <a:r>
              <a:rPr lang="en-US" altLang="zh-CN" dirty="0"/>
              <a:t>DML</a:t>
            </a:r>
            <a:r>
              <a:rPr lang="zh-CN" altLang="en-US" dirty="0"/>
              <a:t>，</a:t>
            </a:r>
            <a:r>
              <a:rPr lang="en-US" altLang="zh-CN" dirty="0"/>
              <a:t>Data Manipulation Language</a:t>
            </a:r>
            <a:r>
              <a:rPr lang="zh-CN" altLang="en-US" dirty="0"/>
              <a:t>），用以实现对数据的基本操作（查询、插入、删除和修改）</a:t>
            </a:r>
          </a:p>
          <a:p>
            <a:r>
              <a:rPr lang="zh-CN" altLang="en-US" dirty="0"/>
              <a:t>数据库的运行管理和维护等，如数据的安全、完整性、并发和恢复等控制</a:t>
            </a:r>
          </a:p>
          <a:p>
            <a:pPr marL="0" indent="0">
              <a:lnSpc>
                <a:spcPct val="150000"/>
              </a:lnSpc>
              <a:buNone/>
            </a:pPr>
            <a:endParaRPr lang="zh-CN" altLang="en-US" dirty="0">
              <a:solidFill>
                <a:srgbClr val="FF0000"/>
              </a:solidFill>
            </a:endParaRPr>
          </a:p>
        </p:txBody>
      </p:sp>
    </p:spTree>
    <p:extLst>
      <p:ext uri="{BB962C8B-B14F-4D97-AF65-F5344CB8AC3E}">
        <p14:creationId xmlns:p14="http://schemas.microsoft.com/office/powerpoint/2010/main" val="10024002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EAFA0-4C2F-4E72-B2A0-47BBF3BCB800}"/>
              </a:ext>
            </a:extLst>
          </p:cNvPr>
          <p:cNvSpPr>
            <a:spLocks noGrp="1"/>
          </p:cNvSpPr>
          <p:nvPr>
            <p:ph type="title"/>
          </p:nvPr>
        </p:nvSpPr>
        <p:spPr/>
        <p:txBody>
          <a:bodyPr/>
          <a:lstStyle/>
          <a:p>
            <a:r>
              <a:rPr lang="en-US" altLang="zh-CN" dirty="0">
                <a:ea typeface="Arial Unicode MS" panose="020B0604020202020204"/>
              </a:rPr>
              <a:t>Web</a:t>
            </a:r>
            <a:r>
              <a:rPr lang="zh-CN" altLang="en-US" dirty="0">
                <a:ea typeface="Arial Unicode MS" panose="020B0604020202020204"/>
              </a:rPr>
              <a:t>数据库基本概念</a:t>
            </a:r>
            <a:endParaRPr lang="zh-CN" altLang="en-US" dirty="0"/>
          </a:p>
        </p:txBody>
      </p:sp>
      <p:sp>
        <p:nvSpPr>
          <p:cNvPr id="3" name="内容占位符 2">
            <a:extLst>
              <a:ext uri="{FF2B5EF4-FFF2-40B4-BE49-F238E27FC236}">
                <a16:creationId xmlns:a16="http://schemas.microsoft.com/office/drawing/2014/main" id="{09B024CF-6F91-4421-ABDA-8E6EB48EC4C1}"/>
              </a:ext>
            </a:extLst>
          </p:cNvPr>
          <p:cNvSpPr>
            <a:spLocks noGrp="1"/>
          </p:cNvSpPr>
          <p:nvPr>
            <p:ph idx="1"/>
          </p:nvPr>
        </p:nvSpPr>
        <p:spPr>
          <a:xfrm>
            <a:off x="107504" y="1341438"/>
            <a:ext cx="8856984" cy="5241924"/>
          </a:xfrm>
        </p:spPr>
        <p:txBody>
          <a:bodyPr/>
          <a:lstStyle/>
          <a:p>
            <a:pPr marL="0" indent="0">
              <a:lnSpc>
                <a:spcPct val="150000"/>
              </a:lnSpc>
              <a:buNone/>
            </a:pPr>
            <a:r>
              <a:rPr lang="en-US" altLang="zh-CN" dirty="0"/>
              <a:t>        </a:t>
            </a:r>
            <a:endParaRPr lang="zh-CN" altLang="en-US" dirty="0">
              <a:solidFill>
                <a:srgbClr val="FF0000"/>
              </a:solidFill>
            </a:endParaRPr>
          </a:p>
        </p:txBody>
      </p:sp>
      <p:sp>
        <p:nvSpPr>
          <p:cNvPr id="4" name="矩形 3">
            <a:extLst>
              <a:ext uri="{FF2B5EF4-FFF2-40B4-BE49-F238E27FC236}">
                <a16:creationId xmlns:a16="http://schemas.microsoft.com/office/drawing/2014/main" id="{D417D7EC-748A-48A1-A3E3-5D241CA268E4}"/>
              </a:ext>
            </a:extLst>
          </p:cNvPr>
          <p:cNvSpPr/>
          <p:nvPr/>
        </p:nvSpPr>
        <p:spPr>
          <a:xfrm>
            <a:off x="251497" y="1341438"/>
            <a:ext cx="8856984" cy="4175182"/>
          </a:xfrm>
          <a:prstGeom prst="rect">
            <a:avLst/>
          </a:prstGeom>
        </p:spPr>
        <p:txBody>
          <a:bodyPr wrap="square">
            <a:spAutoFit/>
          </a:bodyPr>
          <a:lstStyle/>
          <a:p>
            <a:pPr>
              <a:lnSpc>
                <a:spcPct val="150000"/>
              </a:lnSpc>
            </a:pPr>
            <a:r>
              <a:rPr lang="zh-CN" altLang="en-US" sz="2000" dirty="0">
                <a:solidFill>
                  <a:srgbClr val="333333"/>
                </a:solidFill>
                <a:latin typeface="Simsun" panose="02010600030101010101" pitchFamily="2" charset="-122"/>
                <a:ea typeface="Simsun" panose="02010600030101010101" pitchFamily="2" charset="-122"/>
              </a:rPr>
              <a:t>数据库类型：</a:t>
            </a:r>
            <a:endParaRPr lang="en-US" altLang="zh-CN" sz="2000" dirty="0">
              <a:solidFill>
                <a:srgbClr val="333333"/>
              </a:solidFill>
              <a:latin typeface="Simsun" panose="02010600030101010101" pitchFamily="2" charset="-122"/>
              <a:ea typeface="Simsun" panose="02010600030101010101" pitchFamily="2" charset="-122"/>
            </a:endParaRPr>
          </a:p>
          <a:p>
            <a:pPr marL="342900" indent="-342900">
              <a:lnSpc>
                <a:spcPct val="150000"/>
              </a:lnSpc>
              <a:buFont typeface="Wingdings" panose="05000000000000000000" pitchFamily="2" charset="2"/>
              <a:buChar char="l"/>
            </a:pPr>
            <a:r>
              <a:rPr lang="zh-CN" altLang="en-US" sz="2000" dirty="0">
                <a:solidFill>
                  <a:srgbClr val="333333"/>
                </a:solidFill>
                <a:latin typeface="Simsun" panose="02010600030101010101" pitchFamily="2" charset="-122"/>
                <a:ea typeface="Simsun" panose="02010600030101010101" pitchFamily="2" charset="-122"/>
              </a:rPr>
              <a:t>非关系型数据库：</a:t>
            </a:r>
            <a:r>
              <a:rPr lang="en-US" altLang="zh-CN" sz="2000" dirty="0">
                <a:solidFill>
                  <a:srgbClr val="333333"/>
                </a:solidFill>
                <a:latin typeface="Simsun" panose="02010600030101010101" pitchFamily="2" charset="-122"/>
                <a:ea typeface="Simsun" panose="02010600030101010101" pitchFamily="2" charset="-122"/>
              </a:rPr>
              <a:t>MongoDB</a:t>
            </a:r>
            <a:r>
              <a:rPr lang="zh-CN" altLang="en-US" sz="2000" dirty="0">
                <a:solidFill>
                  <a:srgbClr val="333333"/>
                </a:solidFill>
                <a:latin typeface="Simsun" panose="02010600030101010101" pitchFamily="2" charset="-122"/>
                <a:ea typeface="Simsun" panose="02010600030101010101" pitchFamily="2" charset="-122"/>
              </a:rPr>
              <a:t>、</a:t>
            </a:r>
            <a:r>
              <a:rPr lang="en-US" altLang="zh-CN" sz="2000" dirty="0">
                <a:solidFill>
                  <a:srgbClr val="333333"/>
                </a:solidFill>
                <a:latin typeface="Simsun" panose="02010600030101010101" pitchFamily="2" charset="-122"/>
                <a:ea typeface="Simsun" panose="02010600030101010101" pitchFamily="2" charset="-122"/>
              </a:rPr>
              <a:t>Redis</a:t>
            </a:r>
            <a:r>
              <a:rPr lang="zh-CN" altLang="en-US" sz="2000" dirty="0">
                <a:solidFill>
                  <a:srgbClr val="333333"/>
                </a:solidFill>
                <a:latin typeface="Simsun" panose="02010600030101010101" pitchFamily="2" charset="-122"/>
                <a:ea typeface="Simsun" panose="02010600030101010101" pitchFamily="2" charset="-122"/>
              </a:rPr>
              <a:t>、</a:t>
            </a:r>
            <a:r>
              <a:rPr lang="en-US" altLang="zh-CN" sz="2000" dirty="0" err="1">
                <a:solidFill>
                  <a:srgbClr val="333333"/>
                </a:solidFill>
                <a:latin typeface="Simsun" panose="02010600030101010101" pitchFamily="2" charset="-122"/>
                <a:ea typeface="Simsun" panose="02010600030101010101" pitchFamily="2" charset="-122"/>
              </a:rPr>
              <a:t>BigTable</a:t>
            </a:r>
            <a:r>
              <a:rPr lang="zh-CN" altLang="en-US" sz="2000" dirty="0">
                <a:solidFill>
                  <a:srgbClr val="333333"/>
                </a:solidFill>
                <a:latin typeface="Simsun" panose="02010600030101010101" pitchFamily="2" charset="-122"/>
                <a:ea typeface="Simsun" panose="02010600030101010101" pitchFamily="2" charset="-122"/>
              </a:rPr>
              <a:t>等</a:t>
            </a:r>
          </a:p>
          <a:p>
            <a:pPr marL="342900" indent="-342900">
              <a:lnSpc>
                <a:spcPct val="150000"/>
              </a:lnSpc>
              <a:buFont typeface="Wingdings" panose="05000000000000000000" pitchFamily="2" charset="2"/>
              <a:buChar char="l"/>
            </a:pPr>
            <a:r>
              <a:rPr lang="zh-CN" altLang="en-US" sz="2000" dirty="0">
                <a:solidFill>
                  <a:srgbClr val="333333"/>
                </a:solidFill>
                <a:latin typeface="Simsun" panose="02010600030101010101" pitchFamily="2" charset="-122"/>
                <a:ea typeface="Simsun" panose="02010600030101010101" pitchFamily="2" charset="-122"/>
              </a:rPr>
              <a:t>关系型数据库：依然是</a:t>
            </a:r>
            <a:r>
              <a:rPr lang="en-US" altLang="zh-CN" sz="2000" dirty="0">
                <a:solidFill>
                  <a:srgbClr val="333333"/>
                </a:solidFill>
                <a:latin typeface="Simsun" panose="02010600030101010101" pitchFamily="2" charset="-122"/>
                <a:ea typeface="Simsun" panose="02010600030101010101" pitchFamily="2" charset="-122"/>
              </a:rPr>
              <a:t>Web</a:t>
            </a:r>
            <a:r>
              <a:rPr lang="zh-CN" altLang="en-US" sz="2000" dirty="0">
                <a:solidFill>
                  <a:srgbClr val="333333"/>
                </a:solidFill>
                <a:latin typeface="Simsun" panose="02010600030101010101" pitchFamily="2" charset="-122"/>
                <a:ea typeface="Simsun" panose="02010600030101010101" pitchFamily="2" charset="-122"/>
              </a:rPr>
              <a:t>开发中的主流数据库。</a:t>
            </a:r>
            <a:r>
              <a:rPr lang="en-US" altLang="zh-CN" sz="2000" dirty="0" err="1">
                <a:solidFill>
                  <a:srgbClr val="333333"/>
                </a:solidFill>
                <a:latin typeface="Simsun" panose="02010600030101010101" pitchFamily="2" charset="-122"/>
                <a:ea typeface="Simsun" panose="02010600030101010101" pitchFamily="2" charset="-122"/>
              </a:rPr>
              <a:t>Mysql</a:t>
            </a:r>
            <a:r>
              <a:rPr lang="zh-CN" altLang="en-US" sz="2000" dirty="0">
                <a:solidFill>
                  <a:srgbClr val="333333"/>
                </a:solidFill>
                <a:latin typeface="Simsun" panose="02010600030101010101" pitchFamily="2" charset="-122"/>
                <a:ea typeface="Simsun" panose="02010600030101010101" pitchFamily="2" charset="-122"/>
              </a:rPr>
              <a:t>、</a:t>
            </a:r>
            <a:r>
              <a:rPr lang="en-US" altLang="zh-CN" sz="2000" dirty="0" err="1">
                <a:solidFill>
                  <a:srgbClr val="333333"/>
                </a:solidFill>
                <a:latin typeface="Simsun" panose="02010600030101010101" pitchFamily="2" charset="-122"/>
                <a:ea typeface="Simsun" panose="02010600030101010101" pitchFamily="2" charset="-122"/>
              </a:rPr>
              <a:t>sqlserver</a:t>
            </a:r>
            <a:r>
              <a:rPr lang="zh-CN" altLang="en-US" sz="2000" dirty="0">
                <a:solidFill>
                  <a:srgbClr val="333333"/>
                </a:solidFill>
                <a:latin typeface="Simsun" panose="02010600030101010101" pitchFamily="2" charset="-122"/>
                <a:ea typeface="Simsun" panose="02010600030101010101" pitchFamily="2" charset="-122"/>
              </a:rPr>
              <a:t>、</a:t>
            </a:r>
            <a:r>
              <a:rPr lang="en-US" altLang="zh-CN" sz="2000" dirty="0">
                <a:solidFill>
                  <a:srgbClr val="333333"/>
                </a:solidFill>
                <a:latin typeface="Simsun" panose="02010600030101010101" pitchFamily="2" charset="-122"/>
                <a:ea typeface="Simsun" panose="02010600030101010101" pitchFamily="2" charset="-122"/>
              </a:rPr>
              <a:t>Oracle</a:t>
            </a:r>
            <a:r>
              <a:rPr lang="zh-CN" altLang="en-US" sz="2000" dirty="0">
                <a:solidFill>
                  <a:srgbClr val="333333"/>
                </a:solidFill>
                <a:latin typeface="Simsun" panose="02010600030101010101" pitchFamily="2" charset="-122"/>
                <a:ea typeface="Simsun" panose="02010600030101010101" pitchFamily="2" charset="-122"/>
              </a:rPr>
              <a:t>等。</a:t>
            </a:r>
            <a:endParaRPr lang="en-US" altLang="zh-CN" sz="2000" dirty="0">
              <a:solidFill>
                <a:srgbClr val="333333"/>
              </a:solidFill>
              <a:latin typeface="Simsun" panose="02010600030101010101" pitchFamily="2" charset="-122"/>
              <a:ea typeface="Simsun" panose="02010600030101010101" pitchFamily="2" charset="-122"/>
            </a:endParaRPr>
          </a:p>
          <a:p>
            <a:pPr marL="342900" indent="-342900">
              <a:lnSpc>
                <a:spcPct val="150000"/>
              </a:lnSpc>
              <a:buFont typeface="Wingdings" panose="05000000000000000000" pitchFamily="2" charset="2"/>
              <a:buChar char="l"/>
            </a:pPr>
            <a:endParaRPr lang="en-US" altLang="zh-CN" sz="2000" dirty="0">
              <a:solidFill>
                <a:srgbClr val="333333"/>
              </a:solidFill>
              <a:latin typeface="Simsun" panose="02010600030101010101" pitchFamily="2" charset="-122"/>
              <a:ea typeface="Simsun" panose="02010600030101010101" pitchFamily="2" charset="-122"/>
            </a:endParaRPr>
          </a:p>
          <a:p>
            <a:pPr>
              <a:lnSpc>
                <a:spcPct val="150000"/>
              </a:lnSpc>
            </a:pPr>
            <a:r>
              <a:rPr lang="en-US" altLang="zh-CN" sz="2000" dirty="0">
                <a:solidFill>
                  <a:srgbClr val="333333"/>
                </a:solidFill>
                <a:latin typeface="Simsun" panose="02010600030101010101" pitchFamily="2" charset="-122"/>
                <a:ea typeface="Simsun" panose="02010600030101010101" pitchFamily="2" charset="-122"/>
              </a:rPr>
              <a:t>    </a:t>
            </a:r>
            <a:r>
              <a:rPr lang="en-US" altLang="zh-CN" sz="2000" dirty="0" err="1">
                <a:solidFill>
                  <a:srgbClr val="333333"/>
                </a:solidFill>
                <a:latin typeface="Simsun" panose="02010600030101010101" pitchFamily="2" charset="-122"/>
                <a:ea typeface="Simsun" panose="02010600030101010101" pitchFamily="2" charset="-122"/>
              </a:rPr>
              <a:t>Mysql</a:t>
            </a:r>
            <a:r>
              <a:rPr lang="zh-CN" altLang="en-US" sz="2000" dirty="0">
                <a:solidFill>
                  <a:srgbClr val="333333"/>
                </a:solidFill>
                <a:latin typeface="Simsun" panose="02010600030101010101" pitchFamily="2" charset="-122"/>
                <a:ea typeface="Simsun" panose="02010600030101010101" pitchFamily="2" charset="-122"/>
              </a:rPr>
              <a:t>是目前的主流数据库之一，几乎可以承担起所有</a:t>
            </a:r>
            <a:r>
              <a:rPr lang="en-US" altLang="zh-CN" sz="2000" dirty="0">
                <a:solidFill>
                  <a:srgbClr val="333333"/>
                </a:solidFill>
                <a:latin typeface="Simsun" panose="02010600030101010101" pitchFamily="2" charset="-122"/>
                <a:ea typeface="Simsun" panose="02010600030101010101" pitchFamily="2" charset="-122"/>
              </a:rPr>
              <a:t>Web</a:t>
            </a:r>
            <a:r>
              <a:rPr lang="zh-CN" altLang="en-US" sz="2000" dirty="0">
                <a:solidFill>
                  <a:srgbClr val="333333"/>
                </a:solidFill>
                <a:latin typeface="Simsun" panose="02010600030101010101" pitchFamily="2" charset="-122"/>
                <a:ea typeface="Simsun" panose="02010600030101010101" pitchFamily="2" charset="-122"/>
              </a:rPr>
              <a:t>站点的数据处理操作（通过集群、主从等优化手段）。大型应用会使用</a:t>
            </a:r>
            <a:r>
              <a:rPr lang="en-US" altLang="zh-CN" sz="2000" dirty="0" err="1">
                <a:solidFill>
                  <a:srgbClr val="333333"/>
                </a:solidFill>
                <a:latin typeface="Simsun" panose="02010600030101010101" pitchFamily="2" charset="-122"/>
                <a:ea typeface="Simsun" panose="02010600030101010101" pitchFamily="2" charset="-122"/>
              </a:rPr>
              <a:t>Oracel</a:t>
            </a:r>
            <a:r>
              <a:rPr lang="zh-CN" altLang="en-US" sz="2000" dirty="0">
                <a:solidFill>
                  <a:srgbClr val="333333"/>
                </a:solidFill>
                <a:latin typeface="Simsun" panose="02010600030101010101" pitchFamily="2" charset="-122"/>
                <a:ea typeface="Simsun" panose="02010600030101010101" pitchFamily="2" charset="-122"/>
              </a:rPr>
              <a:t>作为数据库（比如银行、证券、电信）。另外值得一提的是</a:t>
            </a:r>
            <a:r>
              <a:rPr lang="en-US" altLang="zh-CN" sz="2000" dirty="0">
                <a:solidFill>
                  <a:srgbClr val="333333"/>
                </a:solidFill>
                <a:latin typeface="Simsun" panose="02010600030101010101" pitchFamily="2" charset="-122"/>
                <a:ea typeface="Simsun" panose="02010600030101010101" pitchFamily="2" charset="-122"/>
              </a:rPr>
              <a:t>NOSQL</a:t>
            </a:r>
            <a:r>
              <a:rPr lang="zh-CN" altLang="en-US" sz="2000" dirty="0">
                <a:solidFill>
                  <a:srgbClr val="333333"/>
                </a:solidFill>
                <a:latin typeface="Simsun" panose="02010600030101010101" pitchFamily="2" charset="-122"/>
                <a:ea typeface="Simsun" panose="02010600030101010101" pitchFamily="2" charset="-122"/>
              </a:rPr>
              <a:t>，由于它的灵活性高于关系型数据库，所以常用于作为缓存系统，如</a:t>
            </a:r>
            <a:r>
              <a:rPr lang="en-US" altLang="zh-CN" sz="2000" dirty="0" err="1">
                <a:solidFill>
                  <a:srgbClr val="333333"/>
                </a:solidFill>
                <a:latin typeface="Simsun" panose="02010600030101010101" pitchFamily="2" charset="-122"/>
                <a:ea typeface="Simsun" panose="02010600030101010101" pitchFamily="2" charset="-122"/>
              </a:rPr>
              <a:t>MemCache</a:t>
            </a:r>
            <a:r>
              <a:rPr lang="zh-CN" altLang="en-US" sz="2000" dirty="0">
                <a:solidFill>
                  <a:srgbClr val="333333"/>
                </a:solidFill>
                <a:latin typeface="Simsun" panose="02010600030101010101" pitchFamily="2" charset="-122"/>
                <a:ea typeface="Simsun" panose="02010600030101010101" pitchFamily="2" charset="-122"/>
              </a:rPr>
              <a:t>、</a:t>
            </a:r>
            <a:r>
              <a:rPr lang="en-US" altLang="zh-CN" sz="2000" dirty="0">
                <a:solidFill>
                  <a:srgbClr val="333333"/>
                </a:solidFill>
                <a:latin typeface="Simsun" panose="02010600030101010101" pitchFamily="2" charset="-122"/>
                <a:ea typeface="Simsun" panose="02010600030101010101" pitchFamily="2" charset="-122"/>
              </a:rPr>
              <a:t>Redis</a:t>
            </a:r>
            <a:r>
              <a:rPr lang="zh-CN" altLang="en-US" sz="2000" dirty="0">
                <a:solidFill>
                  <a:srgbClr val="333333"/>
                </a:solidFill>
                <a:latin typeface="Simsun" panose="02010600030101010101" pitchFamily="2" charset="-122"/>
                <a:ea typeface="Simsun" panose="02010600030101010101" pitchFamily="2" charset="-122"/>
              </a:rPr>
              <a:t>。</a:t>
            </a:r>
          </a:p>
        </p:txBody>
      </p:sp>
    </p:spTree>
    <p:extLst>
      <p:ext uri="{BB962C8B-B14F-4D97-AF65-F5344CB8AC3E}">
        <p14:creationId xmlns:p14="http://schemas.microsoft.com/office/powerpoint/2010/main" val="39346268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PS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0000"/>
      </a:hlink>
      <a:folHlink>
        <a:srgbClr val="0000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PS Offic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PS Offic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PS Offic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PS Offic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PS Offic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PS Offic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PS Offic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PS Offic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PS Offic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PS Offic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PS Offic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PS Offic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WPS Offic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0000"/>
      </a:hlink>
      <a:folHlink>
        <a:srgbClr val="0000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1233</TotalTime>
  <Words>3223</Words>
  <Application>Microsoft Office PowerPoint</Application>
  <PresentationFormat>全屏显示(4:3)</PresentationFormat>
  <Paragraphs>281</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Arial Unicode MS</vt:lpstr>
      <vt:lpstr>Simsun</vt:lpstr>
      <vt:lpstr>黑体</vt:lpstr>
      <vt:lpstr>Microsoft YaHei</vt:lpstr>
      <vt:lpstr>Microsoft YaHei</vt:lpstr>
      <vt:lpstr>Arial</vt:lpstr>
      <vt:lpstr>Wingdings</vt:lpstr>
      <vt:lpstr>WPS Office</vt:lpstr>
      <vt:lpstr>PowerPoint 演示文稿</vt:lpstr>
      <vt:lpstr>本课要点</vt:lpstr>
      <vt:lpstr>Web数据库开发基础</vt:lpstr>
      <vt:lpstr>Web数据库开发基础</vt:lpstr>
      <vt:lpstr>Web数据库开发基础</vt:lpstr>
      <vt:lpstr>Web数据库开发基础</vt:lpstr>
      <vt:lpstr>本课要点</vt:lpstr>
      <vt:lpstr>Web数据库基本概念</vt:lpstr>
      <vt:lpstr>Web数据库基本概念</vt:lpstr>
      <vt:lpstr>Web数据库基本概念</vt:lpstr>
      <vt:lpstr>Web数据库基本概念</vt:lpstr>
      <vt:lpstr>Web数据库基本概念</vt:lpstr>
      <vt:lpstr>Web数据库基本概念</vt:lpstr>
      <vt:lpstr>Web数据库基本概念</vt:lpstr>
      <vt:lpstr>Web数据库基本概念</vt:lpstr>
      <vt:lpstr>Web数据库基本概念</vt:lpstr>
      <vt:lpstr>Web数据库基本概念</vt:lpstr>
      <vt:lpstr>Web数据库基本概念</vt:lpstr>
      <vt:lpstr>Web数据库基本概念</vt:lpstr>
      <vt:lpstr>Web数据库基本概念</vt:lpstr>
      <vt:lpstr>Web数据库基本概念</vt:lpstr>
      <vt:lpstr>Web数据库基本概念</vt:lpstr>
      <vt:lpstr>Web数据库基本概念</vt:lpstr>
      <vt:lpstr>Web数据库基本概念</vt:lpstr>
      <vt:lpstr>本课要点</vt:lpstr>
      <vt:lpstr>常用查询语句</vt:lpstr>
      <vt:lpstr>常用查询语句</vt:lpstr>
      <vt:lpstr>常用查询语句</vt:lpstr>
      <vt:lpstr>常用查询语句</vt:lpstr>
      <vt:lpstr>常用查询语句</vt:lpstr>
      <vt:lpstr>常用查询语句</vt:lpstr>
      <vt:lpstr>本课要点</vt:lpstr>
      <vt:lpstr>数据库的选择</vt:lpstr>
      <vt:lpstr>数据库的选择</vt:lpstr>
      <vt:lpstr>数据库的选择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罗 宇顺</cp:lastModifiedBy>
  <cp:revision>241</cp:revision>
  <dcterms:created xsi:type="dcterms:W3CDTF">2007-10-21T01:27:00Z</dcterms:created>
  <dcterms:modified xsi:type="dcterms:W3CDTF">2021-10-22T11:43:51Z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