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464" r:id="rId2"/>
    <p:sldId id="463" r:id="rId3"/>
    <p:sldId id="428" r:id="rId4"/>
    <p:sldId id="486" r:id="rId5"/>
    <p:sldId id="487" r:id="rId6"/>
    <p:sldId id="488" r:id="rId7"/>
    <p:sldId id="468" r:id="rId8"/>
    <p:sldId id="470" r:id="rId9"/>
    <p:sldId id="489" r:id="rId10"/>
    <p:sldId id="473" r:id="rId11"/>
    <p:sldId id="450" r:id="rId12"/>
    <p:sldId id="474" r:id="rId13"/>
    <p:sldId id="475" r:id="rId14"/>
    <p:sldId id="482" r:id="rId15"/>
    <p:sldId id="477" r:id="rId16"/>
    <p:sldId id="483" r:id="rId17"/>
    <p:sldId id="484" r:id="rId18"/>
    <p:sldId id="476" r:id="rId19"/>
    <p:sldId id="485" r:id="rId20"/>
    <p:sldId id="478" r:id="rId21"/>
    <p:sldId id="479" r:id="rId22"/>
    <p:sldId id="480" r:id="rId23"/>
    <p:sldId id="481" r:id="rId24"/>
    <p:sldId id="46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华文细黑" panose="02010600040101010101" pitchFamily="2" charset="-122"/>
      <p:regular r:id="rId32"/>
    </p:embeddedFont>
    <p:embeddedFont>
      <p:font typeface="楷体" panose="02010609060101010101" pitchFamily="49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</p:embeddedFontLst>
  <p:custDataLst>
    <p:tags r:id="rId36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F3399"/>
    <a:srgbClr val="FF0000"/>
    <a:srgbClr val="FFA3D1"/>
    <a:srgbClr val="FF9393"/>
    <a:srgbClr val="CC0000"/>
    <a:srgbClr val="D89FFF"/>
    <a:srgbClr val="9900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14" y="114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8ACE-BA7D-4B5F-A595-8EDE6568575C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24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3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rgbClr val="FF0000"/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E7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n.vuejs.org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n.vuejs.org/js/vue.js" TargetMode="External"/><Relationship Id="rId2" Type="http://schemas.openxmlformats.org/officeDocument/2006/relationships/hyperlink" Target="http://cn.vuejs.org/guide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n.vuejs.org/js/vue.min.j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dex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dex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index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移动应用开发技术介绍及</a:t>
            </a: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 err="1"/>
              <a:t>AngularJS</a:t>
            </a:r>
            <a:r>
              <a:rPr lang="zh-CN" altLang="en-US" sz="2000" dirty="0"/>
              <a:t> ： </a:t>
            </a:r>
            <a:r>
              <a:rPr lang="en-US" altLang="zh-CN" sz="2000" dirty="0" err="1"/>
              <a:t>AngularJS</a:t>
            </a:r>
            <a:r>
              <a:rPr lang="zh-CN" altLang="en-US" sz="2000" dirty="0"/>
              <a:t>是一个丰富的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库，也是</a:t>
            </a:r>
            <a:r>
              <a:rPr lang="en-US" altLang="zh-CN" sz="2000" dirty="0"/>
              <a:t>MVVM</a:t>
            </a:r>
            <a:r>
              <a:rPr lang="zh-CN" altLang="en-US" sz="2000" dirty="0"/>
              <a:t>模式。如果要用</a:t>
            </a:r>
            <a:r>
              <a:rPr lang="en-US" altLang="zh-CN" sz="2000" dirty="0" err="1"/>
              <a:t>AngularJS</a:t>
            </a:r>
            <a:r>
              <a:rPr lang="zh-CN" altLang="en-US" sz="2000" dirty="0"/>
              <a:t>开发应用，那么从开始到结束，会接触到</a:t>
            </a:r>
            <a:r>
              <a:rPr lang="en-US" altLang="zh-CN" sz="2000" dirty="0" err="1"/>
              <a:t>AngularJS</a:t>
            </a:r>
            <a:r>
              <a:rPr lang="zh-CN" altLang="en-US" sz="2000" dirty="0"/>
              <a:t>的内部的不同组件，它包含的组件大而全，比较重，当然学习曲线也比较陡。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react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reactjs</a:t>
            </a:r>
            <a:r>
              <a:rPr lang="zh-CN" altLang="en-US" sz="2000" dirty="0"/>
              <a:t>代码量最多，因为它既要管理</a:t>
            </a:r>
            <a:r>
              <a:rPr lang="en-US" altLang="zh-CN" sz="2000" dirty="0"/>
              <a:t>UI</a:t>
            </a:r>
            <a:r>
              <a:rPr lang="zh-CN" altLang="en-US" sz="2000" dirty="0"/>
              <a:t>逻辑，又要操心</a:t>
            </a:r>
            <a:r>
              <a:rPr lang="en-US" altLang="zh-CN" sz="2000" dirty="0" err="1"/>
              <a:t>dom</a:t>
            </a:r>
            <a:r>
              <a:rPr lang="zh-CN" altLang="en-US" sz="2000" dirty="0"/>
              <a:t>的渲染，学习难度也比较大。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Vue.js</a:t>
            </a:r>
            <a:r>
              <a:rPr lang="zh-CN" altLang="en-US" sz="2000" dirty="0">
                <a:solidFill>
                  <a:srgbClr val="C00000"/>
                </a:solidFill>
              </a:rPr>
              <a:t>：在 </a:t>
            </a:r>
            <a:r>
              <a:rPr lang="en-US" altLang="zh-CN" sz="2000" dirty="0">
                <a:solidFill>
                  <a:srgbClr val="C00000"/>
                </a:solidFill>
              </a:rPr>
              <a:t>API </a:t>
            </a:r>
            <a:r>
              <a:rPr lang="zh-CN" altLang="en-US" sz="2000" dirty="0">
                <a:solidFill>
                  <a:srgbClr val="C00000"/>
                </a:solidFill>
              </a:rPr>
              <a:t>与设计两方面上 </a:t>
            </a:r>
            <a:r>
              <a:rPr lang="en-US" altLang="zh-CN" sz="2000" dirty="0">
                <a:solidFill>
                  <a:srgbClr val="C00000"/>
                </a:solidFill>
              </a:rPr>
              <a:t>Vue.js </a:t>
            </a:r>
            <a:r>
              <a:rPr lang="zh-CN" altLang="en-US" sz="2000" dirty="0">
                <a:solidFill>
                  <a:srgbClr val="C00000"/>
                </a:solidFill>
              </a:rPr>
              <a:t>都比 </a:t>
            </a:r>
            <a:r>
              <a:rPr lang="en-US" altLang="zh-CN" sz="2000" dirty="0">
                <a:solidFill>
                  <a:srgbClr val="C00000"/>
                </a:solidFill>
              </a:rPr>
              <a:t>Angular </a:t>
            </a:r>
            <a:r>
              <a:rPr lang="zh-CN" altLang="en-US" sz="2000" dirty="0">
                <a:solidFill>
                  <a:srgbClr val="C00000"/>
                </a:solidFill>
              </a:rPr>
              <a:t>简单得多，因此你可以快速地掌握它的全部特性并投入开发。</a:t>
            </a:r>
            <a:r>
              <a:rPr lang="en-US" altLang="zh-CN" sz="2000" dirty="0">
                <a:solidFill>
                  <a:srgbClr val="C00000"/>
                </a:solidFill>
              </a:rPr>
              <a:t> Vue.js </a:t>
            </a:r>
            <a:r>
              <a:rPr lang="zh-CN" altLang="en-US" sz="2000" dirty="0">
                <a:solidFill>
                  <a:srgbClr val="C00000"/>
                </a:solidFill>
              </a:rPr>
              <a:t>不使用 </a:t>
            </a:r>
            <a:r>
              <a:rPr lang="en-US" altLang="zh-CN" sz="2000" dirty="0">
                <a:solidFill>
                  <a:srgbClr val="C00000"/>
                </a:solidFill>
              </a:rPr>
              <a:t>Virtual DOM </a:t>
            </a:r>
            <a:r>
              <a:rPr lang="zh-CN" altLang="en-US" sz="2000" dirty="0">
                <a:solidFill>
                  <a:srgbClr val="C00000"/>
                </a:solidFill>
              </a:rPr>
              <a:t>而是使用真实 </a:t>
            </a:r>
            <a:r>
              <a:rPr lang="en-US" altLang="zh-CN" sz="2000" dirty="0">
                <a:solidFill>
                  <a:srgbClr val="C00000"/>
                </a:solidFill>
              </a:rPr>
              <a:t>DOM </a:t>
            </a:r>
            <a:r>
              <a:rPr lang="zh-CN" altLang="en-US" sz="2000" dirty="0">
                <a:solidFill>
                  <a:srgbClr val="C00000"/>
                </a:solidFill>
              </a:rPr>
              <a:t>作为模板，数据绑定到真实节点。但是，相对于常见的误解</a:t>
            </a:r>
            <a:r>
              <a:rPr lang="en-US" altLang="zh-CN" sz="2000" dirty="0">
                <a:solidFill>
                  <a:srgbClr val="C00000"/>
                </a:solidFill>
              </a:rPr>
              <a:t>——Virtual DOM </a:t>
            </a:r>
            <a:r>
              <a:rPr lang="zh-CN" altLang="en-US" sz="2000" dirty="0">
                <a:solidFill>
                  <a:srgbClr val="C00000"/>
                </a:solidFill>
              </a:rPr>
              <a:t>让 </a:t>
            </a:r>
            <a:r>
              <a:rPr lang="en-US" altLang="zh-CN" sz="2000" dirty="0">
                <a:solidFill>
                  <a:srgbClr val="C00000"/>
                </a:solidFill>
              </a:rPr>
              <a:t>React </a:t>
            </a:r>
            <a:r>
              <a:rPr lang="zh-CN" altLang="en-US" sz="2000" dirty="0">
                <a:solidFill>
                  <a:srgbClr val="C00000"/>
                </a:solidFill>
              </a:rPr>
              <a:t>比其它的都快， </a:t>
            </a:r>
            <a:r>
              <a:rPr lang="en-US" altLang="zh-CN" sz="2000" dirty="0">
                <a:solidFill>
                  <a:srgbClr val="C00000"/>
                </a:solidFill>
              </a:rPr>
              <a:t>Vue.js </a:t>
            </a:r>
            <a:r>
              <a:rPr lang="zh-CN" altLang="en-US" sz="2000" dirty="0">
                <a:solidFill>
                  <a:srgbClr val="C00000"/>
                </a:solidFill>
              </a:rPr>
              <a:t>实际上性能比 </a:t>
            </a:r>
            <a:r>
              <a:rPr lang="en-US" altLang="zh-CN" sz="2000" dirty="0">
                <a:solidFill>
                  <a:srgbClr val="C00000"/>
                </a:solidFill>
              </a:rPr>
              <a:t>React </a:t>
            </a:r>
            <a:r>
              <a:rPr lang="zh-CN" altLang="en-US" sz="2000" dirty="0">
                <a:solidFill>
                  <a:srgbClr val="C00000"/>
                </a:solidFill>
              </a:rPr>
              <a:t>好，而且几乎不用手工优化。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Vue.js</a:t>
            </a:r>
            <a:r>
              <a:rPr lang="zh-CN" altLang="en-US" dirty="0"/>
              <a:t>的原因</a:t>
            </a:r>
          </a:p>
        </p:txBody>
      </p:sp>
    </p:spTree>
    <p:extLst>
      <p:ext uri="{BB962C8B-B14F-4D97-AF65-F5344CB8AC3E}">
        <p14:creationId xmlns:p14="http://schemas.microsoft.com/office/powerpoint/2010/main" val="2089311416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779368" cy="590931"/>
          </a:xfrm>
        </p:spPr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安装及起步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http://cn.vuejs.org/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学习资源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9" y="1968968"/>
            <a:ext cx="7543206" cy="38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011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Visual studio code 1.10</a:t>
            </a:r>
            <a:r>
              <a:rPr lang="zh-CN" altLang="en-US" sz="2000" dirty="0"/>
              <a:t>以上，安装相关的</a:t>
            </a:r>
            <a:r>
              <a:rPr lang="en-US" altLang="zh-CN" sz="2000" dirty="0"/>
              <a:t>Vue.js</a:t>
            </a:r>
            <a:r>
              <a:rPr lang="zh-CN" altLang="en-US" sz="2000" dirty="0"/>
              <a:t>插件（提供代码提示功能），因为是第三方的插件，需要在搜索栏搜索</a:t>
            </a:r>
            <a:r>
              <a:rPr lang="en-US" altLang="zh-CN" sz="2000" dirty="0" err="1"/>
              <a:t>Vue</a:t>
            </a: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29" y="1913037"/>
            <a:ext cx="5984697" cy="48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9594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b="1" dirty="0">
                <a:hlinkClick r:id="rId2"/>
              </a:rPr>
              <a:t>独立版本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直接下载并用 </a:t>
            </a:r>
            <a:r>
              <a:rPr lang="en-US" altLang="zh-CN" sz="2000" dirty="0"/>
              <a:t>&lt;script&gt; </a:t>
            </a:r>
            <a:r>
              <a:rPr lang="zh-CN" altLang="en-US" sz="2000" dirty="0"/>
              <a:t>标签引入，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 </a:t>
            </a:r>
            <a:r>
              <a:rPr lang="zh-CN" altLang="en-US" sz="2000" dirty="0"/>
              <a:t>会被注册为一个全局变量。</a:t>
            </a:r>
            <a:r>
              <a:rPr lang="zh-CN" altLang="en-US" sz="2000" b="1" dirty="0"/>
              <a:t>重要提示：在开发时请用开发版本，遇到常见错误它会给出友好的警告。</a:t>
            </a:r>
            <a:br>
              <a:rPr lang="zh-CN" altLang="en-US" sz="2000" dirty="0"/>
            </a:br>
            <a:r>
              <a:rPr lang="zh-CN" altLang="en-US" sz="2000" b="1" dirty="0">
                <a:hlinkClick r:id="rId3"/>
              </a:rPr>
              <a:t>开发版本</a:t>
            </a:r>
            <a:r>
              <a:rPr lang="zh-CN" altLang="en-US" sz="2000" dirty="0"/>
              <a:t>包含完整的警告和调试模式</a:t>
            </a:r>
            <a:br>
              <a:rPr lang="zh-CN" altLang="en-US" sz="2000" dirty="0"/>
            </a:br>
            <a:r>
              <a:rPr lang="zh-CN" altLang="en-US" sz="2000" b="1" dirty="0">
                <a:hlinkClick r:id="rId4"/>
              </a:rPr>
              <a:t>生产版本</a:t>
            </a:r>
            <a:r>
              <a:rPr lang="zh-CN" altLang="en-US" sz="2000" dirty="0"/>
              <a:t>删除了警告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800" b="1" dirty="0"/>
              <a:t>https://github.com/vuejs/vue</a:t>
            </a:r>
            <a:endParaRPr lang="zh-CN" altLang="en-US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安装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923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96788"/>
          </a:xfrm>
        </p:spPr>
        <p:txBody>
          <a:bodyPr/>
          <a:lstStyle/>
          <a:p>
            <a:r>
              <a:rPr lang="en-US" altLang="zh-CN" sz="2800" dirty="0" err="1"/>
              <a:t>HelloWorld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0171"/>
              </p:ext>
            </p:extLst>
          </p:nvPr>
        </p:nvGraphicFramePr>
        <p:xfrm>
          <a:off x="1181100" y="1506538"/>
          <a:ext cx="5562600" cy="118872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id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"app"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{{ message }}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04438"/>
              </p:ext>
            </p:extLst>
          </p:nvPr>
        </p:nvGraphicFramePr>
        <p:xfrm>
          <a:off x="1285875" y="3371850"/>
          <a:ext cx="5486400" cy="2329498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949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>
                          <a:effectLst/>
                        </a:rPr>
                        <a:t>({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el: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400" dirty="0">
                          <a:effectLst/>
                        </a:rPr>
                        <a:t>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data: 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message: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'Hello Vue.js!'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57473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96788"/>
          </a:xfrm>
        </p:spPr>
        <p:txBody>
          <a:bodyPr/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MVVM</a:t>
            </a:r>
            <a:r>
              <a:rPr lang="zh-CN" altLang="en-US" sz="2800" dirty="0"/>
              <a:t>的数据绑定实现自动同步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  <a:r>
              <a:rPr lang="en-US" altLang="zh-CN" dirty="0"/>
              <a:t>-</a:t>
            </a:r>
            <a:r>
              <a:rPr lang="en-US" altLang="zh-CN" dirty="0" err="1"/>
              <a:t>HelloWorld</a:t>
            </a:r>
            <a:r>
              <a:rPr lang="zh-CN" altLang="en-US" dirty="0"/>
              <a:t>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866899"/>
            <a:ext cx="7935058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005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896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Vue</a:t>
            </a:r>
            <a:r>
              <a:rPr lang="zh-CN" altLang="en-US" sz="2000" dirty="0"/>
              <a:t>是一个创建</a:t>
            </a:r>
            <a:r>
              <a:rPr lang="en-US" altLang="zh-CN" sz="2000" dirty="0"/>
              <a:t>VM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ViewModel</a:t>
            </a:r>
            <a:r>
              <a:rPr lang="zh-CN" altLang="en-US" sz="2000" dirty="0"/>
              <a:t>）的构造函数，用于连接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model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92" y="1798737"/>
            <a:ext cx="6544211" cy="34815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1524" y="5278249"/>
            <a:ext cx="7296151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view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.$el</a:t>
            </a:r>
            <a:br>
              <a:rPr lang="en-US" altLang="zh-CN" sz="2000" dirty="0"/>
            </a:br>
            <a:r>
              <a:rPr lang="en-US" altLang="zh-CN" sz="2000" dirty="0"/>
              <a:t>model: 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.$data</a:t>
            </a:r>
            <a:br>
              <a:rPr lang="en-US" altLang="zh-CN" sz="2000" dirty="0"/>
            </a:br>
            <a:r>
              <a:rPr lang="zh-CN" altLang="en-US" sz="2000" dirty="0"/>
              <a:t>可以使用</a:t>
            </a:r>
            <a:r>
              <a:rPr lang="en-US" altLang="zh-CN" sz="2000" dirty="0"/>
              <a:t>vm.$data.msg</a:t>
            </a:r>
            <a:r>
              <a:rPr lang="zh-CN" altLang="en-US" sz="2000" dirty="0"/>
              <a:t>也可以直接</a:t>
            </a:r>
            <a:r>
              <a:rPr lang="en-US" altLang="zh-CN" sz="2000" dirty="0"/>
              <a:t>vm.msg</a:t>
            </a:r>
            <a:r>
              <a:rPr lang="zh-CN" altLang="en-US" sz="2000" dirty="0"/>
              <a:t>来获取数据</a:t>
            </a:r>
          </a:p>
        </p:txBody>
      </p:sp>
    </p:spTree>
    <p:extLst>
      <p:ext uri="{BB962C8B-B14F-4D97-AF65-F5344CB8AC3E}">
        <p14:creationId xmlns:p14="http://schemas.microsoft.com/office/powerpoint/2010/main" val="29860652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87263"/>
          </a:xfrm>
        </p:spPr>
        <p:txBody>
          <a:bodyPr/>
          <a:lstStyle/>
          <a:p>
            <a:r>
              <a:rPr lang="zh-CN" altLang="en-US" sz="2800" dirty="0"/>
              <a:t>双向绑定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76038"/>
              </p:ext>
            </p:extLst>
          </p:nvPr>
        </p:nvGraphicFramePr>
        <p:xfrm>
          <a:off x="838899" y="1565593"/>
          <a:ext cx="5523801" cy="1554480"/>
        </p:xfrm>
        <a:graphic>
          <a:graphicData uri="http://schemas.openxmlformats.org/drawingml/2006/table">
            <a:tbl>
              <a:tblPr/>
              <a:tblGrid>
                <a:gridCol w="55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id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"app"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&lt;p&gt;</a:t>
                      </a:r>
                      <a:r>
                        <a:rPr lang="en-US" sz="2400" dirty="0">
                          <a:effectLst/>
                        </a:rPr>
                        <a:t>{{ message }}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&lt;/p&gt;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&lt;input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v-model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"message"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6189"/>
              </p:ext>
            </p:extLst>
          </p:nvPr>
        </p:nvGraphicFramePr>
        <p:xfrm>
          <a:off x="895350" y="3567748"/>
          <a:ext cx="5486400" cy="228600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>
                          <a:effectLst/>
                        </a:rPr>
                        <a:t>({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el: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400" dirty="0">
                          <a:effectLst/>
                        </a:rPr>
                        <a:t>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data: 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message: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'Hello Vue.js!'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6051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4" y="1524000"/>
            <a:ext cx="7012436" cy="34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502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移动应用开发技术介绍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Vue.js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安装及起步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449163"/>
          </a:xfrm>
        </p:spPr>
        <p:txBody>
          <a:bodyPr/>
          <a:lstStyle/>
          <a:p>
            <a:r>
              <a:rPr lang="zh-CN" altLang="en-US" sz="2800" dirty="0"/>
              <a:t>渲染列表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4983"/>
              </p:ext>
            </p:extLst>
          </p:nvPr>
        </p:nvGraphicFramePr>
        <p:xfrm>
          <a:off x="771525" y="1543050"/>
          <a:ext cx="3276600" cy="322326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23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id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"app"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2973B7"/>
                          </a:solidFill>
                          <a:effectLst/>
                        </a:rPr>
                        <a:t>ul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&lt;li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v-for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todo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 in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todos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{{ </a:t>
                      </a:r>
                      <a:r>
                        <a:rPr lang="en-US" sz="2400" dirty="0" err="1">
                          <a:effectLst/>
                        </a:rPr>
                        <a:t>todo.text</a:t>
                      </a:r>
                      <a:r>
                        <a:rPr lang="en-US" sz="2400" dirty="0">
                          <a:effectLst/>
                        </a:rPr>
                        <a:t> }}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&lt;/li&gt;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</a:t>
                      </a:r>
                      <a:r>
                        <a:rPr lang="en-US" sz="2400" dirty="0" err="1">
                          <a:solidFill>
                            <a:srgbClr val="2973B7"/>
                          </a:solidFill>
                          <a:effectLst/>
                        </a:rPr>
                        <a:t>ul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03183"/>
              </p:ext>
            </p:extLst>
          </p:nvPr>
        </p:nvGraphicFramePr>
        <p:xfrm>
          <a:off x="3809999" y="1423035"/>
          <a:ext cx="5114925" cy="3749040"/>
        </p:xfrm>
        <a:graphic>
          <a:graphicData uri="http://schemas.openxmlformats.org/drawingml/2006/table">
            <a:tbl>
              <a:tblPr/>
              <a:tblGrid>
                <a:gridCol w="511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03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>
                          <a:effectLst/>
                        </a:rPr>
                        <a:t>({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el: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400" dirty="0">
                          <a:effectLst/>
                        </a:rPr>
                        <a:t>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data: {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 err="1">
                          <a:effectLst/>
                        </a:rPr>
                        <a:t>todos</a:t>
                      </a:r>
                      <a:r>
                        <a:rPr lang="en-US" sz="2400" dirty="0">
                          <a:effectLst/>
                        </a:rPr>
                        <a:t>: [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{ text: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'Learn JavaScript'</a:t>
                      </a:r>
                      <a:r>
                        <a:rPr lang="en-US" sz="2400" dirty="0">
                          <a:effectLst/>
                        </a:rPr>
                        <a:t> },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{ text: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'Learn Vue.js'</a:t>
                      </a:r>
                      <a:r>
                        <a:rPr lang="en-US" sz="2400" dirty="0">
                          <a:effectLst/>
                        </a:rPr>
                        <a:t> },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{ text: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'Build Something Awesome'</a:t>
                      </a:r>
                      <a:r>
                        <a:rPr lang="en-US" sz="2400" dirty="0">
                          <a:effectLst/>
                        </a:rPr>
                        <a:t> 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]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7803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34888"/>
          </a:xfrm>
        </p:spPr>
        <p:txBody>
          <a:bodyPr/>
          <a:lstStyle/>
          <a:p>
            <a:r>
              <a:rPr lang="zh-CN" altLang="en-US" sz="2800" dirty="0"/>
              <a:t>处理用户输入</a:t>
            </a:r>
            <a:endParaRPr lang="zh-CN" altLang="en-US" sz="2800" dirty="0">
              <a:hlinkClick r:id="rId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9188"/>
              </p:ext>
            </p:extLst>
          </p:nvPr>
        </p:nvGraphicFramePr>
        <p:xfrm>
          <a:off x="476250" y="1822874"/>
          <a:ext cx="3978479" cy="3017520"/>
        </p:xfrm>
        <a:graphic>
          <a:graphicData uri="http://schemas.openxmlformats.org/drawingml/2006/table">
            <a:tbl>
              <a:tblPr/>
              <a:tblGrid>
                <a:gridCol w="397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id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"app"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&lt;p&gt;</a:t>
                      </a:r>
                      <a:r>
                        <a:rPr lang="en-US" sz="2400" dirty="0">
                          <a:effectLst/>
                        </a:rPr>
                        <a:t>{{ message }}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&lt;/p&gt;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&lt;button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v-on:click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reverseMessage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Reverse Message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&lt;/button&gt;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57253"/>
              </p:ext>
            </p:extLst>
          </p:nvPr>
        </p:nvGraphicFramePr>
        <p:xfrm>
          <a:off x="4610100" y="1634173"/>
          <a:ext cx="4410075" cy="3749040"/>
        </p:xfrm>
        <a:graphic>
          <a:graphicData uri="http://schemas.openxmlformats.org/drawingml/2006/table">
            <a:tbl>
              <a:tblPr/>
              <a:tblGrid>
                <a:gridCol w="441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Vue</a:t>
                      </a:r>
                      <a:r>
                        <a:rPr lang="en-US" sz="2000" dirty="0">
                          <a:effectLst/>
                        </a:rPr>
                        <a:t>({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el: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data: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message: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'Hello Vue.js!'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methods: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reverseMessage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000" dirty="0">
                          <a:effectLst/>
                        </a:rPr>
                        <a:t> ()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.message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.message.split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''</a:t>
                      </a:r>
                      <a:r>
                        <a:rPr lang="en-US" sz="2000" dirty="0">
                          <a:effectLst/>
                        </a:rPr>
                        <a:t>).reverse().join(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''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6253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34888"/>
          </a:xfrm>
        </p:spPr>
        <p:txBody>
          <a:bodyPr/>
          <a:lstStyle/>
          <a:p>
            <a:r>
              <a:rPr lang="zh-CN" altLang="en-US" sz="2800" dirty="0"/>
              <a:t>综合</a:t>
            </a:r>
            <a:endParaRPr lang="zh-CN" altLang="en-US" sz="2800" dirty="0">
              <a:hlinkClick r:id="rId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起步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84163"/>
              </p:ext>
            </p:extLst>
          </p:nvPr>
        </p:nvGraphicFramePr>
        <p:xfrm>
          <a:off x="419100" y="1508443"/>
          <a:ext cx="4048125" cy="4358640"/>
        </p:xfrm>
        <a:graphic>
          <a:graphicData uri="http://schemas.openxmlformats.org/drawingml/2006/table">
            <a:tbl>
              <a:tblPr/>
              <a:tblGrid>
                <a:gridCol w="40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id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“app”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&lt;input </a:t>
                      </a:r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v-model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“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newTodo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”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v-on:keyup.enter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“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addTodo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”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973B7"/>
                          </a:solidFill>
                          <a:effectLst/>
                        </a:rPr>
                        <a:t>ul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&lt;li </a:t>
                      </a:r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v-for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“</a:t>
                      </a:r>
                      <a:r>
                        <a:rPr lang="zh-CN" altLang="en-US" sz="2000" dirty="0">
                          <a:solidFill>
                            <a:srgbClr val="42B983"/>
                          </a:solidFill>
                          <a:effectLst/>
                        </a:rPr>
                        <a:t>（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todo</a:t>
                      </a:r>
                      <a:r>
                        <a:rPr lang="zh-CN" altLang="en-US" sz="2000" dirty="0">
                          <a:solidFill>
                            <a:srgbClr val="42B983"/>
                          </a:solidFill>
                          <a:effectLst/>
                        </a:rPr>
                        <a:t>，</a:t>
                      </a:r>
                      <a:r>
                        <a:rPr lang="en-US" altLang="zh-CN" sz="2000" dirty="0">
                          <a:solidFill>
                            <a:srgbClr val="42B983"/>
                          </a:solidFill>
                          <a:effectLst/>
                        </a:rPr>
                        <a:t>index)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in 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todos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&lt;span&gt;</a:t>
                      </a:r>
                      <a:r>
                        <a:rPr lang="en-US" sz="2000" dirty="0">
                          <a:effectLst/>
                        </a:rPr>
                        <a:t>{{ </a:t>
                      </a:r>
                      <a:r>
                        <a:rPr lang="en-US" sz="2000" dirty="0" err="1">
                          <a:effectLst/>
                        </a:rPr>
                        <a:t>todo.text</a:t>
                      </a:r>
                      <a:r>
                        <a:rPr lang="en-US" sz="2000" dirty="0">
                          <a:effectLst/>
                        </a:rPr>
                        <a:t> }}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&lt;/span&gt;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&lt;button </a:t>
                      </a: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v-on:click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removeTodo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(index)"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en-US" sz="2000" dirty="0">
                          <a:effectLst/>
                        </a:rPr>
                        <a:t>X</a:t>
                      </a: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&lt;/button&gt;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&lt;/li&gt;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&lt;/ul&gt;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69280"/>
              </p:ext>
            </p:extLst>
          </p:nvPr>
        </p:nvGraphicFramePr>
        <p:xfrm>
          <a:off x="5029792" y="190500"/>
          <a:ext cx="3695107" cy="6543675"/>
        </p:xfrm>
        <a:graphic>
          <a:graphicData uri="http://schemas.openxmlformats.org/drawingml/2006/table">
            <a:tbl>
              <a:tblPr/>
              <a:tblGrid>
                <a:gridCol w="369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36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Vue</a:t>
                      </a:r>
                      <a:r>
                        <a:rPr lang="en-US" sz="2000" dirty="0">
                          <a:effectLst/>
                        </a:rPr>
                        <a:t>({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el: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'#app'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data: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newTodo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''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todos</a:t>
                      </a:r>
                      <a:r>
                        <a:rPr lang="en-US" sz="2000" dirty="0">
                          <a:effectLst/>
                        </a:rPr>
                        <a:t>: [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{ text: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'Add some </a:t>
                      </a:r>
                      <a:r>
                        <a:rPr lang="en-US" sz="2000" dirty="0" err="1">
                          <a:solidFill>
                            <a:srgbClr val="42B983"/>
                          </a:solidFill>
                          <a:effectLst/>
                        </a:rPr>
                        <a:t>todos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000" dirty="0">
                          <a:effectLst/>
                        </a:rPr>
                        <a:t> 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]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methods: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addTodo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000" dirty="0">
                          <a:effectLst/>
                        </a:rPr>
                        <a:t> ()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var</a:t>
                      </a:r>
                      <a:r>
                        <a:rPr lang="en-US" sz="2000" dirty="0">
                          <a:effectLst/>
                        </a:rPr>
                        <a:t> text = </a:t>
                      </a: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.newTodo.trim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solidFill>
                            <a:srgbClr val="E96900"/>
                          </a:solidFill>
                          <a:effectLst/>
                        </a:rPr>
                        <a:t>if</a:t>
                      </a:r>
                      <a:r>
                        <a:rPr lang="en-US" sz="2000" dirty="0">
                          <a:effectLst/>
                        </a:rPr>
                        <a:t> (text)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.todos.push</a:t>
                      </a:r>
                      <a:r>
                        <a:rPr lang="en-US" sz="2000" dirty="0">
                          <a:effectLst/>
                        </a:rPr>
                        <a:t>({ text: text })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.newTodo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''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},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removeTodo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000" dirty="0">
                          <a:effectLst/>
                        </a:rPr>
                        <a:t> (index)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err="1">
                          <a:effectLst/>
                        </a:rPr>
                        <a:t>.todos.splice</a:t>
                      </a:r>
                      <a:r>
                        <a:rPr lang="en-US" sz="2000" dirty="0">
                          <a:effectLst/>
                        </a:rPr>
                        <a:t>(index, </a:t>
                      </a:r>
                      <a:r>
                        <a:rPr lang="en-US" sz="2000" dirty="0">
                          <a:solidFill>
                            <a:srgbClr val="AE81FF"/>
                          </a:solidFill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})</a:t>
                      </a:r>
                    </a:p>
                  </a:txBody>
                  <a:tcPr marL="90150" marR="90150" marT="45075" marB="45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7353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希望上例能让你对 </a:t>
            </a:r>
            <a:r>
              <a:rPr lang="en-US" altLang="zh-CN" sz="2800" dirty="0"/>
              <a:t>Vue.js </a:t>
            </a:r>
            <a:r>
              <a:rPr lang="zh-CN" altLang="en-US" sz="2800" dirty="0"/>
              <a:t>的工作原理有一个基础概念。现在有许多疑问也没关系</a:t>
            </a:r>
            <a:r>
              <a:rPr lang="en-US" altLang="zh-CN" sz="2800" dirty="0"/>
              <a:t>——</a:t>
            </a:r>
            <a:r>
              <a:rPr lang="zh-CN" altLang="en-US" sz="2800" dirty="0"/>
              <a:t>在后面的学习中将会一一解答。</a:t>
            </a:r>
            <a:endParaRPr lang="zh-CN" altLang="en-US" sz="2800" dirty="0">
              <a:hlinkClick r:id="rId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Vue.js</a:t>
            </a:r>
            <a:r>
              <a:rPr lang="zh-CN" altLang="en-US"/>
              <a:t>起步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712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0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2"/>
          <p:cNvSpPr>
            <a:spLocks/>
          </p:cNvSpPr>
          <p:nvPr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Freeform 16"/>
          <p:cNvSpPr>
            <a:spLocks/>
          </p:cNvSpPr>
          <p:nvPr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移动应用开发技术介绍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移动应用开发发展趋势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6" name="内容占位符 10"/>
          <p:cNvSpPr txBox="1">
            <a:spLocks/>
          </p:cNvSpPr>
          <p:nvPr/>
        </p:nvSpPr>
        <p:spPr bwMode="auto">
          <a:xfrm>
            <a:off x="5438774" y="1247775"/>
            <a:ext cx="2743201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E60D7E-F3C9-4E78-8A55-EC6376481D8F}"/>
              </a:ext>
            </a:extLst>
          </p:cNvPr>
          <p:cNvSpPr txBox="1"/>
          <p:nvPr/>
        </p:nvSpPr>
        <p:spPr>
          <a:xfrm>
            <a:off x="255863" y="921770"/>
            <a:ext cx="8510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进程一：     </a:t>
            </a:r>
            <a:endParaRPr lang="en-US" altLang="zh-CN" sz="2000" dirty="0"/>
          </a:p>
          <a:p>
            <a:r>
              <a:rPr lang="zh-CN" altLang="en-US" sz="2000" dirty="0"/>
              <a:t>十多年前的前端，开发者还在为兼容 </a:t>
            </a:r>
            <a:r>
              <a:rPr lang="en-US" altLang="zh-CN" sz="2000" dirty="0"/>
              <a:t>IE6 </a:t>
            </a:r>
            <a:r>
              <a:rPr lang="zh-CN" altLang="en-US" sz="2000" dirty="0"/>
              <a:t>而头疼，框架上 </a:t>
            </a:r>
            <a:r>
              <a:rPr lang="en-US" altLang="zh-CN" sz="2000" dirty="0"/>
              <a:t>jQuery </a:t>
            </a:r>
            <a:r>
              <a:rPr lang="zh-CN" altLang="en-US" sz="2000" dirty="0"/>
              <a:t>是老大，有追求的前端开发可能会使用 </a:t>
            </a:r>
            <a:r>
              <a:rPr lang="en-US" altLang="zh-CN" sz="2000" dirty="0"/>
              <a:t>Zepto.js </a:t>
            </a:r>
            <a:r>
              <a:rPr lang="zh-CN" altLang="en-US" sz="2000" dirty="0"/>
              <a:t>以减少网页体积。这个时候，前端页面主要还是以 </a:t>
            </a:r>
            <a:r>
              <a:rPr lang="en-US" altLang="zh-CN" sz="2000" dirty="0"/>
              <a:t>PC </a:t>
            </a:r>
            <a:r>
              <a:rPr lang="zh-CN" altLang="en-US" sz="2000" dirty="0"/>
              <a:t>为主，这个时候根本没有移动前端的概念，在小小的手机屏幕上流量的页面则是以纯文本为主。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73197A-FDF0-4122-A80A-F1C16105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91" y="2462157"/>
            <a:ext cx="4782588" cy="41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174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移动应用开发发展趋势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6" name="内容占位符 10"/>
          <p:cNvSpPr txBox="1">
            <a:spLocks/>
          </p:cNvSpPr>
          <p:nvPr/>
        </p:nvSpPr>
        <p:spPr bwMode="auto">
          <a:xfrm>
            <a:off x="5438774" y="1247775"/>
            <a:ext cx="2743201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E60D7E-F3C9-4E78-8A55-EC6376481D8F}"/>
              </a:ext>
            </a:extLst>
          </p:cNvPr>
          <p:cNvSpPr txBox="1"/>
          <p:nvPr/>
        </p:nvSpPr>
        <p:spPr>
          <a:xfrm>
            <a:off x="255863" y="921770"/>
            <a:ext cx="85106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进程二： 工程化    </a:t>
            </a:r>
            <a:endParaRPr lang="en-US" altLang="zh-CN" sz="2000" dirty="0"/>
          </a:p>
          <a:p>
            <a:r>
              <a:rPr lang="zh-CN" altLang="en-US" sz="2000" dirty="0"/>
              <a:t>模块化的思路占为主导。</a:t>
            </a:r>
            <a:endParaRPr lang="en-US" altLang="zh-CN" sz="2000" dirty="0"/>
          </a:p>
          <a:p>
            <a:r>
              <a:rPr lang="en-US" altLang="zh-CN" sz="2000" dirty="0"/>
              <a:t>Assets </a:t>
            </a:r>
            <a:r>
              <a:rPr lang="zh-CN" altLang="en-US" sz="2000" dirty="0"/>
              <a:t>资源加载器的设计，就制定了模块化的协议规范。</a:t>
            </a:r>
            <a:r>
              <a:rPr lang="en-US" altLang="zh-CN" sz="2000" dirty="0"/>
              <a:t>AMD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RequireJS</a:t>
            </a:r>
            <a:r>
              <a:rPr lang="zh-CN" altLang="en-US" sz="2000" dirty="0"/>
              <a:t>）、</a:t>
            </a:r>
            <a:r>
              <a:rPr lang="en-US" altLang="zh-CN" sz="2000" dirty="0"/>
              <a:t>CMD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Seajs</a:t>
            </a:r>
            <a:r>
              <a:rPr lang="en-US" altLang="zh-CN" sz="2000" dirty="0"/>
              <a:t> </a:t>
            </a:r>
            <a:r>
              <a:rPr lang="zh-CN" altLang="en-US" sz="2000" dirty="0"/>
              <a:t>为代表）、</a:t>
            </a:r>
            <a:r>
              <a:rPr lang="en-US" altLang="zh-CN" sz="2000" dirty="0"/>
              <a:t>KMD</a:t>
            </a:r>
            <a:r>
              <a:rPr lang="zh-CN" altLang="en-US" sz="2000" dirty="0"/>
              <a:t>（</a:t>
            </a:r>
            <a:r>
              <a:rPr lang="en-US" altLang="zh-CN" sz="2000" dirty="0"/>
              <a:t>Kissy </a:t>
            </a:r>
            <a:r>
              <a:rPr lang="zh-CN" altLang="en-US" sz="2000" dirty="0"/>
              <a:t>为代表）。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C43FC-3EC4-4F17-8831-18790A8D091F}"/>
              </a:ext>
            </a:extLst>
          </p:cNvPr>
          <p:cNvSpPr txBox="1"/>
          <p:nvPr/>
        </p:nvSpPr>
        <p:spPr>
          <a:xfrm>
            <a:off x="255862" y="2675967"/>
            <a:ext cx="8510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进程三： 移动化    </a:t>
            </a:r>
            <a:endParaRPr lang="en-US" altLang="zh-CN" sz="2000" dirty="0"/>
          </a:p>
          <a:p>
            <a:r>
              <a:rPr lang="zh-CN" altLang="en-US" sz="2000" dirty="0"/>
              <a:t>随着 </a:t>
            </a:r>
            <a:r>
              <a:rPr lang="en-US" altLang="zh-CN" sz="2000" dirty="0"/>
              <a:t>3G</a:t>
            </a:r>
            <a:r>
              <a:rPr lang="zh-CN" altLang="en-US" sz="2000" dirty="0"/>
              <a:t>、</a:t>
            </a:r>
            <a:r>
              <a:rPr lang="en-US" altLang="zh-CN" sz="2000" dirty="0"/>
              <a:t>4G </a:t>
            </a:r>
            <a:r>
              <a:rPr lang="zh-CN" altLang="en-US" sz="2000" dirty="0"/>
              <a:t>的发展和 </a:t>
            </a:r>
            <a:r>
              <a:rPr lang="en-US" altLang="zh-CN" sz="2000" dirty="0"/>
              <a:t>iOS </a:t>
            </a:r>
            <a:r>
              <a:rPr lang="zh-CN" altLang="en-US" sz="2000" dirty="0"/>
              <a:t>和 </a:t>
            </a:r>
            <a:r>
              <a:rPr lang="en-US" altLang="zh-CN" sz="2000" dirty="0"/>
              <a:t>Android </a:t>
            </a:r>
            <a:r>
              <a:rPr lang="zh-CN" altLang="en-US" sz="2000" dirty="0"/>
              <a:t>手机在市场的普及量大增，前端的思维模式由 </a:t>
            </a:r>
            <a:r>
              <a:rPr lang="en-US" altLang="zh-CN" sz="2000" dirty="0"/>
              <a:t>PC </a:t>
            </a:r>
            <a:r>
              <a:rPr lang="zh-CN" altLang="en-US" sz="2000" dirty="0"/>
              <a:t>转向了移动端，并向 </a:t>
            </a:r>
            <a:r>
              <a:rPr lang="en-US" altLang="zh-CN" sz="2000" dirty="0"/>
              <a:t>App </a:t>
            </a:r>
            <a:r>
              <a:rPr lang="zh-CN" altLang="en-US" sz="2000" dirty="0"/>
              <a:t>的用户体验看齐。移动端的 </a:t>
            </a:r>
            <a:r>
              <a:rPr lang="en-US" altLang="zh-CN" sz="2000" dirty="0"/>
              <a:t>HTML5 </a:t>
            </a:r>
            <a:r>
              <a:rPr lang="zh-CN" altLang="en-US" sz="2000" dirty="0"/>
              <a:t>协议支持不完善，前端的生产配套不全，前端开发移动端页面适配的痛苦要远远超过 </a:t>
            </a:r>
            <a:r>
              <a:rPr lang="en-US" altLang="zh-CN" sz="2000" dirty="0"/>
              <a:t>PC </a:t>
            </a:r>
            <a:r>
              <a:rPr lang="zh-CN" altLang="en-US" sz="2000" dirty="0"/>
              <a:t>时代。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3AD12E-D3A7-422E-935E-F0208C811802}"/>
              </a:ext>
            </a:extLst>
          </p:cNvPr>
          <p:cNvSpPr txBox="1"/>
          <p:nvPr/>
        </p:nvSpPr>
        <p:spPr>
          <a:xfrm>
            <a:off x="255861" y="4764674"/>
            <a:ext cx="85106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进程四：框架化</a:t>
            </a:r>
            <a:endParaRPr lang="en-US" altLang="zh-CN" sz="2000" dirty="0"/>
          </a:p>
          <a:p>
            <a:r>
              <a:rPr lang="en-US" altLang="zh-CN" sz="2000" dirty="0"/>
              <a:t>Angular</a:t>
            </a:r>
            <a:r>
              <a:rPr lang="zh-CN" altLang="en-US" sz="2000" dirty="0"/>
              <a:t>、</a:t>
            </a:r>
            <a:r>
              <a:rPr lang="en-US" altLang="zh-CN" sz="2000" dirty="0"/>
              <a:t>React</a:t>
            </a:r>
            <a:r>
              <a:rPr lang="zh-CN" altLang="en-US" sz="2000" dirty="0"/>
              <a:t>、</a:t>
            </a:r>
            <a:r>
              <a:rPr lang="en-US" altLang="zh-CN" sz="2000" dirty="0"/>
              <a:t>Vue</a:t>
            </a:r>
            <a:r>
              <a:rPr lang="zh-CN" altLang="en-US" sz="2000" dirty="0"/>
              <a:t>、</a:t>
            </a:r>
            <a:r>
              <a:rPr lang="en-US" altLang="zh-CN" sz="2000" dirty="0"/>
              <a:t>RN </a:t>
            </a:r>
            <a:r>
              <a:rPr lang="zh-CN" altLang="en-US" sz="2000" dirty="0"/>
              <a:t>（</a:t>
            </a:r>
            <a:r>
              <a:rPr lang="en-US" altLang="zh-CN" sz="2000" dirty="0"/>
              <a:t>React Native</a:t>
            </a:r>
            <a:r>
              <a:rPr lang="zh-CN" altLang="en-US" sz="2000" dirty="0"/>
              <a:t>） 这样的 </a:t>
            </a:r>
            <a:r>
              <a:rPr lang="en-US" altLang="zh-CN" sz="2000" dirty="0"/>
              <a:t>MV* </a:t>
            </a:r>
            <a:r>
              <a:rPr lang="zh-CN" altLang="en-US" sz="2000" dirty="0"/>
              <a:t>框架一个接着一个出现，让前端接受了数据驱动思想的洗礼之外，还借助 </a:t>
            </a:r>
            <a:r>
              <a:rPr lang="en-US" altLang="zh-CN" sz="2000" dirty="0"/>
              <a:t>RN </a:t>
            </a:r>
            <a:r>
              <a:rPr lang="zh-CN" altLang="en-US" sz="2000" dirty="0"/>
              <a:t>完成了移动端的体验升级，包括后来的 </a:t>
            </a:r>
            <a:r>
              <a:rPr lang="en-US" altLang="zh-CN" sz="2000" dirty="0" err="1"/>
              <a:t>Weex</a:t>
            </a:r>
            <a:r>
              <a:rPr lang="zh-CN" altLang="en-US" sz="2000" dirty="0"/>
              <a:t>、</a:t>
            </a:r>
            <a:r>
              <a:rPr lang="en-US" altLang="zh-CN" sz="2000" dirty="0"/>
              <a:t>Flutter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13435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移动应用开发发展趋势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6" name="内容占位符 10"/>
          <p:cNvSpPr txBox="1">
            <a:spLocks/>
          </p:cNvSpPr>
          <p:nvPr/>
        </p:nvSpPr>
        <p:spPr bwMode="auto">
          <a:xfrm>
            <a:off x="5438774" y="1247775"/>
            <a:ext cx="2743201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E60D7E-F3C9-4E78-8A55-EC6376481D8F}"/>
              </a:ext>
            </a:extLst>
          </p:cNvPr>
          <p:cNvSpPr txBox="1"/>
          <p:nvPr/>
        </p:nvSpPr>
        <p:spPr>
          <a:xfrm>
            <a:off x="255863" y="921770"/>
            <a:ext cx="851063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进程五： 垂直化    </a:t>
            </a:r>
            <a:endParaRPr lang="en-US" altLang="zh-CN" sz="2000" dirty="0"/>
          </a:p>
          <a:p>
            <a:r>
              <a:rPr lang="zh-CN" altLang="en-US" sz="2000" dirty="0"/>
              <a:t>随着大屏幕手机逐渐变成了主流，移动端的需求开始爆发。前端的领域也随着这种趋势逐渐细分，按照场景可以简单分为移动</a:t>
            </a:r>
            <a:r>
              <a:rPr lang="en-US" altLang="zh-CN" sz="2000" dirty="0"/>
              <a:t>(</a:t>
            </a:r>
            <a:r>
              <a:rPr lang="zh-CN" altLang="en-US" sz="2000" dirty="0"/>
              <a:t>无线</a:t>
            </a:r>
            <a:r>
              <a:rPr lang="en-US" altLang="zh-CN" sz="2000" dirty="0"/>
              <a:t>)</a:t>
            </a:r>
            <a:r>
              <a:rPr lang="zh-CN" altLang="en-US" sz="2000" dirty="0"/>
              <a:t>前端开发和中后台前端开发。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移动前端开发面向的是消费者端的 </a:t>
            </a:r>
            <a:r>
              <a:rPr lang="en-US" altLang="zh-CN" sz="2000" dirty="0"/>
              <a:t>Web </a:t>
            </a:r>
            <a:r>
              <a:rPr lang="zh-CN" altLang="en-US" sz="2000" dirty="0"/>
              <a:t>与 轻 </a:t>
            </a:r>
            <a:r>
              <a:rPr lang="en-US" altLang="zh-CN" sz="2000" dirty="0"/>
              <a:t>App </a:t>
            </a:r>
            <a:r>
              <a:rPr lang="zh-CN" altLang="en-US" sz="2000" dirty="0"/>
              <a:t>业务场景。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中后台前端则是面向企业 </a:t>
            </a:r>
            <a:r>
              <a:rPr lang="en-US" altLang="zh-CN" sz="2000" dirty="0"/>
              <a:t>ERP</a:t>
            </a:r>
            <a:r>
              <a:rPr lang="zh-CN" altLang="en-US" sz="2000" dirty="0"/>
              <a:t>、</a:t>
            </a:r>
            <a:r>
              <a:rPr lang="en-US" altLang="zh-CN" sz="2000" dirty="0"/>
              <a:t>CRM </a:t>
            </a:r>
            <a:r>
              <a:rPr lang="zh-CN" altLang="en-US" sz="2000" dirty="0"/>
              <a:t>、</a:t>
            </a:r>
            <a:r>
              <a:rPr lang="en-US" altLang="zh-CN" sz="2000" dirty="0"/>
              <a:t>OA </a:t>
            </a:r>
            <a:r>
              <a:rPr lang="zh-CN" altLang="en-US" sz="2000" dirty="0"/>
              <a:t>等偏后的业务场景，如商家后台等系统。为业务的前端、开发或产品角色提供一站式中后台生产解决方案。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1355353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移动应用开发技术介绍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3400" y="971550"/>
            <a:ext cx="4010025" cy="53149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52950" y="971550"/>
            <a:ext cx="3981450" cy="53149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38199" y="1114425"/>
            <a:ext cx="3495676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NativeApp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9025" y="29718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299085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内容占位符 10"/>
          <p:cNvSpPr txBox="1">
            <a:spLocks/>
          </p:cNvSpPr>
          <p:nvPr/>
        </p:nvSpPr>
        <p:spPr bwMode="auto">
          <a:xfrm>
            <a:off x="5438774" y="1247775"/>
            <a:ext cx="2743201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7" name="内容占位符 10"/>
          <p:cNvSpPr txBox="1">
            <a:spLocks/>
          </p:cNvSpPr>
          <p:nvPr/>
        </p:nvSpPr>
        <p:spPr bwMode="auto">
          <a:xfrm>
            <a:off x="4800599" y="1181100"/>
            <a:ext cx="349567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混合式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1943100"/>
            <a:ext cx="3143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Native App</a:t>
            </a:r>
            <a:r>
              <a:rPr lang="zh-CN" altLang="en-US" sz="1800" b="1" dirty="0"/>
              <a:t>的优势：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提供最佳的用户体验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针对不同平台提供不同体验</a:t>
            </a:r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可节省带宽成本</a:t>
            </a:r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可访问本地资源</a:t>
            </a:r>
            <a:endParaRPr lang="en-US" altLang="zh-CN" sz="1800" dirty="0"/>
          </a:p>
          <a:p>
            <a:r>
              <a:rPr lang="en-US" altLang="zh-CN" sz="1800" dirty="0"/>
              <a:t>5.</a:t>
            </a:r>
            <a:r>
              <a:rPr lang="zh-CN" altLang="en-US" sz="1800" dirty="0"/>
              <a:t>调用</a:t>
            </a:r>
            <a:r>
              <a:rPr lang="en-US" altLang="zh-CN" sz="1800" dirty="0"/>
              <a:t>web</a:t>
            </a:r>
            <a:r>
              <a:rPr lang="zh-CN" altLang="en-US" sz="1800" dirty="0"/>
              <a:t>不能调用的硬件、或者有更好的硬件体验</a:t>
            </a:r>
          </a:p>
          <a:p>
            <a:r>
              <a:rPr lang="en-US" altLang="zh-CN" sz="1800" b="1" dirty="0"/>
              <a:t>Native App</a:t>
            </a:r>
            <a:r>
              <a:rPr lang="zh-CN" altLang="en-US" sz="1800" b="1" dirty="0"/>
              <a:t>的劣势：</a:t>
            </a:r>
            <a:endParaRPr lang="en-US" altLang="zh-CN" sz="1800" b="1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开发成本高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移植到不同平台比较麻烦</a:t>
            </a:r>
          </a:p>
          <a:p>
            <a:r>
              <a:rPr lang="zh-CN" altLang="en-US" sz="1800" dirty="0"/>
              <a:t>，维持多个版本成本比较高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用户需要下载安装才能使用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38673" y="1636633"/>
            <a:ext cx="3834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HTML5</a:t>
            </a:r>
            <a:r>
              <a:rPr lang="zh-CN" altLang="en-US" sz="1800" b="1" dirty="0"/>
              <a:t>云网站</a:t>
            </a:r>
            <a:r>
              <a:rPr lang="en-US" altLang="zh-CN" sz="1800" b="1" dirty="0"/>
              <a:t>+APP</a:t>
            </a:r>
            <a:r>
              <a:rPr lang="zh-CN" altLang="en-US" sz="1800" b="1" dirty="0"/>
              <a:t>应用客户端”两部份构成，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应用客户端只需安装应用的框架部份，而应用的数据则是每次打开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的时候，去云端取数据呈现给手机用户。</a:t>
            </a:r>
          </a:p>
          <a:p>
            <a:endParaRPr lang="zh-CN" altLang="en-US" sz="1800" b="1" dirty="0"/>
          </a:p>
          <a:p>
            <a:r>
              <a:rPr lang="zh-CN" altLang="en-US" sz="1800" b="1" dirty="0"/>
              <a:t>混合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还有一种是套壳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，套壳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就是用</a:t>
            </a:r>
            <a:r>
              <a:rPr lang="en-US" altLang="zh-CN" sz="1800" b="1" dirty="0"/>
              <a:t>H5</a:t>
            </a:r>
            <a:r>
              <a:rPr lang="zh-CN" altLang="en-US" sz="1800" b="1" dirty="0"/>
              <a:t>的网页打包成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，虽然是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能安装到手机上，但是每个界面，全部是网页。</a:t>
            </a:r>
          </a:p>
          <a:p>
            <a:endParaRPr lang="zh-CN" altLang="en-US" sz="1800" b="1" dirty="0"/>
          </a:p>
          <a:p>
            <a:r>
              <a:rPr lang="zh-CN" altLang="en-US" sz="1800" b="1" dirty="0"/>
              <a:t>此种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数据都保存在云端，用户每次访问都需要从云端调取全部内容，这样就容易导致反应慢，每打开一个网页或点一个按钮都需要等半天。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2AB16-4A3A-4767-98D1-067440B9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18" y="2686050"/>
            <a:ext cx="3240020" cy="18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94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/>
              <a:t>MVVM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096000" y="6540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之总体架构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DA35E-175F-428A-A7D2-AE1F5F60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83" y="1111207"/>
            <a:ext cx="7521592" cy="369602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C622EAD-F426-4684-9F74-6F83C9524E94}"/>
              </a:ext>
            </a:extLst>
          </p:cNvPr>
          <p:cNvSpPr txBox="1"/>
          <p:nvPr/>
        </p:nvSpPr>
        <p:spPr>
          <a:xfrm>
            <a:off x="331365" y="4807227"/>
            <a:ext cx="807605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：</a:t>
            </a:r>
            <a:r>
              <a:rPr lang="en-US" altLang="zh-CN" dirty="0"/>
              <a:t>model</a:t>
            </a:r>
            <a:r>
              <a:rPr lang="zh-CN" altLang="en-US" dirty="0"/>
              <a:t>应包括数据和操作数据的业务逻辑。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1DB94A-96FA-40C7-B87A-E00DB7C91CA8}"/>
              </a:ext>
            </a:extLst>
          </p:cNvPr>
          <p:cNvSpPr txBox="1"/>
          <p:nvPr/>
        </p:nvSpPr>
        <p:spPr>
          <a:xfrm>
            <a:off x="320878" y="5199156"/>
            <a:ext cx="848756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View</a:t>
            </a:r>
            <a:r>
              <a:rPr lang="zh-CN" altLang="en-US" dirty="0"/>
              <a:t>视图（界面），</a:t>
            </a:r>
            <a:r>
              <a:rPr lang="en-US" altLang="zh-CN" dirty="0"/>
              <a:t>View</a:t>
            </a:r>
            <a:r>
              <a:rPr lang="zh-CN" altLang="en-US" dirty="0"/>
              <a:t>不应该直接引用</a:t>
            </a:r>
            <a:r>
              <a:rPr lang="en-US" altLang="zh-CN" dirty="0"/>
              <a:t>model</a:t>
            </a:r>
            <a:r>
              <a:rPr lang="zh-CN" altLang="en-US" dirty="0"/>
              <a:t>，视图本身没有任何业务。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F46D88-0AAB-419C-9595-DA486DB567C2}"/>
              </a:ext>
            </a:extLst>
          </p:cNvPr>
          <p:cNvSpPr txBox="1"/>
          <p:nvPr/>
        </p:nvSpPr>
        <p:spPr>
          <a:xfrm>
            <a:off x="320878" y="5591085"/>
            <a:ext cx="84300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：控制器</a:t>
            </a:r>
            <a:r>
              <a:rPr lang="en-US" altLang="zh-CN" dirty="0"/>
              <a:t>controller</a:t>
            </a:r>
            <a:r>
              <a:rPr lang="zh-CN" altLang="en-US" dirty="0"/>
              <a:t>。协调模型和视图之间的所有交互。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509C95-58C5-4897-B39B-056F6AF6AD41}"/>
              </a:ext>
            </a:extLst>
          </p:cNvPr>
          <p:cNvSpPr txBox="1"/>
          <p:nvPr/>
        </p:nvSpPr>
        <p:spPr>
          <a:xfrm>
            <a:off x="320878" y="6099889"/>
            <a:ext cx="70825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混合了视图处理逻辑和业务逻辑，分离这些成分的单元测试成了一个艰巨的任务。</a:t>
            </a:r>
          </a:p>
        </p:txBody>
      </p:sp>
    </p:spTree>
    <p:extLst>
      <p:ext uri="{BB962C8B-B14F-4D97-AF65-F5344CB8AC3E}">
        <p14:creationId xmlns:p14="http://schemas.microsoft.com/office/powerpoint/2010/main" val="15896824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/>
              <a:t>MVVM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096000" y="6540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6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之总体架构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4B7B5-523F-4125-9840-A80C3662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8" y="822325"/>
            <a:ext cx="7430144" cy="32006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5BC9D7-43E6-484C-BFAF-756B88C043FF}"/>
              </a:ext>
            </a:extLst>
          </p:cNvPr>
          <p:cNvSpPr txBox="1"/>
          <p:nvPr/>
        </p:nvSpPr>
        <p:spPr>
          <a:xfrm>
            <a:off x="376989" y="4822187"/>
            <a:ext cx="83900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主要用来处理各种逻辑和数据转化，复杂业务逻辑界面的</a:t>
            </a:r>
            <a:r>
              <a:rPr lang="en-US" altLang="zh-CN" dirty="0"/>
              <a:t>Controller</a:t>
            </a:r>
            <a:r>
              <a:rPr lang="zh-CN" altLang="en-US" dirty="0"/>
              <a:t>非常庞大，维护困难，所以有人想到把</a:t>
            </a:r>
            <a:r>
              <a:rPr lang="en-US" altLang="zh-CN" dirty="0"/>
              <a:t>Controller</a:t>
            </a:r>
            <a:r>
              <a:rPr lang="zh-CN" altLang="en-US" dirty="0"/>
              <a:t>的数据和逻辑处理部分从中抽离出来，用一个专门的对象去管理，这个对象就是</a:t>
            </a:r>
            <a:r>
              <a:rPr lang="en-US" altLang="zh-CN" dirty="0" err="1"/>
              <a:t>ViewModel</a:t>
            </a:r>
            <a:r>
              <a:rPr lang="zh-CN" altLang="en-US" dirty="0"/>
              <a:t>，是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Controller</a:t>
            </a:r>
            <a:r>
              <a:rPr lang="zh-CN" altLang="en-US" dirty="0"/>
              <a:t>之间的一座桥梁。这种方式使</a:t>
            </a:r>
            <a:r>
              <a:rPr lang="en-US" altLang="zh-CN" dirty="0"/>
              <a:t>Controller</a:t>
            </a:r>
            <a:r>
              <a:rPr lang="zh-CN" altLang="en-US" dirty="0"/>
              <a:t>中的代码变得非常少，变得易于测试和维护，只需要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 err="1"/>
              <a:t>ViewModel</a:t>
            </a:r>
            <a:r>
              <a:rPr lang="zh-CN" altLang="en-US" dirty="0"/>
              <a:t>做数据绑定即可。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A831C6-9A7B-4B99-8051-E45FCD0E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8" y="3892466"/>
            <a:ext cx="366553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9978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6159</TotalTime>
  <Words>1701</Words>
  <Application>Microsoft Office PowerPoint</Application>
  <PresentationFormat>全屏显示(4:3)</PresentationFormat>
  <Paragraphs>126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华文细黑</vt:lpstr>
      <vt:lpstr>Calibri</vt:lpstr>
      <vt:lpstr>微软雅黑</vt:lpstr>
      <vt:lpstr>楷体</vt:lpstr>
      <vt:lpstr>Impact</vt:lpstr>
      <vt:lpstr>Office 主题</vt:lpstr>
      <vt:lpstr>PowerPoint 演示文稿</vt:lpstr>
      <vt:lpstr>PowerPoint 演示文稿</vt:lpstr>
      <vt:lpstr>移动应用开发技术介绍</vt:lpstr>
      <vt:lpstr>移动应用开发发展趋势</vt:lpstr>
      <vt:lpstr>移动应用开发发展趋势</vt:lpstr>
      <vt:lpstr>移动应用开发发展趋势</vt:lpstr>
      <vt:lpstr>移动应用开发技术介绍</vt:lpstr>
      <vt:lpstr>MVC和MVVM</vt:lpstr>
      <vt:lpstr>MVC和MVVM</vt:lpstr>
      <vt:lpstr>选择Vue.js的原因</vt:lpstr>
      <vt:lpstr>Vue.js安装及起步</vt:lpstr>
      <vt:lpstr>Vue.js学习资源</vt:lpstr>
      <vt:lpstr>开发工具</vt:lpstr>
      <vt:lpstr>Vue.js安装</vt:lpstr>
      <vt:lpstr>Vue.js起步</vt:lpstr>
      <vt:lpstr>Vue.js起步-HelloWorld分析</vt:lpstr>
      <vt:lpstr>Vue.js起步</vt:lpstr>
      <vt:lpstr>Vue.js起步</vt:lpstr>
      <vt:lpstr>Vue.js起步</vt:lpstr>
      <vt:lpstr>Vue.js起步</vt:lpstr>
      <vt:lpstr>Vue.js起步</vt:lpstr>
      <vt:lpstr>Vue.js起步</vt:lpstr>
      <vt:lpstr>Vue.js起步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cheng liang</cp:lastModifiedBy>
  <cp:revision>404</cp:revision>
  <dcterms:created xsi:type="dcterms:W3CDTF">2015-04-07T15:42:54Z</dcterms:created>
  <dcterms:modified xsi:type="dcterms:W3CDTF">2020-09-11T06:57:36Z</dcterms:modified>
</cp:coreProperties>
</file>