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6"/>
  </p:notesMasterIdLst>
  <p:sldIdLst>
    <p:sldId id="464" r:id="rId2"/>
    <p:sldId id="463" r:id="rId3"/>
    <p:sldId id="601" r:id="rId4"/>
    <p:sldId id="757" r:id="rId5"/>
    <p:sldId id="758" r:id="rId6"/>
    <p:sldId id="729" r:id="rId7"/>
    <p:sldId id="735" r:id="rId8"/>
    <p:sldId id="632" r:id="rId9"/>
    <p:sldId id="708" r:id="rId10"/>
    <p:sldId id="734" r:id="rId11"/>
    <p:sldId id="733" r:id="rId12"/>
    <p:sldId id="664" r:id="rId13"/>
    <p:sldId id="709" r:id="rId14"/>
    <p:sldId id="450" r:id="rId15"/>
    <p:sldId id="687" r:id="rId16"/>
    <p:sldId id="730" r:id="rId17"/>
    <p:sldId id="736" r:id="rId18"/>
    <p:sldId id="688" r:id="rId19"/>
    <p:sldId id="710" r:id="rId20"/>
    <p:sldId id="711" r:id="rId21"/>
    <p:sldId id="689" r:id="rId22"/>
    <p:sldId id="737" r:id="rId23"/>
    <p:sldId id="745" r:id="rId24"/>
    <p:sldId id="746" r:id="rId25"/>
    <p:sldId id="690" r:id="rId26"/>
    <p:sldId id="712" r:id="rId27"/>
    <p:sldId id="738" r:id="rId28"/>
    <p:sldId id="713" r:id="rId29"/>
    <p:sldId id="739" r:id="rId30"/>
    <p:sldId id="740" r:id="rId31"/>
    <p:sldId id="741" r:id="rId32"/>
    <p:sldId id="742" r:id="rId33"/>
    <p:sldId id="743" r:id="rId34"/>
    <p:sldId id="744" r:id="rId35"/>
    <p:sldId id="747" r:id="rId36"/>
    <p:sldId id="748" r:id="rId37"/>
    <p:sldId id="703" r:id="rId38"/>
    <p:sldId id="702" r:id="rId39"/>
    <p:sldId id="752" r:id="rId40"/>
    <p:sldId id="714" r:id="rId41"/>
    <p:sldId id="716" r:id="rId42"/>
    <p:sldId id="749" r:id="rId43"/>
    <p:sldId id="704" r:id="rId44"/>
    <p:sldId id="717" r:id="rId45"/>
    <p:sldId id="750" r:id="rId46"/>
    <p:sldId id="705" r:id="rId47"/>
    <p:sldId id="751" r:id="rId48"/>
    <p:sldId id="718" r:id="rId49"/>
    <p:sldId id="719" r:id="rId50"/>
    <p:sldId id="731" r:id="rId51"/>
    <p:sldId id="754" r:id="rId52"/>
    <p:sldId id="732" r:id="rId53"/>
    <p:sldId id="753" r:id="rId54"/>
    <p:sldId id="469" r:id="rId5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Impact" panose="020B0806030902050204" pitchFamily="34" charset="0"/>
      <p:regular r:id="rId61"/>
    </p:embeddedFont>
    <p:embeddedFont>
      <p:font typeface="华文细黑" panose="02010600040101010101" pitchFamily="2" charset="-122"/>
      <p:regular r:id="rId62"/>
    </p:embeddedFont>
    <p:embeddedFont>
      <p:font typeface="微软雅黑" panose="020B0503020204020204" pitchFamily="34" charset="-122"/>
      <p:regular r:id="rId63"/>
      <p:bold r:id="rId64"/>
    </p:embeddedFont>
  </p:embeddedFontLst>
  <p:custDataLst>
    <p:tags r:id="rId65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5050"/>
    <a:srgbClr val="FF0000"/>
    <a:srgbClr val="FF3399"/>
    <a:srgbClr val="00CC00"/>
    <a:srgbClr val="00CC99"/>
    <a:srgbClr val="004F8A"/>
    <a:srgbClr val="FF9900"/>
    <a:srgbClr val="75BDA7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1" autoAdjust="0"/>
    <p:restoredTop sz="85825" autoAdjust="0"/>
  </p:normalViewPr>
  <p:slideViewPr>
    <p:cSldViewPr snapToGrid="0" showGuides="1">
      <p:cViewPr varScale="1">
        <p:scale>
          <a:sx n="91" d="100"/>
          <a:sy n="91" d="100"/>
        </p:scale>
        <p:origin x="672" y="67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0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7156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bg>
      <p:bgPr>
        <a:solidFill>
          <a:srgbClr val="75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3"/>
          <p:cNvSpPr/>
          <p:nvPr userDrawn="1"/>
        </p:nvSpPr>
        <p:spPr>
          <a:xfrm>
            <a:off x="1665318" y="4551861"/>
            <a:ext cx="4506668" cy="1079503"/>
          </a:xfrm>
          <a:custGeom>
            <a:avLst/>
            <a:gdLst>
              <a:gd name="connsiteX0" fmla="*/ 0 w 725862"/>
              <a:gd name="connsiteY0" fmla="*/ 0 h 520880"/>
              <a:gd name="connsiteX1" fmla="*/ 725862 w 725862"/>
              <a:gd name="connsiteY1" fmla="*/ 0 h 520880"/>
              <a:gd name="connsiteX2" fmla="*/ 725862 w 725862"/>
              <a:gd name="connsiteY2" fmla="*/ 520880 h 520880"/>
              <a:gd name="connsiteX3" fmla="*/ 0 w 725862"/>
              <a:gd name="connsiteY3" fmla="*/ 520880 h 520880"/>
              <a:gd name="connsiteX4" fmla="*/ 0 w 725862"/>
              <a:gd name="connsiteY4" fmla="*/ 0 h 520880"/>
              <a:gd name="connsiteX0" fmla="*/ 0 w 725862"/>
              <a:gd name="connsiteY0" fmla="*/ 0 h 520880"/>
              <a:gd name="connsiteX1" fmla="*/ 725862 w 725862"/>
              <a:gd name="connsiteY1" fmla="*/ 520880 h 520880"/>
              <a:gd name="connsiteX2" fmla="*/ 0 w 725862"/>
              <a:gd name="connsiteY2" fmla="*/ 520880 h 520880"/>
              <a:gd name="connsiteX3" fmla="*/ 0 w 725862"/>
              <a:gd name="connsiteY3" fmla="*/ 0 h 520880"/>
              <a:gd name="connsiteX0" fmla="*/ 0 w 1165420"/>
              <a:gd name="connsiteY0" fmla="*/ 0 h 311948"/>
              <a:gd name="connsiteX1" fmla="*/ 1165420 w 1165420"/>
              <a:gd name="connsiteY1" fmla="*/ 311948 h 311948"/>
              <a:gd name="connsiteX2" fmla="*/ 439558 w 1165420"/>
              <a:gd name="connsiteY2" fmla="*/ 311948 h 311948"/>
              <a:gd name="connsiteX3" fmla="*/ 0 w 1165420"/>
              <a:gd name="connsiteY3" fmla="*/ 0 h 311948"/>
              <a:gd name="connsiteX0" fmla="*/ 0 w 1165420"/>
              <a:gd name="connsiteY0" fmla="*/ 0 h 311948"/>
              <a:gd name="connsiteX1" fmla="*/ 690720 w 1165420"/>
              <a:gd name="connsiteY1" fmla="*/ 175061 h 311948"/>
              <a:gd name="connsiteX2" fmla="*/ 1165420 w 1165420"/>
              <a:gd name="connsiteY2" fmla="*/ 311948 h 311948"/>
              <a:gd name="connsiteX3" fmla="*/ 439558 w 1165420"/>
              <a:gd name="connsiteY3" fmla="*/ 311948 h 311948"/>
              <a:gd name="connsiteX4" fmla="*/ 0 w 1165420"/>
              <a:gd name="connsiteY4" fmla="*/ 0 h 311948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165420 w 2221033"/>
              <a:gd name="connsiteY2" fmla="*/ 353024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246819 w 2221033"/>
              <a:gd name="connsiteY2" fmla="*/ 237751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587332"/>
              <a:gd name="connsiteY0" fmla="*/ 278827 h 583570"/>
              <a:gd name="connsiteX1" fmla="*/ 2587332 w 2587332"/>
              <a:gd name="connsiteY1" fmla="*/ 0 h 583570"/>
              <a:gd name="connsiteX2" fmla="*/ 1637537 w 2587332"/>
              <a:gd name="connsiteY2" fmla="*/ 525934 h 583570"/>
              <a:gd name="connsiteX3" fmla="*/ 724457 w 2587332"/>
              <a:gd name="connsiteY3" fmla="*/ 583570 h 583570"/>
              <a:gd name="connsiteX4" fmla="*/ 0 w 2587332"/>
              <a:gd name="connsiteY4" fmla="*/ 278827 h 583570"/>
              <a:gd name="connsiteX0" fmla="*/ 0 w 2579192"/>
              <a:gd name="connsiteY0" fmla="*/ 329259 h 583570"/>
              <a:gd name="connsiteX1" fmla="*/ 2579192 w 2579192"/>
              <a:gd name="connsiteY1" fmla="*/ 0 h 583570"/>
              <a:gd name="connsiteX2" fmla="*/ 1629397 w 2579192"/>
              <a:gd name="connsiteY2" fmla="*/ 525934 h 583570"/>
              <a:gd name="connsiteX3" fmla="*/ 716317 w 2579192"/>
              <a:gd name="connsiteY3" fmla="*/ 583570 h 583570"/>
              <a:gd name="connsiteX4" fmla="*/ 0 w 2579192"/>
              <a:gd name="connsiteY4" fmla="*/ 329259 h 583570"/>
              <a:gd name="connsiteX0" fmla="*/ 0 w 2798971"/>
              <a:gd name="connsiteY0" fmla="*/ 358077 h 612388"/>
              <a:gd name="connsiteX1" fmla="*/ 2798971 w 2798971"/>
              <a:gd name="connsiteY1" fmla="*/ 0 h 612388"/>
              <a:gd name="connsiteX2" fmla="*/ 1629397 w 2798971"/>
              <a:gd name="connsiteY2" fmla="*/ 554752 h 612388"/>
              <a:gd name="connsiteX3" fmla="*/ 716317 w 2798971"/>
              <a:gd name="connsiteY3" fmla="*/ 612388 h 612388"/>
              <a:gd name="connsiteX4" fmla="*/ 0 w 2798971"/>
              <a:gd name="connsiteY4" fmla="*/ 358077 h 612388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37537 w 2888511"/>
              <a:gd name="connsiteY2" fmla="*/ 612389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2389"/>
              <a:gd name="connsiteX1" fmla="*/ 2888511 w 2888511"/>
              <a:gd name="connsiteY1" fmla="*/ 0 h 612389"/>
              <a:gd name="connsiteX2" fmla="*/ 1637537 w 2888511"/>
              <a:gd name="connsiteY2" fmla="*/ 612389 h 612389"/>
              <a:gd name="connsiteX3" fmla="*/ 529098 w 2888511"/>
              <a:gd name="connsiteY3" fmla="*/ 612388 h 612389"/>
              <a:gd name="connsiteX4" fmla="*/ 0 w 2888511"/>
              <a:gd name="connsiteY4" fmla="*/ 365282 h 61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511" h="612389">
                <a:moveTo>
                  <a:pt x="0" y="365282"/>
                </a:moveTo>
                <a:lnTo>
                  <a:pt x="2888511" y="0"/>
                </a:lnTo>
                <a:cubicBezTo>
                  <a:pt x="2780839" y="437077"/>
                  <a:pt x="2013828" y="549949"/>
                  <a:pt x="1637537" y="612389"/>
                </a:cubicBezTo>
                <a:lnTo>
                  <a:pt x="529098" y="612388"/>
                </a:lnTo>
                <a:lnTo>
                  <a:pt x="0" y="365282"/>
                </a:lnTo>
                <a:close/>
              </a:path>
            </a:pathLst>
          </a:custGeom>
          <a:solidFill>
            <a:srgbClr val="6699A1"/>
          </a:solidFill>
          <a:ln>
            <a:noFill/>
          </a:ln>
          <a:effectLst>
            <a:outerShdw blurRad="101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8"/>
          <p:cNvSpPr txBox="1"/>
          <p:nvPr userDrawn="1"/>
        </p:nvSpPr>
        <p:spPr>
          <a:xfrm rot="21067218">
            <a:off x="3232110" y="49313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谢谢聆听！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69"/>
          <p:cNvSpPr>
            <a:spLocks/>
          </p:cNvSpPr>
          <p:nvPr userDrawn="1"/>
        </p:nvSpPr>
        <p:spPr bwMode="auto">
          <a:xfrm>
            <a:off x="6818406" y="783291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5888099" y="580302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1"/>
          <p:cNvSpPr>
            <a:spLocks noEditPoints="1"/>
          </p:cNvSpPr>
          <p:nvPr userDrawn="1"/>
        </p:nvSpPr>
        <p:spPr bwMode="auto">
          <a:xfrm>
            <a:off x="8087246" y="624731"/>
            <a:ext cx="718552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1088230">
            <a:off x="3225321" y="2067546"/>
            <a:ext cx="142504" cy="2885775"/>
          </a:xfrm>
          <a:prstGeom prst="rect">
            <a:avLst/>
          </a:prstGeom>
          <a:solidFill>
            <a:srgbClr val="B0C6CA"/>
          </a:solidFill>
          <a:ln>
            <a:noFill/>
          </a:ln>
          <a:effectLst>
            <a:outerShdw blurRad="114300" dir="9480000" sy="23000" kx="-12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 userDrawn="1"/>
        </p:nvSpPr>
        <p:spPr>
          <a:xfrm rot="21136248">
            <a:off x="1551346" y="3628343"/>
            <a:ext cx="464101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6699A1"/>
                </a:solidFill>
              </a:rPr>
              <a:t>THANKS</a:t>
            </a:r>
            <a:endParaRPr lang="zh-CN" altLang="en-US" sz="8000" b="1" dirty="0">
              <a:solidFill>
                <a:srgbClr val="6699A1"/>
              </a:solidFill>
            </a:endParaRPr>
          </a:p>
        </p:txBody>
      </p:sp>
      <p:sp>
        <p:nvSpPr>
          <p:cNvPr id="15" name="流程图: 资料带 14"/>
          <p:cNvSpPr/>
          <p:nvPr userDrawn="1"/>
        </p:nvSpPr>
        <p:spPr>
          <a:xfrm rot="21079964">
            <a:off x="3238356" y="1883760"/>
            <a:ext cx="1699419" cy="1149474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14300" dist="1447800" dir="3240000" sy="-23000" kx="8004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561518">
            <a:off x="6209137" y="4884982"/>
            <a:ext cx="1134284" cy="781551"/>
            <a:chOff x="6497824" y="4671147"/>
            <a:chExt cx="1134284" cy="781551"/>
          </a:xfrm>
        </p:grpSpPr>
        <p:sp>
          <p:nvSpPr>
            <p:cNvPr id="17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19741630">
            <a:off x="997144" y="5490231"/>
            <a:ext cx="832730" cy="573772"/>
            <a:chOff x="6497824" y="4671147"/>
            <a:chExt cx="1134284" cy="781551"/>
          </a:xfrm>
        </p:grpSpPr>
        <p:sp>
          <p:nvSpPr>
            <p:cNvPr id="24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9478163">
            <a:off x="7714090" y="5146404"/>
            <a:ext cx="645797" cy="457628"/>
            <a:chOff x="6497824" y="4671147"/>
            <a:chExt cx="1134284" cy="781551"/>
          </a:xfrm>
        </p:grpSpPr>
        <p:sp>
          <p:nvSpPr>
            <p:cNvPr id="31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24" r:id="rId18"/>
    <p:sldLayoutId id="2147483742" r:id="rId1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4.xml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int-ui.github.io/docs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mint-ui.github.io/docs/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ref/jsref_obj_regexp.asp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mint-ui.github.io/docs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frozenui.github.io/" TargetMode="External"/><Relationship Id="rId3" Type="http://schemas.openxmlformats.org/officeDocument/2006/relationships/hyperlink" Target="https://github.com/twbs/bootstrap/" TargetMode="External"/><Relationship Id="rId7" Type="http://schemas.openxmlformats.org/officeDocument/2006/relationships/hyperlink" Target="https://github.com/amazeui/amazeui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azeui.org/" TargetMode="External"/><Relationship Id="rId5" Type="http://schemas.openxmlformats.org/officeDocument/2006/relationships/hyperlink" Target="https://github.com/semantic-org/semantic-ui/" TargetMode="External"/><Relationship Id="rId4" Type="http://schemas.openxmlformats.org/officeDocument/2006/relationships/hyperlink" Target="http://www.semantic-ui.cn/" TargetMode="External"/><Relationship Id="rId9" Type="http://schemas.openxmlformats.org/officeDocument/2006/relationships/hyperlink" Target="https://github.com/frozenui/frozenui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mint-ui.github.io/docs/#!/zh-cn2/indicator" TargetMode="Externa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mint-ui.github.io/docs/" TargetMode="Externa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mint-ui.github.io/docs/" TargetMode="Externa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mint-ui.github.io/docs/" TargetMode="Externa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t-ui.github.io/#!/zh-cn" TargetMode="External"/><Relationship Id="rId2" Type="http://schemas.openxmlformats.org/officeDocument/2006/relationships/hyperlink" Target="https://github.com/airyland/vu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lement.eleme.io/" TargetMode="External"/><Relationship Id="rId4" Type="http://schemas.openxmlformats.org/officeDocument/2006/relationships/hyperlink" Target="https://museui.github.io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mint-ui.github.io/docs/" TargetMode="Externa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mint-ui.github.io/docs/" TargetMode="Externa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t-ui.github.io/doc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mint-ui/mint-ui-star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682036" y="2369610"/>
            <a:ext cx="4543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mint-</a:t>
            </a:r>
            <a:r>
              <a:rPr lang="en-US" altLang="zh-CN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移动应用开发（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14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）</a:t>
            </a: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1" y="836712"/>
            <a:ext cx="8172450" cy="5659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你可以引入整个 </a:t>
            </a:r>
            <a:r>
              <a:rPr lang="en-US" altLang="zh-CN" sz="2400" dirty="0">
                <a:latin typeface="+mn-ea"/>
              </a:rPr>
              <a:t>Mint UI</a:t>
            </a:r>
            <a:r>
              <a:rPr lang="zh-CN" altLang="en-US" sz="2400" dirty="0">
                <a:latin typeface="+mn-ea"/>
              </a:rPr>
              <a:t>，或是根据需要仅引入部分组件。我们先介绍如何引入完整的 </a:t>
            </a:r>
            <a:r>
              <a:rPr lang="en-US" altLang="zh-CN" sz="2400" dirty="0">
                <a:latin typeface="+mn-ea"/>
              </a:rPr>
              <a:t>Mint UI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 </a:t>
            </a:r>
            <a:r>
              <a:rPr lang="en-US" altLang="zh-CN" sz="2400" dirty="0">
                <a:latin typeface="+mn-ea"/>
              </a:rPr>
              <a:t>main.js </a:t>
            </a:r>
            <a:r>
              <a:rPr lang="zh-CN" altLang="en-US" sz="2400" dirty="0">
                <a:latin typeface="+mn-ea"/>
              </a:rPr>
              <a:t>中写入以下内容：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import </a:t>
            </a:r>
            <a:r>
              <a:rPr lang="en-US" altLang="zh-CN" sz="2000" dirty="0" err="1">
                <a:latin typeface="+mn-ea"/>
              </a:rPr>
              <a:t>Vue</a:t>
            </a:r>
            <a:r>
              <a:rPr lang="en-US" altLang="zh-CN" sz="2000" dirty="0">
                <a:latin typeface="+mn-ea"/>
              </a:rPr>
              <a:t> from '</a:t>
            </a:r>
            <a:r>
              <a:rPr lang="en-US" altLang="zh-CN" sz="2000" dirty="0" err="1">
                <a:latin typeface="+mn-ea"/>
              </a:rPr>
              <a:t>vue</a:t>
            </a:r>
            <a:r>
              <a:rPr lang="en-US" altLang="zh-CN" sz="2000" dirty="0">
                <a:latin typeface="+mn-ea"/>
              </a:rPr>
              <a:t>'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import </a:t>
            </a:r>
            <a:r>
              <a:rPr lang="en-US" altLang="zh-CN" sz="2000" dirty="0" err="1">
                <a:latin typeface="+mn-ea"/>
              </a:rPr>
              <a:t>MintUI</a:t>
            </a:r>
            <a:r>
              <a:rPr lang="en-US" altLang="zh-CN" sz="2000" dirty="0">
                <a:latin typeface="+mn-ea"/>
              </a:rPr>
              <a:t> from 'mint-</a:t>
            </a:r>
            <a:r>
              <a:rPr lang="en-US" altLang="zh-CN" sz="2000" dirty="0" err="1">
                <a:latin typeface="+mn-ea"/>
              </a:rPr>
              <a:t>ui</a:t>
            </a:r>
            <a:r>
              <a:rPr lang="en-US" altLang="zh-CN" sz="2000" dirty="0">
                <a:latin typeface="+mn-ea"/>
              </a:rPr>
              <a:t>'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import 'mint-</a:t>
            </a:r>
            <a:r>
              <a:rPr lang="en-US" altLang="zh-CN" sz="2000" dirty="0" err="1">
                <a:latin typeface="+mn-ea"/>
              </a:rPr>
              <a:t>ui</a:t>
            </a:r>
            <a:r>
              <a:rPr lang="en-US" altLang="zh-CN" sz="2000" dirty="0">
                <a:latin typeface="+mn-ea"/>
              </a:rPr>
              <a:t>/lib/style.css'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import App from './</a:t>
            </a:r>
            <a:r>
              <a:rPr lang="en-US" altLang="zh-CN" sz="2000" dirty="0" err="1">
                <a:latin typeface="+mn-ea"/>
              </a:rPr>
              <a:t>App.vue</a:t>
            </a:r>
            <a:r>
              <a:rPr lang="en-US" altLang="zh-CN" sz="2000" dirty="0">
                <a:latin typeface="+mn-ea"/>
              </a:rPr>
              <a:t>'</a:t>
            </a:r>
          </a:p>
          <a:p>
            <a:pPr marL="342900" lvl="1" indent="0">
              <a:buNone/>
            </a:pPr>
            <a:r>
              <a:rPr lang="en-US" altLang="zh-CN" sz="2000" dirty="0" err="1">
                <a:latin typeface="+mn-ea"/>
              </a:rPr>
              <a:t>Vue.use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MintUI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以上代码便完成了 </a:t>
            </a:r>
            <a:r>
              <a:rPr lang="en-US" altLang="zh-CN" sz="2400" dirty="0">
                <a:latin typeface="+mn-ea"/>
              </a:rPr>
              <a:t>Mint UI </a:t>
            </a:r>
            <a:r>
              <a:rPr lang="zh-CN" altLang="en-US" sz="2400" dirty="0">
                <a:latin typeface="+mn-ea"/>
              </a:rPr>
              <a:t>的引入。需要注意的是，样式文件需要单独引入。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完整引入</a:t>
            </a:r>
            <a:endParaRPr lang="en-US" altLang="zh-CN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28546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借助 </a:t>
            </a:r>
            <a:r>
              <a:rPr lang="en-US" altLang="zh-CN" sz="2400" dirty="0"/>
              <a:t>babel-plugin-component</a:t>
            </a:r>
            <a:r>
              <a:rPr lang="zh-CN" altLang="en-US" sz="2400" dirty="0"/>
              <a:t>，我们可以只引入需要的组件，以达到减小项目体积的目的。</a:t>
            </a:r>
          </a:p>
          <a:p>
            <a:r>
              <a:rPr lang="zh-CN" altLang="en-US" sz="2400" dirty="0"/>
              <a:t>首先，安装 </a:t>
            </a:r>
            <a:r>
              <a:rPr lang="en-US" altLang="zh-CN" sz="2400" dirty="0"/>
              <a:t>babel-plugin-component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en-US" altLang="zh-CN" sz="2400" dirty="0" err="1"/>
              <a:t>npm</a:t>
            </a:r>
            <a:r>
              <a:rPr lang="en-US" altLang="zh-CN" sz="2400" dirty="0"/>
              <a:t> install babel-plugin-component -D</a:t>
            </a:r>
          </a:p>
          <a:p>
            <a:r>
              <a:rPr lang="zh-CN" altLang="en-US" sz="2400" dirty="0"/>
              <a:t>然后，将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babelrc</a:t>
            </a:r>
            <a:r>
              <a:rPr lang="en-US" altLang="zh-CN" sz="2400" dirty="0"/>
              <a:t> </a:t>
            </a:r>
            <a:r>
              <a:rPr lang="zh-CN" altLang="en-US" sz="2400" dirty="0"/>
              <a:t>修改为：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"presets": [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["es2015", { "modules": false }]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],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"plugins": [["component", [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 "</a:t>
            </a:r>
            <a:r>
              <a:rPr lang="en-US" altLang="zh-CN" sz="1800" dirty="0" err="1">
                <a:latin typeface="+mn-ea"/>
              </a:rPr>
              <a:t>libraryName</a:t>
            </a:r>
            <a:r>
              <a:rPr lang="en-US" altLang="zh-CN" sz="1800" dirty="0">
                <a:latin typeface="+mn-ea"/>
              </a:rPr>
              <a:t>": "mint-</a:t>
            </a:r>
            <a:r>
              <a:rPr lang="en-US" altLang="zh-CN" sz="1800" dirty="0" err="1">
                <a:latin typeface="+mn-ea"/>
              </a:rPr>
              <a:t>ui</a:t>
            </a:r>
            <a:r>
              <a:rPr lang="en-US" altLang="zh-CN" sz="1800" dirty="0">
                <a:latin typeface="+mn-ea"/>
              </a:rPr>
              <a:t>",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 "style": true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}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]]]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}</a:t>
            </a:r>
            <a:endParaRPr lang="zh-CN" altLang="en-US" sz="18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按需引入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90340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如果你只希望引入部分组件，比如 </a:t>
            </a:r>
            <a:r>
              <a:rPr lang="en-US" altLang="zh-CN" sz="2400" dirty="0"/>
              <a:t>Button </a:t>
            </a:r>
            <a:r>
              <a:rPr lang="zh-CN" altLang="en-US" sz="2400" dirty="0"/>
              <a:t>和 </a:t>
            </a:r>
            <a:r>
              <a:rPr lang="en-US" altLang="zh-CN" sz="2400" dirty="0"/>
              <a:t>Cell</a:t>
            </a:r>
            <a:r>
              <a:rPr lang="zh-CN" altLang="en-US" sz="2400" dirty="0"/>
              <a:t>，那么需要在 </a:t>
            </a:r>
            <a:r>
              <a:rPr lang="en-US" altLang="zh-CN" sz="2400" dirty="0"/>
              <a:t>main.js </a:t>
            </a:r>
            <a:r>
              <a:rPr lang="zh-CN" altLang="en-US" sz="2400" dirty="0"/>
              <a:t>中写入以下内容：</a:t>
            </a:r>
          </a:p>
          <a:p>
            <a:pPr marL="0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 from '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'</a:t>
            </a:r>
          </a:p>
          <a:p>
            <a:pPr marL="0" indent="0">
              <a:buNone/>
            </a:pPr>
            <a:r>
              <a:rPr lang="en-US" altLang="zh-CN" sz="2400" dirty="0"/>
              <a:t>import { Button, Cell } from 'mint-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'</a:t>
            </a:r>
          </a:p>
          <a:p>
            <a:pPr marL="0" indent="0">
              <a:buNone/>
            </a:pPr>
            <a:r>
              <a:rPr lang="en-US" altLang="zh-CN" sz="2400" dirty="0"/>
              <a:t>import App from './</a:t>
            </a:r>
            <a:r>
              <a:rPr lang="en-US" altLang="zh-CN" sz="2400" dirty="0" err="1"/>
              <a:t>App.vue</a:t>
            </a:r>
            <a:r>
              <a:rPr lang="en-US" altLang="zh-CN" sz="2400" dirty="0"/>
              <a:t>'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Vue.component</a:t>
            </a:r>
            <a:r>
              <a:rPr lang="en-US" altLang="zh-CN" sz="2400" dirty="0"/>
              <a:t>(Button.name, Button)</a:t>
            </a:r>
          </a:p>
          <a:p>
            <a:pPr marL="0" indent="0">
              <a:buNone/>
            </a:pPr>
            <a:r>
              <a:rPr lang="en-US" altLang="zh-CN" sz="2400" dirty="0" err="1"/>
              <a:t>Vue.component</a:t>
            </a:r>
            <a:r>
              <a:rPr lang="en-US" altLang="zh-CN" sz="2400" dirty="0"/>
              <a:t>(Cell.name, Cell)</a:t>
            </a:r>
          </a:p>
          <a:p>
            <a:pPr marL="0" indent="0">
              <a:buNone/>
            </a:pPr>
            <a:r>
              <a:rPr lang="en-US" altLang="zh-CN" sz="2400" dirty="0"/>
              <a:t>/* </a:t>
            </a:r>
            <a:r>
              <a:rPr lang="zh-CN" altLang="en-US" sz="2400" dirty="0"/>
              <a:t>或写为</a:t>
            </a:r>
          </a:p>
          <a:p>
            <a:pPr marL="0" indent="0">
              <a:buNone/>
            </a:pPr>
            <a:r>
              <a:rPr lang="zh-CN" altLang="en-US" sz="2400" dirty="0"/>
              <a:t> * </a:t>
            </a:r>
            <a:r>
              <a:rPr lang="en-US" altLang="zh-CN" sz="2400" dirty="0" err="1"/>
              <a:t>Vue.use</a:t>
            </a:r>
            <a:r>
              <a:rPr lang="en-US" altLang="zh-CN" sz="2400" dirty="0"/>
              <a:t>(Button)</a:t>
            </a:r>
          </a:p>
          <a:p>
            <a:pPr marL="0" indent="0">
              <a:buNone/>
            </a:pPr>
            <a:r>
              <a:rPr lang="en-US" altLang="zh-CN" sz="2400" dirty="0"/>
              <a:t> * </a:t>
            </a:r>
            <a:r>
              <a:rPr lang="en-US" altLang="zh-CN" sz="2400" dirty="0" err="1"/>
              <a:t>Vue.use</a:t>
            </a:r>
            <a:r>
              <a:rPr lang="en-US" altLang="zh-CN" sz="2400" dirty="0"/>
              <a:t>(Cell)</a:t>
            </a:r>
          </a:p>
          <a:p>
            <a:pPr marL="0" indent="0">
              <a:buNone/>
            </a:pPr>
            <a:r>
              <a:rPr lang="en-US" altLang="zh-CN" sz="2400" dirty="0"/>
              <a:t> */</a:t>
            </a:r>
            <a:endParaRPr lang="zh-CN" altLang="en-US" sz="18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按需引入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87781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/>
              <a:t>JS Components</a:t>
            </a:r>
          </a:p>
          <a:p>
            <a:r>
              <a:rPr lang="en-US" altLang="zh-CN" sz="2400" dirty="0"/>
              <a:t>CSS Components</a:t>
            </a:r>
          </a:p>
          <a:p>
            <a:r>
              <a:rPr lang="en-US" altLang="zh-CN" sz="2400" dirty="0"/>
              <a:t>Form Components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mint UI</a:t>
            </a:r>
            <a:r>
              <a:rPr lang="zh-CN" altLang="en-US" dirty="0"/>
              <a:t>组成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63632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3999813" cy="590931"/>
          </a:xfrm>
        </p:spPr>
        <p:txBody>
          <a:bodyPr/>
          <a:lstStyle/>
          <a:p>
            <a:r>
              <a:rPr lang="en-US" altLang="zh-CN" dirty="0"/>
              <a:t>CSS Components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CSS</a:t>
            </a:r>
            <a:r>
              <a:rPr lang="zh-CN" altLang="en-US" sz="2800" dirty="0"/>
              <a:t>组件用于模板中，有自定义标签形式，标签名都有</a:t>
            </a:r>
            <a:r>
              <a:rPr lang="en-US" altLang="zh-CN" sz="2800" dirty="0" err="1"/>
              <a:t>mt</a:t>
            </a:r>
            <a:r>
              <a:rPr lang="zh-CN" altLang="en-US" sz="2800" dirty="0"/>
              <a:t>前缀，实现页面布局及</a:t>
            </a:r>
            <a:r>
              <a:rPr lang="en-US" altLang="zh-CN" sz="2800" dirty="0"/>
              <a:t>UI</a:t>
            </a:r>
            <a:r>
              <a:rPr lang="zh-CN" altLang="en-US" sz="2800" dirty="0"/>
              <a:t>显示功能。如已完整引入后无需再单个引入。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Components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2117058"/>
            <a:ext cx="2743199" cy="433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095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内容占位符 1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794669"/>
            <a:ext cx="3009900" cy="3343275"/>
          </a:xfr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" y="885825"/>
            <a:ext cx="83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顶部导航栏，支持显示按钮、自定义文字和固定在顶部。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25924"/>
              </p:ext>
            </p:extLst>
          </p:nvPr>
        </p:nvGraphicFramePr>
        <p:xfrm>
          <a:off x="381000" y="2049463"/>
          <a:ext cx="4438650" cy="1074420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</a:rPr>
                        <a:t>参数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</a:rPr>
                        <a:t>可选值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fixed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固定在页面顶部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标题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7465"/>
              </p:ext>
            </p:extLst>
          </p:nvPr>
        </p:nvGraphicFramePr>
        <p:xfrm>
          <a:off x="409575" y="4588828"/>
          <a:ext cx="4257675" cy="107442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左边显示元素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右边显示元素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685800" y="3660922"/>
            <a:ext cx="1933575" cy="7712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Slot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54100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49" y="836712"/>
            <a:ext cx="8410575" cy="5659338"/>
          </a:xfrm>
        </p:spPr>
        <p:txBody>
          <a:bodyPr/>
          <a:lstStyle/>
          <a:p>
            <a:r>
              <a:rPr lang="zh-CN" altLang="en-US" sz="2400" dirty="0"/>
              <a:t>单独引入</a:t>
            </a:r>
            <a:r>
              <a:rPr lang="en-US" altLang="zh-CN" sz="2400" dirty="0"/>
              <a:t>(</a:t>
            </a:r>
            <a:r>
              <a:rPr lang="zh-CN" altLang="en-US" sz="2400" dirty="0"/>
              <a:t>如已经全部引入不需要单独引入可直接使用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import { Header } from 'mint-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';</a:t>
            </a:r>
          </a:p>
          <a:p>
            <a:pPr marL="0" indent="0">
              <a:buNone/>
            </a:pPr>
            <a:r>
              <a:rPr lang="en-US" altLang="zh-CN" sz="2400" dirty="0" err="1"/>
              <a:t>Vue.component</a:t>
            </a:r>
            <a:r>
              <a:rPr lang="en-US" altLang="zh-CN" sz="2400" dirty="0"/>
              <a:t>(Header.name, Header);</a:t>
            </a:r>
          </a:p>
          <a:p>
            <a:r>
              <a:rPr lang="zh-CN" altLang="en-US" sz="2400" dirty="0"/>
              <a:t>例子</a:t>
            </a:r>
          </a:p>
          <a:p>
            <a:r>
              <a:rPr lang="zh-CN" altLang="en-US" sz="2400" dirty="0"/>
              <a:t>固定在页面顶部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-header fixed title="</a:t>
            </a:r>
            <a:r>
              <a:rPr lang="zh-CN" altLang="en-US" sz="2400" dirty="0"/>
              <a:t>固定在顶部</a:t>
            </a:r>
            <a:r>
              <a:rPr lang="en-US" altLang="zh-CN" sz="2400" dirty="0"/>
              <a:t>"&gt;&lt;/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-header&gt;</a:t>
            </a:r>
          </a:p>
          <a:p>
            <a:r>
              <a:rPr lang="zh-CN" altLang="en-US" sz="2400" dirty="0"/>
              <a:t>设置 </a:t>
            </a:r>
            <a:r>
              <a:rPr lang="en-US" altLang="zh-CN" sz="2400" dirty="0"/>
              <a:t>left </a:t>
            </a:r>
            <a:r>
              <a:rPr lang="zh-CN" altLang="en-US" sz="2400" dirty="0"/>
              <a:t>或 </a:t>
            </a:r>
            <a:r>
              <a:rPr lang="en-US" altLang="zh-CN" sz="2400" dirty="0"/>
              <a:t>right slot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-header title="</a:t>
            </a:r>
            <a:r>
              <a:rPr lang="zh-CN" altLang="en-US" sz="2400" dirty="0"/>
              <a:t>标题过长会隐藏后面的内容啊哈哈哈哈</a:t>
            </a:r>
            <a:r>
              <a:rPr lang="en-US" altLang="zh-CN" sz="2400" dirty="0"/>
              <a:t>"&gt;</a:t>
            </a:r>
          </a:p>
          <a:p>
            <a:pPr marL="0" indent="0">
              <a:buNone/>
            </a:pPr>
            <a:r>
              <a:rPr lang="en-US" altLang="zh-CN" sz="2400" dirty="0"/>
              <a:t>  &lt;router-link to="/" slot="left"&gt;</a:t>
            </a:r>
          </a:p>
          <a:p>
            <a:pPr marL="0" indent="0">
              <a:buNone/>
            </a:pPr>
            <a:r>
              <a:rPr lang="en-US" altLang="zh-CN" sz="2400" dirty="0"/>
              <a:t>    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icon="back"&gt;</a:t>
            </a:r>
            <a:r>
              <a:rPr lang="zh-CN" altLang="en-US" sz="2400" dirty="0"/>
              <a:t>返回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pPr marL="0" indent="0">
              <a:buNone/>
            </a:pPr>
            <a:r>
              <a:rPr lang="en-US" altLang="zh-CN" sz="2400" dirty="0"/>
              <a:t>  &lt;/router-link&gt;</a:t>
            </a:r>
          </a:p>
          <a:p>
            <a:pPr marL="0" indent="0">
              <a:buNone/>
            </a:pPr>
            <a:r>
              <a:rPr lang="en-US" altLang="zh-CN" sz="2400" dirty="0"/>
              <a:t>  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icon="more" slot="right"&gt;&lt;/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pPr marL="0" indent="0">
              <a:buNone/>
            </a:pPr>
            <a:r>
              <a:rPr lang="en-US" altLang="zh-CN" sz="2400" dirty="0"/>
              <a:t>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-header&gt;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</a:t>
            </a:r>
            <a:r>
              <a:rPr lang="zh-CN" altLang="en-US" dirty="0"/>
              <a:t>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94681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设置多个按钮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-header title="</a:t>
            </a:r>
            <a:r>
              <a:rPr lang="zh-CN" altLang="en-US" sz="2400" dirty="0"/>
              <a:t>多个按钮</a:t>
            </a:r>
            <a:r>
              <a:rPr lang="en-US" altLang="zh-CN" sz="2400" dirty="0"/>
              <a:t>"&gt;</a:t>
            </a:r>
          </a:p>
          <a:p>
            <a:pPr marL="0" indent="0">
              <a:buNone/>
            </a:pPr>
            <a:r>
              <a:rPr lang="en-US" altLang="zh-CN" sz="2400" dirty="0"/>
              <a:t>  &lt;router-link to="/" slot="left"&gt;</a:t>
            </a:r>
          </a:p>
          <a:p>
            <a:pPr marL="0" indent="0">
              <a:buNone/>
            </a:pPr>
            <a:r>
              <a:rPr lang="en-US" altLang="zh-CN" sz="2400" dirty="0"/>
              <a:t>    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icon="back"&gt;</a:t>
            </a:r>
            <a:r>
              <a:rPr lang="zh-CN" altLang="en-US" sz="2400" dirty="0"/>
              <a:t>返回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pPr marL="0" indent="0">
              <a:buNone/>
            </a:pPr>
            <a:r>
              <a:rPr lang="en-US" altLang="zh-CN" sz="2400" dirty="0"/>
              <a:t>    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@click="</a:t>
            </a:r>
            <a:r>
              <a:rPr lang="en-US" altLang="zh-CN" sz="2400" dirty="0" err="1"/>
              <a:t>handleClose</a:t>
            </a:r>
            <a:r>
              <a:rPr lang="en-US" altLang="zh-CN" sz="2400" dirty="0"/>
              <a:t>"&gt;</a:t>
            </a:r>
            <a:r>
              <a:rPr lang="zh-CN" altLang="en-US" sz="2400" dirty="0"/>
              <a:t>关闭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pPr marL="0" indent="0">
              <a:buNone/>
            </a:pPr>
            <a:r>
              <a:rPr lang="en-US" altLang="zh-CN" sz="2400" dirty="0"/>
              <a:t>  &lt;/router-link&gt;</a:t>
            </a:r>
          </a:p>
          <a:p>
            <a:pPr marL="0" indent="0">
              <a:buNone/>
            </a:pPr>
            <a:r>
              <a:rPr lang="en-US" altLang="zh-CN" sz="2400" dirty="0"/>
              <a:t>  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icon="more" slot="right"&gt;&lt;/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pPr marL="0" indent="0">
              <a:buNone/>
            </a:pPr>
            <a:r>
              <a:rPr lang="en-US" altLang="zh-CN" sz="2400" dirty="0"/>
              <a:t>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-header&gt;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</a:t>
            </a:r>
            <a:r>
              <a:rPr lang="zh-CN" altLang="en-US" dirty="0"/>
              <a:t>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62620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5829300" cy="5659338"/>
          </a:xfrm>
        </p:spPr>
        <p:txBody>
          <a:bodyPr/>
          <a:lstStyle/>
          <a:p>
            <a:r>
              <a:rPr lang="zh-CN" altLang="en-US" sz="2400" dirty="0"/>
              <a:t>底部选项卡，点击 </a:t>
            </a:r>
            <a:r>
              <a:rPr lang="en-US" altLang="zh-CN" sz="2400" dirty="0"/>
              <a:t>tab </a:t>
            </a:r>
            <a:r>
              <a:rPr lang="zh-CN" altLang="en-US" sz="2400" dirty="0"/>
              <a:t>会切换显示的页面。依赖 </a:t>
            </a:r>
            <a:r>
              <a:rPr lang="en-US" altLang="zh-CN" sz="2400" dirty="0"/>
              <a:t>tab-item </a:t>
            </a:r>
            <a:r>
              <a:rPr lang="zh-CN" altLang="en-US" sz="2400" dirty="0"/>
              <a:t>组件。</a:t>
            </a:r>
            <a:endParaRPr lang="en-US" altLang="zh-CN" sz="2400" dirty="0"/>
          </a:p>
          <a:p>
            <a:r>
              <a:rPr lang="zh-CN" altLang="en-US" sz="2400" dirty="0"/>
              <a:t>单独引入</a:t>
            </a:r>
          </a:p>
          <a:p>
            <a:pPr marL="0" indent="0">
              <a:buNone/>
            </a:pPr>
            <a:r>
              <a:rPr lang="en-US" altLang="zh-CN" sz="2400" dirty="0"/>
              <a:t>import { </a:t>
            </a:r>
            <a:r>
              <a:rPr lang="en-US" altLang="zh-CN" sz="2400" dirty="0" err="1"/>
              <a:t>Tabbar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TabItem</a:t>
            </a:r>
            <a:r>
              <a:rPr lang="en-US" altLang="zh-CN" sz="2400" dirty="0"/>
              <a:t> } from 'mint-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';</a:t>
            </a:r>
          </a:p>
          <a:p>
            <a:pPr marL="0" indent="0">
              <a:buNone/>
            </a:pPr>
            <a:r>
              <a:rPr lang="en-US" altLang="zh-CN" sz="2400" dirty="0" err="1"/>
              <a:t>Vue.component</a:t>
            </a:r>
            <a:r>
              <a:rPr lang="en-US" altLang="zh-CN" sz="2400" dirty="0"/>
              <a:t>(Tabbar.name, </a:t>
            </a:r>
            <a:r>
              <a:rPr lang="en-US" altLang="zh-CN" sz="2400" dirty="0" err="1"/>
              <a:t>Tabbar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 err="1"/>
              <a:t>Vue.component</a:t>
            </a:r>
            <a:r>
              <a:rPr lang="en-US" altLang="zh-CN" sz="2400" dirty="0"/>
              <a:t>(TabItem.name, </a:t>
            </a:r>
            <a:r>
              <a:rPr lang="en-US" altLang="zh-CN" sz="2400" dirty="0" err="1"/>
              <a:t>TabItem</a:t>
            </a:r>
            <a:r>
              <a:rPr lang="en-US" altLang="zh-CN" sz="2400" dirty="0"/>
              <a:t>);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Tabbar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62" y="1209674"/>
            <a:ext cx="2300337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6704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14350" y="1409701"/>
            <a:ext cx="181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>
            <a:hlinkClick r:id="rId3" action="ppaction://hlinksldjump"/>
          </p:cNvPr>
          <p:cNvSpPr/>
          <p:nvPr/>
        </p:nvSpPr>
        <p:spPr>
          <a:xfrm>
            <a:off x="2011364" y="2180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框架介绍及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mint-</a:t>
            </a:r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065213" y="2118782"/>
            <a:ext cx="933448" cy="546100"/>
            <a:chOff x="4353620" y="864629"/>
            <a:chExt cx="742365" cy="409312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7" y="309034"/>
            <a:ext cx="1828918" cy="1064684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00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pic>
        <p:nvPicPr>
          <p:cNvPr id="24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238375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8" y="5417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4" name="矩形 13">
            <a:hlinkClick r:id="rId6" action="ppaction://hlinksldjump"/>
          </p:cNvPr>
          <p:cNvSpPr/>
          <p:nvPr/>
        </p:nvSpPr>
        <p:spPr>
          <a:xfrm>
            <a:off x="2011364" y="2942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 Components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065213" y="2880782"/>
            <a:ext cx="933448" cy="546100"/>
            <a:chOff x="4353620" y="864629"/>
            <a:chExt cx="742365" cy="409312"/>
          </a:xfrm>
        </p:grpSpPr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文本框 60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5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899799"/>
            <a:ext cx="498341" cy="5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hlinkClick r:id="rId8" action="ppaction://hlinksldjump"/>
          </p:cNvPr>
          <p:cNvSpPr/>
          <p:nvPr/>
        </p:nvSpPr>
        <p:spPr>
          <a:xfrm>
            <a:off x="2011364" y="3726392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 Components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65213" y="3665009"/>
            <a:ext cx="935446" cy="546099"/>
            <a:chOff x="4353620" y="864629"/>
            <a:chExt cx="742365" cy="410722"/>
          </a:xfrm>
        </p:grpSpPr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4353620" y="866220"/>
              <a:ext cx="742365" cy="409131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63"/>
            <p:cNvSpPr txBox="1"/>
            <p:nvPr/>
          </p:nvSpPr>
          <p:spPr>
            <a:xfrm>
              <a:off x="4509073" y="864629"/>
              <a:ext cx="431460" cy="3472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3" name="Picture 15" descr="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1" y="3743325"/>
            <a:ext cx="792946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5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61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14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mt-tabbar</a:t>
            </a:r>
            <a:r>
              <a:rPr lang="en-US" altLang="zh-CN" sz="1600" dirty="0"/>
              <a:t> v-model="selected"&gt;</a:t>
            </a:r>
          </a:p>
          <a:p>
            <a:pPr marL="0" indent="0">
              <a:buNone/>
            </a:pPr>
            <a:r>
              <a:rPr lang="en-US" altLang="zh-CN" sz="1600" dirty="0"/>
              <a:t>  &lt;</a:t>
            </a:r>
            <a:r>
              <a:rPr lang="en-US" altLang="zh-CN" sz="1600" dirty="0" err="1"/>
              <a:t>mt</a:t>
            </a:r>
            <a:r>
              <a:rPr lang="en-US" altLang="zh-CN" sz="1600" dirty="0"/>
              <a:t>-tab-item id="</a:t>
            </a:r>
            <a:r>
              <a:rPr lang="zh-CN" altLang="en-US" sz="1600" dirty="0"/>
              <a:t>外卖</a:t>
            </a:r>
            <a:r>
              <a:rPr lang="en-US" altLang="zh-CN" sz="1600" dirty="0"/>
              <a:t>"&gt;</a:t>
            </a:r>
          </a:p>
          <a:p>
            <a:pPr marL="0" indent="0"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slot="icon"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="../assets/100x100.png"&gt;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外卖</a:t>
            </a:r>
          </a:p>
          <a:p>
            <a:pPr marL="0" indent="0">
              <a:buNone/>
            </a:pPr>
            <a:r>
              <a:rPr lang="zh-CN" altLang="en-US" sz="1600" dirty="0"/>
              <a:t>  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mt</a:t>
            </a:r>
            <a:r>
              <a:rPr lang="en-US" altLang="zh-CN" sz="1600" dirty="0"/>
              <a:t>-tab-item&gt;</a:t>
            </a:r>
          </a:p>
          <a:p>
            <a:pPr marL="0" indent="0">
              <a:buNone/>
            </a:pPr>
            <a:r>
              <a:rPr lang="en-US" altLang="zh-CN" sz="1600" dirty="0"/>
              <a:t>  &lt;</a:t>
            </a:r>
            <a:r>
              <a:rPr lang="en-US" altLang="zh-CN" sz="1600" dirty="0" err="1"/>
              <a:t>mt</a:t>
            </a:r>
            <a:r>
              <a:rPr lang="en-US" altLang="zh-CN" sz="1600" dirty="0"/>
              <a:t>-tab-item id="</a:t>
            </a:r>
            <a:r>
              <a:rPr lang="zh-CN" altLang="en-US" sz="1600" dirty="0"/>
              <a:t>订单</a:t>
            </a:r>
            <a:r>
              <a:rPr lang="en-US" altLang="zh-CN" sz="1600" dirty="0"/>
              <a:t>"&gt;</a:t>
            </a:r>
          </a:p>
          <a:p>
            <a:pPr marL="0" indent="0"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slot="icon"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="../assets/100x100.png"&gt;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订单</a:t>
            </a:r>
          </a:p>
          <a:p>
            <a:pPr marL="0" indent="0">
              <a:buNone/>
            </a:pPr>
            <a:r>
              <a:rPr lang="zh-CN" altLang="en-US" sz="1600" dirty="0"/>
              <a:t>  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mt</a:t>
            </a:r>
            <a:r>
              <a:rPr lang="en-US" altLang="zh-CN" sz="1600" dirty="0"/>
              <a:t>-tab-item&gt;</a:t>
            </a:r>
          </a:p>
          <a:p>
            <a:pPr marL="0" indent="0">
              <a:buNone/>
            </a:pPr>
            <a:r>
              <a:rPr lang="en-US" altLang="zh-CN" sz="1600" dirty="0"/>
              <a:t>  &lt;</a:t>
            </a:r>
            <a:r>
              <a:rPr lang="en-US" altLang="zh-CN" sz="1600" dirty="0" err="1"/>
              <a:t>mt</a:t>
            </a:r>
            <a:r>
              <a:rPr lang="en-US" altLang="zh-CN" sz="1600" dirty="0"/>
              <a:t>-tab-item id="</a:t>
            </a:r>
            <a:r>
              <a:rPr lang="zh-CN" altLang="en-US" sz="1600" dirty="0"/>
              <a:t>发现</a:t>
            </a:r>
            <a:r>
              <a:rPr lang="en-US" altLang="zh-CN" sz="1600" dirty="0"/>
              <a:t>"&gt;</a:t>
            </a:r>
          </a:p>
          <a:p>
            <a:pPr marL="0" indent="0"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slot="icon"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="../assets/100x100.png"&gt;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发现</a:t>
            </a:r>
          </a:p>
          <a:p>
            <a:pPr marL="0" indent="0">
              <a:buNone/>
            </a:pPr>
            <a:r>
              <a:rPr lang="zh-CN" altLang="en-US" sz="1600" dirty="0"/>
              <a:t>  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mt</a:t>
            </a:r>
            <a:r>
              <a:rPr lang="en-US" altLang="zh-CN" sz="1600" dirty="0"/>
              <a:t>-tab-item&gt;</a:t>
            </a:r>
          </a:p>
          <a:p>
            <a:pPr marL="0" indent="0">
              <a:buNone/>
            </a:pPr>
            <a:r>
              <a:rPr lang="en-US" altLang="zh-CN" sz="1600" dirty="0"/>
              <a:t>  &lt;</a:t>
            </a:r>
            <a:r>
              <a:rPr lang="en-US" altLang="zh-CN" sz="1600" dirty="0" err="1"/>
              <a:t>mt</a:t>
            </a:r>
            <a:r>
              <a:rPr lang="en-US" altLang="zh-CN" sz="1600" dirty="0"/>
              <a:t>-tab-item id="</a:t>
            </a:r>
            <a:r>
              <a:rPr lang="zh-CN" altLang="en-US" sz="1600" dirty="0"/>
              <a:t>我的</a:t>
            </a:r>
            <a:r>
              <a:rPr lang="en-US" altLang="zh-CN" sz="1600" dirty="0"/>
              <a:t>"&gt;</a:t>
            </a:r>
          </a:p>
          <a:p>
            <a:pPr marL="0" indent="0"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slot="icon"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="../assets/100x100.png"&gt;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我的</a:t>
            </a:r>
          </a:p>
          <a:p>
            <a:pPr marL="0" indent="0">
              <a:buNone/>
            </a:pPr>
            <a:r>
              <a:rPr lang="zh-CN" altLang="en-US" sz="1600" dirty="0"/>
              <a:t>  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mt</a:t>
            </a:r>
            <a:r>
              <a:rPr lang="en-US" altLang="zh-CN" sz="1600" dirty="0"/>
              <a:t>-tab-item&gt;</a:t>
            </a:r>
          </a:p>
          <a:p>
            <a:pPr marL="0" indent="0"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mt-tabbar</a:t>
            </a:r>
            <a:r>
              <a:rPr lang="en-US" altLang="zh-CN" sz="1600" dirty="0"/>
              <a:t>&gt;</a:t>
            </a:r>
            <a:endParaRPr lang="zh-CN" altLang="en-US" sz="16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Tabbar</a:t>
            </a:r>
            <a:r>
              <a:rPr lang="zh-CN" altLang="en-US" dirty="0"/>
              <a:t>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31646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1" y="836712"/>
            <a:ext cx="5838824" cy="5659338"/>
          </a:xfrm>
        </p:spPr>
        <p:txBody>
          <a:bodyPr/>
          <a:lstStyle/>
          <a:p>
            <a:r>
              <a:rPr lang="zh-CN" altLang="en-US" sz="2400" dirty="0"/>
              <a:t>顶部选项卡，与 </a:t>
            </a:r>
            <a:r>
              <a:rPr lang="en-US" altLang="zh-CN" sz="2400" dirty="0" err="1">
                <a:hlinkClick r:id="rId2"/>
              </a:rPr>
              <a:t>Tabbar</a:t>
            </a:r>
            <a:r>
              <a:rPr lang="zh-CN" altLang="en-US" sz="2400" dirty="0"/>
              <a:t> 类似，依赖 </a:t>
            </a:r>
            <a:r>
              <a:rPr lang="en-US" altLang="zh-CN" sz="2400" dirty="0"/>
              <a:t>tab-item </a:t>
            </a:r>
            <a:r>
              <a:rPr lang="zh-CN" altLang="en-US" sz="2400" dirty="0"/>
              <a:t>组件。</a:t>
            </a:r>
            <a:endParaRPr lang="en-US" altLang="zh-CN" sz="2400" dirty="0"/>
          </a:p>
          <a:p>
            <a:r>
              <a:rPr lang="zh-CN" altLang="en-US" sz="2000" dirty="0"/>
              <a:t>引入</a:t>
            </a:r>
          </a:p>
          <a:p>
            <a:pPr marL="0" indent="0">
              <a:buNone/>
            </a:pPr>
            <a:r>
              <a:rPr lang="en-US" altLang="zh-CN" sz="2000" dirty="0"/>
              <a:t>import { </a:t>
            </a:r>
            <a:r>
              <a:rPr lang="en-US" altLang="zh-CN" sz="2000" dirty="0" err="1"/>
              <a:t>Navbar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TabItem</a:t>
            </a:r>
            <a:r>
              <a:rPr lang="en-US" altLang="zh-CN" sz="2000" dirty="0"/>
              <a:t> } from 'mint-</a:t>
            </a:r>
            <a:r>
              <a:rPr lang="en-US" altLang="zh-CN" sz="2000" dirty="0" err="1"/>
              <a:t>ui</a:t>
            </a:r>
            <a:r>
              <a:rPr lang="en-US" altLang="zh-CN" sz="2000" dirty="0"/>
              <a:t>'; </a:t>
            </a:r>
          </a:p>
          <a:p>
            <a:pPr marL="0" indent="0">
              <a:buNone/>
            </a:pPr>
            <a:r>
              <a:rPr lang="en-US" altLang="zh-CN" sz="2000" dirty="0" err="1"/>
              <a:t>Vue.component</a:t>
            </a:r>
            <a:r>
              <a:rPr lang="en-US" altLang="zh-CN" sz="2000" dirty="0"/>
              <a:t>(Navbar.name, </a:t>
            </a:r>
            <a:r>
              <a:rPr lang="en-US" altLang="zh-CN" sz="2000" dirty="0" err="1"/>
              <a:t>Navbar</a:t>
            </a:r>
            <a:r>
              <a:rPr lang="en-US" altLang="zh-CN" sz="2000" dirty="0"/>
              <a:t>); </a:t>
            </a:r>
          </a:p>
          <a:p>
            <a:pPr marL="0" indent="0">
              <a:buNone/>
            </a:pPr>
            <a:r>
              <a:rPr lang="en-US" altLang="zh-CN" sz="2000" dirty="0" err="1"/>
              <a:t>Vue.component</a:t>
            </a:r>
            <a:r>
              <a:rPr lang="en-US" altLang="zh-CN" sz="2000" dirty="0"/>
              <a:t>(TabItem.name, </a:t>
            </a:r>
            <a:r>
              <a:rPr lang="en-US" altLang="zh-CN" sz="2000" dirty="0" err="1"/>
              <a:t>TabItem</a:t>
            </a:r>
            <a:r>
              <a:rPr lang="en-US" altLang="zh-CN" sz="2000" dirty="0"/>
              <a:t>);</a:t>
            </a:r>
            <a:endParaRPr lang="en-US" altLang="zh-CN" sz="1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Navbar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59" y="1057275"/>
            <a:ext cx="2689866" cy="4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30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mt-navbar</a:t>
            </a:r>
            <a:r>
              <a:rPr lang="en-US" altLang="zh-CN" sz="1800" dirty="0"/>
              <a:t> v-model="selected"&gt;</a:t>
            </a:r>
          </a:p>
          <a:p>
            <a:pPr marL="0" indent="0"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-tab-item id="1"&gt;</a:t>
            </a:r>
            <a:r>
              <a:rPr lang="zh-CN" altLang="en-US" sz="1800" dirty="0"/>
              <a:t>选项一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-tab-item&gt;</a:t>
            </a:r>
          </a:p>
          <a:p>
            <a:pPr marL="0" indent="0"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-tab-item id="2"&gt;</a:t>
            </a:r>
            <a:r>
              <a:rPr lang="zh-CN" altLang="en-US" sz="1800" dirty="0"/>
              <a:t>选项二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-tab-item&gt;</a:t>
            </a:r>
          </a:p>
          <a:p>
            <a:pPr marL="0" indent="0"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-tab-item id="3"&gt;</a:t>
            </a:r>
            <a:r>
              <a:rPr lang="zh-CN" altLang="en-US" sz="1800" dirty="0"/>
              <a:t>选项三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-tab-item&gt;</a:t>
            </a:r>
          </a:p>
          <a:p>
            <a:pPr marL="0" indent="0"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mt-navbar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&lt;!-- tab-container --&gt;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-tab-container v-model="selected"&gt;</a:t>
            </a:r>
          </a:p>
          <a:p>
            <a:pPr marL="0" indent="0"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-tab-container-item id="1"&gt;</a:t>
            </a:r>
          </a:p>
          <a:p>
            <a:pPr marL="0" indent="0">
              <a:buNone/>
            </a:pPr>
            <a:r>
              <a:rPr lang="en-US" altLang="zh-CN" sz="1800" dirty="0"/>
              <a:t>    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-cell v-for="n in 10" :title="'</a:t>
            </a:r>
            <a:r>
              <a:rPr lang="zh-CN" altLang="en-US" sz="1800" dirty="0"/>
              <a:t>内容 </a:t>
            </a:r>
            <a:r>
              <a:rPr lang="en-US" altLang="zh-CN" sz="1800" dirty="0"/>
              <a:t>' + n" /&gt;</a:t>
            </a:r>
          </a:p>
          <a:p>
            <a:pPr marL="0" indent="0">
              <a:buNone/>
            </a:pPr>
            <a:r>
              <a:rPr lang="en-US" altLang="zh-CN" sz="1800" dirty="0"/>
              <a:t>  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-tab-container-item&gt;</a:t>
            </a:r>
          </a:p>
          <a:p>
            <a:pPr marL="0" indent="0"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-tab-container-item id="2"&gt;</a:t>
            </a:r>
          </a:p>
          <a:p>
            <a:pPr marL="0" indent="0">
              <a:buNone/>
            </a:pPr>
            <a:r>
              <a:rPr lang="en-US" altLang="zh-CN" sz="1800" dirty="0"/>
              <a:t>    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-cell v-for="n in 4" :title="'</a:t>
            </a:r>
            <a:r>
              <a:rPr lang="zh-CN" altLang="en-US" sz="1800" dirty="0"/>
              <a:t>测试 </a:t>
            </a:r>
            <a:r>
              <a:rPr lang="en-US" altLang="zh-CN" sz="1800" dirty="0"/>
              <a:t>' + n" /&gt;</a:t>
            </a:r>
          </a:p>
          <a:p>
            <a:pPr marL="0" indent="0">
              <a:buNone/>
            </a:pPr>
            <a:r>
              <a:rPr lang="en-US" altLang="zh-CN" sz="1800" dirty="0"/>
              <a:t>  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-tab-container-item&gt;</a:t>
            </a:r>
          </a:p>
          <a:p>
            <a:pPr marL="0" indent="0"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-tab-container-item id="3"&gt;</a:t>
            </a:r>
          </a:p>
          <a:p>
            <a:pPr marL="0" indent="0">
              <a:buNone/>
            </a:pPr>
            <a:r>
              <a:rPr lang="en-US" altLang="zh-CN" sz="1800" dirty="0"/>
              <a:t>    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-cell v-for="n in 6" :title="'</a:t>
            </a:r>
            <a:r>
              <a:rPr lang="zh-CN" altLang="en-US" sz="1800" dirty="0"/>
              <a:t>选项 </a:t>
            </a:r>
            <a:r>
              <a:rPr lang="en-US" altLang="zh-CN" sz="1800" dirty="0"/>
              <a:t>' + n" /&gt;</a:t>
            </a:r>
          </a:p>
          <a:p>
            <a:pPr marL="0" indent="0">
              <a:buNone/>
            </a:pPr>
            <a:r>
              <a:rPr lang="en-US" altLang="zh-CN" sz="1800" dirty="0"/>
              <a:t>  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-tab-container-item&gt;</a:t>
            </a:r>
          </a:p>
          <a:p>
            <a:pPr marL="0" indent="0"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-tab-container&gt;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Navbar</a:t>
            </a:r>
            <a:r>
              <a:rPr lang="zh-CN" altLang="en-US"/>
              <a:t>例子</a:t>
            </a:r>
            <a:r>
              <a:rPr lang="en-US" altLang="zh-CN"/>
              <a:t> 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44298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7362825" cy="5659338"/>
          </a:xfrm>
        </p:spPr>
        <p:txBody>
          <a:bodyPr/>
          <a:lstStyle/>
          <a:p>
            <a:r>
              <a:rPr lang="zh-CN" altLang="en-US" sz="2400" dirty="0"/>
              <a:t>面板，可切换显示子页面。</a:t>
            </a:r>
            <a:endParaRPr lang="en-US" altLang="zh-CN" sz="2400" dirty="0"/>
          </a:p>
          <a:p>
            <a:r>
              <a:rPr lang="zh-CN" altLang="en-US" sz="2400" dirty="0"/>
              <a:t>引入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import { </a:t>
            </a:r>
            <a:r>
              <a:rPr lang="en-US" altLang="zh-CN" sz="2000" dirty="0" err="1"/>
              <a:t>TabContainer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TabContainerItem</a:t>
            </a:r>
            <a:r>
              <a:rPr lang="en-US" altLang="zh-CN" sz="2000" dirty="0"/>
              <a:t> } from 'mint-</a:t>
            </a:r>
            <a:r>
              <a:rPr lang="en-US" altLang="zh-CN" sz="2000" dirty="0" err="1"/>
              <a:t>ui</a:t>
            </a:r>
            <a:r>
              <a:rPr lang="en-US" altLang="zh-CN" sz="2000" dirty="0"/>
              <a:t>';</a:t>
            </a:r>
          </a:p>
          <a:p>
            <a:pPr marL="0" indent="0">
              <a:buNone/>
            </a:pPr>
            <a:r>
              <a:rPr lang="en-US" altLang="zh-CN" sz="2000" dirty="0" err="1"/>
              <a:t>Vue.component</a:t>
            </a:r>
            <a:r>
              <a:rPr lang="en-US" altLang="zh-CN" sz="2000" dirty="0"/>
              <a:t>(TabContainer.name, </a:t>
            </a:r>
            <a:r>
              <a:rPr lang="en-US" altLang="zh-CN" sz="2000" dirty="0" err="1"/>
              <a:t>TabContainer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 err="1"/>
              <a:t>Vue.component</a:t>
            </a:r>
            <a:r>
              <a:rPr lang="en-US" altLang="zh-CN" sz="2000" dirty="0"/>
              <a:t>(TabContainerItem.name, </a:t>
            </a:r>
            <a:r>
              <a:rPr lang="en-US" altLang="zh-CN" sz="2000" dirty="0" err="1"/>
              <a:t>TabContainerItem</a:t>
            </a:r>
            <a:r>
              <a:rPr lang="en-US" altLang="zh-CN" sz="2000" dirty="0"/>
              <a:t>);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tab-container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72511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7362825" cy="5659338"/>
          </a:xfrm>
        </p:spPr>
        <p:txBody>
          <a:bodyPr/>
          <a:lstStyle/>
          <a:p>
            <a:r>
              <a:rPr lang="zh-CN" altLang="en-US" sz="2400" dirty="0"/>
              <a:t>改变 </a:t>
            </a:r>
            <a:r>
              <a:rPr lang="en-US" altLang="zh-CN" sz="2400" dirty="0" err="1"/>
              <a:t>ative</a:t>
            </a:r>
            <a:r>
              <a:rPr lang="en-US" altLang="zh-CN" sz="2400" dirty="0"/>
              <a:t> </a:t>
            </a:r>
            <a:r>
              <a:rPr lang="zh-CN" altLang="en-US" sz="2400" dirty="0"/>
              <a:t>的值，与 </a:t>
            </a:r>
            <a:r>
              <a:rPr lang="en-US" altLang="zh-CN" sz="2400" dirty="0"/>
              <a:t>&lt;tab-container-item&gt; </a:t>
            </a:r>
            <a:r>
              <a:rPr lang="zh-CN" altLang="en-US" sz="2400" dirty="0"/>
              <a:t>的 </a:t>
            </a:r>
            <a:r>
              <a:rPr lang="en-US" altLang="zh-CN" sz="2400" dirty="0"/>
              <a:t>id </a:t>
            </a:r>
            <a:r>
              <a:rPr lang="zh-CN" altLang="en-US" sz="2400" dirty="0"/>
              <a:t>一致即显示对应页面。</a:t>
            </a:r>
          </a:p>
          <a:p>
            <a:pPr marL="0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-tab-container v-model="active"&gt;</a:t>
            </a:r>
          </a:p>
          <a:p>
            <a:pPr marL="0" indent="0">
              <a:buNone/>
            </a:pPr>
            <a:r>
              <a:rPr lang="en-US" altLang="zh-CN" sz="2000" dirty="0"/>
              <a:t>  &lt;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-tab-container-item id="tab-container1"&gt;</a:t>
            </a:r>
          </a:p>
          <a:p>
            <a:pPr marL="0" indent="0">
              <a:buNone/>
            </a:pPr>
            <a:r>
              <a:rPr lang="en-US" altLang="zh-CN" sz="2000" dirty="0"/>
              <a:t>    &lt;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-cell v-for="n in 10" title="tab-container 1"&gt;&lt;/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-cell&gt;</a:t>
            </a:r>
          </a:p>
          <a:p>
            <a:pPr marL="0" indent="0">
              <a:buNone/>
            </a:pPr>
            <a:r>
              <a:rPr lang="en-US" altLang="zh-CN" sz="2000" dirty="0"/>
              <a:t>  &lt;/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-tab-container-item&gt;</a:t>
            </a:r>
          </a:p>
          <a:p>
            <a:pPr marL="0" indent="0">
              <a:buNone/>
            </a:pPr>
            <a:r>
              <a:rPr lang="en-US" altLang="zh-CN" sz="2000" dirty="0"/>
              <a:t>  &lt;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-tab-container-item id="tab-container2"&gt;</a:t>
            </a:r>
          </a:p>
          <a:p>
            <a:pPr marL="0" indent="0">
              <a:buNone/>
            </a:pPr>
            <a:r>
              <a:rPr lang="en-US" altLang="zh-CN" sz="2000" dirty="0"/>
              <a:t>    &lt;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-cell v-for="n in 5" title="tab-container 2"&gt;&lt;/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-cell&gt;</a:t>
            </a:r>
          </a:p>
          <a:p>
            <a:pPr marL="0" indent="0">
              <a:buNone/>
            </a:pPr>
            <a:r>
              <a:rPr lang="en-US" altLang="zh-CN" sz="2000" dirty="0"/>
              <a:t>  &lt;/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-tab-container-item&gt;</a:t>
            </a:r>
          </a:p>
          <a:p>
            <a:pPr marL="0" indent="0">
              <a:buNone/>
            </a:pPr>
            <a:r>
              <a:rPr lang="en-US" altLang="zh-CN" sz="2000" dirty="0"/>
              <a:t>  &lt;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-tab-container-item id="tab-container3"&gt;</a:t>
            </a:r>
          </a:p>
          <a:p>
            <a:pPr marL="0" indent="0">
              <a:buNone/>
            </a:pPr>
            <a:r>
              <a:rPr lang="en-US" altLang="zh-CN" sz="2000" dirty="0"/>
              <a:t>    &lt;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-cell v-for="n in 7" title="tab-container 3"&gt;&lt;/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-cell&gt;</a:t>
            </a:r>
          </a:p>
          <a:p>
            <a:pPr marL="0" indent="0">
              <a:buNone/>
            </a:pPr>
            <a:r>
              <a:rPr lang="en-US" altLang="zh-CN" sz="2000" dirty="0"/>
              <a:t>  &lt;/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-tab-container-item&gt;</a:t>
            </a:r>
          </a:p>
          <a:p>
            <a:pPr marL="0" indent="0"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-tab-container&gt;</a:t>
            </a:r>
            <a:endParaRPr lang="en-US" altLang="zh-CN" sz="1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tab-container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51925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4467225" cy="5659338"/>
          </a:xfrm>
        </p:spPr>
        <p:txBody>
          <a:bodyPr/>
          <a:lstStyle/>
          <a:p>
            <a:r>
              <a:rPr lang="zh-CN" altLang="en-US" sz="2400" dirty="0"/>
              <a:t>按钮，提供几种基础样式和尺寸，可自定义图标。</a:t>
            </a:r>
            <a:endParaRPr lang="en-US" altLang="zh-CN" sz="2400" dirty="0"/>
          </a:p>
          <a:p>
            <a:r>
              <a:rPr lang="zh-CN" altLang="en-US" sz="2400" dirty="0"/>
              <a:t>引入</a:t>
            </a:r>
          </a:p>
          <a:p>
            <a:pPr marL="0" indent="0">
              <a:buNone/>
            </a:pPr>
            <a:r>
              <a:rPr lang="en-US" altLang="zh-CN" sz="2000" dirty="0"/>
              <a:t>import { Button } from 'mint-</a:t>
            </a:r>
            <a:r>
              <a:rPr lang="en-US" altLang="zh-CN" sz="2000" dirty="0" err="1"/>
              <a:t>ui</a:t>
            </a:r>
            <a:r>
              <a:rPr lang="en-US" altLang="zh-CN" sz="2000" dirty="0"/>
              <a:t>'; </a:t>
            </a:r>
          </a:p>
          <a:p>
            <a:pPr marL="0" indent="0">
              <a:buNone/>
            </a:pPr>
            <a:r>
              <a:rPr lang="en-US" altLang="zh-CN" sz="2000" dirty="0" err="1"/>
              <a:t>Vue.component</a:t>
            </a:r>
            <a:r>
              <a:rPr lang="en-US" altLang="zh-CN" sz="2000" dirty="0"/>
              <a:t>(Button.name, Button);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Button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114300"/>
            <a:ext cx="2924175" cy="5467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5543550"/>
            <a:ext cx="2876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847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改变颜色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type="default"&gt;default&lt;/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type="primary"&gt;primary&lt;/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type="danger"&gt;danger&lt;/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r>
              <a:rPr lang="zh-CN" altLang="en-US" sz="2400" dirty="0"/>
              <a:t>改变大小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size="small"&gt;small&lt;/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size="large"&gt;large&lt;/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size="normal"&gt;normal&lt;/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r>
              <a:rPr lang="zh-CN" altLang="en-US" sz="2400" dirty="0"/>
              <a:t>禁用按钮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disabled&gt;disabled&lt;/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r>
              <a:rPr lang="zh-CN" altLang="en-US" sz="2400" dirty="0"/>
              <a:t>幽灵按钮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plain&gt;plain&lt;/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Button</a:t>
            </a:r>
            <a:r>
              <a:rPr lang="zh-CN" altLang="en-US" dirty="0"/>
              <a:t>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805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带图标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icon="back"&gt;back&lt;/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icon="more"&gt;</a:t>
            </a:r>
            <a:r>
              <a:rPr lang="zh-CN" altLang="en-US" sz="2400" dirty="0"/>
              <a:t>更多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r>
              <a:rPr lang="zh-CN" altLang="en-US" sz="2400" dirty="0"/>
              <a:t>自定义图标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pPr marL="0" indent="0">
              <a:buNone/>
            </a:pPr>
            <a:r>
              <a:rPr lang="en-US" altLang="zh-CN" sz="2400" dirty="0"/>
              <a:t>  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="../assets/100x100.png" height="20" width="20" slot="icon"&gt;</a:t>
            </a:r>
          </a:p>
          <a:p>
            <a:r>
              <a:rPr lang="zh-CN" altLang="en-US" sz="2400" dirty="0"/>
              <a:t>带自定义图标</a:t>
            </a:r>
          </a:p>
          <a:p>
            <a:pPr marL="0" indent="0">
              <a:buNone/>
            </a:pPr>
            <a:r>
              <a:rPr lang="en-US" altLang="zh-CN" sz="2400" dirty="0"/>
              <a:t>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</a:p>
          <a:p>
            <a:r>
              <a:rPr lang="zh-CN" altLang="en-US" sz="2400" dirty="0"/>
              <a:t>绑定 </a:t>
            </a:r>
            <a:r>
              <a:rPr lang="en-US" altLang="zh-CN" sz="2400" dirty="0"/>
              <a:t>click </a:t>
            </a:r>
            <a:r>
              <a:rPr lang="zh-CN" altLang="en-US" sz="2400" dirty="0"/>
              <a:t>事件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 @</a:t>
            </a:r>
            <a:r>
              <a:rPr lang="en-US" altLang="zh-CN" sz="2400" dirty="0" err="1"/>
              <a:t>click.native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handleClick</a:t>
            </a:r>
            <a:r>
              <a:rPr lang="en-US" altLang="zh-CN" sz="2400" dirty="0"/>
              <a:t>"&gt;</a:t>
            </a:r>
            <a:r>
              <a:rPr lang="zh-CN" altLang="en-US" sz="2400" dirty="0"/>
              <a:t>点击触发 </a:t>
            </a:r>
            <a:r>
              <a:rPr lang="en-US" altLang="zh-CN" sz="2400" dirty="0" err="1"/>
              <a:t>handleClick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-button&gt;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Button</a:t>
            </a:r>
            <a:r>
              <a:rPr lang="zh-CN" altLang="en-US" dirty="0"/>
              <a:t>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97125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7362825" cy="5659338"/>
          </a:xfrm>
        </p:spPr>
        <p:txBody>
          <a:bodyPr/>
          <a:lstStyle/>
          <a:p>
            <a:r>
              <a:rPr lang="zh-CN" altLang="en-US" sz="2400" dirty="0"/>
              <a:t>单元格，可用作展示列表信息、链接或者表单等。</a:t>
            </a:r>
            <a:endParaRPr lang="en-US" altLang="zh-CN" sz="2400" dirty="0"/>
          </a:p>
          <a:p>
            <a:r>
              <a:rPr lang="zh-CN" altLang="en-US" sz="2000" dirty="0"/>
              <a:t>引入</a:t>
            </a:r>
          </a:p>
          <a:p>
            <a:pPr marL="0" indent="0">
              <a:buNone/>
            </a:pPr>
            <a:r>
              <a:rPr lang="en-US" altLang="zh-CN" sz="2000" dirty="0"/>
              <a:t>import { Cell } from 'mint-</a:t>
            </a:r>
            <a:r>
              <a:rPr lang="en-US" altLang="zh-CN" sz="2000" dirty="0" err="1"/>
              <a:t>ui</a:t>
            </a:r>
            <a:r>
              <a:rPr lang="en-US" altLang="zh-CN" sz="2000" dirty="0"/>
              <a:t>'; </a:t>
            </a:r>
          </a:p>
          <a:p>
            <a:pPr marL="0" indent="0">
              <a:buNone/>
            </a:pPr>
            <a:r>
              <a:rPr lang="en-US" altLang="zh-CN" sz="2000" dirty="0" err="1"/>
              <a:t>Vue.component</a:t>
            </a:r>
            <a:r>
              <a:rPr lang="en-US" altLang="zh-CN" sz="2000" dirty="0"/>
              <a:t>(Cell.name, Cell);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71" y="1619250"/>
            <a:ext cx="2852842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1823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基础用法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 title="</a:t>
            </a:r>
            <a:r>
              <a:rPr lang="zh-CN" altLang="en-US" sz="2400" dirty="0"/>
              <a:t>标题文字</a:t>
            </a:r>
            <a:r>
              <a:rPr lang="en-US" altLang="zh-CN" sz="2400" dirty="0"/>
              <a:t>"&gt;&lt;/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-cell&gt;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 title="</a:t>
            </a:r>
            <a:r>
              <a:rPr lang="zh-CN" altLang="en-US" sz="2400" dirty="0"/>
              <a:t>标题文字</a:t>
            </a:r>
            <a:r>
              <a:rPr lang="en-US" altLang="zh-CN" sz="2400" dirty="0"/>
              <a:t>" value="</a:t>
            </a:r>
            <a:r>
              <a:rPr lang="zh-CN" altLang="en-US" sz="2400" dirty="0"/>
              <a:t>说明文字</a:t>
            </a:r>
            <a:r>
              <a:rPr lang="en-US" altLang="zh-CN" sz="2400" dirty="0"/>
              <a:t>"&gt;&lt;/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-cell&gt;</a:t>
            </a:r>
          </a:p>
          <a:p>
            <a:r>
              <a:rPr lang="zh-CN" altLang="en-US" sz="2400" dirty="0"/>
              <a:t>可点击的链接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  title="</a:t>
            </a:r>
            <a:r>
              <a:rPr lang="zh-CN" altLang="en-US" sz="2400" dirty="0"/>
              <a:t>标题文字</a:t>
            </a:r>
            <a:r>
              <a:rPr lang="en-US" altLang="zh-CN" sz="2400" dirty="0"/>
              <a:t>"  to="//github.com"  is-link value="</a:t>
            </a:r>
            <a:r>
              <a:rPr lang="zh-CN" altLang="en-US" sz="2400" dirty="0"/>
              <a:t>带链接</a:t>
            </a:r>
            <a:r>
              <a:rPr lang="en-US" altLang="zh-CN" sz="2400" dirty="0"/>
              <a:t>"&gt;</a:t>
            </a:r>
          </a:p>
          <a:p>
            <a:pPr marL="0" indent="0">
              <a:buNone/>
            </a:pPr>
            <a:r>
              <a:rPr lang="en-US" altLang="zh-CN" sz="2400" dirty="0"/>
              <a:t>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-cell&gt;</a:t>
            </a:r>
          </a:p>
          <a:p>
            <a:r>
              <a:rPr lang="zh-CN" altLang="en-US" sz="2400" dirty="0"/>
              <a:t>带图标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 title="</a:t>
            </a:r>
            <a:r>
              <a:rPr lang="zh-CN" altLang="en-US" sz="2400" dirty="0"/>
              <a:t>标题文字</a:t>
            </a:r>
            <a:r>
              <a:rPr lang="en-US" altLang="zh-CN" sz="2400" dirty="0"/>
              <a:t>" icon="more" value="</a:t>
            </a:r>
            <a:r>
              <a:rPr lang="zh-CN" altLang="en-US" sz="2400" dirty="0"/>
              <a:t>带 </a:t>
            </a:r>
            <a:r>
              <a:rPr lang="en-US" altLang="zh-CN" sz="2400" dirty="0"/>
              <a:t>icon"&gt;&lt;/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</a:t>
            </a:r>
            <a:r>
              <a:rPr lang="zh-CN" altLang="en-US" dirty="0"/>
              <a:t>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6595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81326" y="2571561"/>
            <a:ext cx="4565417" cy="590931"/>
          </a:xfrm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UI</a:t>
            </a:r>
            <a:r>
              <a:rPr lang="zh-CN" altLang="en-US" dirty="0"/>
              <a:t>框架介绍及</a:t>
            </a:r>
            <a:r>
              <a:rPr lang="en-US" altLang="zh-CN" dirty="0"/>
              <a:t>mint-</a:t>
            </a:r>
            <a:r>
              <a:rPr lang="en-US" altLang="zh-CN" dirty="0" err="1"/>
              <a:t>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50457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带自定义图标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 title="</a:t>
            </a:r>
            <a:r>
              <a:rPr lang="zh-CN" altLang="en-US" sz="2400" dirty="0"/>
              <a:t>标题文字</a:t>
            </a:r>
            <a:r>
              <a:rPr lang="en-US" altLang="zh-CN" sz="2400" dirty="0"/>
              <a:t>"&gt;</a:t>
            </a:r>
          </a:p>
          <a:p>
            <a:pPr marL="0" indent="0">
              <a:buNone/>
            </a:pPr>
            <a:r>
              <a:rPr lang="en-US" altLang="zh-CN" sz="2400" dirty="0"/>
              <a:t>  &lt;span&gt;icon </a:t>
            </a:r>
            <a:r>
              <a:rPr lang="zh-CN" altLang="en-US" sz="2400" dirty="0"/>
              <a:t>是图片</a:t>
            </a:r>
            <a:r>
              <a:rPr lang="en-US" altLang="zh-CN" sz="2400" dirty="0"/>
              <a:t>&lt;/span&gt;</a:t>
            </a:r>
          </a:p>
          <a:p>
            <a:pPr marL="0" indent="0">
              <a:buNone/>
            </a:pPr>
            <a:r>
              <a:rPr lang="en-US" altLang="zh-CN" sz="2400" dirty="0"/>
              <a:t>  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slot="icon"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="../assets/100x100.png" width="24" height="24"&gt;</a:t>
            </a:r>
          </a:p>
          <a:p>
            <a:pPr marL="0" indent="0">
              <a:buNone/>
            </a:pPr>
            <a:r>
              <a:rPr lang="en-US" altLang="zh-CN" sz="2400" dirty="0"/>
              <a:t>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-cell&gt;</a:t>
            </a:r>
          </a:p>
          <a:p>
            <a:r>
              <a:rPr lang="zh-CN" altLang="en-US" sz="2400" dirty="0"/>
              <a:t>自定义内容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 title="</a:t>
            </a:r>
            <a:r>
              <a:rPr lang="zh-CN" altLang="en-US" sz="2400" dirty="0"/>
              <a:t>标题文字</a:t>
            </a:r>
            <a:r>
              <a:rPr lang="en-US" altLang="zh-CN" sz="2400" dirty="0"/>
              <a:t>" is-link&gt;</a:t>
            </a:r>
          </a:p>
          <a:p>
            <a:pPr marL="0" indent="0">
              <a:buNone/>
            </a:pPr>
            <a:r>
              <a:rPr lang="en-US" altLang="zh-CN" sz="2400" dirty="0"/>
              <a:t>  &lt;span style="color: green"&gt;</a:t>
            </a:r>
            <a:r>
              <a:rPr lang="zh-CN" altLang="en-US" sz="2400" dirty="0"/>
              <a:t>这里是元素</a:t>
            </a:r>
            <a:r>
              <a:rPr lang="en-US" altLang="zh-CN" sz="2400" dirty="0"/>
              <a:t>&lt;/span&gt;</a:t>
            </a:r>
          </a:p>
          <a:p>
            <a:pPr marL="0" indent="0">
              <a:buNone/>
            </a:pPr>
            <a:r>
              <a:rPr lang="en-US" altLang="zh-CN" sz="2400" dirty="0"/>
              <a:t>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-cell&gt;</a:t>
            </a:r>
          </a:p>
          <a:p>
            <a:r>
              <a:rPr lang="zh-CN" altLang="en-US" sz="2400" dirty="0"/>
              <a:t>带备注信息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 title="</a:t>
            </a:r>
            <a:r>
              <a:rPr lang="zh-CN" altLang="en-US" sz="2400" dirty="0"/>
              <a:t>标题</a:t>
            </a:r>
            <a:r>
              <a:rPr lang="en-US" altLang="zh-CN" sz="2400" dirty="0"/>
              <a:t>" label="</a:t>
            </a:r>
            <a:r>
              <a:rPr lang="zh-CN" altLang="en-US" sz="2400" dirty="0"/>
              <a:t>描述信息</a:t>
            </a:r>
            <a:r>
              <a:rPr lang="en-US" altLang="zh-CN" sz="2400" dirty="0"/>
              <a:t>" is-link&gt;&lt;/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-cell&gt;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</a:t>
            </a:r>
            <a:r>
              <a:rPr lang="zh-CN" altLang="en-US" dirty="0"/>
              <a:t>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65903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7362825" cy="5659338"/>
          </a:xfrm>
        </p:spPr>
        <p:txBody>
          <a:bodyPr/>
          <a:lstStyle/>
          <a:p>
            <a:r>
              <a:rPr lang="zh-CN" altLang="en-US" sz="2400" dirty="0"/>
              <a:t>可滑动的单元格，用法同 </a:t>
            </a:r>
            <a:r>
              <a:rPr lang="en-US" altLang="zh-CN" sz="2400" dirty="0"/>
              <a:t>cell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000" dirty="0"/>
              <a:t>引入</a:t>
            </a:r>
          </a:p>
          <a:p>
            <a:pPr marL="0" indent="0">
              <a:buNone/>
            </a:pPr>
            <a:r>
              <a:rPr lang="en-US" altLang="zh-CN" sz="2000" dirty="0"/>
              <a:t>import { </a:t>
            </a:r>
            <a:r>
              <a:rPr lang="en-US" altLang="zh-CN" sz="2000" dirty="0" err="1"/>
              <a:t>CellSwipe</a:t>
            </a:r>
            <a:r>
              <a:rPr lang="en-US" altLang="zh-CN" sz="2000" dirty="0"/>
              <a:t> } from 'mint-</a:t>
            </a:r>
            <a:r>
              <a:rPr lang="en-US" altLang="zh-CN" sz="2000" dirty="0" err="1"/>
              <a:t>ui</a:t>
            </a:r>
            <a:r>
              <a:rPr lang="en-US" altLang="zh-CN" sz="2000" dirty="0"/>
              <a:t>'; </a:t>
            </a:r>
          </a:p>
          <a:p>
            <a:pPr marL="0" indent="0">
              <a:buNone/>
            </a:pPr>
            <a:r>
              <a:rPr lang="en-US" altLang="zh-CN" sz="2000" dirty="0" err="1"/>
              <a:t>Vue.component</a:t>
            </a:r>
            <a:r>
              <a:rPr lang="en-US" altLang="zh-CN" sz="2000" dirty="0"/>
              <a:t>(CellSwipe.name, Cell);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 Swipe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54875"/>
              </p:ext>
            </p:extLst>
          </p:nvPr>
        </p:nvGraphicFramePr>
        <p:xfrm>
          <a:off x="85725" y="2542858"/>
          <a:ext cx="6200775" cy="30175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/>
                        <a:t>参数</a:t>
                      </a:r>
                    </a:p>
                  </a:txBody>
                  <a:tcPr marL="76200" marR="76200" marT="76200" marB="762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/>
                        <a:t>说明</a:t>
                      </a:r>
                    </a:p>
                  </a:txBody>
                  <a:tcPr marL="76200" marR="76200" marT="76200" marB="762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/>
                        <a:t>类型</a:t>
                      </a:r>
                    </a:p>
                  </a:txBody>
                  <a:tcPr marL="76200" marR="76200" marT="76200" marB="762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/>
                        <a:t>可选值</a:t>
                      </a:r>
                    </a:p>
                  </a:txBody>
                  <a:tcPr marL="76200" marR="76200" marT="76200" marB="762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icon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/>
                        <a:t>图标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back, more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title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/>
                        <a:t>标题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20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/>
                        <a:t>跳转链接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20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value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/>
                        <a:t>内容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/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20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label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/>
                        <a:t>备注信息，显示在标题下方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20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is-link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/>
                        <a:t>链接，会显示箭头图标。搭配 </a:t>
                      </a:r>
                      <a:r>
                        <a:rPr lang="en-US" altLang="zh-CN" sz="1200"/>
                        <a:t>to </a:t>
                      </a:r>
                      <a:r>
                        <a:rPr lang="zh-CN" altLang="en-US" sz="1200"/>
                        <a:t>属性使用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Boolean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20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left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/>
                        <a:t>按钮组</a:t>
                      </a:r>
                      <a:r>
                        <a:rPr lang="en-US" altLang="zh-CN" sz="1200"/>
                        <a:t>, { </a:t>
                      </a:r>
                      <a:r>
                        <a:rPr lang="en-US" sz="1200"/>
                        <a:t>content, style, handler 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Object[]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20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right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/>
                        <a:t>按钮组</a:t>
                      </a:r>
                      <a:r>
                        <a:rPr lang="en-US" altLang="zh-CN" sz="1200" dirty="0"/>
                        <a:t>, { </a:t>
                      </a:r>
                      <a:r>
                        <a:rPr lang="en-US" sz="1200" dirty="0"/>
                        <a:t>content, style, handler 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Object[]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200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17108"/>
            <a:ext cx="2390775" cy="42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0145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7362825" cy="5659338"/>
          </a:xfrm>
        </p:spPr>
        <p:txBody>
          <a:bodyPr/>
          <a:lstStyle/>
          <a:p>
            <a:r>
              <a:rPr lang="zh-CN" altLang="en-US" sz="2400" dirty="0"/>
              <a:t>增加右滑动按钮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-cell-swipe</a:t>
            </a:r>
          </a:p>
          <a:p>
            <a:pPr marL="0" indent="0">
              <a:buNone/>
            </a:pPr>
            <a:r>
              <a:rPr lang="en-US" altLang="zh-CN" sz="2400" dirty="0"/>
              <a:t>  title="</a:t>
            </a:r>
            <a:r>
              <a:rPr lang="zh-CN" altLang="en-US" sz="2400" dirty="0"/>
              <a:t>标题文字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  :right="[</a:t>
            </a:r>
          </a:p>
          <a:p>
            <a:pPr marL="0" indent="0">
              <a:buNone/>
            </a:pPr>
            <a:r>
              <a:rPr lang="en-US" altLang="zh-CN" sz="2400" dirty="0"/>
              <a:t>    {</a:t>
            </a:r>
          </a:p>
          <a:p>
            <a:pPr marL="0" indent="0">
              <a:buNone/>
            </a:pPr>
            <a:r>
              <a:rPr lang="en-US" altLang="zh-CN" sz="2400" dirty="0"/>
              <a:t>      content: 'Delete',</a:t>
            </a:r>
          </a:p>
          <a:p>
            <a:pPr marL="0" indent="0">
              <a:buNone/>
            </a:pPr>
            <a:r>
              <a:rPr lang="en-US" altLang="zh-CN" sz="2400" dirty="0"/>
              <a:t>      style: { background: 'red', color: '#</a:t>
            </a:r>
            <a:r>
              <a:rPr lang="en-US" altLang="zh-CN" sz="2400" dirty="0" err="1"/>
              <a:t>fff</a:t>
            </a:r>
            <a:r>
              <a:rPr lang="en-US" altLang="zh-CN" sz="2400" dirty="0"/>
              <a:t>' },</a:t>
            </a:r>
          </a:p>
          <a:p>
            <a:pPr marL="0" indent="0">
              <a:buNone/>
            </a:pPr>
            <a:r>
              <a:rPr lang="en-US" altLang="zh-CN" sz="2400" dirty="0"/>
              <a:t>      handler: () =&gt; this.$</a:t>
            </a:r>
            <a:r>
              <a:rPr lang="en-US" altLang="zh-CN" sz="2400" dirty="0" err="1"/>
              <a:t>messagebox</a:t>
            </a:r>
            <a:r>
              <a:rPr lang="en-US" altLang="zh-CN" sz="2400" dirty="0"/>
              <a:t>('delete')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  ]"&gt;&lt;/</a:t>
            </a:r>
            <a:r>
              <a:rPr lang="en-US" altLang="zh-CN" sz="2400" dirty="0" err="1"/>
              <a:t>mt</a:t>
            </a:r>
            <a:r>
              <a:rPr lang="en-US" altLang="zh-CN" sz="2400" dirty="0"/>
              <a:t>-cell-swipe&gt;</a:t>
            </a:r>
          </a:p>
          <a:p>
            <a:r>
              <a:rPr lang="en-US" altLang="zh-CN" sz="2400" dirty="0"/>
              <a:t>content </a:t>
            </a:r>
            <a:r>
              <a:rPr lang="zh-CN" altLang="en-US" sz="2400" dirty="0"/>
              <a:t>可以是 </a:t>
            </a:r>
            <a:r>
              <a:rPr lang="en-US" altLang="zh-CN" sz="2400" dirty="0"/>
              <a:t>HTML </a:t>
            </a:r>
            <a:r>
              <a:rPr lang="zh-CN" altLang="en-US" sz="2400" dirty="0"/>
              <a:t>或者纯文本。</a:t>
            </a:r>
            <a:endParaRPr lang="en-US" altLang="zh-CN" sz="2400" dirty="0"/>
          </a:p>
          <a:p>
            <a:r>
              <a:rPr lang="zh-CN" altLang="en-US" sz="2400" dirty="0"/>
              <a:t>注意：</a:t>
            </a:r>
            <a:r>
              <a:rPr lang="en-US" altLang="zh-CN" sz="2400" dirty="0"/>
              <a:t>Cell Swipe</a:t>
            </a:r>
            <a:r>
              <a:rPr lang="zh-CN" altLang="en-US" sz="2400" dirty="0"/>
              <a:t>必须是手机环境才能正常看到效果。可通过</a:t>
            </a:r>
            <a:r>
              <a:rPr lang="en-US" altLang="zh-CN" sz="2400" dirty="0"/>
              <a:t>Chrome</a:t>
            </a:r>
            <a:r>
              <a:rPr lang="zh-CN" altLang="en-US" sz="2400" dirty="0"/>
              <a:t>浏览器切换为手机浏览器模式。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 Swipe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22762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7362825" cy="5659338"/>
          </a:xfrm>
        </p:spPr>
        <p:txBody>
          <a:bodyPr/>
          <a:lstStyle/>
          <a:p>
            <a:r>
              <a:rPr lang="zh-CN" altLang="en-US" sz="2400" dirty="0"/>
              <a:t>加载动画，可指定显示类型、尺寸和颜色。</a:t>
            </a:r>
            <a:endParaRPr lang="en-US" altLang="zh-CN" sz="2400" dirty="0"/>
          </a:p>
          <a:p>
            <a:r>
              <a:rPr lang="zh-CN" altLang="en-US" sz="2400" dirty="0"/>
              <a:t>引入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import { Spinner } from 'mint-</a:t>
            </a:r>
            <a:r>
              <a:rPr lang="en-US" altLang="zh-CN" sz="2000" dirty="0" err="1"/>
              <a:t>ui</a:t>
            </a:r>
            <a:r>
              <a:rPr lang="en-US" altLang="zh-CN" sz="2000" dirty="0"/>
              <a:t>';</a:t>
            </a:r>
          </a:p>
          <a:p>
            <a:pPr marL="0" indent="0">
              <a:buNone/>
            </a:pPr>
            <a:r>
              <a:rPr lang="en-US" altLang="zh-CN" sz="2000" dirty="0" err="1"/>
              <a:t>Vue.component</a:t>
            </a:r>
            <a:r>
              <a:rPr lang="en-US" altLang="zh-CN" sz="2000" dirty="0"/>
              <a:t>(Spinner.name, Spinner);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Spinner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366837"/>
            <a:ext cx="3114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13658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7362825" cy="5659338"/>
          </a:xfrm>
        </p:spPr>
        <p:txBody>
          <a:bodyPr/>
          <a:lstStyle/>
          <a:p>
            <a:r>
              <a:rPr lang="zh-CN" altLang="en-US" sz="1800" dirty="0"/>
              <a:t>指定类型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type="snake"&gt;&lt;/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type="double-bounce"&gt;&lt;/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type="triple-bounce"&gt;&lt;/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type="fading-circle"&gt;&lt;/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</a:p>
          <a:p>
            <a:pPr marL="0" indent="0">
              <a:buNone/>
            </a:pPr>
            <a:r>
              <a:rPr lang="en-US" altLang="zh-CN" sz="1800" dirty="0"/>
              <a:t>&lt;!-- </a:t>
            </a:r>
            <a:r>
              <a:rPr lang="zh-CN" altLang="en-US" sz="1800" dirty="0"/>
              <a:t>或者接受传入类型的序号 </a:t>
            </a:r>
            <a:r>
              <a:rPr lang="en-US" altLang="zh-CN" sz="1800" dirty="0"/>
              <a:t>--&gt;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:type="0"&gt;&lt;/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:type="1"&gt;&lt;/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:type="2"&gt;&lt;/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:type="3"&gt;&lt;/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</a:p>
          <a:p>
            <a:r>
              <a:rPr lang="zh-CN" altLang="en-US" sz="1800" dirty="0"/>
              <a:t>指定颜色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color="#26a2ff"&gt;&lt;/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color="</a:t>
            </a:r>
            <a:r>
              <a:rPr lang="en-US" altLang="zh-CN" sz="1800" dirty="0" err="1"/>
              <a:t>rgb</a:t>
            </a:r>
            <a:r>
              <a:rPr lang="en-US" altLang="zh-CN" sz="1800" dirty="0"/>
              <a:t>(100, 100, 100)"&gt;&lt;/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color="yellow"&gt;&lt;/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</a:p>
          <a:p>
            <a:r>
              <a:rPr lang="zh-CN" altLang="en-US" sz="1800" dirty="0"/>
              <a:t>指定尺寸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 :size="60"&gt;&lt;/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-spinner&gt;</a:t>
            </a:r>
            <a:endParaRPr lang="en-US" altLang="zh-CN" sz="16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Spinner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966383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7362825" cy="5659338"/>
          </a:xfrm>
        </p:spPr>
        <p:txBody>
          <a:bodyPr/>
          <a:lstStyle/>
          <a:p>
            <a:r>
              <a:rPr lang="zh-CN" altLang="en-US" sz="2400" dirty="0"/>
              <a:t>搜索框，可显示搜索结果列表。</a:t>
            </a:r>
            <a:endParaRPr lang="en-US" altLang="zh-CN" sz="2400" dirty="0"/>
          </a:p>
          <a:p>
            <a:r>
              <a:rPr lang="zh-CN" altLang="en-US" sz="2400" dirty="0"/>
              <a:t>引入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import { Search } from 'mint-</a:t>
            </a:r>
            <a:r>
              <a:rPr lang="en-US" altLang="zh-CN" sz="2000" dirty="0" err="1"/>
              <a:t>ui</a:t>
            </a:r>
            <a:r>
              <a:rPr lang="en-US" altLang="zh-CN" sz="2000" dirty="0"/>
              <a:t>';</a:t>
            </a:r>
          </a:p>
          <a:p>
            <a:pPr marL="0" indent="0">
              <a:buNone/>
            </a:pPr>
            <a:r>
              <a:rPr lang="en-US" altLang="zh-CN" sz="2000" dirty="0" err="1"/>
              <a:t>Vue.component</a:t>
            </a:r>
            <a:r>
              <a:rPr lang="en-US" altLang="zh-CN" sz="2000" dirty="0"/>
              <a:t>(Search.name, Search);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hlinkClick r:id="rId2"/>
              </a:rPr>
              <a:t>https://mint-ui.github.io/docs/#!/zh-cn2/search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56" y="1073340"/>
            <a:ext cx="3031294" cy="4008247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25856"/>
              </p:ext>
            </p:extLst>
          </p:nvPr>
        </p:nvGraphicFramePr>
        <p:xfrm>
          <a:off x="401789" y="3188338"/>
          <a:ext cx="4884586" cy="3360532"/>
        </p:xfrm>
        <a:graphic>
          <a:graphicData uri="http://schemas.openxmlformats.org/drawingml/2006/table">
            <a:tbl>
              <a:tblPr/>
              <a:tblGrid>
                <a:gridCol w="118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656B79"/>
                          </a:solidFill>
                          <a:effectLst/>
                        </a:rPr>
                        <a:t>参数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656B79"/>
                          </a:solidFill>
                          <a:effectLst/>
                        </a:rPr>
                        <a:t>说明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>
                          <a:solidFill>
                            <a:srgbClr val="656B79"/>
                          </a:solidFill>
                          <a:effectLst/>
                        </a:rPr>
                        <a:t>类型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656B79"/>
                          </a:solidFill>
                          <a:effectLst/>
                        </a:rPr>
                        <a:t>可选值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dirty="0">
                          <a:solidFill>
                            <a:srgbClr val="656B79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656B79"/>
                          </a:solidFill>
                          <a:effectLst/>
                        </a:rPr>
                        <a:t>value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solidFill>
                            <a:srgbClr val="656B79"/>
                          </a:solidFill>
                          <a:effectLst/>
                        </a:rPr>
                        <a:t>搜索结果绑定值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656B79"/>
                          </a:solidFill>
                          <a:effectLst/>
                        </a:rPr>
                        <a:t>String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400" dirty="0">
                        <a:solidFill>
                          <a:srgbClr val="656B79"/>
                        </a:solidFill>
                        <a:effectLst/>
                      </a:endParaRP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400">
                        <a:solidFill>
                          <a:srgbClr val="656B79"/>
                        </a:solidFill>
                        <a:effectLst/>
                      </a:endParaRP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656B79"/>
                          </a:solidFill>
                          <a:effectLst/>
                        </a:rPr>
                        <a:t>cancel-text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656B79"/>
                          </a:solidFill>
                          <a:effectLst/>
                        </a:rPr>
                        <a:t>取消按钮文字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656B79"/>
                          </a:solidFill>
                          <a:effectLst/>
                        </a:rPr>
                        <a:t>String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400" dirty="0">
                        <a:solidFill>
                          <a:srgbClr val="656B79"/>
                        </a:solidFill>
                        <a:effectLst/>
                      </a:endParaRP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656B79"/>
                          </a:solidFill>
                          <a:effectLst/>
                        </a:rPr>
                        <a:t>取消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2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656B79"/>
                          </a:solidFill>
                          <a:effectLst/>
                        </a:rPr>
                        <a:t>placeholder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656B79"/>
                          </a:solidFill>
                          <a:effectLst/>
                        </a:rPr>
                        <a:t>搜索框占位内容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656B79"/>
                          </a:solidFill>
                          <a:effectLst/>
                        </a:rPr>
                        <a:t>String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400" dirty="0">
                        <a:solidFill>
                          <a:srgbClr val="656B79"/>
                        </a:solidFill>
                        <a:effectLst/>
                      </a:endParaRP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656B79"/>
                          </a:solidFill>
                          <a:effectLst/>
                        </a:rPr>
                        <a:t>搜索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2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656B79"/>
                          </a:solidFill>
                          <a:effectLst/>
                        </a:rPr>
                        <a:t>result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656B79"/>
                          </a:solidFill>
                          <a:effectLst/>
                        </a:rPr>
                        <a:t>搜索结果列表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656B79"/>
                          </a:solidFill>
                          <a:effectLst/>
                        </a:rPr>
                        <a:t>Array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400" dirty="0">
                        <a:solidFill>
                          <a:srgbClr val="656B79"/>
                        </a:solidFill>
                        <a:effectLst/>
                      </a:endParaRP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400">
                        <a:solidFill>
                          <a:srgbClr val="656B79"/>
                        </a:solidFill>
                        <a:effectLst/>
                      </a:endParaRP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656B79"/>
                          </a:solidFill>
                          <a:effectLst/>
                        </a:rPr>
                        <a:t>autofocus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656B79"/>
                          </a:solidFill>
                          <a:effectLst/>
                        </a:rPr>
                        <a:t>自动聚焦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656B79"/>
                          </a:solidFill>
                          <a:effectLst/>
                        </a:rPr>
                        <a:t>Boolean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656B79"/>
                          </a:solidFill>
                          <a:effectLst/>
                        </a:rPr>
                        <a:t>-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656B79"/>
                          </a:solidFill>
                          <a:effectLst/>
                        </a:rPr>
                        <a:t>false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2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656B79"/>
                          </a:solidFill>
                          <a:effectLst/>
                        </a:rPr>
                        <a:t>show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solidFill>
                            <a:srgbClr val="656B79"/>
                          </a:solidFill>
                          <a:effectLst/>
                        </a:rPr>
                        <a:t>始终显示搜索列表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656B79"/>
                          </a:solidFill>
                          <a:effectLst/>
                        </a:rPr>
                        <a:t>Boolean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>
                          <a:solidFill>
                            <a:srgbClr val="656B79"/>
                          </a:solidFill>
                          <a:effectLst/>
                        </a:rPr>
                        <a:t>-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656B79"/>
                          </a:solidFill>
                          <a:effectLst/>
                        </a:rPr>
                        <a:t>false</a:t>
                      </a:r>
                    </a:p>
                  </a:txBody>
                  <a:tcPr marL="57158" marR="57158" marT="57158" marB="57158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93289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7362825" cy="5659338"/>
          </a:xfrm>
        </p:spPr>
        <p:txBody>
          <a:bodyPr/>
          <a:lstStyle/>
          <a:p>
            <a:r>
              <a:rPr lang="zh-CN" altLang="en-US" sz="1800" dirty="0"/>
              <a:t>基础用法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-search v-model="value"&gt;&lt;/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-search&gt;</a:t>
            </a:r>
          </a:p>
          <a:p>
            <a:r>
              <a:rPr lang="zh-CN" altLang="en-US" sz="1800" dirty="0"/>
              <a:t>设置显示文字</a:t>
            </a:r>
          </a:p>
          <a:p>
            <a:pPr marL="0" indent="0"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mt</a:t>
            </a:r>
            <a:r>
              <a:rPr lang="en-US" altLang="zh-CN" sz="1600" dirty="0"/>
              <a:t>-search  v-model="value"  cancel-text="</a:t>
            </a:r>
            <a:r>
              <a:rPr lang="zh-CN" altLang="en-US" sz="1600" dirty="0"/>
              <a:t>取消</a:t>
            </a:r>
            <a:r>
              <a:rPr lang="en-US" altLang="zh-CN" sz="1600" dirty="0"/>
              <a:t>"  placeholder="</a:t>
            </a:r>
            <a:r>
              <a:rPr lang="zh-CN" altLang="en-US" sz="1600" dirty="0"/>
              <a:t>搜索</a:t>
            </a:r>
            <a:r>
              <a:rPr lang="en-US" altLang="zh-CN" sz="1600" dirty="0"/>
              <a:t>"&gt;</a:t>
            </a:r>
          </a:p>
          <a:p>
            <a:pPr marL="0" indent="0"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mt</a:t>
            </a:r>
            <a:r>
              <a:rPr lang="en-US" altLang="zh-CN" sz="1600" dirty="0"/>
              <a:t>-search&gt;</a:t>
            </a:r>
          </a:p>
          <a:p>
            <a:r>
              <a:rPr lang="zh-CN" altLang="en-US" sz="1800" dirty="0"/>
              <a:t>带搜索结果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-search v-model="value" :</a:t>
            </a:r>
            <a:r>
              <a:rPr lang="en-US" altLang="zh-CN" sz="1800" dirty="0" err="1"/>
              <a:t>result.sync</a:t>
            </a:r>
            <a:r>
              <a:rPr lang="en-US" altLang="zh-CN" sz="1800" dirty="0"/>
              <a:t>="result"&gt;&lt;/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-search&gt;</a:t>
            </a:r>
          </a:p>
          <a:p>
            <a:r>
              <a:rPr lang="zh-CN" altLang="en-US" sz="1800" dirty="0"/>
              <a:t>自定义搜索结果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-search v-model="value"   fixed&gt;</a:t>
            </a:r>
          </a:p>
          <a:p>
            <a:pPr marL="0" indent="0"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-cell  v-for="item in result"  :title="</a:t>
            </a:r>
            <a:r>
              <a:rPr lang="en-US" altLang="zh-CN" sz="1800" dirty="0" err="1"/>
              <a:t>item.title</a:t>
            </a:r>
            <a:r>
              <a:rPr lang="en-US" altLang="zh-CN" sz="1800" dirty="0"/>
              <a:t>"</a:t>
            </a:r>
          </a:p>
          <a:p>
            <a:pPr marL="0" indent="0">
              <a:buNone/>
            </a:pPr>
            <a:r>
              <a:rPr lang="en-US" altLang="zh-CN" sz="1800" dirty="0"/>
              <a:t>    :value="</a:t>
            </a:r>
            <a:r>
              <a:rPr lang="en-US" altLang="zh-CN" sz="1800" dirty="0" err="1"/>
              <a:t>item.value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-cell&gt;</a:t>
            </a:r>
          </a:p>
          <a:p>
            <a:pPr marL="0" indent="0"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mt</a:t>
            </a:r>
            <a:r>
              <a:rPr lang="en-US" altLang="zh-CN" sz="1800" dirty="0"/>
              <a:t>-search&gt;</a:t>
            </a:r>
          </a:p>
          <a:p>
            <a:r>
              <a:rPr lang="zh-CN" altLang="en-US" sz="2000" dirty="0"/>
              <a:t>具体例子请参考</a:t>
            </a:r>
            <a:r>
              <a:rPr lang="en-US" altLang="zh-CN" sz="2000" dirty="0"/>
              <a:t>mint-</a:t>
            </a:r>
            <a:r>
              <a:rPr lang="en-US" altLang="zh-CN" sz="2000" dirty="0" err="1"/>
              <a:t>ui</a:t>
            </a:r>
            <a:r>
              <a:rPr lang="en-US" altLang="zh-CN" sz="2000" dirty="0"/>
              <a:t>-master</a:t>
            </a:r>
            <a:r>
              <a:rPr lang="zh-CN" altLang="en-US" sz="2000" dirty="0"/>
              <a:t>中的</a:t>
            </a:r>
            <a:r>
              <a:rPr lang="en-US" altLang="zh-CN" sz="2000" dirty="0"/>
              <a:t>search</a:t>
            </a:r>
            <a:r>
              <a:rPr lang="zh-CN" altLang="en-US" sz="2000" dirty="0"/>
              <a:t>例子。</a:t>
            </a:r>
            <a:endParaRPr lang="en-US" altLang="zh-CN" sz="2000" dirty="0"/>
          </a:p>
          <a:p>
            <a:r>
              <a:rPr lang="zh-CN" altLang="en-US" sz="2000" dirty="0"/>
              <a:t>关于例子中出现的</a:t>
            </a:r>
            <a:r>
              <a:rPr lang="en-US" altLang="zh-CN" sz="1800" dirty="0"/>
              <a:t> </a:t>
            </a:r>
            <a:r>
              <a:rPr lang="en-US" altLang="zh-CN" sz="2000" dirty="0" err="1"/>
              <a:t>RegExp</a:t>
            </a:r>
            <a:r>
              <a:rPr lang="en-US" altLang="zh-CN" sz="2000" dirty="0"/>
              <a:t> </a:t>
            </a:r>
            <a:r>
              <a:rPr lang="zh-CN" altLang="en-US" sz="2000" dirty="0"/>
              <a:t>对象请参考下面内容</a:t>
            </a:r>
            <a:endParaRPr lang="en-US" altLang="zh-CN" sz="2000" dirty="0"/>
          </a:p>
          <a:p>
            <a:r>
              <a:rPr lang="en-US" altLang="zh-CN" sz="1800" dirty="0">
                <a:hlinkClick r:id="rId2"/>
              </a:rPr>
              <a:t>http://www.w3school.com.cn/jsref/jsref_obj_regexp.asp</a:t>
            </a:r>
            <a:endParaRPr lang="zh-CN" altLang="en-US" sz="1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335940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Components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51632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/>
              <a:t>JS Components</a:t>
            </a:r>
            <a:r>
              <a:rPr lang="zh-CN" altLang="en-US" sz="2400" dirty="0"/>
              <a:t>往往是是通过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代码调用而产生的组件。调用时需要单独引入。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Components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814512"/>
            <a:ext cx="2895600" cy="4657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87" y="2436000"/>
            <a:ext cx="2847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29457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简短的消息提示框，支持自定义位置、持续时间和样式。</a:t>
            </a:r>
            <a:endParaRPr lang="en-US" altLang="zh-CN" sz="2400" dirty="0"/>
          </a:p>
          <a:p>
            <a:r>
              <a:rPr lang="zh-CN" altLang="en-US" sz="2400" dirty="0"/>
              <a:t>引入</a:t>
            </a:r>
          </a:p>
          <a:p>
            <a:pPr marL="0" indent="0">
              <a:buNone/>
            </a:pPr>
            <a:r>
              <a:rPr lang="en-US" altLang="zh-CN" sz="2400" dirty="0"/>
              <a:t>import { Toast } from 'mint-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';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https://mint-ui.github.io/docs/#!/zh-cn2/toast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Toast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1276350"/>
            <a:ext cx="30384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2180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71500" y="836712"/>
            <a:ext cx="8353425" cy="5659338"/>
          </a:xfrm>
        </p:spPr>
        <p:txBody>
          <a:bodyPr/>
          <a:lstStyle/>
          <a:p>
            <a:r>
              <a:rPr lang="en-US" altLang="zh-CN" sz="2400" b="1" dirty="0"/>
              <a:t>Bootstrap </a:t>
            </a:r>
          </a:p>
          <a:p>
            <a:pPr marL="0" indent="0">
              <a:buNone/>
            </a:pPr>
            <a:r>
              <a:rPr lang="zh-CN" altLang="en-US" sz="2400" dirty="0"/>
              <a:t>官网：</a:t>
            </a:r>
            <a:r>
              <a:rPr lang="en-US" altLang="zh-CN" sz="2400" u="sng" dirty="0">
                <a:hlinkClick r:id="rId2"/>
              </a:rPr>
              <a:t>http://getbootstrap.com/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Github</a:t>
            </a:r>
            <a:r>
              <a:rPr lang="zh-CN" altLang="en-US" sz="2400" dirty="0"/>
              <a:t>：</a:t>
            </a:r>
            <a:r>
              <a:rPr lang="en-US" altLang="zh-CN" sz="2400" u="sng" dirty="0">
                <a:hlinkClick r:id="rId3"/>
              </a:rPr>
              <a:t>https://github.com/twbs/bootstrap/</a:t>
            </a:r>
            <a:endParaRPr lang="en-US" altLang="zh-CN" sz="2400" b="1" dirty="0"/>
          </a:p>
          <a:p>
            <a:r>
              <a:rPr lang="en-US" altLang="zh-CN" sz="2400" b="1" dirty="0"/>
              <a:t>Semantic UI  </a:t>
            </a:r>
          </a:p>
          <a:p>
            <a:pPr marL="0" indent="0">
              <a:buNone/>
            </a:pPr>
            <a:r>
              <a:rPr lang="zh-CN" altLang="en-US" sz="2400" dirty="0"/>
              <a:t>官网：</a:t>
            </a:r>
            <a:r>
              <a:rPr lang="en-US" altLang="zh-CN" sz="2400" u="sng" dirty="0">
                <a:hlinkClick r:id="rId4"/>
              </a:rPr>
              <a:t>http://www.semantic-ui.cn/</a:t>
            </a:r>
            <a:endParaRPr lang="en-US" altLang="zh-CN" sz="2400" u="sng" dirty="0"/>
          </a:p>
          <a:p>
            <a:pPr marL="0" indent="0">
              <a:buNone/>
            </a:pPr>
            <a:r>
              <a:rPr lang="en-US" altLang="zh-CN" sz="2400" dirty="0" err="1"/>
              <a:t>Github</a:t>
            </a:r>
            <a:r>
              <a:rPr lang="zh-CN" altLang="en-US" sz="2400" dirty="0"/>
              <a:t>：</a:t>
            </a:r>
            <a:r>
              <a:rPr lang="en-US" altLang="zh-CN" sz="2400" u="sng" dirty="0">
                <a:hlinkClick r:id="rId5"/>
              </a:rPr>
              <a:t>https://github.com/semantic-org/semantic-ui/</a:t>
            </a:r>
            <a:endParaRPr lang="en-US" altLang="zh-CN" sz="2400" u="sng" dirty="0"/>
          </a:p>
          <a:p>
            <a:r>
              <a:rPr lang="en-US" altLang="zh-CN" sz="2400" b="1" dirty="0"/>
              <a:t>Amaze UI </a:t>
            </a:r>
          </a:p>
          <a:p>
            <a:pPr marL="0" indent="0">
              <a:buNone/>
            </a:pPr>
            <a:r>
              <a:rPr lang="zh-CN" altLang="en-US" sz="2400" dirty="0"/>
              <a:t>官网：</a:t>
            </a:r>
            <a:r>
              <a:rPr lang="en-US" altLang="zh-CN" sz="2400" u="sng" dirty="0">
                <a:hlinkClick r:id="rId6"/>
              </a:rPr>
              <a:t>http://amazeui.org/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Github</a:t>
            </a:r>
            <a:r>
              <a:rPr lang="zh-CN" altLang="en-US" sz="2400" dirty="0"/>
              <a:t>：</a:t>
            </a:r>
            <a:r>
              <a:rPr lang="en-US" altLang="zh-CN" sz="2400" u="sng" dirty="0">
                <a:hlinkClick r:id="rId7"/>
              </a:rPr>
              <a:t>https://github.com/amazeui/amazeui</a:t>
            </a:r>
            <a:endParaRPr lang="en-US" altLang="zh-CN" sz="2400" u="sng" dirty="0"/>
          </a:p>
          <a:p>
            <a:r>
              <a:rPr lang="en-US" altLang="zh-CN" sz="2400" b="1" dirty="0"/>
              <a:t>Frozen UI</a:t>
            </a:r>
          </a:p>
          <a:p>
            <a:pPr marL="0" indent="0">
              <a:buNone/>
            </a:pPr>
            <a:r>
              <a:rPr lang="zh-CN" altLang="en-US" sz="2400" dirty="0"/>
              <a:t>官网：</a:t>
            </a:r>
            <a:r>
              <a:rPr lang="en-US" altLang="zh-CN" sz="2400" u="sng" dirty="0">
                <a:hlinkClick r:id="rId8"/>
              </a:rPr>
              <a:t>http://frozenui.github.io/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 err="1"/>
              <a:t>Github</a:t>
            </a:r>
            <a:r>
              <a:rPr lang="zh-CN" altLang="en-US" sz="2400" dirty="0"/>
              <a:t>：</a:t>
            </a:r>
            <a:r>
              <a:rPr lang="en-US" altLang="zh-CN" sz="2400" u="sng" dirty="0">
                <a:hlinkClick r:id="rId9"/>
              </a:rPr>
              <a:t>https://github.com/frozenui/frozenui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CSS</a:t>
            </a:r>
            <a:r>
              <a:rPr lang="zh-CN" altLang="en-US" dirty="0"/>
              <a:t>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92640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800" dirty="0"/>
              <a:t>基本用法</a:t>
            </a:r>
          </a:p>
          <a:p>
            <a:pPr marL="0" indent="0">
              <a:buNone/>
            </a:pPr>
            <a:r>
              <a:rPr lang="en-US" altLang="zh-CN" sz="1800" dirty="0"/>
              <a:t>Toast('</a:t>
            </a:r>
            <a:r>
              <a:rPr lang="zh-CN" altLang="en-US" sz="1800" dirty="0"/>
              <a:t>提示信息</a:t>
            </a:r>
            <a:r>
              <a:rPr lang="en-US" altLang="zh-CN" sz="1800" dirty="0"/>
              <a:t>');</a:t>
            </a:r>
          </a:p>
          <a:p>
            <a:r>
              <a:rPr lang="zh-CN" altLang="en-US" sz="1800" dirty="0"/>
              <a:t>在调用 </a:t>
            </a:r>
            <a:r>
              <a:rPr lang="en-US" altLang="zh-CN" sz="1800" dirty="0"/>
              <a:t>Toast </a:t>
            </a:r>
            <a:r>
              <a:rPr lang="zh-CN" altLang="en-US" sz="1800" dirty="0"/>
              <a:t>时传入一个对象即可配置更多选项</a:t>
            </a:r>
          </a:p>
          <a:p>
            <a:pPr marL="0" indent="0">
              <a:buNone/>
            </a:pPr>
            <a:r>
              <a:rPr lang="en-US" altLang="zh-CN" sz="1800" dirty="0"/>
              <a:t>Toast({</a:t>
            </a:r>
          </a:p>
          <a:p>
            <a:pPr marL="0" indent="0">
              <a:buNone/>
            </a:pPr>
            <a:r>
              <a:rPr lang="en-US" altLang="zh-CN" sz="1800" dirty="0"/>
              <a:t>  message: '</a:t>
            </a:r>
            <a:r>
              <a:rPr lang="zh-CN" altLang="en-US" sz="1800" dirty="0"/>
              <a:t>提示</a:t>
            </a:r>
            <a:r>
              <a:rPr lang="en-US" altLang="zh-CN" sz="1800" dirty="0"/>
              <a:t>',  position: '</a:t>
            </a:r>
            <a:r>
              <a:rPr lang="en-US" altLang="zh-CN" sz="1800" dirty="0" err="1"/>
              <a:t>bottom',duration</a:t>
            </a:r>
            <a:r>
              <a:rPr lang="en-US" altLang="zh-CN" sz="1800" dirty="0"/>
              <a:t>: 5000</a:t>
            </a:r>
          </a:p>
          <a:p>
            <a:pPr marL="0" indent="0">
              <a:buNone/>
            </a:pPr>
            <a:r>
              <a:rPr lang="en-US" altLang="zh-CN" sz="1800" dirty="0"/>
              <a:t>});</a:t>
            </a:r>
          </a:p>
          <a:p>
            <a:r>
              <a:rPr lang="zh-CN" altLang="en-US" sz="1800" dirty="0"/>
              <a:t>若需在文字上方显示一个 </a:t>
            </a:r>
            <a:r>
              <a:rPr lang="en-US" altLang="zh-CN" sz="1800" dirty="0"/>
              <a:t>icon </a:t>
            </a:r>
            <a:r>
              <a:rPr lang="zh-CN" altLang="en-US" sz="1800" dirty="0"/>
              <a:t>图标，可以将图标的类名作为 </a:t>
            </a:r>
            <a:r>
              <a:rPr lang="en-US" altLang="zh-CN" sz="1800" dirty="0" err="1"/>
              <a:t>iconClass</a:t>
            </a:r>
            <a:r>
              <a:rPr lang="en-US" altLang="zh-CN" sz="1800" dirty="0"/>
              <a:t> </a:t>
            </a:r>
            <a:r>
              <a:rPr lang="zh-CN" altLang="en-US" sz="1800" dirty="0"/>
              <a:t>的值传给 </a:t>
            </a:r>
            <a:r>
              <a:rPr lang="en-US" altLang="zh-CN" sz="1800" dirty="0"/>
              <a:t>Toast</a:t>
            </a:r>
            <a:r>
              <a:rPr lang="zh-CN" altLang="en-US" sz="1800" dirty="0"/>
              <a:t>（图标需自行准备）</a:t>
            </a:r>
          </a:p>
          <a:p>
            <a:pPr marL="0" indent="0">
              <a:buNone/>
            </a:pPr>
            <a:r>
              <a:rPr lang="en-US" altLang="zh-CN" sz="1800" dirty="0"/>
              <a:t>Toast({</a:t>
            </a:r>
          </a:p>
          <a:p>
            <a:pPr marL="0" indent="0">
              <a:buNone/>
            </a:pPr>
            <a:r>
              <a:rPr lang="en-US" altLang="zh-CN" sz="1800" dirty="0"/>
              <a:t>  message: '</a:t>
            </a:r>
            <a:r>
              <a:rPr lang="zh-CN" altLang="en-US" sz="1800" dirty="0"/>
              <a:t>操作成功</a:t>
            </a:r>
            <a:r>
              <a:rPr lang="en-US" altLang="zh-CN" sz="1800" dirty="0"/>
              <a:t>',</a:t>
            </a:r>
            <a:r>
              <a:rPr lang="en-US" altLang="zh-CN" sz="1800" dirty="0" err="1"/>
              <a:t>iconClass</a:t>
            </a:r>
            <a:r>
              <a:rPr lang="en-US" altLang="zh-CN" sz="1800" dirty="0"/>
              <a:t>: 'icon icon-success'</a:t>
            </a:r>
          </a:p>
          <a:p>
            <a:pPr marL="0" indent="0">
              <a:buNone/>
            </a:pPr>
            <a:r>
              <a:rPr lang="en-US" altLang="zh-CN" sz="1800" dirty="0"/>
              <a:t>});</a:t>
            </a:r>
          </a:p>
          <a:p>
            <a:r>
              <a:rPr lang="zh-CN" altLang="en-US" sz="1800" dirty="0"/>
              <a:t>执行 </a:t>
            </a:r>
            <a:r>
              <a:rPr lang="en-US" altLang="zh-CN" sz="1800" dirty="0"/>
              <a:t>Toast </a:t>
            </a:r>
            <a:r>
              <a:rPr lang="zh-CN" altLang="en-US" sz="1800" dirty="0"/>
              <a:t>方法会返回一个 </a:t>
            </a:r>
            <a:r>
              <a:rPr lang="en-US" altLang="zh-CN" sz="1800" dirty="0"/>
              <a:t>Toast </a:t>
            </a:r>
            <a:r>
              <a:rPr lang="zh-CN" altLang="en-US" sz="1800" dirty="0"/>
              <a:t>实例，每个实例都有 </a:t>
            </a:r>
            <a:r>
              <a:rPr lang="en-US" altLang="zh-CN" sz="1800" dirty="0"/>
              <a:t>close </a:t>
            </a:r>
            <a:r>
              <a:rPr lang="zh-CN" altLang="en-US" sz="1800" dirty="0"/>
              <a:t>方法，用于手动关闭 </a:t>
            </a:r>
            <a:r>
              <a:rPr lang="en-US" altLang="zh-CN" sz="1800" dirty="0"/>
              <a:t>Toast</a:t>
            </a:r>
          </a:p>
          <a:p>
            <a:pPr marL="0" indent="0">
              <a:buNone/>
            </a:pPr>
            <a:r>
              <a:rPr lang="en-US" altLang="zh-CN" sz="1800" dirty="0"/>
              <a:t>let instance = Toast('</a:t>
            </a:r>
            <a:r>
              <a:rPr lang="zh-CN" altLang="en-US" sz="1800" dirty="0"/>
              <a:t>提示信息</a:t>
            </a:r>
            <a:r>
              <a:rPr lang="en-US" altLang="zh-CN" sz="1800" dirty="0"/>
              <a:t>');</a:t>
            </a:r>
          </a:p>
          <a:p>
            <a:pPr marL="0" indent="0">
              <a:buNone/>
            </a:pPr>
            <a:r>
              <a:rPr lang="en-US" altLang="zh-CN" sz="1800" dirty="0" err="1"/>
              <a:t>setTimeout</a:t>
            </a:r>
            <a:r>
              <a:rPr lang="en-US" altLang="zh-CN" sz="1800" dirty="0"/>
              <a:t>(() =&gt; {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instance.close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}, 2000);</a:t>
            </a:r>
            <a:endParaRPr lang="zh-CN" altLang="en-US" sz="1600" b="1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Toast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99354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加载提示框，支持自定义文本和加载图标。</a:t>
            </a:r>
          </a:p>
          <a:p>
            <a:r>
              <a:rPr lang="zh-CN" altLang="en-US" sz="2400" dirty="0"/>
              <a:t>引入</a:t>
            </a:r>
          </a:p>
          <a:p>
            <a:pPr marL="0" indent="0">
              <a:buNone/>
            </a:pPr>
            <a:r>
              <a:rPr lang="en-US" altLang="zh-CN" sz="2400" dirty="0"/>
              <a:t>import { Indicator } from 'mint-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';</a:t>
            </a: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  <a:hlinkClick r:id="rId2"/>
              </a:rPr>
              <a:t>https://mint-ui.github.io/docs/#!/zh-cn2/indicator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Indicator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87" y="3352800"/>
            <a:ext cx="298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3582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当需要显示加载提示框时，调用 </a:t>
            </a:r>
            <a:r>
              <a:rPr lang="en-US" altLang="zh-CN" sz="2400" dirty="0"/>
              <a:t>open </a:t>
            </a:r>
            <a:r>
              <a:rPr lang="zh-CN" altLang="en-US" sz="2400" dirty="0"/>
              <a:t>方法</a:t>
            </a:r>
          </a:p>
          <a:p>
            <a:pPr marL="0" indent="0">
              <a:buNone/>
            </a:pPr>
            <a:r>
              <a:rPr lang="en-US" altLang="zh-CN" sz="2400" dirty="0" err="1"/>
              <a:t>Indicator.open</a:t>
            </a:r>
            <a:r>
              <a:rPr lang="en-US" altLang="zh-CN" sz="2400" dirty="0"/>
              <a:t>();</a:t>
            </a:r>
          </a:p>
          <a:p>
            <a:r>
              <a:rPr lang="zh-CN" altLang="en-US" sz="2400" dirty="0"/>
              <a:t>在加载图标下方显示文本</a:t>
            </a:r>
          </a:p>
          <a:p>
            <a:pPr marL="0" indent="0">
              <a:buNone/>
            </a:pPr>
            <a:r>
              <a:rPr lang="en-US" altLang="zh-CN" sz="2400" dirty="0" err="1"/>
              <a:t>Indicator.open</a:t>
            </a:r>
            <a:r>
              <a:rPr lang="en-US" altLang="zh-CN" sz="2400" dirty="0"/>
              <a:t>('</a:t>
            </a:r>
            <a:r>
              <a:rPr lang="zh-CN" altLang="en-US" sz="2400" dirty="0"/>
              <a:t>加载中</a:t>
            </a:r>
            <a:r>
              <a:rPr lang="en-US" altLang="zh-CN" sz="2400" dirty="0"/>
              <a:t>...');</a:t>
            </a:r>
          </a:p>
          <a:p>
            <a:r>
              <a:rPr lang="zh-CN" altLang="en-US" sz="2400" dirty="0"/>
              <a:t>也可以在调用时传入一个对象</a:t>
            </a:r>
          </a:p>
          <a:p>
            <a:pPr marL="0" indent="0">
              <a:buNone/>
            </a:pPr>
            <a:r>
              <a:rPr lang="en-US" altLang="zh-CN" sz="2400" dirty="0" err="1"/>
              <a:t>Indicator.open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text: '</a:t>
            </a:r>
            <a:r>
              <a:rPr lang="zh-CN" altLang="en-US" sz="2400" dirty="0"/>
              <a:t>加载中</a:t>
            </a:r>
            <a:r>
              <a:rPr lang="en-US" altLang="zh-CN" sz="2400" dirty="0"/>
              <a:t>...',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spinnerType</a:t>
            </a:r>
            <a:r>
              <a:rPr lang="en-US" altLang="zh-CN" sz="2400" dirty="0"/>
              <a:t>: 'fading-circle'</a:t>
            </a:r>
          </a:p>
          <a:p>
            <a:pPr marL="0" indent="0">
              <a:buNone/>
            </a:pPr>
            <a:r>
              <a:rPr lang="en-US" altLang="zh-CN" sz="2400" dirty="0"/>
              <a:t>});</a:t>
            </a:r>
          </a:p>
          <a:p>
            <a:r>
              <a:rPr lang="zh-CN" altLang="en-US" sz="2400" dirty="0"/>
              <a:t>调用 </a:t>
            </a:r>
            <a:r>
              <a:rPr lang="en-US" altLang="zh-CN" sz="2400" dirty="0"/>
              <a:t>close </a:t>
            </a:r>
            <a:r>
              <a:rPr lang="zh-CN" altLang="en-US" sz="2400" dirty="0"/>
              <a:t>方法将其关闭</a:t>
            </a:r>
          </a:p>
          <a:p>
            <a:pPr marL="0" indent="0">
              <a:buNone/>
            </a:pPr>
            <a:r>
              <a:rPr lang="en-US" altLang="zh-CN" sz="2400" dirty="0" err="1"/>
              <a:t>Indicator.close</a:t>
            </a:r>
            <a:r>
              <a:rPr lang="en-US" altLang="zh-CN" sz="2400" dirty="0"/>
              <a:t>();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Indicator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049864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下拉</a:t>
            </a:r>
            <a:r>
              <a:rPr lang="en-US" altLang="zh-CN" sz="2400" dirty="0"/>
              <a:t>/</a:t>
            </a:r>
            <a:r>
              <a:rPr lang="zh-CN" altLang="en-US" sz="2400" dirty="0"/>
              <a:t>上拉刷新，支持自定义 </a:t>
            </a:r>
            <a:r>
              <a:rPr lang="en-US" altLang="zh-CN" sz="2400" dirty="0"/>
              <a:t>HTML </a:t>
            </a:r>
            <a:r>
              <a:rPr lang="zh-CN" altLang="en-US" sz="2400" dirty="0"/>
              <a:t>模板。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import { </a:t>
            </a:r>
            <a:r>
              <a:rPr lang="en-US" altLang="zh-CN" sz="2400" dirty="0" err="1"/>
              <a:t>Loadmore</a:t>
            </a:r>
            <a:r>
              <a:rPr lang="en-US" altLang="zh-CN" sz="2400" dirty="0"/>
              <a:t> } from 'mint-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';</a:t>
            </a:r>
          </a:p>
          <a:p>
            <a:pPr marL="0" indent="0">
              <a:buNone/>
            </a:pPr>
            <a:r>
              <a:rPr lang="en-US" altLang="zh-CN" sz="2400" dirty="0" err="1"/>
              <a:t>Vue.component</a:t>
            </a:r>
            <a:r>
              <a:rPr lang="en-US" altLang="zh-CN" sz="2400" dirty="0"/>
              <a:t>(Loadmore.name, </a:t>
            </a:r>
            <a:r>
              <a:rPr lang="en-US" altLang="zh-CN" sz="2400" dirty="0" err="1"/>
              <a:t>Loadmore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https://mint-ui.github.io/docs/#!/zh-cn2/loadmore</a:t>
            </a:r>
            <a:endParaRPr lang="en-US" altLang="zh-CN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Loadmore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670255"/>
            <a:ext cx="3390900" cy="10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30794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mt-loadmore</a:t>
            </a:r>
            <a:r>
              <a:rPr lang="en-US" altLang="zh-CN" sz="2000" dirty="0"/>
              <a:t> :top-method="</a:t>
            </a:r>
            <a:r>
              <a:rPr lang="en-US" altLang="zh-CN" sz="2000" dirty="0" err="1"/>
              <a:t>loadTop</a:t>
            </a:r>
            <a:r>
              <a:rPr lang="en-US" altLang="zh-CN" sz="2000" dirty="0"/>
              <a:t>" :bottom-method="</a:t>
            </a:r>
            <a:r>
              <a:rPr lang="en-US" altLang="zh-CN" sz="2000" dirty="0" err="1"/>
              <a:t>loadBottom</a:t>
            </a:r>
            <a:r>
              <a:rPr lang="en-US" altLang="zh-CN" sz="2000" dirty="0"/>
              <a:t>" :bottom-all-loaded="</a:t>
            </a:r>
            <a:r>
              <a:rPr lang="en-US" altLang="zh-CN" sz="2000" dirty="0" err="1"/>
              <a:t>allLoaded</a:t>
            </a:r>
            <a:r>
              <a:rPr lang="en-US" altLang="zh-CN" sz="2000" dirty="0"/>
              <a:t>" ref="</a:t>
            </a:r>
            <a:r>
              <a:rPr lang="en-US" altLang="zh-CN" sz="2000" dirty="0" err="1"/>
              <a:t>loadmore</a:t>
            </a:r>
            <a:r>
              <a:rPr lang="en-US" altLang="zh-CN" sz="2000" dirty="0"/>
              <a:t>"&gt;</a:t>
            </a:r>
          </a:p>
          <a:p>
            <a:pPr marL="0" indent="0">
              <a:buNone/>
            </a:pPr>
            <a:r>
              <a:rPr lang="en-US" altLang="zh-CN" sz="2000" dirty="0"/>
              <a:t>  &lt;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    &lt;li v-for="item in list"&gt;{{ item }}&lt;/li&gt;</a:t>
            </a:r>
          </a:p>
          <a:p>
            <a:pPr marL="0" indent="0">
              <a:buNone/>
            </a:pPr>
            <a:r>
              <a:rPr lang="en-US" altLang="zh-CN" sz="2000" dirty="0"/>
              <a:t>  &lt;/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mt-loadmore</a:t>
            </a:r>
            <a:r>
              <a:rPr lang="en-US" altLang="zh-CN" sz="2000" dirty="0"/>
              <a:t>&gt;</a:t>
            </a:r>
          </a:p>
          <a:p>
            <a:r>
              <a:rPr lang="zh-CN" altLang="en-US" sz="2000" dirty="0"/>
              <a:t>以列表顶部的下拉刷新为例：按住列表，下拉一定距离（通过 </a:t>
            </a:r>
            <a:r>
              <a:rPr lang="en-US" altLang="zh-CN" sz="2000" dirty="0" err="1"/>
              <a:t>topDistance</a:t>
            </a:r>
            <a:r>
              <a:rPr lang="en-US" altLang="zh-CN" sz="2000" dirty="0"/>
              <a:t> </a:t>
            </a:r>
            <a:r>
              <a:rPr lang="zh-CN" altLang="en-US" sz="2000" dirty="0"/>
              <a:t>配置）后释放，被指定为 </a:t>
            </a:r>
            <a:r>
              <a:rPr lang="en-US" altLang="zh-CN" sz="2000" dirty="0"/>
              <a:t>top-method </a:t>
            </a:r>
            <a:r>
              <a:rPr lang="zh-CN" altLang="en-US" sz="2000" dirty="0"/>
              <a:t>的方法就会执行</a:t>
            </a:r>
          </a:p>
          <a:p>
            <a:pPr marL="0" indent="0">
              <a:buNone/>
            </a:pPr>
            <a:r>
              <a:rPr lang="en-US" altLang="zh-CN" sz="2000" dirty="0" err="1"/>
              <a:t>loadTop</a:t>
            </a:r>
            <a:r>
              <a:rPr lang="en-US" altLang="zh-CN" sz="2000" dirty="0"/>
              <a:t>(id) {</a:t>
            </a:r>
          </a:p>
          <a:p>
            <a:pPr marL="0" indent="0">
              <a:buNone/>
            </a:pPr>
            <a:r>
              <a:rPr lang="en-US" altLang="zh-CN" sz="2000" dirty="0"/>
              <a:t>  ...// </a:t>
            </a:r>
            <a:r>
              <a:rPr lang="zh-CN" altLang="en-US" sz="2000" dirty="0"/>
              <a:t>加载更多数据</a:t>
            </a:r>
          </a:p>
          <a:p>
            <a:pPr marL="0" indent="0"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this.$</a:t>
            </a:r>
            <a:r>
              <a:rPr lang="en-US" altLang="zh-CN" sz="2000" dirty="0" err="1"/>
              <a:t>refs.loadmore.onTopLoaded</a:t>
            </a:r>
            <a:r>
              <a:rPr lang="en-US" altLang="zh-CN" sz="2000" dirty="0"/>
              <a:t>(id);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r>
              <a:rPr lang="zh-CN" altLang="en-US" sz="2000" dirty="0">
                <a:latin typeface="+mn-ea"/>
              </a:rPr>
              <a:t>注意在这个方法的最后需要手动调用 </a:t>
            </a:r>
            <a:r>
              <a:rPr lang="en-US" altLang="zh-CN" sz="2000" dirty="0" err="1">
                <a:latin typeface="+mn-ea"/>
              </a:rPr>
              <a:t>loadmore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 </a:t>
            </a:r>
            <a:r>
              <a:rPr lang="en-US" altLang="zh-CN" sz="2000" dirty="0" err="1">
                <a:latin typeface="+mn-ea"/>
              </a:rPr>
              <a:t>onTopLoaded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事件，参数为 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。这是因为在加载数据后需要对组件进行一些重新定位的操作，</a:t>
            </a:r>
            <a:r>
              <a:rPr lang="en-US" altLang="zh-CN" sz="2000" dirty="0">
                <a:latin typeface="+mn-ea"/>
              </a:rPr>
              <a:t>id </a:t>
            </a:r>
            <a:r>
              <a:rPr lang="zh-CN" altLang="en-US" sz="2000" dirty="0">
                <a:latin typeface="+mn-ea"/>
              </a:rPr>
              <a:t>参数能够避免在同一页面有多个 </a:t>
            </a:r>
            <a:r>
              <a:rPr lang="en-US" altLang="zh-CN" sz="2000" dirty="0" err="1">
                <a:latin typeface="+mn-ea"/>
              </a:rPr>
              <a:t>loadmore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实例时互相干扰。列表底部的上拉刷新与之类似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LoadMore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764059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列表底部的上拉刷新与之类似</a:t>
            </a:r>
          </a:p>
          <a:p>
            <a:pPr marL="0" indent="0">
              <a:buNone/>
            </a:pPr>
            <a:r>
              <a:rPr lang="en-US" altLang="zh-CN" sz="2400" dirty="0" err="1"/>
              <a:t>loadBottom</a:t>
            </a:r>
            <a:r>
              <a:rPr lang="en-US" altLang="zh-CN" sz="2400" dirty="0"/>
              <a:t>(id) {</a:t>
            </a:r>
          </a:p>
          <a:p>
            <a:pPr marL="0" indent="0">
              <a:buNone/>
            </a:pPr>
            <a:r>
              <a:rPr lang="en-US" altLang="zh-CN" sz="2400" dirty="0"/>
              <a:t>  ...// </a:t>
            </a:r>
            <a:r>
              <a:rPr lang="zh-CN" altLang="en-US" sz="2400" dirty="0"/>
              <a:t>加载更多数据</a:t>
            </a:r>
          </a:p>
          <a:p>
            <a:pPr marL="0" indent="0">
              <a:buNone/>
            </a:pPr>
            <a:r>
              <a:rPr lang="zh-CN" altLang="en-US" sz="2400" dirty="0"/>
              <a:t>  </a:t>
            </a:r>
            <a:r>
              <a:rPr lang="en-US" altLang="zh-CN" sz="2400" dirty="0" err="1"/>
              <a:t>this.allLoaded</a:t>
            </a:r>
            <a:r>
              <a:rPr lang="en-US" altLang="zh-CN" sz="2400" dirty="0"/>
              <a:t> = true;// </a:t>
            </a:r>
            <a:r>
              <a:rPr lang="zh-CN" altLang="en-US" sz="2400" dirty="0"/>
              <a:t>若数据已全部获取完毕</a:t>
            </a:r>
          </a:p>
          <a:p>
            <a:pPr marL="0" indent="0"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this.$</a:t>
            </a:r>
            <a:r>
              <a:rPr lang="en-US" altLang="zh-CN" sz="2400" dirty="0" err="1"/>
              <a:t>refs.loadmore.onBottomLoaded</a:t>
            </a:r>
            <a:r>
              <a:rPr lang="en-US" altLang="zh-CN" sz="2400" dirty="0"/>
              <a:t>(id);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r>
              <a:rPr lang="zh-CN" altLang="en-US" sz="2400" dirty="0"/>
              <a:t>唯一的区别是，当底部数据全部获取完毕时，可以将绑定到组件 </a:t>
            </a:r>
            <a:r>
              <a:rPr lang="en-US" altLang="zh-CN" sz="2400" dirty="0"/>
              <a:t>bottom-all-loaded </a:t>
            </a:r>
            <a:r>
              <a:rPr lang="zh-CN" altLang="en-US" sz="2400" dirty="0"/>
              <a:t>属性的变量赋值为 </a:t>
            </a:r>
            <a:r>
              <a:rPr lang="en-US" altLang="zh-CN" sz="2400" dirty="0"/>
              <a:t>true</a:t>
            </a:r>
            <a:r>
              <a:rPr lang="zh-CN" altLang="en-US" sz="2400" dirty="0"/>
              <a:t>，这样 </a:t>
            </a:r>
            <a:r>
              <a:rPr lang="en-US" altLang="zh-CN" sz="2400" dirty="0"/>
              <a:t>bottom-method </a:t>
            </a:r>
            <a:r>
              <a:rPr lang="zh-CN" altLang="en-US" sz="2400" dirty="0"/>
              <a:t>就不会再次执行了。</a:t>
            </a:r>
          </a:p>
          <a:p>
            <a:r>
              <a:rPr lang="zh-CN" altLang="en-US" sz="2400" dirty="0"/>
              <a:t>手指在屏幕上滑动的距离与组件实际移动的距离比值可以通过 </a:t>
            </a:r>
            <a:r>
              <a:rPr lang="en-US" altLang="zh-CN" sz="2400" dirty="0"/>
              <a:t>distance-index </a:t>
            </a:r>
            <a:r>
              <a:rPr lang="zh-CN" altLang="en-US" sz="2400" dirty="0"/>
              <a:t>参数配置，默认值为 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LoadMore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123473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无限滚动指令。</a:t>
            </a:r>
            <a:endParaRPr lang="en-US" altLang="zh-CN" sz="2400" dirty="0"/>
          </a:p>
          <a:p>
            <a:r>
              <a:rPr lang="zh-CN" altLang="en-US" sz="2000" dirty="0"/>
              <a:t>引入</a:t>
            </a:r>
          </a:p>
          <a:p>
            <a:pPr marL="0" indent="0">
              <a:buNone/>
            </a:pPr>
            <a:r>
              <a:rPr lang="en-US" altLang="zh-CN" sz="2000" dirty="0"/>
              <a:t>import { </a:t>
            </a:r>
            <a:r>
              <a:rPr lang="en-US" altLang="zh-CN" sz="2000" dirty="0" err="1"/>
              <a:t>InfiniteScroll</a:t>
            </a:r>
            <a:r>
              <a:rPr lang="en-US" altLang="zh-CN" sz="2000" dirty="0"/>
              <a:t> } from 'mint-</a:t>
            </a:r>
            <a:r>
              <a:rPr lang="en-US" altLang="zh-CN" sz="2000" dirty="0" err="1"/>
              <a:t>ui</a:t>
            </a:r>
            <a:r>
              <a:rPr lang="en-US" altLang="zh-CN" sz="2000" dirty="0"/>
              <a:t>'; </a:t>
            </a:r>
          </a:p>
          <a:p>
            <a:pPr marL="0" indent="0">
              <a:buNone/>
            </a:pPr>
            <a:r>
              <a:rPr lang="en-US" altLang="zh-CN" sz="2000" dirty="0" err="1"/>
              <a:t>Vue.use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InfiniteScroll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https://mint-ui.github.io/docs/#!/zh-cn2/infinite-scroll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Infinite scroll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1019175"/>
            <a:ext cx="28860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89671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800" dirty="0"/>
              <a:t>为 </a:t>
            </a:r>
            <a:r>
              <a:rPr lang="en-US" altLang="zh-CN" sz="1800" dirty="0"/>
              <a:t>HTML </a:t>
            </a:r>
            <a:r>
              <a:rPr lang="zh-CN" altLang="en-US" sz="1800" dirty="0"/>
              <a:t>元素添加 </a:t>
            </a:r>
            <a:r>
              <a:rPr lang="en-US" altLang="zh-CN" sz="1800" dirty="0"/>
              <a:t>v-infinite-scroll </a:t>
            </a:r>
            <a:r>
              <a:rPr lang="zh-CN" altLang="en-US" sz="1800" dirty="0"/>
              <a:t>指令即可使用无限滚动。滚动该元素，当其底部与被滚动元素底部的距离小于给定的阈值（通过 </a:t>
            </a:r>
            <a:r>
              <a:rPr lang="en-US" altLang="zh-CN" sz="1800" dirty="0"/>
              <a:t>infinite-scroll-distance </a:t>
            </a:r>
            <a:r>
              <a:rPr lang="zh-CN" altLang="en-US" sz="1800" dirty="0"/>
              <a:t>设置）时，绑定到 </a:t>
            </a:r>
            <a:r>
              <a:rPr lang="en-US" altLang="zh-CN" sz="1800" dirty="0"/>
              <a:t>v-infinite-scroll </a:t>
            </a:r>
            <a:r>
              <a:rPr lang="zh-CN" altLang="en-US" sz="1800" dirty="0"/>
              <a:t>指令的方法就会被触发。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ul</a:t>
            </a:r>
            <a:r>
              <a:rPr lang="en-US" altLang="zh-CN" sz="1800" dirty="0"/>
              <a:t>  v-infinite-scroll="</a:t>
            </a:r>
            <a:r>
              <a:rPr lang="en-US" altLang="zh-CN" sz="1800" dirty="0" err="1"/>
              <a:t>loadMore</a:t>
            </a:r>
            <a:r>
              <a:rPr lang="en-US" altLang="zh-CN" sz="1800" dirty="0"/>
              <a:t>"  infinite-scroll-disabled="loading"</a:t>
            </a:r>
          </a:p>
          <a:p>
            <a:pPr marL="0" indent="0">
              <a:buNone/>
            </a:pPr>
            <a:r>
              <a:rPr lang="en-US" altLang="zh-CN" sz="1800" dirty="0"/>
              <a:t>  infinite-scroll-distance="10"&gt;</a:t>
            </a:r>
          </a:p>
          <a:p>
            <a:pPr marL="0" indent="0">
              <a:buNone/>
            </a:pPr>
            <a:r>
              <a:rPr lang="en-US" altLang="zh-CN" sz="1800" dirty="0"/>
              <a:t>  &lt;li v-for="item in list"&gt;{{ item }}&lt;/li&gt;</a:t>
            </a:r>
          </a:p>
          <a:p>
            <a:pPr marL="0" indent="0"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ul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 err="1"/>
              <a:t>loadMore</a:t>
            </a:r>
            <a:r>
              <a:rPr lang="en-US" altLang="zh-CN" sz="1800" dirty="0"/>
              <a:t>() {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this.loading</a:t>
            </a:r>
            <a:r>
              <a:rPr lang="en-US" altLang="zh-CN" sz="1800" dirty="0"/>
              <a:t> = true;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setTimeout</a:t>
            </a:r>
            <a:r>
              <a:rPr lang="en-US" altLang="zh-CN" sz="1800" dirty="0"/>
              <a:t>(() =&gt; {</a:t>
            </a:r>
          </a:p>
          <a:p>
            <a:pPr marL="0" indent="0">
              <a:buNone/>
            </a:pPr>
            <a:r>
              <a:rPr lang="en-US" altLang="zh-CN" sz="1800" dirty="0"/>
              <a:t>    let last = </a:t>
            </a:r>
            <a:r>
              <a:rPr lang="en-US" altLang="zh-CN" sz="1800" dirty="0" err="1"/>
              <a:t>this.list</a:t>
            </a:r>
            <a:r>
              <a:rPr lang="en-US" altLang="zh-CN" sz="1800" dirty="0"/>
              <a:t>[</a:t>
            </a:r>
            <a:r>
              <a:rPr lang="en-US" altLang="zh-CN" sz="1800" dirty="0" err="1"/>
              <a:t>this.list.length</a:t>
            </a:r>
            <a:r>
              <a:rPr lang="en-US" altLang="zh-CN" sz="1800" dirty="0"/>
              <a:t> - 1];</a:t>
            </a:r>
          </a:p>
          <a:p>
            <a:pPr marL="0" indent="0">
              <a:buNone/>
            </a:pPr>
            <a:r>
              <a:rPr lang="en-US" altLang="zh-CN" sz="1800" dirty="0"/>
              <a:t>    for (let i = 1; i &lt;= 10; i++) {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this.list.push</a:t>
            </a:r>
            <a:r>
              <a:rPr lang="en-US" altLang="zh-CN" sz="1800" dirty="0"/>
              <a:t>(last + i);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this.loading</a:t>
            </a:r>
            <a:r>
              <a:rPr lang="en-US" altLang="zh-CN" sz="1800" dirty="0"/>
              <a:t> = false;</a:t>
            </a:r>
          </a:p>
          <a:p>
            <a:pPr marL="0" indent="0">
              <a:buNone/>
            </a:pPr>
            <a:r>
              <a:rPr lang="en-US" altLang="zh-CN" sz="1800" dirty="0"/>
              <a:t>  }, 2500);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en-US" altLang="zh-CN" sz="16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Infinite scroll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060185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</a:rPr>
              <a:t>弹出式提示框，有多种交互形式。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引入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import { </a:t>
            </a:r>
            <a:r>
              <a:rPr lang="en-US" altLang="zh-CN" sz="2400" dirty="0" err="1">
                <a:latin typeface="+mn-ea"/>
              </a:rPr>
              <a:t>MessageBox</a:t>
            </a:r>
            <a:r>
              <a:rPr lang="en-US" altLang="zh-CN" sz="2400" dirty="0">
                <a:latin typeface="+mn-ea"/>
              </a:rPr>
              <a:t> } from 'mint-</a:t>
            </a:r>
            <a:r>
              <a:rPr lang="en-US" altLang="zh-CN" sz="2400" dirty="0" err="1">
                <a:latin typeface="+mn-ea"/>
              </a:rPr>
              <a:t>ui</a:t>
            </a:r>
            <a:r>
              <a:rPr lang="en-US" altLang="zh-CN" sz="2400" dirty="0">
                <a:latin typeface="+mn-ea"/>
              </a:rPr>
              <a:t>';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hlinkClick r:id="rId2"/>
              </a:rPr>
              <a:t>http://mint-ui.github.io/docs/#!/zh-cn2/message-box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r>
              <a:rPr lang="zh-CN" altLang="en-US" sz="2400" dirty="0"/>
              <a:t>以标题与内容字符串为参数进行调用</a:t>
            </a:r>
          </a:p>
          <a:p>
            <a:r>
              <a:rPr lang="en-US" altLang="zh-CN" sz="2400" dirty="0" err="1"/>
              <a:t>MessageBox</a:t>
            </a:r>
            <a:r>
              <a:rPr lang="en-US" altLang="zh-CN" sz="2400" dirty="0"/>
              <a:t>('</a:t>
            </a:r>
            <a:r>
              <a:rPr lang="zh-CN" altLang="en-US" sz="2400" dirty="0"/>
              <a:t>提示</a:t>
            </a:r>
            <a:r>
              <a:rPr lang="en-US" altLang="zh-CN" sz="2400" dirty="0"/>
              <a:t>', '</a:t>
            </a:r>
            <a:r>
              <a:rPr lang="zh-CN" altLang="en-US" sz="2400" dirty="0"/>
              <a:t>操作成功</a:t>
            </a:r>
            <a:r>
              <a:rPr lang="en-US" altLang="zh-CN" sz="2400" dirty="0"/>
              <a:t>');</a:t>
            </a:r>
          </a:p>
          <a:p>
            <a:r>
              <a:rPr lang="zh-CN" altLang="en-US" sz="2400" dirty="0"/>
              <a:t>或者传入一个对象</a:t>
            </a:r>
          </a:p>
          <a:p>
            <a:pPr marL="0" indent="0">
              <a:buNone/>
            </a:pPr>
            <a:r>
              <a:rPr lang="en-US" altLang="zh-CN" sz="2400" dirty="0" err="1"/>
              <a:t>MessageBox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title: '</a:t>
            </a:r>
            <a:r>
              <a:rPr lang="zh-CN" altLang="en-US" sz="2400" dirty="0"/>
              <a:t>提示</a:t>
            </a:r>
            <a:r>
              <a:rPr lang="en-US" altLang="zh-CN" sz="2400" dirty="0"/>
              <a:t>',</a:t>
            </a:r>
          </a:p>
          <a:p>
            <a:pPr marL="0" indent="0">
              <a:buNone/>
            </a:pPr>
            <a:r>
              <a:rPr lang="en-US" altLang="zh-CN" sz="2400" dirty="0"/>
              <a:t>  message: '</a:t>
            </a:r>
            <a:r>
              <a:rPr lang="zh-CN" altLang="en-US" sz="2400" dirty="0"/>
              <a:t>确定执行此操作</a:t>
            </a:r>
            <a:r>
              <a:rPr lang="en-US" altLang="zh-CN" sz="2400" dirty="0"/>
              <a:t>?',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showCancelButton</a:t>
            </a:r>
            <a:r>
              <a:rPr lang="en-US" altLang="zh-CN" sz="2400" dirty="0"/>
              <a:t>: true</a:t>
            </a:r>
          </a:p>
          <a:p>
            <a:pPr marL="0" indent="0">
              <a:buNone/>
            </a:pPr>
            <a:r>
              <a:rPr lang="en-US" altLang="zh-CN" sz="2400" dirty="0"/>
              <a:t>});</a:t>
            </a: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box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2879617"/>
            <a:ext cx="2738437" cy="16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72338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此外，</a:t>
            </a:r>
            <a:r>
              <a:rPr lang="en-US" altLang="zh-CN" sz="2000" dirty="0" err="1"/>
              <a:t>MessageBox</a:t>
            </a:r>
            <a:r>
              <a:rPr lang="en-US" altLang="zh-CN" sz="2000" dirty="0"/>
              <a:t> </a:t>
            </a:r>
            <a:r>
              <a:rPr lang="zh-CN" altLang="en-US" sz="2000" dirty="0"/>
              <a:t>还提供了 </a:t>
            </a:r>
            <a:r>
              <a:rPr lang="en-US" altLang="zh-CN" sz="2000" dirty="0"/>
              <a:t>alert</a:t>
            </a:r>
            <a:r>
              <a:rPr lang="zh-CN" altLang="en-US" sz="2000" dirty="0"/>
              <a:t>、</a:t>
            </a:r>
            <a:r>
              <a:rPr lang="en-US" altLang="zh-CN" sz="2000" dirty="0"/>
              <a:t>confirm </a:t>
            </a:r>
            <a:r>
              <a:rPr lang="zh-CN" altLang="en-US" sz="2000" dirty="0"/>
              <a:t>和 </a:t>
            </a:r>
            <a:r>
              <a:rPr lang="en-US" altLang="zh-CN" sz="2000" dirty="0"/>
              <a:t>prompt </a:t>
            </a:r>
            <a:r>
              <a:rPr lang="zh-CN" altLang="en-US" sz="2000" dirty="0"/>
              <a:t>三个方法，它们都返回一个 </a:t>
            </a:r>
            <a:r>
              <a:rPr lang="en-US" altLang="zh-CN" sz="2000" dirty="0"/>
              <a:t>Promise</a:t>
            </a: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MessageBox.alert</a:t>
            </a:r>
            <a:r>
              <a:rPr lang="en-US" altLang="zh-CN" sz="2000" dirty="0">
                <a:latin typeface="+mn-ea"/>
              </a:rPr>
              <a:t>(message, title);</a:t>
            </a: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MessageBox.alert</a:t>
            </a:r>
            <a:r>
              <a:rPr lang="en-US" altLang="zh-CN" sz="2000" dirty="0">
                <a:latin typeface="+mn-ea"/>
              </a:rPr>
              <a:t>('</a:t>
            </a:r>
            <a:r>
              <a:rPr lang="zh-CN" altLang="en-US" sz="2000" dirty="0">
                <a:latin typeface="+mn-ea"/>
              </a:rPr>
              <a:t>操作成功</a:t>
            </a:r>
            <a:r>
              <a:rPr lang="en-US" altLang="zh-CN" sz="2000" dirty="0">
                <a:latin typeface="+mn-ea"/>
              </a:rPr>
              <a:t>').then(action =&gt;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...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});</a:t>
            </a: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MessageBox.confirm</a:t>
            </a:r>
            <a:r>
              <a:rPr lang="en-US" altLang="zh-CN" sz="2000" dirty="0">
                <a:latin typeface="+mn-ea"/>
              </a:rPr>
              <a:t>(message, title);</a:t>
            </a: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MessageBox.confirm</a:t>
            </a:r>
            <a:r>
              <a:rPr lang="en-US" altLang="zh-CN" sz="2000" dirty="0">
                <a:latin typeface="+mn-ea"/>
              </a:rPr>
              <a:t>('</a:t>
            </a:r>
            <a:r>
              <a:rPr lang="zh-CN" altLang="en-US" sz="2000" dirty="0">
                <a:latin typeface="+mn-ea"/>
              </a:rPr>
              <a:t>确定执行此操作</a:t>
            </a:r>
            <a:r>
              <a:rPr lang="en-US" altLang="zh-CN" sz="2000" dirty="0">
                <a:latin typeface="+mn-ea"/>
              </a:rPr>
              <a:t>?').then(action =&gt;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...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});</a:t>
            </a: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MessageBox.prompt</a:t>
            </a:r>
            <a:r>
              <a:rPr lang="en-US" altLang="zh-CN" sz="2000" dirty="0">
                <a:latin typeface="+mn-ea"/>
              </a:rPr>
              <a:t>(message, title);</a:t>
            </a: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MessageBox.prompt</a:t>
            </a:r>
            <a:r>
              <a:rPr lang="en-US" altLang="zh-CN" sz="2000" dirty="0">
                <a:latin typeface="+mn-ea"/>
              </a:rPr>
              <a:t>('</a:t>
            </a:r>
            <a:r>
              <a:rPr lang="zh-CN" altLang="en-US" sz="2000" dirty="0">
                <a:latin typeface="+mn-ea"/>
              </a:rPr>
              <a:t>请输入姓名</a:t>
            </a:r>
            <a:r>
              <a:rPr lang="en-US" altLang="zh-CN" sz="2000" dirty="0">
                <a:latin typeface="+mn-ea"/>
              </a:rPr>
              <a:t>').then(({ value, action }) =&gt;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...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});</a:t>
            </a:r>
          </a:p>
          <a:p>
            <a:r>
              <a:rPr lang="zh-CN" altLang="en-US" sz="2000" dirty="0"/>
              <a:t>在 </a:t>
            </a:r>
            <a:r>
              <a:rPr lang="en-US" altLang="zh-CN" sz="2000" dirty="0"/>
              <a:t>prompt </a:t>
            </a:r>
            <a:r>
              <a:rPr lang="zh-CN" altLang="en-US" sz="2000" dirty="0"/>
              <a:t>中，若用户点击了取消按钮，则 </a:t>
            </a:r>
            <a:r>
              <a:rPr lang="en-US" altLang="zh-CN" sz="2000" dirty="0"/>
              <a:t>Promise </a:t>
            </a:r>
            <a:r>
              <a:rPr lang="zh-CN" altLang="en-US" sz="2000" dirty="0"/>
              <a:t>的状态会变为 </a:t>
            </a:r>
            <a:r>
              <a:rPr lang="en-US" altLang="zh-CN" sz="2000" dirty="0"/>
              <a:t>rejected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box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97233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71500" y="836712"/>
            <a:ext cx="8353425" cy="5659338"/>
          </a:xfrm>
        </p:spPr>
        <p:txBody>
          <a:bodyPr/>
          <a:lstStyle/>
          <a:p>
            <a:r>
              <a:rPr lang="en-US" altLang="zh-CN" sz="2800" dirty="0" err="1">
                <a:solidFill>
                  <a:srgbClr val="0033CC"/>
                </a:solidFill>
              </a:rPr>
              <a:t>vux</a:t>
            </a:r>
            <a:r>
              <a:rPr lang="en-US" altLang="zh-CN" sz="2800" dirty="0">
                <a:solidFill>
                  <a:srgbClr val="0033CC"/>
                </a:solidFill>
              </a:rPr>
              <a:t> </a:t>
            </a:r>
            <a:r>
              <a:rPr lang="zh-CN" altLang="en-US" sz="2800" dirty="0">
                <a:solidFill>
                  <a:srgbClr val="0033CC"/>
                </a:solidFill>
              </a:rPr>
              <a:t>基于</a:t>
            </a:r>
            <a:r>
              <a:rPr lang="en-US" altLang="zh-CN" sz="2800" dirty="0" err="1">
                <a:solidFill>
                  <a:srgbClr val="0033CC"/>
                </a:solidFill>
              </a:rPr>
              <a:t>Vue</a:t>
            </a:r>
            <a:r>
              <a:rPr lang="zh-CN" altLang="en-US" sz="2800" dirty="0">
                <a:solidFill>
                  <a:srgbClr val="0033CC"/>
                </a:solidFill>
              </a:rPr>
              <a:t>和</a:t>
            </a:r>
            <a:r>
              <a:rPr lang="en-US" altLang="zh-CN" sz="2800" dirty="0" err="1">
                <a:solidFill>
                  <a:srgbClr val="0033CC"/>
                </a:solidFill>
              </a:rPr>
              <a:t>WeUI</a:t>
            </a:r>
            <a:r>
              <a:rPr lang="zh-CN" altLang="en-US" sz="2800" dirty="0">
                <a:solidFill>
                  <a:srgbClr val="0033CC"/>
                </a:solidFill>
              </a:rPr>
              <a:t>的组件库</a:t>
            </a:r>
            <a:endParaRPr lang="en-US" altLang="zh-CN" sz="2800" dirty="0">
              <a:solidFill>
                <a:srgbClr val="0033CC"/>
              </a:solidFill>
            </a:endParaRPr>
          </a:p>
          <a:p>
            <a:pPr lvl="1"/>
            <a:r>
              <a:rPr lang="en-US" altLang="zh-CN" sz="2400" dirty="0">
                <a:solidFill>
                  <a:srgbClr val="0033CC"/>
                </a:solidFill>
                <a:hlinkClick r:id="rId2"/>
              </a:rPr>
              <a:t>https://github.com/airyland/vux</a:t>
            </a:r>
            <a:endParaRPr lang="en-US" altLang="zh-CN" sz="2400" dirty="0">
              <a:solidFill>
                <a:srgbClr val="0033CC"/>
              </a:solidFill>
            </a:endParaRPr>
          </a:p>
          <a:p>
            <a:r>
              <a:rPr lang="en-US" altLang="zh-CN" dirty="0">
                <a:solidFill>
                  <a:srgbClr val="0033CC"/>
                </a:solidFill>
              </a:rPr>
              <a:t>mint-UI </a:t>
            </a:r>
            <a:r>
              <a:rPr lang="zh-CN" altLang="en-US" dirty="0">
                <a:solidFill>
                  <a:srgbClr val="0033CC"/>
                </a:solidFill>
              </a:rPr>
              <a:t>饿了么基于 </a:t>
            </a:r>
            <a:r>
              <a:rPr lang="en-US" altLang="zh-CN" dirty="0">
                <a:solidFill>
                  <a:srgbClr val="0033CC"/>
                </a:solidFill>
              </a:rPr>
              <a:t>Vue.js </a:t>
            </a:r>
            <a:r>
              <a:rPr lang="zh-CN" altLang="en-US" dirty="0">
                <a:solidFill>
                  <a:srgbClr val="0033CC"/>
                </a:solidFill>
              </a:rPr>
              <a:t>的移动端组件库</a:t>
            </a:r>
            <a:r>
              <a:rPr lang="en-US" altLang="zh-CN" sz="2400">
                <a:solidFill>
                  <a:srgbClr val="0033CC"/>
                </a:solidFill>
                <a:hlinkClick r:id="rId3"/>
              </a:rPr>
              <a:t>https://mint-ui.github.io/#!/zh-cn</a:t>
            </a:r>
            <a:endParaRPr lang="en-US" altLang="zh-CN" sz="2400">
              <a:solidFill>
                <a:srgbClr val="0033CC"/>
              </a:solidFill>
            </a:endParaRPr>
          </a:p>
          <a:p>
            <a:r>
              <a:rPr lang="en-US" altLang="zh-CN" sz="2800">
                <a:solidFill>
                  <a:srgbClr val="0033CC"/>
                </a:solidFill>
              </a:rPr>
              <a:t>muse </a:t>
            </a:r>
            <a:r>
              <a:rPr lang="en-US" altLang="zh-CN" sz="2800" dirty="0">
                <a:solidFill>
                  <a:srgbClr val="0033CC"/>
                </a:solidFill>
              </a:rPr>
              <a:t>UI,</a:t>
            </a:r>
            <a:r>
              <a:rPr lang="zh-CN" altLang="en-US" sz="2800" dirty="0">
                <a:solidFill>
                  <a:srgbClr val="0033CC"/>
                </a:solidFill>
              </a:rPr>
              <a:t> </a:t>
            </a:r>
            <a:r>
              <a:rPr lang="en-US" altLang="zh-CN" sz="2800" dirty="0">
                <a:solidFill>
                  <a:srgbClr val="0033CC"/>
                </a:solidFill>
              </a:rPr>
              <a:t>vue2.0</a:t>
            </a:r>
            <a:r>
              <a:rPr lang="zh-CN" altLang="en-US" sz="2800" dirty="0">
                <a:solidFill>
                  <a:srgbClr val="0033CC"/>
                </a:solidFill>
              </a:rPr>
              <a:t>版本。</a:t>
            </a:r>
            <a:endParaRPr lang="en-US" altLang="zh-CN" sz="2800" dirty="0">
              <a:solidFill>
                <a:srgbClr val="0033CC"/>
              </a:solidFill>
            </a:endParaRPr>
          </a:p>
          <a:p>
            <a:pPr lvl="1"/>
            <a:r>
              <a:rPr lang="en-US" altLang="zh-CN" sz="2400" dirty="0">
                <a:solidFill>
                  <a:srgbClr val="0033CC"/>
                </a:solidFill>
                <a:hlinkClick r:id="rId4"/>
              </a:rPr>
              <a:t>https://museui.github.io/#/index</a:t>
            </a:r>
            <a:endParaRPr lang="en-US" altLang="zh-CN" sz="2400" dirty="0">
              <a:solidFill>
                <a:srgbClr val="0033CC"/>
              </a:solidFill>
            </a:endParaRPr>
          </a:p>
          <a:p>
            <a:endParaRPr lang="en-US" altLang="zh-CN" sz="2800" dirty="0"/>
          </a:p>
          <a:p>
            <a:r>
              <a:rPr lang="en-US" altLang="zh-CN" sz="2800" dirty="0"/>
              <a:t>element </a:t>
            </a:r>
            <a:r>
              <a:rPr lang="en-US" altLang="zh-CN" sz="2800" dirty="0" err="1"/>
              <a:t>ui</a:t>
            </a:r>
            <a:r>
              <a:rPr lang="en-US" altLang="zh-CN" sz="2800" dirty="0"/>
              <a:t> </a:t>
            </a:r>
            <a:r>
              <a:rPr lang="zh-CN" altLang="en-US" sz="2800" dirty="0"/>
              <a:t>饿了么主要用于</a:t>
            </a:r>
            <a:r>
              <a:rPr lang="en-US" altLang="zh-CN" sz="2800" dirty="0"/>
              <a:t>web</a:t>
            </a:r>
            <a:r>
              <a:rPr lang="zh-CN" altLang="en-US" sz="2800" dirty="0"/>
              <a:t>后台</a:t>
            </a:r>
            <a:r>
              <a:rPr lang="en-US" altLang="zh-CN" sz="2800" dirty="0"/>
              <a:t>UI</a:t>
            </a:r>
          </a:p>
          <a:p>
            <a:pPr marL="342900" lvl="1" indent="0">
              <a:buNone/>
            </a:pPr>
            <a:r>
              <a:rPr lang="en-US" altLang="zh-CN" sz="2400" dirty="0">
                <a:hlinkClick r:id="rId5"/>
              </a:rPr>
              <a:t>http://element.eleme.io/#/zh-CN</a:t>
            </a:r>
            <a:endParaRPr lang="en-US" altLang="zh-CN" sz="2400" dirty="0"/>
          </a:p>
          <a:p>
            <a:r>
              <a:rPr lang="en-US" altLang="zh-CN" sz="2800" dirty="0"/>
              <a:t>iView </a:t>
            </a:r>
            <a:r>
              <a:rPr lang="zh-CN" altLang="en-US" sz="2800" dirty="0"/>
              <a:t>主要用于</a:t>
            </a:r>
            <a:r>
              <a:rPr lang="en-US" altLang="zh-CN" sz="2800" dirty="0"/>
              <a:t>web</a:t>
            </a:r>
            <a:r>
              <a:rPr lang="zh-CN" altLang="en-US" sz="2800" dirty="0"/>
              <a:t>后台</a:t>
            </a:r>
            <a:r>
              <a:rPr lang="en-US" altLang="zh-CN" sz="2800" dirty="0"/>
              <a:t>UI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 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组件库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75563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操作表，从屏幕下方移入。</a:t>
            </a:r>
          </a:p>
          <a:p>
            <a:r>
              <a:rPr lang="zh-CN" altLang="en-US" sz="2400" dirty="0"/>
              <a:t>引入</a:t>
            </a:r>
          </a:p>
          <a:p>
            <a:pPr marL="0" indent="0">
              <a:buNone/>
            </a:pPr>
            <a:r>
              <a:rPr lang="en-US" altLang="zh-CN" sz="2400" dirty="0"/>
              <a:t>import { </a:t>
            </a:r>
            <a:r>
              <a:rPr lang="en-US" altLang="zh-CN" sz="2400" dirty="0" err="1"/>
              <a:t>Actionsheet</a:t>
            </a:r>
            <a:r>
              <a:rPr lang="en-US" altLang="zh-CN" sz="2400" dirty="0"/>
              <a:t> } from 'mint-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';</a:t>
            </a:r>
          </a:p>
          <a:p>
            <a:pPr marL="0" indent="0">
              <a:buNone/>
            </a:pPr>
            <a:r>
              <a:rPr lang="en-US" altLang="zh-CN" sz="2400" dirty="0" err="1"/>
              <a:t>Vue.component</a:t>
            </a:r>
            <a:r>
              <a:rPr lang="en-US" altLang="zh-CN" sz="2400" dirty="0"/>
              <a:t>(Actionsheet.name, </a:t>
            </a:r>
            <a:r>
              <a:rPr lang="en-US" altLang="zh-CN" sz="2400" dirty="0" err="1"/>
              <a:t>Actionsheet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http://mint-ui.github.io/docs/#!/zh-cn2/action-sheet</a:t>
            </a:r>
            <a:endParaRPr lang="en-US" altLang="zh-CN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sheet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3475908"/>
            <a:ext cx="3333750" cy="26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13191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操作表，从屏幕下方移入。</a:t>
            </a:r>
          </a:p>
          <a:p>
            <a:r>
              <a:rPr lang="zh-CN" altLang="en-US" sz="2400" dirty="0"/>
              <a:t>引入</a:t>
            </a:r>
          </a:p>
          <a:p>
            <a:pPr marL="0" indent="0">
              <a:buNone/>
            </a:pPr>
            <a:r>
              <a:rPr lang="en-US" altLang="zh-CN" sz="2400" dirty="0"/>
              <a:t>import { </a:t>
            </a:r>
            <a:r>
              <a:rPr lang="en-US" altLang="zh-CN" sz="2400" dirty="0" err="1"/>
              <a:t>Actionsheet</a:t>
            </a:r>
            <a:r>
              <a:rPr lang="en-US" altLang="zh-CN" sz="2400" dirty="0"/>
              <a:t> } from 'mint-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';</a:t>
            </a:r>
          </a:p>
          <a:p>
            <a:pPr marL="0" indent="0">
              <a:buNone/>
            </a:pPr>
            <a:r>
              <a:rPr lang="en-US" altLang="zh-CN" sz="2400" dirty="0" err="1"/>
              <a:t>Vue.component</a:t>
            </a:r>
            <a:r>
              <a:rPr lang="en-US" altLang="zh-CN" sz="2400" dirty="0"/>
              <a:t>(Actionsheet.name, </a:t>
            </a:r>
            <a:r>
              <a:rPr lang="en-US" altLang="zh-CN" sz="2400" dirty="0" err="1"/>
              <a:t>Actionsheet</a:t>
            </a:r>
            <a:r>
              <a:rPr lang="en-US" altLang="zh-CN" sz="2400" dirty="0"/>
              <a:t>);</a:t>
            </a:r>
          </a:p>
          <a:p>
            <a:r>
              <a:rPr lang="zh-CN" altLang="en-US" sz="2400" dirty="0"/>
              <a:t>例子</a:t>
            </a:r>
          </a:p>
          <a:p>
            <a:r>
              <a:rPr lang="en-US" altLang="zh-CN" sz="2400" dirty="0"/>
              <a:t>actions </a:t>
            </a:r>
            <a:r>
              <a:rPr lang="zh-CN" altLang="en-US" sz="2400" dirty="0"/>
              <a:t>属性绑定一个由对象组成的数组，每个对象有 </a:t>
            </a:r>
            <a:r>
              <a:rPr lang="en-US" altLang="zh-CN" sz="2400" dirty="0"/>
              <a:t>name </a:t>
            </a:r>
            <a:r>
              <a:rPr lang="zh-CN" altLang="en-US" sz="2400" dirty="0"/>
              <a:t>和 </a:t>
            </a:r>
            <a:r>
              <a:rPr lang="en-US" altLang="zh-CN" sz="2400" dirty="0"/>
              <a:t>method </a:t>
            </a:r>
            <a:r>
              <a:rPr lang="zh-CN" altLang="en-US" sz="2400" dirty="0"/>
              <a:t>两个键，</a:t>
            </a:r>
            <a:r>
              <a:rPr lang="en-US" altLang="zh-CN" sz="2400" dirty="0"/>
              <a:t>name </a:t>
            </a:r>
            <a:r>
              <a:rPr lang="zh-CN" altLang="en-US" sz="2400" dirty="0"/>
              <a:t>为菜单项的文本，</a:t>
            </a:r>
            <a:r>
              <a:rPr lang="en-US" altLang="zh-CN" sz="2400" dirty="0"/>
              <a:t>method </a:t>
            </a:r>
            <a:r>
              <a:rPr lang="zh-CN" altLang="en-US" sz="2400" dirty="0"/>
              <a:t>为点击该菜单项的回调函数。</a:t>
            </a:r>
          </a:p>
          <a:p>
            <a:r>
              <a:rPr lang="zh-CN" altLang="en-US" sz="2400" dirty="0"/>
              <a:t>将 </a:t>
            </a:r>
            <a:r>
              <a:rPr lang="en-US" altLang="zh-CN" sz="2400" dirty="0"/>
              <a:t>v-model </a:t>
            </a:r>
            <a:r>
              <a:rPr lang="zh-CN" altLang="en-US" sz="2400" dirty="0"/>
              <a:t>绑定到一个本地变量，通过操作这个变量即可控制 </a:t>
            </a:r>
            <a:r>
              <a:rPr lang="en-US" altLang="zh-CN" sz="2400" dirty="0" err="1"/>
              <a:t>actionsheet</a:t>
            </a:r>
            <a:r>
              <a:rPr lang="en-US" altLang="zh-CN" sz="2400" dirty="0"/>
              <a:t> </a:t>
            </a:r>
            <a:r>
              <a:rPr lang="zh-CN" altLang="en-US" sz="2400" dirty="0"/>
              <a:t>的显示与隐藏。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mt-actionsheet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:actions="actions"</a:t>
            </a:r>
          </a:p>
          <a:p>
            <a:pPr marL="0" indent="0">
              <a:buNone/>
            </a:pPr>
            <a:r>
              <a:rPr lang="en-US" altLang="zh-CN" sz="2400" dirty="0"/>
              <a:t>  v-model="</a:t>
            </a:r>
            <a:r>
              <a:rPr lang="en-US" altLang="zh-CN" sz="2400" dirty="0" err="1"/>
              <a:t>sheetVisible</a:t>
            </a:r>
            <a:r>
              <a:rPr lang="en-US" altLang="zh-CN" sz="2400" dirty="0"/>
              <a:t>"&gt;</a:t>
            </a:r>
          </a:p>
          <a:p>
            <a:pPr marL="0" indent="0">
              <a:buNone/>
            </a:pPr>
            <a:r>
              <a:rPr lang="en-US" altLang="zh-CN" sz="2400" dirty="0"/>
              <a:t>&lt;/</a:t>
            </a:r>
            <a:r>
              <a:rPr lang="en-US" altLang="zh-CN" sz="2400" dirty="0" err="1"/>
              <a:t>mt-actionsheet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sheet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146317"/>
            <a:ext cx="1895475" cy="15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23447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弹出框，可自定义内容。</a:t>
            </a:r>
          </a:p>
          <a:p>
            <a:r>
              <a:rPr lang="zh-CN" altLang="en-US" sz="2400" dirty="0"/>
              <a:t>引入</a:t>
            </a:r>
          </a:p>
          <a:p>
            <a:pPr marL="0" indent="0">
              <a:buNone/>
            </a:pPr>
            <a:r>
              <a:rPr lang="en-US" altLang="zh-CN" sz="2400" dirty="0"/>
              <a:t>import { Popup } from 'mint-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';</a:t>
            </a:r>
          </a:p>
          <a:p>
            <a:pPr marL="0" indent="0">
              <a:buNone/>
            </a:pPr>
            <a:r>
              <a:rPr lang="en-US" altLang="zh-CN" sz="2400" dirty="0" err="1"/>
              <a:t>Vue.component</a:t>
            </a:r>
            <a:r>
              <a:rPr lang="en-US" altLang="zh-CN" sz="2400" dirty="0"/>
              <a:t>(Popup.name, Popup);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http://mint-ui.github.io/docs/#!/zh-cn2/popup</a:t>
            </a:r>
            <a:r>
              <a:rPr lang="en-US" altLang="zh-CN" sz="2400" dirty="0"/>
              <a:t> 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Popup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686175"/>
            <a:ext cx="30670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5023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/>
              <a:t>position </a:t>
            </a:r>
            <a:r>
              <a:rPr lang="zh-CN" altLang="en-US" sz="2000" dirty="0"/>
              <a:t>属性指定了 </a:t>
            </a:r>
            <a:r>
              <a:rPr lang="en-US" altLang="zh-CN" sz="2000" dirty="0"/>
              <a:t>popup </a:t>
            </a:r>
            <a:r>
              <a:rPr lang="zh-CN" altLang="en-US" sz="2000" dirty="0"/>
              <a:t>的位置。比如，</a:t>
            </a:r>
            <a:r>
              <a:rPr lang="en-US" altLang="zh-CN" sz="2000" dirty="0"/>
              <a:t>position </a:t>
            </a:r>
            <a:r>
              <a:rPr lang="zh-CN" altLang="en-US" sz="2000" dirty="0"/>
              <a:t>为 </a:t>
            </a:r>
            <a:r>
              <a:rPr lang="en-US" altLang="zh-CN" sz="2000" dirty="0"/>
              <a:t>'bottom' </a:t>
            </a:r>
            <a:r>
              <a:rPr lang="zh-CN" altLang="en-US" sz="2000" dirty="0"/>
              <a:t>时，</a:t>
            </a:r>
            <a:r>
              <a:rPr lang="en-US" altLang="zh-CN" sz="2000" dirty="0"/>
              <a:t>popup </a:t>
            </a:r>
            <a:r>
              <a:rPr lang="zh-CN" altLang="en-US" sz="2000" dirty="0"/>
              <a:t>会从屏幕下方移入，并最终固定在屏幕下方。移入</a:t>
            </a:r>
            <a:r>
              <a:rPr lang="en-US" altLang="zh-CN" sz="2000" dirty="0"/>
              <a:t>/</a:t>
            </a:r>
            <a:r>
              <a:rPr lang="zh-CN" altLang="en-US" sz="2000" dirty="0"/>
              <a:t>移出的动效会根据 </a:t>
            </a:r>
            <a:r>
              <a:rPr lang="en-US" altLang="zh-CN" sz="2000" dirty="0"/>
              <a:t>position </a:t>
            </a:r>
            <a:r>
              <a:rPr lang="zh-CN" altLang="en-US" sz="2000" dirty="0"/>
              <a:t>的不同而自动改变，无需手动配置。</a:t>
            </a:r>
          </a:p>
          <a:p>
            <a:r>
              <a:rPr lang="zh-CN" altLang="en-US" sz="2000" dirty="0"/>
              <a:t>将 </a:t>
            </a:r>
            <a:r>
              <a:rPr lang="en-US" altLang="zh-CN" sz="2000" dirty="0"/>
              <a:t>v-model </a:t>
            </a:r>
            <a:r>
              <a:rPr lang="zh-CN" altLang="en-US" sz="2000" dirty="0"/>
              <a:t>绑定到一个本地变量，通过操作这个变量即可控制 </a:t>
            </a:r>
            <a:r>
              <a:rPr lang="en-US" altLang="zh-CN" sz="2000" dirty="0"/>
              <a:t>popup </a:t>
            </a:r>
            <a:r>
              <a:rPr lang="zh-CN" altLang="en-US" sz="2000" dirty="0"/>
              <a:t>的显示与隐藏。</a:t>
            </a:r>
          </a:p>
          <a:p>
            <a:pPr marL="0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-popup  v-model="</a:t>
            </a:r>
            <a:r>
              <a:rPr lang="en-US" altLang="zh-CN" sz="2000" dirty="0" err="1"/>
              <a:t>popupVisible</a:t>
            </a:r>
            <a:r>
              <a:rPr lang="en-US" altLang="zh-CN" sz="2000" dirty="0"/>
              <a:t>"  position="bottom"&gt;</a:t>
            </a:r>
          </a:p>
          <a:p>
            <a:pPr marL="0" indent="0">
              <a:buNone/>
            </a:pPr>
            <a:r>
              <a:rPr lang="en-US" altLang="zh-CN" sz="2000" dirty="0"/>
              <a:t>  ...</a:t>
            </a:r>
          </a:p>
          <a:p>
            <a:pPr marL="0" indent="0"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-popup&gt;</a:t>
            </a:r>
          </a:p>
          <a:p>
            <a:r>
              <a:rPr lang="zh-CN" altLang="en-US" sz="2000" dirty="0"/>
              <a:t>若省略 </a:t>
            </a:r>
            <a:r>
              <a:rPr lang="en-US" altLang="zh-CN" sz="2000" dirty="0"/>
              <a:t>position </a:t>
            </a:r>
            <a:r>
              <a:rPr lang="zh-CN" altLang="en-US" sz="2000" dirty="0"/>
              <a:t>属性，则 </a:t>
            </a:r>
            <a:r>
              <a:rPr lang="en-US" altLang="zh-CN" sz="2000" dirty="0"/>
              <a:t>popup </a:t>
            </a:r>
            <a:r>
              <a:rPr lang="zh-CN" altLang="en-US" sz="2000" dirty="0"/>
              <a:t>会相对于屏幕居中显示（若不想让其居中，可通过 </a:t>
            </a:r>
            <a:r>
              <a:rPr lang="en-US" altLang="zh-CN" sz="2000" dirty="0"/>
              <a:t>CSS </a:t>
            </a:r>
            <a:r>
              <a:rPr lang="zh-CN" altLang="en-US" sz="2000" dirty="0"/>
              <a:t>对其重新定位）。此时建议将动效设置为 </a:t>
            </a:r>
            <a:r>
              <a:rPr lang="en-US" altLang="zh-CN" sz="2000" dirty="0"/>
              <a:t>popup-fade</a:t>
            </a:r>
            <a:r>
              <a:rPr lang="zh-CN" altLang="en-US" sz="2000" dirty="0"/>
              <a:t>，这样在显示</a:t>
            </a:r>
            <a:r>
              <a:rPr lang="en-US" altLang="zh-CN" sz="2000" dirty="0"/>
              <a:t>/</a:t>
            </a:r>
            <a:r>
              <a:rPr lang="zh-CN" altLang="en-US" sz="2000" dirty="0"/>
              <a:t>隐藏时会有淡入</a:t>
            </a:r>
            <a:r>
              <a:rPr lang="en-US" altLang="zh-CN" sz="2000" dirty="0"/>
              <a:t>/</a:t>
            </a:r>
            <a:r>
              <a:rPr lang="zh-CN" altLang="en-US" sz="2000" dirty="0"/>
              <a:t>淡出效果。</a:t>
            </a:r>
          </a:p>
          <a:p>
            <a:pPr marL="0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-popup  v-model="</a:t>
            </a:r>
            <a:r>
              <a:rPr lang="en-US" altLang="zh-CN" sz="2000" dirty="0" err="1"/>
              <a:t>popupVisible</a:t>
            </a:r>
            <a:r>
              <a:rPr lang="en-US" altLang="zh-CN" sz="2000" dirty="0"/>
              <a:t>"  popup-transition="popup-fade"&gt;</a:t>
            </a:r>
          </a:p>
          <a:p>
            <a:pPr marL="0" indent="0">
              <a:buNone/>
            </a:pPr>
            <a:r>
              <a:rPr lang="en-US" altLang="zh-CN" sz="2000" dirty="0"/>
              <a:t>  ...</a:t>
            </a:r>
          </a:p>
          <a:p>
            <a:pPr marL="0" indent="0"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mt</a:t>
            </a:r>
            <a:r>
              <a:rPr lang="en-US" altLang="zh-CN" sz="2000" dirty="0"/>
              <a:t>-popup&gt;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Popup</a:t>
            </a:r>
            <a:r>
              <a:rPr lang="zh-CN" altLang="en-US" dirty="0"/>
              <a:t>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145186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1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71500" y="836712"/>
            <a:ext cx="8353425" cy="5659338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altLang="zh-CN" sz="2400" dirty="0"/>
              <a:t>Mint UI </a:t>
            </a:r>
            <a:r>
              <a:rPr lang="zh-CN" altLang="en-US" sz="2400" dirty="0"/>
              <a:t>是一套基于 </a:t>
            </a:r>
            <a:r>
              <a:rPr lang="en-US" altLang="zh-CN" sz="2400" dirty="0"/>
              <a:t>Vue.js </a:t>
            </a:r>
            <a:r>
              <a:rPr lang="zh-CN" altLang="en-US" sz="2400" dirty="0"/>
              <a:t>的移动端组件库，它包含丰富的 </a:t>
            </a:r>
            <a:r>
              <a:rPr lang="en-US" altLang="zh-CN" sz="2400" dirty="0"/>
              <a:t>CSS </a:t>
            </a:r>
            <a:r>
              <a:rPr lang="zh-CN" altLang="en-US" sz="2400" dirty="0"/>
              <a:t>和 </a:t>
            </a:r>
            <a:r>
              <a:rPr lang="en-US" altLang="zh-CN" sz="2400" dirty="0"/>
              <a:t>JS </a:t>
            </a:r>
            <a:r>
              <a:rPr lang="zh-CN" altLang="en-US" sz="2400" dirty="0"/>
              <a:t>组件，能够满足日常的移动端开发需要。通过它，可以快速构建出风格统一的页面，提升开发效率。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mint UI</a:t>
            </a:r>
            <a:r>
              <a:rPr lang="zh-CN" altLang="en-US" dirty="0"/>
              <a:t>特性介绍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2929555"/>
            <a:ext cx="1952625" cy="19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594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71500" y="836712"/>
            <a:ext cx="8353425" cy="5659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Mint UI </a:t>
            </a:r>
            <a:r>
              <a:rPr lang="zh-CN" altLang="en-US" sz="2000" dirty="0"/>
              <a:t>是一套基于 </a:t>
            </a:r>
            <a:r>
              <a:rPr lang="en-US" altLang="zh-CN" sz="2000" dirty="0"/>
              <a:t>Vue.js </a:t>
            </a:r>
            <a:r>
              <a:rPr lang="zh-CN" altLang="en-US" sz="2000" dirty="0"/>
              <a:t>的移动</a:t>
            </a:r>
            <a:br>
              <a:rPr lang="en-US" altLang="zh-CN" sz="2000" dirty="0"/>
            </a:br>
            <a:r>
              <a:rPr lang="zh-CN" altLang="en-US" sz="2000" dirty="0"/>
              <a:t>端组件库，</a:t>
            </a:r>
            <a:r>
              <a:rPr lang="en-US" altLang="zh-CN" sz="2000" dirty="0"/>
              <a:t> </a:t>
            </a:r>
            <a:r>
              <a:rPr lang="zh-CN" altLang="en-US" sz="2000" dirty="0"/>
              <a:t>包含丰富的 </a:t>
            </a:r>
            <a:r>
              <a:rPr lang="en-US" altLang="zh-CN" sz="2000" dirty="0"/>
              <a:t>CSS </a:t>
            </a:r>
            <a:r>
              <a:rPr lang="zh-CN" altLang="en-US" sz="2000" dirty="0"/>
              <a:t>和 </a:t>
            </a:r>
            <a:r>
              <a:rPr lang="en-US" altLang="zh-CN" sz="2000" dirty="0"/>
              <a:t>JS </a:t>
            </a:r>
            <a:br>
              <a:rPr lang="en-US" altLang="zh-CN" sz="2000" dirty="0"/>
            </a:br>
            <a:r>
              <a:rPr lang="zh-CN" altLang="en-US" sz="2000" dirty="0"/>
              <a:t>组件，能够满足日常的移动端开发需要。</a:t>
            </a:r>
            <a:br>
              <a:rPr lang="en-US" altLang="zh-CN" sz="2000" dirty="0"/>
            </a:br>
            <a:r>
              <a:rPr lang="zh-CN" altLang="en-US" sz="2000" dirty="0"/>
              <a:t>通过它，可以快速构建出风格统一</a:t>
            </a:r>
            <a:br>
              <a:rPr lang="en-US" altLang="zh-CN" sz="2000" dirty="0"/>
            </a:br>
            <a:r>
              <a:rPr lang="zh-CN" altLang="en-US" sz="2000" dirty="0"/>
              <a:t>的页面，提升开发效率。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真正意义上的按需加载组件。可以只加载声明过的组件及其样式文件，无需再纠结文件体积过大。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考虑到移动端的性能门槛，</a:t>
            </a:r>
            <a:r>
              <a:rPr lang="en-US" altLang="zh-CN" sz="2000" dirty="0"/>
              <a:t>Mint UI </a:t>
            </a:r>
            <a:r>
              <a:rPr lang="zh-CN" altLang="en-US" sz="2000" dirty="0"/>
              <a:t>采用 </a:t>
            </a:r>
            <a:r>
              <a:rPr lang="en-US" altLang="zh-CN" sz="2000" dirty="0"/>
              <a:t>CSS3 </a:t>
            </a:r>
            <a:r>
              <a:rPr lang="zh-CN" altLang="en-US" sz="2000" dirty="0"/>
              <a:t>处理各种动效，避免浏览器进行不必要的重绘和重排，从而使用户获得流畅顺滑的体验。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依托 </a:t>
            </a:r>
            <a:r>
              <a:rPr lang="en-US" altLang="zh-CN" sz="2000" dirty="0"/>
              <a:t>Vue.js </a:t>
            </a:r>
            <a:r>
              <a:rPr lang="zh-CN" altLang="en-US" sz="2000" dirty="0"/>
              <a:t>高效的组件化方案，</a:t>
            </a:r>
            <a:r>
              <a:rPr lang="en-US" altLang="zh-CN" sz="2000" dirty="0"/>
              <a:t>Mint UI </a:t>
            </a:r>
            <a:r>
              <a:rPr lang="zh-CN" altLang="en-US" sz="2000" dirty="0"/>
              <a:t>做到了轻量化。即使全部引入，压缩后的文件体积也仅有 </a:t>
            </a:r>
            <a:r>
              <a:rPr lang="en-US" altLang="zh-CN" sz="2000" dirty="0"/>
              <a:t>~30kb (JS + CSS) </a:t>
            </a:r>
            <a:r>
              <a:rPr lang="en-US" altLang="zh-CN" sz="2000" dirty="0" err="1"/>
              <a:t>gzip</a:t>
            </a:r>
            <a:r>
              <a:rPr lang="zh-CN" altLang="en-US" sz="2000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mint UI</a:t>
            </a:r>
            <a:r>
              <a:rPr lang="zh-CN" altLang="en-US" dirty="0"/>
              <a:t>特性介绍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748330"/>
            <a:ext cx="1952625" cy="19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5967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1" y="836712"/>
            <a:ext cx="8172450" cy="5659338"/>
          </a:xfrm>
        </p:spPr>
        <p:txBody>
          <a:bodyPr/>
          <a:lstStyle/>
          <a:p>
            <a:r>
              <a:rPr lang="zh-CN" altLang="en-US" sz="2400" dirty="0"/>
              <a:t>中文文档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https://mint-ui.github.io/docs/#!/zh-cn2</a:t>
            </a:r>
            <a:endParaRPr lang="en-US" altLang="zh-CN" sz="2400" dirty="0"/>
          </a:p>
          <a:p>
            <a:r>
              <a:rPr lang="en-US" altLang="zh-CN" sz="2400" dirty="0" err="1"/>
              <a:t>npm</a:t>
            </a:r>
            <a:r>
              <a:rPr lang="zh-CN" altLang="en-US" sz="2400" dirty="0"/>
              <a:t>安装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npm</a:t>
            </a:r>
            <a:r>
              <a:rPr lang="en-US" altLang="zh-CN" sz="2400" dirty="0"/>
              <a:t> i mint-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 –S</a:t>
            </a:r>
          </a:p>
          <a:p>
            <a:endParaRPr lang="zh-CN" altLang="en-US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使用说明及</a:t>
            </a:r>
            <a:r>
              <a:rPr lang="en-US" altLang="zh-CN" dirty="0" err="1"/>
              <a:t>npm</a:t>
            </a:r>
            <a:r>
              <a:rPr lang="zh-CN" altLang="en-US" dirty="0"/>
              <a:t>安装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15540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90615" y="836712"/>
            <a:ext cx="8600304" cy="5659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使用 </a:t>
            </a:r>
            <a:r>
              <a:rPr lang="en-US" altLang="zh-CN" sz="1800" dirty="0"/>
              <a:t>mint-</a:t>
            </a:r>
            <a:r>
              <a:rPr lang="en-US" altLang="zh-CN" sz="1800" dirty="0" err="1"/>
              <a:t>ui</a:t>
            </a:r>
            <a:r>
              <a:rPr lang="en-US" altLang="zh-CN" sz="1800" dirty="0"/>
              <a:t>-starter-master</a:t>
            </a:r>
            <a:r>
              <a:rPr lang="zh-CN" altLang="en-US" sz="1800" dirty="0"/>
              <a:t>，饿了吗提供了通用的</a:t>
            </a:r>
            <a:r>
              <a:rPr lang="zh-CN" altLang="en-US" sz="1800" dirty="0">
                <a:hlinkClick r:id="rId2"/>
              </a:rPr>
              <a:t>项目模板</a:t>
            </a:r>
            <a:r>
              <a:rPr lang="zh-CN" altLang="en-US" sz="1800" dirty="0"/>
              <a:t>，你可以直接使用。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+mn-ea"/>
                <a:hlinkClick r:id="rId2"/>
              </a:rPr>
              <a:t>https://github.com/mint-ui/mint-ui-starter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在创建项目时，只需用下载该模板，然后转向目录运行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 err="1">
                <a:solidFill>
                  <a:srgbClr val="FF0000"/>
                </a:solidFill>
                <a:latin typeface="+mn-ea"/>
              </a:rPr>
              <a:t>npm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 install mint-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</a:rPr>
              <a:t>ui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 –save --registry=https://registry.npm.taobao.org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为节省时间也可到</a:t>
            </a:r>
            <a:r>
              <a:rPr lang="en-US" altLang="zh-CN" sz="1800" dirty="0">
                <a:latin typeface="+mn-ea"/>
              </a:rPr>
              <a:t>ftp</a:t>
            </a:r>
            <a:r>
              <a:rPr lang="zh-CN" altLang="en-US" sz="1800" dirty="0">
                <a:latin typeface="+mn-ea"/>
              </a:rPr>
              <a:t>下载我安装好项目依赖</a:t>
            </a:r>
            <a:br>
              <a:rPr lang="en-US" altLang="zh-CN" sz="1800" dirty="0">
                <a:latin typeface="+mn-ea"/>
              </a:rPr>
            </a:br>
            <a:r>
              <a:rPr lang="zh-CN" altLang="en-US" sz="1800" dirty="0">
                <a:latin typeface="+mn-ea"/>
              </a:rPr>
              <a:t>的版本。就不需要</a:t>
            </a:r>
            <a:r>
              <a:rPr lang="en-US" altLang="zh-CN" sz="1800" dirty="0" err="1">
                <a:latin typeface="+mn-ea"/>
              </a:rPr>
              <a:t>npm</a:t>
            </a:r>
            <a:r>
              <a:rPr lang="en-US" altLang="zh-CN" sz="1800" dirty="0">
                <a:latin typeface="+mn-ea"/>
              </a:rPr>
              <a:t> install</a:t>
            </a:r>
            <a:r>
              <a:rPr lang="zh-CN" altLang="en-US" sz="1800" dirty="0">
                <a:latin typeface="+mn-ea"/>
              </a:rPr>
              <a:t>了。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然后运行</a:t>
            </a:r>
            <a:r>
              <a:rPr lang="en-US" altLang="zh-CN" sz="1800" dirty="0" err="1">
                <a:latin typeface="+mn-ea"/>
              </a:rPr>
              <a:t>npm</a:t>
            </a:r>
            <a:r>
              <a:rPr lang="en-US" altLang="zh-CN" sz="1800" dirty="0">
                <a:latin typeface="+mn-ea"/>
              </a:rPr>
              <a:t> run </a:t>
            </a:r>
            <a:r>
              <a:rPr lang="en-US" altLang="zh-CN" sz="1800" dirty="0" err="1">
                <a:latin typeface="+mn-ea"/>
              </a:rPr>
              <a:t>dev</a:t>
            </a:r>
            <a:r>
              <a:rPr lang="zh-CN" altLang="en-US" sz="1800" dirty="0">
                <a:latin typeface="+mn-ea"/>
              </a:rPr>
              <a:t>运行项目，出现右图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Welcome</a:t>
            </a:r>
            <a:r>
              <a:rPr lang="zh-CN" altLang="en-US" sz="1800" dirty="0">
                <a:latin typeface="+mn-ea"/>
              </a:rPr>
              <a:t>说明使用了</a:t>
            </a:r>
            <a:r>
              <a:rPr lang="en-US" altLang="zh-CN" sz="1800" dirty="0">
                <a:latin typeface="+mn-ea"/>
              </a:rPr>
              <a:t>mint-</a:t>
            </a:r>
            <a:r>
              <a:rPr lang="en-US" altLang="zh-CN" sz="1800" dirty="0" err="1">
                <a:latin typeface="+mn-ea"/>
              </a:rPr>
              <a:t>ui</a:t>
            </a:r>
            <a:r>
              <a:rPr lang="zh-CN" altLang="en-US" sz="1800" dirty="0">
                <a:latin typeface="+mn-ea"/>
              </a:rPr>
              <a:t>的项目脚手架</a:t>
            </a:r>
            <a:br>
              <a:rPr lang="en-US" altLang="zh-CN" sz="1800" dirty="0">
                <a:latin typeface="+mn-ea"/>
              </a:rPr>
            </a:br>
            <a:r>
              <a:rPr lang="zh-CN" altLang="en-US" sz="1800" dirty="0">
                <a:latin typeface="+mn-ea"/>
              </a:rPr>
              <a:t>搭建完成。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33CC"/>
                </a:solidFill>
                <a:latin typeface="+mn-ea"/>
              </a:rPr>
              <a:t>注意：该项目脚手架是默认完整安装的。如果</a:t>
            </a:r>
            <a:br>
              <a:rPr lang="en-US" altLang="zh-CN" sz="1800" dirty="0">
                <a:solidFill>
                  <a:srgbClr val="0033CC"/>
                </a:solidFill>
                <a:latin typeface="+mn-ea"/>
              </a:rPr>
            </a:br>
            <a:r>
              <a:rPr lang="zh-CN" altLang="en-US" sz="1800" dirty="0">
                <a:solidFill>
                  <a:srgbClr val="0033CC"/>
                </a:solidFill>
                <a:latin typeface="+mn-ea"/>
              </a:rPr>
              <a:t>只是用该框架较少的部分也可以按需引入。也可自己创建标准</a:t>
            </a:r>
            <a:r>
              <a:rPr lang="en-US" altLang="zh-CN" sz="1800" dirty="0" err="1">
                <a:solidFill>
                  <a:srgbClr val="0033CC"/>
                </a:solidFill>
                <a:latin typeface="+mn-ea"/>
              </a:rPr>
              <a:t>webpack</a:t>
            </a:r>
            <a:r>
              <a:rPr lang="zh-CN" altLang="en-US" sz="1800" dirty="0">
                <a:solidFill>
                  <a:srgbClr val="0033CC"/>
                </a:solidFill>
                <a:latin typeface="+mn-ea"/>
              </a:rPr>
              <a:t>脚手架项目自己修改配置。请参考</a:t>
            </a:r>
            <a:r>
              <a:rPr lang="en-US" altLang="zh-CN" sz="1800" dirty="0">
                <a:solidFill>
                  <a:srgbClr val="0033CC"/>
                </a:solidFill>
              </a:rPr>
              <a:t>mint-</a:t>
            </a:r>
            <a:r>
              <a:rPr lang="en-US" altLang="zh-CN" sz="1800" dirty="0" err="1">
                <a:solidFill>
                  <a:srgbClr val="0033CC"/>
                </a:solidFill>
              </a:rPr>
              <a:t>ui</a:t>
            </a:r>
            <a:r>
              <a:rPr lang="zh-CN" altLang="en-US" sz="1800" dirty="0">
                <a:solidFill>
                  <a:srgbClr val="0033CC"/>
                </a:solidFill>
                <a:latin typeface="+mn-ea"/>
              </a:rPr>
              <a:t>官方文档。</a:t>
            </a:r>
            <a:br>
              <a:rPr lang="en-US" altLang="zh-CN" sz="1800" dirty="0">
                <a:solidFill>
                  <a:srgbClr val="FF5050"/>
                </a:solidFill>
                <a:latin typeface="+mn-ea"/>
              </a:rPr>
            </a:br>
            <a:endParaRPr lang="en-US" altLang="zh-CN" sz="1800" dirty="0">
              <a:solidFill>
                <a:srgbClr val="FF5050"/>
              </a:solidFill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快速上手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47" y="2858528"/>
            <a:ext cx="1751668" cy="26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70118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25534</TotalTime>
  <Words>3972</Words>
  <Application>Microsoft Office PowerPoint</Application>
  <PresentationFormat>全屏显示(4:3)</PresentationFormat>
  <Paragraphs>615</Paragraphs>
  <Slides>54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Arial</vt:lpstr>
      <vt:lpstr>华文细黑</vt:lpstr>
      <vt:lpstr>微软雅黑</vt:lpstr>
      <vt:lpstr>Calibri</vt:lpstr>
      <vt:lpstr>Impact</vt:lpstr>
      <vt:lpstr>Office 主题</vt:lpstr>
      <vt:lpstr>PowerPoint 演示文稿</vt:lpstr>
      <vt:lpstr>PowerPoint 演示文稿</vt:lpstr>
      <vt:lpstr>UI框架介绍及mint-ui</vt:lpstr>
      <vt:lpstr>前端CSS框架</vt:lpstr>
      <vt:lpstr>Vue.js  UI组件库</vt:lpstr>
      <vt:lpstr>mint UI特性介绍</vt:lpstr>
      <vt:lpstr>mint UI特性介绍</vt:lpstr>
      <vt:lpstr>使用说明及npm安装</vt:lpstr>
      <vt:lpstr>快速上手</vt:lpstr>
      <vt:lpstr>完整引入</vt:lpstr>
      <vt:lpstr>按需引入</vt:lpstr>
      <vt:lpstr>按需引入</vt:lpstr>
      <vt:lpstr>mint UI组成</vt:lpstr>
      <vt:lpstr>CSS Components</vt:lpstr>
      <vt:lpstr>CSS Components</vt:lpstr>
      <vt:lpstr>Header</vt:lpstr>
      <vt:lpstr>Header例子</vt:lpstr>
      <vt:lpstr>Header例子</vt:lpstr>
      <vt:lpstr>Tabbar</vt:lpstr>
      <vt:lpstr>Tabbar例子</vt:lpstr>
      <vt:lpstr>Navbar</vt:lpstr>
      <vt:lpstr>Navbar例子 </vt:lpstr>
      <vt:lpstr>tab-container</vt:lpstr>
      <vt:lpstr>tab-container例子</vt:lpstr>
      <vt:lpstr>Button</vt:lpstr>
      <vt:lpstr>Button例子</vt:lpstr>
      <vt:lpstr>Button例子</vt:lpstr>
      <vt:lpstr>Cell</vt:lpstr>
      <vt:lpstr>Cell例子</vt:lpstr>
      <vt:lpstr>Cell例子</vt:lpstr>
      <vt:lpstr>Cell Swipe</vt:lpstr>
      <vt:lpstr>Cell Swipe例子</vt:lpstr>
      <vt:lpstr>Spinner</vt:lpstr>
      <vt:lpstr>Spinner例子</vt:lpstr>
      <vt:lpstr>Search</vt:lpstr>
      <vt:lpstr>Search例子</vt:lpstr>
      <vt:lpstr>JS Components</vt:lpstr>
      <vt:lpstr>JS Components</vt:lpstr>
      <vt:lpstr>Toast</vt:lpstr>
      <vt:lpstr>Toast例子</vt:lpstr>
      <vt:lpstr>Indicator</vt:lpstr>
      <vt:lpstr>Indicator例子</vt:lpstr>
      <vt:lpstr>Loadmore</vt:lpstr>
      <vt:lpstr>LoadMore例子</vt:lpstr>
      <vt:lpstr>LoadMore例子</vt:lpstr>
      <vt:lpstr>Infinite scroll</vt:lpstr>
      <vt:lpstr>Infinite scroll例子</vt:lpstr>
      <vt:lpstr>Message box</vt:lpstr>
      <vt:lpstr>Message box例子</vt:lpstr>
      <vt:lpstr>Action sheet</vt:lpstr>
      <vt:lpstr>Action sheet例子</vt:lpstr>
      <vt:lpstr>Popup</vt:lpstr>
      <vt:lpstr>Popup例子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亮 程</cp:lastModifiedBy>
  <cp:revision>1057</cp:revision>
  <dcterms:created xsi:type="dcterms:W3CDTF">2015-04-07T15:42:54Z</dcterms:created>
  <dcterms:modified xsi:type="dcterms:W3CDTF">2019-11-24T14:43:22Z</dcterms:modified>
</cp:coreProperties>
</file>