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464" r:id="rId2"/>
    <p:sldId id="463" r:id="rId3"/>
    <p:sldId id="601" r:id="rId4"/>
    <p:sldId id="602" r:id="rId5"/>
    <p:sldId id="604" r:id="rId6"/>
    <p:sldId id="603" r:id="rId7"/>
    <p:sldId id="628" r:id="rId8"/>
    <p:sldId id="605" r:id="rId9"/>
    <p:sldId id="610" r:id="rId10"/>
    <p:sldId id="611" r:id="rId11"/>
    <p:sldId id="450" r:id="rId12"/>
    <p:sldId id="474" r:id="rId13"/>
    <p:sldId id="626" r:id="rId14"/>
    <p:sldId id="589" r:id="rId15"/>
    <p:sldId id="590" r:id="rId16"/>
    <p:sldId id="591" r:id="rId17"/>
    <p:sldId id="612" r:id="rId18"/>
    <p:sldId id="614" r:id="rId19"/>
    <p:sldId id="615" r:id="rId20"/>
    <p:sldId id="592" r:id="rId21"/>
    <p:sldId id="593" r:id="rId22"/>
    <p:sldId id="627" r:id="rId23"/>
    <p:sldId id="619" r:id="rId24"/>
    <p:sldId id="621" r:id="rId25"/>
    <p:sldId id="622" r:id="rId26"/>
    <p:sldId id="623" r:id="rId27"/>
    <p:sldId id="620" r:id="rId28"/>
    <p:sldId id="624" r:id="rId29"/>
    <p:sldId id="625" r:id="rId30"/>
    <p:sldId id="630" r:id="rId31"/>
    <p:sldId id="469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Impact" panose="020B0806030902050204" pitchFamily="34" charset="0"/>
      <p:regular r:id="rId38"/>
    </p:embeddedFont>
    <p:embeddedFont>
      <p:font typeface="华文细黑" panose="02010600040101010101" pitchFamily="2" charset="-122"/>
      <p:regular r:id="rId39"/>
    </p:embeddedFont>
    <p:embeddedFont>
      <p:font typeface="微软雅黑" panose="020B0503020204020204" pitchFamily="34" charset="-122"/>
      <p:regular r:id="rId40"/>
      <p:bold r:id="rId41"/>
    </p:embeddedFont>
  </p:embeddedFontLst>
  <p:custDataLst>
    <p:tags r:id="rId42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FF0000"/>
    <a:srgbClr val="FF9900"/>
    <a:srgbClr val="75BDA7"/>
    <a:srgbClr val="00CC99"/>
    <a:srgbClr val="66FFCC"/>
    <a:srgbClr val="9BBB59"/>
    <a:srgbClr val="FF3399"/>
    <a:srgbClr val="FFA3D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1" autoAdjust="0"/>
    <p:restoredTop sz="97419" autoAdjust="0"/>
  </p:normalViewPr>
  <p:slideViewPr>
    <p:cSldViewPr snapToGrid="0" showGuides="1">
      <p:cViewPr varScale="1">
        <p:scale>
          <a:sx n="94" d="100"/>
          <a:sy n="94" d="100"/>
        </p:scale>
        <p:origin x="150" y="84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02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  <a:effectLst>
            <a:outerShdw blurRad="101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232110" y="4931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  <a:effectLst>
            <a:outerShdw blurRad="114300" dir="948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14300" dist="1447800" dir="3240000" sy="-23000" kx="8004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1.xml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78319"/>
            <a:ext cx="45437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Vue</a:t>
            </a: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生命周期及</a:t>
            </a:r>
            <a:r>
              <a:rPr lang="en-US" altLang="zh-CN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Vue.js</a:t>
            </a:r>
            <a:r>
              <a: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自定义事件与动态组件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$emit()</a:t>
            </a:r>
            <a:r>
              <a:rPr lang="zh-CN" altLang="en-US" sz="2400" dirty="0"/>
              <a:t>方法用来触发事件。该方法接受两个参数。</a:t>
            </a:r>
            <a:endParaRPr lang="en-US" altLang="zh-CN" sz="2400" dirty="0"/>
          </a:p>
          <a:p>
            <a:pPr lvl="1"/>
            <a:r>
              <a:rPr lang="en-US" altLang="zh-CN" sz="2000" dirty="0"/>
              <a:t>event</a:t>
            </a:r>
            <a:r>
              <a:rPr lang="zh-CN" altLang="en-US" sz="2000" dirty="0"/>
              <a:t>事件名称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args</a:t>
            </a:r>
            <a:r>
              <a:rPr lang="en-US" altLang="zh-CN" sz="2000" dirty="0"/>
              <a:t>(</a:t>
            </a:r>
            <a:r>
              <a:rPr lang="zh-CN" altLang="en-US" sz="2000" dirty="0"/>
              <a:t>可选</a:t>
            </a:r>
            <a:r>
              <a:rPr lang="en-US" altLang="zh-CN" sz="2000" dirty="0"/>
              <a:t>)</a:t>
            </a:r>
            <a:r>
              <a:rPr lang="zh-CN" altLang="en-US" sz="2000" dirty="0"/>
              <a:t>，传递给监听函数的参数。</a:t>
            </a:r>
            <a:endParaRPr lang="en-US" altLang="zh-CN" sz="2000" dirty="0"/>
          </a:p>
          <a:p>
            <a:r>
              <a:rPr lang="en-US" altLang="zh-CN" sz="2400" dirty="0"/>
              <a:t>$off()</a:t>
            </a:r>
            <a:r>
              <a:rPr lang="zh-CN" altLang="en-US" sz="2400" dirty="0"/>
              <a:t>方法用来删除事件监听器，该方法接受两个参数，如果没有参数，即删除所有的事件监听器，如果提供两个参数，即删除对应的这个回调函数：</a:t>
            </a:r>
            <a:endParaRPr lang="en-US" altLang="zh-CN" sz="2400" dirty="0"/>
          </a:p>
          <a:p>
            <a:pPr lvl="1"/>
            <a:r>
              <a:rPr lang="en-US" altLang="zh-CN" sz="2000" dirty="0"/>
              <a:t>event</a:t>
            </a:r>
            <a:r>
              <a:rPr lang="zh-CN" altLang="en-US" sz="2000" dirty="0"/>
              <a:t>事件名称</a:t>
            </a:r>
            <a:endParaRPr lang="en-US" altLang="zh-CN" sz="2000" dirty="0"/>
          </a:p>
          <a:p>
            <a:pPr lvl="1"/>
            <a:r>
              <a:rPr lang="en-US" altLang="zh-CN" sz="2000" dirty="0"/>
              <a:t>callback(</a:t>
            </a:r>
            <a:r>
              <a:rPr lang="zh-CN" altLang="en-US" sz="2000" dirty="0"/>
              <a:t>可选，函数</a:t>
            </a:r>
            <a:r>
              <a:rPr lang="en-US" altLang="zh-CN" sz="2000" dirty="0"/>
              <a:t>)</a:t>
            </a:r>
            <a:r>
              <a:rPr lang="zh-CN" altLang="en-US" sz="2000" dirty="0"/>
              <a:t>，对应的回调函数。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实例方法</a:t>
            </a:r>
            <a:r>
              <a:rPr lang="en-US" altLang="zh-CN"/>
              <a:t>—</a:t>
            </a:r>
            <a:r>
              <a:rPr lang="zh-CN" altLang="en-US"/>
              <a:t>实例</a:t>
            </a:r>
            <a:r>
              <a:rPr lang="en-US" altLang="zh-CN"/>
              <a:t>Event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0386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自定义事件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有时候我们希望触发父组件的某个事件时，可以通知到子组件；触发子组件的某个事件时，可以通知到父组件。</a:t>
            </a:r>
            <a:br>
              <a:rPr lang="zh-CN" altLang="en-US" sz="2800" dirty="0"/>
            </a:br>
            <a:r>
              <a:rPr lang="en-US" altLang="zh-CN" sz="2800" dirty="0" err="1"/>
              <a:t>Vue</a:t>
            </a:r>
            <a:r>
              <a:rPr lang="en-US" altLang="zh-CN" sz="2800" dirty="0"/>
              <a:t> </a:t>
            </a:r>
            <a:r>
              <a:rPr lang="zh-CN" altLang="en-US" sz="2800" dirty="0"/>
              <a:t>实例实现了一个自定义事件接口，用于在组件树中通信。这个事件系统独立于原生 </a:t>
            </a:r>
            <a:r>
              <a:rPr lang="en-US" altLang="zh-CN" sz="2800" dirty="0"/>
              <a:t>DOM </a:t>
            </a:r>
            <a:r>
              <a:rPr lang="zh-CN" altLang="en-US" sz="2800" dirty="0"/>
              <a:t>事件，用法也不同。</a:t>
            </a:r>
          </a:p>
          <a:p>
            <a:r>
              <a:rPr lang="zh-CN" altLang="en-US" sz="2800" dirty="0"/>
              <a:t>每个 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 </a:t>
            </a:r>
            <a:r>
              <a:rPr lang="zh-CN" altLang="en-US" sz="2800" dirty="0"/>
              <a:t>实例都是一个事件触发器：</a:t>
            </a:r>
          </a:p>
          <a:p>
            <a:r>
              <a:rPr lang="zh-CN" altLang="en-US" sz="2800" dirty="0"/>
              <a:t>使用 </a:t>
            </a:r>
            <a:r>
              <a:rPr lang="en-US" altLang="zh-CN" sz="2800" dirty="0"/>
              <a:t>$on() </a:t>
            </a:r>
            <a:r>
              <a:rPr lang="zh-CN" altLang="en-US" sz="2800" dirty="0"/>
              <a:t>监听事件；</a:t>
            </a:r>
          </a:p>
          <a:p>
            <a:r>
              <a:rPr lang="zh-CN" altLang="en-US" sz="2800" dirty="0"/>
              <a:t>使用 </a:t>
            </a:r>
            <a:r>
              <a:rPr lang="en-US" altLang="zh-CN" sz="2800" dirty="0"/>
              <a:t>$emit() </a:t>
            </a:r>
            <a:r>
              <a:rPr lang="zh-CN" altLang="en-US" sz="2800" dirty="0"/>
              <a:t>在它上面触发事件；不会冒泡。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自定义事件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3052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28815" y="2291537"/>
            <a:ext cx="7619048" cy="312380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2" y="771525"/>
            <a:ext cx="6578633" cy="6894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91255" y="2469931"/>
            <a:ext cx="588579" cy="231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5007" y="1133475"/>
            <a:ext cx="981903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81047" y="1133475"/>
            <a:ext cx="103001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1" y="4971806"/>
            <a:ext cx="8609524" cy="180952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56744" y="5223641"/>
            <a:ext cx="768207" cy="935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9674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2954655" cy="590931"/>
          </a:xfrm>
        </p:spPr>
        <p:txBody>
          <a:bodyPr/>
          <a:lstStyle/>
          <a:p>
            <a:r>
              <a:rPr lang="zh-CN" altLang="en-US" dirty="0"/>
              <a:t>组件动态切换</a:t>
            </a:r>
          </a:p>
        </p:txBody>
      </p:sp>
    </p:spTree>
    <p:extLst>
      <p:ext uri="{BB962C8B-B14F-4D97-AF65-F5344CB8AC3E}">
        <p14:creationId xmlns:p14="http://schemas.microsoft.com/office/powerpoint/2010/main" val="76129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简单的说，就是几个组件放在一个挂载点下，然后根据父组件的某个变量来决定显示哪个，或者都不显示。 </a:t>
            </a:r>
            <a:endParaRPr lang="en-US" altLang="zh-CN" sz="2800" dirty="0"/>
          </a:p>
          <a:p>
            <a:r>
              <a:rPr lang="zh-CN" altLang="en-US" sz="2800" dirty="0"/>
              <a:t>动态切换： </a:t>
            </a:r>
          </a:p>
          <a:p>
            <a:r>
              <a:rPr lang="zh-CN" altLang="en-US" sz="2800" dirty="0"/>
              <a:t>在挂载点使用</a:t>
            </a:r>
            <a:r>
              <a:rPr lang="en-US" altLang="zh-CN" sz="2800" dirty="0"/>
              <a:t>component</a:t>
            </a:r>
            <a:r>
              <a:rPr lang="zh-CN" altLang="en-US" sz="2800" dirty="0"/>
              <a:t>标签，然后使用</a:t>
            </a:r>
            <a:r>
              <a:rPr lang="en-US" altLang="zh-CN" sz="2800" dirty="0" err="1"/>
              <a:t>v-bind:is</a:t>
            </a:r>
            <a:r>
              <a:rPr lang="en-US" altLang="zh-CN" sz="2800" dirty="0"/>
              <a:t>=</a:t>
            </a:r>
            <a:r>
              <a:rPr lang="en-US" altLang="zh-CN" sz="2800" b="1" dirty="0"/>
              <a:t>"</a:t>
            </a:r>
            <a:r>
              <a:rPr lang="zh-CN" altLang="en-US" sz="2800" dirty="0"/>
              <a:t>组件名</a:t>
            </a:r>
            <a:r>
              <a:rPr lang="en-US" altLang="zh-CN" sz="2800" b="1" dirty="0"/>
              <a:t>"</a:t>
            </a:r>
            <a:r>
              <a:rPr lang="zh-CN" altLang="en-US" sz="2800" dirty="0"/>
              <a:t>，会自动去找匹配的组件名，如果没有，则不显示；</a:t>
            </a:r>
          </a:p>
          <a:p>
            <a:r>
              <a:rPr lang="zh-CN" altLang="en-US" sz="2800" dirty="0"/>
              <a:t>改变挂载的组件，只需要修改</a:t>
            </a:r>
            <a:r>
              <a:rPr lang="en-US" altLang="zh-CN" sz="2800" dirty="0"/>
              <a:t>is</a:t>
            </a:r>
            <a:r>
              <a:rPr lang="zh-CN" altLang="en-US" sz="2800" dirty="0"/>
              <a:t>指令的值即可。</a:t>
            </a:r>
          </a:p>
          <a:p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动态组件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522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516390" y="716171"/>
            <a:ext cx="8406493" cy="61355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1" dirty="0"/>
              <a:t>&lt;div id="app"&gt;</a:t>
            </a:r>
          </a:p>
          <a:p>
            <a:pPr marL="0" indent="0">
              <a:buNone/>
            </a:pPr>
            <a:r>
              <a:rPr lang="en-US" altLang="zh-CN" sz="1400" b="1" dirty="0"/>
              <a:t>    &lt;button </a:t>
            </a:r>
            <a:r>
              <a:rPr lang="en-US" altLang="zh-CN" sz="1400" b="1" dirty="0" err="1"/>
              <a:t>v-on:click</a:t>
            </a:r>
            <a:r>
              <a:rPr lang="en-US" altLang="zh-CN" sz="1400" b="1" dirty="0"/>
              <a:t>="</a:t>
            </a:r>
            <a:r>
              <a:rPr lang="en-US" altLang="zh-CN" sz="1400" b="1" dirty="0" err="1"/>
              <a:t>toshow</a:t>
            </a:r>
            <a:r>
              <a:rPr lang="en-US" altLang="zh-CN" sz="1400" b="1" dirty="0"/>
              <a:t>"&gt;</a:t>
            </a:r>
            <a:r>
              <a:rPr lang="zh-CN" altLang="en-US" sz="1400" b="1" dirty="0"/>
              <a:t>点击让子组件显示</a:t>
            </a:r>
            <a:r>
              <a:rPr lang="en-US" altLang="zh-CN" sz="1400" b="1" dirty="0"/>
              <a:t>&lt;/button&gt;</a:t>
            </a:r>
          </a:p>
          <a:p>
            <a:pPr marL="0" indent="0">
              <a:buNone/>
            </a:pPr>
            <a:r>
              <a:rPr lang="en-US" altLang="zh-CN" sz="1400" b="1" dirty="0"/>
              <a:t>    &lt;component </a:t>
            </a:r>
            <a:r>
              <a:rPr lang="en-US" altLang="zh-CN" sz="1400" b="1" dirty="0" err="1"/>
              <a:t>v-bind:is</a:t>
            </a:r>
            <a:r>
              <a:rPr lang="en-US" altLang="zh-CN" sz="1400" b="1" dirty="0"/>
              <a:t>="</a:t>
            </a:r>
            <a:r>
              <a:rPr lang="en-US" altLang="zh-CN" sz="1400" b="1" dirty="0" err="1"/>
              <a:t>which_to_show</a:t>
            </a:r>
            <a:r>
              <a:rPr lang="en-US" altLang="zh-CN" sz="1400" b="1" dirty="0"/>
              <a:t>"&gt;&lt;/component&gt;</a:t>
            </a:r>
          </a:p>
          <a:p>
            <a:pPr marL="0" indent="0">
              <a:buNone/>
            </a:pPr>
            <a:r>
              <a:rPr lang="en-US" altLang="zh-CN" sz="1400" b="1" dirty="0"/>
              <a:t>&lt;/div&gt;</a:t>
            </a:r>
          </a:p>
          <a:p>
            <a:pPr marL="0" indent="0">
              <a:buNone/>
            </a:pPr>
            <a:r>
              <a:rPr lang="en-US" altLang="zh-CN" sz="1400" b="1" dirty="0"/>
              <a:t>&lt;script&gt;</a:t>
            </a:r>
          </a:p>
          <a:p>
            <a:pPr marL="0" indent="0">
              <a:buNone/>
            </a:pPr>
            <a:r>
              <a:rPr lang="en-US" altLang="zh-CN" sz="1400" b="1" dirty="0"/>
              <a:t>    </a:t>
            </a:r>
            <a:r>
              <a:rPr lang="en-US" altLang="zh-CN" sz="1400" b="1" dirty="0" err="1"/>
              <a:t>var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vm</a:t>
            </a:r>
            <a:r>
              <a:rPr lang="en-US" altLang="zh-CN" sz="1400" b="1" dirty="0"/>
              <a:t> = new </a:t>
            </a:r>
            <a:r>
              <a:rPr lang="en-US" altLang="zh-CN" sz="1400" b="1" dirty="0" err="1"/>
              <a:t>Vue</a:t>
            </a:r>
            <a:r>
              <a:rPr lang="en-US" altLang="zh-CN" sz="1400" b="1" dirty="0"/>
              <a:t>({</a:t>
            </a:r>
          </a:p>
          <a:p>
            <a:pPr marL="0" indent="0">
              <a:buNone/>
            </a:pPr>
            <a:r>
              <a:rPr lang="en-US" altLang="zh-CN" sz="1400" b="1" dirty="0"/>
              <a:t>        el: '#app',</a:t>
            </a:r>
          </a:p>
          <a:p>
            <a:pPr marL="0" indent="0">
              <a:buNone/>
            </a:pPr>
            <a:r>
              <a:rPr lang="en-US" altLang="zh-CN" sz="1400" b="1" dirty="0"/>
              <a:t>        data: {</a:t>
            </a:r>
          </a:p>
          <a:p>
            <a:pPr marL="0" indent="0">
              <a:buNone/>
            </a:pPr>
            <a:r>
              <a:rPr lang="en-US" altLang="zh-CN" sz="1400" b="1" dirty="0"/>
              <a:t>            </a:t>
            </a:r>
            <a:r>
              <a:rPr lang="en-US" altLang="zh-CN" sz="1400" b="1" dirty="0" err="1"/>
              <a:t>which_to_show</a:t>
            </a:r>
            <a:r>
              <a:rPr lang="en-US" altLang="zh-CN" sz="1400" b="1" dirty="0"/>
              <a:t>: "first"</a:t>
            </a:r>
          </a:p>
          <a:p>
            <a:pPr marL="0" indent="0">
              <a:buNone/>
            </a:pPr>
            <a:r>
              <a:rPr lang="en-US" altLang="zh-CN" sz="1400" b="1" dirty="0"/>
              <a:t>        },</a:t>
            </a:r>
          </a:p>
          <a:p>
            <a:pPr marL="0" indent="0">
              <a:buNone/>
            </a:pPr>
            <a:r>
              <a:rPr lang="en-US" altLang="zh-CN" sz="1400" b="1" dirty="0"/>
              <a:t>        methods: {</a:t>
            </a:r>
          </a:p>
          <a:p>
            <a:pPr marL="0" indent="0">
              <a:buNone/>
            </a:pPr>
            <a:r>
              <a:rPr lang="en-US" altLang="zh-CN" sz="1400" b="1" dirty="0"/>
              <a:t>            </a:t>
            </a:r>
            <a:r>
              <a:rPr lang="en-US" altLang="zh-CN" sz="1400" b="1" dirty="0" err="1"/>
              <a:t>toshow</a:t>
            </a:r>
            <a:r>
              <a:rPr lang="en-US" altLang="zh-CN" sz="1400" b="1" dirty="0"/>
              <a:t>: function () { //</a:t>
            </a:r>
            <a:r>
              <a:rPr lang="zh-CN" altLang="en-US" sz="1400" b="1" dirty="0"/>
              <a:t>切换组件显示</a:t>
            </a:r>
          </a:p>
          <a:p>
            <a:pPr marL="0" indent="0">
              <a:buNone/>
            </a:pPr>
            <a:r>
              <a:rPr lang="zh-CN" altLang="en-US" sz="1400" b="1" dirty="0"/>
              <a:t>                </a:t>
            </a:r>
            <a:r>
              <a:rPr lang="en-US" altLang="zh-CN" sz="1400" b="1" dirty="0" err="1"/>
              <a:t>var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arr</a:t>
            </a:r>
            <a:r>
              <a:rPr lang="en-US" altLang="zh-CN" sz="1400" b="1" dirty="0"/>
              <a:t> = ["first", "second", "third", ""];</a:t>
            </a:r>
          </a:p>
          <a:p>
            <a:pPr marL="0" indent="0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 err="1"/>
              <a:t>var</a:t>
            </a:r>
            <a:r>
              <a:rPr lang="en-US" altLang="zh-CN" sz="1400" b="1" dirty="0"/>
              <a:t> index = </a:t>
            </a:r>
            <a:r>
              <a:rPr lang="en-US" altLang="zh-CN" sz="1400" b="1" dirty="0" err="1"/>
              <a:t>arr.indexOf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this.which_to_show</a:t>
            </a:r>
            <a:r>
              <a:rPr lang="en-US" altLang="zh-CN" sz="1400" b="1" dirty="0"/>
              <a:t>);</a:t>
            </a:r>
          </a:p>
          <a:p>
            <a:pPr marL="0" indent="0">
              <a:buNone/>
            </a:pPr>
            <a:r>
              <a:rPr lang="en-US" altLang="zh-CN" sz="1400" b="1" dirty="0"/>
              <a:t>                if (index &lt; 3) {</a:t>
            </a:r>
          </a:p>
          <a:p>
            <a:pPr marL="0" indent="0">
              <a:buNone/>
            </a:pPr>
            <a:r>
              <a:rPr lang="en-US" altLang="zh-CN" sz="1400" b="1" dirty="0"/>
              <a:t>                    </a:t>
            </a:r>
            <a:r>
              <a:rPr lang="en-US" altLang="zh-CN" sz="1400" b="1" dirty="0" err="1"/>
              <a:t>this.which_to_show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arr</a:t>
            </a:r>
            <a:r>
              <a:rPr lang="en-US" altLang="zh-CN" sz="1400" b="1" dirty="0"/>
              <a:t>[index + 1];</a:t>
            </a:r>
          </a:p>
          <a:p>
            <a:pPr marL="0" indent="0">
              <a:buNone/>
            </a:pPr>
            <a:r>
              <a:rPr lang="en-US" altLang="zh-CN" sz="1400" b="1" dirty="0"/>
              <a:t>                } else {</a:t>
            </a:r>
          </a:p>
          <a:p>
            <a:pPr marL="0" indent="0">
              <a:buNone/>
            </a:pPr>
            <a:r>
              <a:rPr lang="en-US" altLang="zh-CN" sz="1400" b="1" dirty="0"/>
              <a:t>                    </a:t>
            </a:r>
            <a:r>
              <a:rPr lang="en-US" altLang="zh-CN" sz="1400" b="1" dirty="0" err="1"/>
              <a:t>this.which_to_show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arr</a:t>
            </a:r>
            <a:r>
              <a:rPr lang="en-US" altLang="zh-CN" sz="1400" b="1" dirty="0"/>
              <a:t>[0];</a:t>
            </a:r>
          </a:p>
          <a:p>
            <a:pPr marL="0" indent="0">
              <a:buNone/>
            </a:pPr>
            <a:r>
              <a:rPr lang="en-US" altLang="zh-CN" sz="1400" b="1" dirty="0"/>
              <a:t>                }</a:t>
            </a:r>
          </a:p>
          <a:p>
            <a:pPr marL="0" indent="0">
              <a:buNone/>
            </a:pPr>
            <a:r>
              <a:rPr lang="en-US" altLang="zh-CN" sz="1400" b="1" dirty="0"/>
              <a:t>            }</a:t>
            </a:r>
          </a:p>
          <a:p>
            <a:pPr marL="0" indent="0">
              <a:buNone/>
            </a:pPr>
            <a:r>
              <a:rPr lang="en-US" altLang="zh-CN" sz="1400" b="1" dirty="0"/>
              <a:t>        },</a:t>
            </a:r>
            <a:endParaRPr lang="zh-CN" altLang="en-US" sz="14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动态组件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22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components: {</a:t>
            </a:r>
            <a:br>
              <a:rPr lang="en-US" altLang="zh-CN" sz="2000" dirty="0"/>
            </a:br>
            <a:r>
              <a:rPr lang="en-US" altLang="zh-CN" sz="2000" dirty="0"/>
              <a:t>            first: { //</a:t>
            </a:r>
            <a:r>
              <a:rPr lang="zh-CN" altLang="en-US" sz="2000" dirty="0"/>
              <a:t>第一个子组件</a:t>
            </a:r>
            <a:br>
              <a:rPr lang="zh-CN" altLang="en-US" sz="2000" dirty="0"/>
            </a:br>
            <a:r>
              <a:rPr lang="zh-CN" altLang="en-US" sz="2000" dirty="0"/>
              <a:t>                </a:t>
            </a:r>
            <a:r>
              <a:rPr lang="en-US" altLang="zh-CN" sz="2000" dirty="0"/>
              <a:t>template: "&lt;div&gt;</a:t>
            </a:r>
            <a:r>
              <a:rPr lang="zh-CN" altLang="en-US" sz="2000" dirty="0"/>
              <a:t>这里是子组件</a:t>
            </a:r>
            <a:r>
              <a:rPr lang="en-US" altLang="zh-CN" sz="2000" dirty="0"/>
              <a:t>1&lt;/div&gt;"</a:t>
            </a:r>
            <a:br>
              <a:rPr lang="en-US" altLang="zh-CN" sz="2000" dirty="0"/>
            </a:br>
            <a:r>
              <a:rPr lang="en-US" altLang="zh-CN" sz="2000" dirty="0"/>
              <a:t>            },</a:t>
            </a:r>
            <a:br>
              <a:rPr lang="en-US" altLang="zh-CN" sz="2000" dirty="0"/>
            </a:br>
            <a:r>
              <a:rPr lang="en-US" altLang="zh-CN" sz="2000" dirty="0"/>
              <a:t>            second: { //</a:t>
            </a:r>
            <a:r>
              <a:rPr lang="zh-CN" altLang="en-US" sz="2000" dirty="0"/>
              <a:t>第二个子组件</a:t>
            </a:r>
            <a:br>
              <a:rPr lang="zh-CN" altLang="en-US" sz="2000" dirty="0"/>
            </a:br>
            <a:r>
              <a:rPr lang="zh-CN" altLang="en-US" sz="2000" dirty="0"/>
              <a:t>                </a:t>
            </a:r>
            <a:r>
              <a:rPr lang="en-US" altLang="zh-CN" sz="2000" dirty="0"/>
              <a:t>template: "&lt;div&gt;</a:t>
            </a:r>
            <a:r>
              <a:rPr lang="zh-CN" altLang="en-US" sz="2000" dirty="0"/>
              <a:t>这里是子组件</a:t>
            </a:r>
            <a:r>
              <a:rPr lang="en-US" altLang="zh-CN" sz="2000" dirty="0"/>
              <a:t>2&lt;/div&gt;"</a:t>
            </a:r>
            <a:br>
              <a:rPr lang="en-US" altLang="zh-CN" sz="2000" dirty="0"/>
            </a:br>
            <a:r>
              <a:rPr lang="en-US" altLang="zh-CN" sz="2000" dirty="0"/>
              <a:t>            },</a:t>
            </a:r>
            <a:br>
              <a:rPr lang="en-US" altLang="zh-CN" sz="2000" dirty="0"/>
            </a:br>
            <a:r>
              <a:rPr lang="en-US" altLang="zh-CN" sz="2000" dirty="0"/>
              <a:t>            third: { //</a:t>
            </a:r>
            <a:r>
              <a:rPr lang="zh-CN" altLang="en-US" sz="2000" dirty="0"/>
              <a:t>第三个子组件</a:t>
            </a:r>
            <a:br>
              <a:rPr lang="zh-CN" altLang="en-US" sz="2000" dirty="0"/>
            </a:br>
            <a:r>
              <a:rPr lang="zh-CN" altLang="en-US" sz="2000" dirty="0"/>
              <a:t>                </a:t>
            </a:r>
            <a:r>
              <a:rPr lang="en-US" altLang="zh-CN" sz="2000" dirty="0"/>
              <a:t>template: "&lt;div&gt;</a:t>
            </a:r>
            <a:r>
              <a:rPr lang="zh-CN" altLang="en-US" sz="2000" dirty="0"/>
              <a:t>这里是子组件</a:t>
            </a:r>
            <a:r>
              <a:rPr lang="en-US" altLang="zh-CN" sz="2000" dirty="0"/>
              <a:t>3&lt;/div&gt;"</a:t>
            </a:r>
            <a:br>
              <a:rPr lang="en-US" altLang="zh-CN" sz="2000" dirty="0"/>
            </a:br>
            <a:r>
              <a:rPr lang="en-US" altLang="zh-CN" sz="2000" dirty="0"/>
              <a:t>            },</a:t>
            </a:r>
            <a:br>
              <a:rPr lang="en-US" altLang="zh-CN" sz="2000" dirty="0"/>
            </a:br>
            <a:r>
              <a:rPr lang="en-US" altLang="zh-CN" sz="2000" dirty="0"/>
              <a:t>        }</a:t>
            </a:r>
            <a:br>
              <a:rPr lang="en-US" altLang="zh-CN" sz="2000" dirty="0"/>
            </a:br>
            <a:r>
              <a:rPr lang="en-US" altLang="zh-CN" sz="2000" dirty="0"/>
              <a:t>    });</a:t>
            </a:r>
            <a:br>
              <a:rPr lang="en-US" altLang="zh-CN" sz="2000" dirty="0"/>
            </a:br>
            <a:r>
              <a:rPr lang="en-US" altLang="zh-CN" sz="2000" dirty="0"/>
              <a:t>&lt;/script&gt;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说明： </a:t>
            </a:r>
          </a:p>
          <a:p>
            <a:r>
              <a:rPr lang="zh-CN" altLang="en-US" sz="2000" dirty="0"/>
              <a:t>点击父组件的按钮，会自动切换显示某一个子组件（根据</a:t>
            </a:r>
            <a:r>
              <a:rPr lang="en-US" altLang="zh-CN" sz="2000" dirty="0" err="1"/>
              <a:t>which_to_show</a:t>
            </a:r>
            <a:r>
              <a:rPr lang="zh-CN" altLang="en-US" sz="2000" dirty="0"/>
              <a:t>这个变量的值来决定）。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动态组件</a:t>
            </a:r>
            <a:r>
              <a:rPr lang="en-US" altLang="zh-CN"/>
              <a:t>Demo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5501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&lt;</a:t>
            </a:r>
            <a:r>
              <a:rPr lang="en-US" altLang="zh-CN" sz="1800" b="1" dirty="0">
                <a:latin typeface="+mn-ea"/>
              </a:rPr>
              <a:t>div id="app"</a:t>
            </a:r>
            <a:r>
              <a:rPr lang="en-US" altLang="zh-CN" sz="1800" dirty="0">
                <a:latin typeface="+mn-ea"/>
              </a:rPr>
              <a:t>&gt;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&lt;</a:t>
            </a:r>
            <a:r>
              <a:rPr lang="en-US" altLang="zh-CN" sz="1800" b="1" dirty="0">
                <a:latin typeface="+mn-ea"/>
              </a:rPr>
              <a:t>component :is="</a:t>
            </a:r>
            <a:r>
              <a:rPr lang="en-US" altLang="zh-CN" sz="1800" b="1" dirty="0" err="1">
                <a:latin typeface="+mn-ea"/>
              </a:rPr>
              <a:t>currentView</a:t>
            </a:r>
            <a:r>
              <a:rPr lang="en-US" altLang="zh-CN" sz="1800" b="1" dirty="0">
                <a:latin typeface="+mn-ea"/>
              </a:rPr>
              <a:t>"</a:t>
            </a:r>
            <a:r>
              <a:rPr lang="en-US" altLang="zh-CN" sz="1800" dirty="0">
                <a:latin typeface="+mn-ea"/>
              </a:rPr>
              <a:t>&gt;&lt;/</a:t>
            </a:r>
            <a:r>
              <a:rPr lang="en-US" altLang="zh-CN" sz="1800" b="1" dirty="0">
                <a:latin typeface="+mn-ea"/>
              </a:rPr>
              <a:t>component</a:t>
            </a:r>
            <a:r>
              <a:rPr lang="en-US" altLang="zh-CN" sz="1800" dirty="0">
                <a:latin typeface="+mn-ea"/>
              </a:rPr>
              <a:t>&gt;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&lt;/</a:t>
            </a:r>
            <a:r>
              <a:rPr lang="en-US" altLang="zh-CN" sz="1800" b="1" dirty="0">
                <a:latin typeface="+mn-ea"/>
              </a:rPr>
              <a:t>div</a:t>
            </a:r>
            <a:r>
              <a:rPr lang="en-US" altLang="zh-CN" sz="1800" dirty="0">
                <a:latin typeface="+mn-ea"/>
              </a:rPr>
              <a:t>&gt;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&lt;</a:t>
            </a:r>
            <a:r>
              <a:rPr lang="en-US" altLang="zh-CN" sz="1800" b="1" dirty="0">
                <a:latin typeface="+mn-ea"/>
              </a:rPr>
              <a:t>script</a:t>
            </a:r>
            <a:r>
              <a:rPr lang="en-US" altLang="zh-CN" sz="1800" dirty="0">
                <a:latin typeface="+mn-ea"/>
              </a:rPr>
              <a:t>&gt;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b="1" dirty="0" err="1">
                <a:latin typeface="+mn-ea"/>
              </a:rPr>
              <a:t>var</a:t>
            </a:r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b="1" dirty="0" err="1">
                <a:latin typeface="+mn-ea"/>
              </a:rPr>
              <a:t>vm</a:t>
            </a:r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= </a:t>
            </a:r>
            <a:r>
              <a:rPr lang="en-US" altLang="zh-CN" sz="1800" b="1" dirty="0">
                <a:latin typeface="+mn-ea"/>
              </a:rPr>
              <a:t>new </a:t>
            </a:r>
            <a:r>
              <a:rPr lang="en-US" altLang="zh-CN" sz="1800" dirty="0" err="1">
                <a:latin typeface="+mn-ea"/>
              </a:rPr>
              <a:t>Vue</a:t>
            </a:r>
            <a:r>
              <a:rPr lang="en-US" altLang="zh-CN" sz="1800" dirty="0">
                <a:latin typeface="+mn-ea"/>
              </a:rPr>
              <a:t>({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</a:t>
            </a:r>
            <a:r>
              <a:rPr lang="en-US" altLang="zh-CN" sz="1800" b="1" dirty="0">
                <a:latin typeface="+mn-ea"/>
              </a:rPr>
              <a:t>el</a:t>
            </a:r>
            <a:r>
              <a:rPr lang="en-US" altLang="zh-CN" sz="1800" dirty="0">
                <a:latin typeface="+mn-ea"/>
              </a:rPr>
              <a:t>:</a:t>
            </a:r>
            <a:r>
              <a:rPr lang="en-US" altLang="zh-CN" sz="1800" b="1" dirty="0">
                <a:latin typeface="+mn-ea"/>
              </a:rPr>
              <a:t>"#app"</a:t>
            </a:r>
            <a:r>
              <a:rPr lang="en-US" altLang="zh-CN" sz="1800" dirty="0">
                <a:latin typeface="+mn-ea"/>
              </a:rPr>
              <a:t>,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</a:t>
            </a:r>
            <a:r>
              <a:rPr lang="en-US" altLang="zh-CN" sz="1800" b="1" dirty="0">
                <a:latin typeface="+mn-ea"/>
              </a:rPr>
              <a:t>data</a:t>
            </a:r>
            <a:r>
              <a:rPr lang="en-US" altLang="zh-CN" sz="1800" dirty="0">
                <a:latin typeface="+mn-ea"/>
              </a:rPr>
              <a:t>: {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    </a:t>
            </a:r>
            <a:r>
              <a:rPr lang="en-US" altLang="zh-CN" sz="1800" b="1" dirty="0" err="1">
                <a:latin typeface="+mn-ea"/>
              </a:rPr>
              <a:t>currentView</a:t>
            </a:r>
            <a:r>
              <a:rPr lang="en-US" altLang="zh-CN" sz="1800" dirty="0">
                <a:latin typeface="+mn-ea"/>
              </a:rPr>
              <a:t>: </a:t>
            </a:r>
            <a:r>
              <a:rPr lang="en-US" altLang="zh-CN" sz="1800" b="1" dirty="0">
                <a:latin typeface="+mn-ea"/>
              </a:rPr>
              <a:t>'component1'</a:t>
            </a:r>
            <a:br>
              <a:rPr lang="en-US" altLang="zh-CN" sz="1800" b="1" dirty="0">
                <a:latin typeface="+mn-ea"/>
              </a:rPr>
            </a:br>
            <a:r>
              <a:rPr lang="en-US" altLang="zh-CN" sz="1800" b="1" dirty="0">
                <a:latin typeface="+mn-ea"/>
              </a:rPr>
              <a:t>        </a:t>
            </a:r>
            <a:r>
              <a:rPr lang="en-US" altLang="zh-CN" sz="1800" dirty="0">
                <a:latin typeface="+mn-ea"/>
              </a:rPr>
              <a:t>},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</a:t>
            </a:r>
            <a:r>
              <a:rPr lang="en-US" altLang="zh-CN" sz="1800" b="1" dirty="0">
                <a:latin typeface="+mn-ea"/>
              </a:rPr>
              <a:t>components</a:t>
            </a:r>
            <a:r>
              <a:rPr lang="en-US" altLang="zh-CN" sz="1800" dirty="0">
                <a:latin typeface="+mn-ea"/>
              </a:rPr>
              <a:t>:{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    </a:t>
            </a:r>
            <a:r>
              <a:rPr lang="en-US" altLang="zh-CN" sz="1800" b="1" dirty="0">
                <a:latin typeface="+mn-ea"/>
              </a:rPr>
              <a:t>component1</a:t>
            </a:r>
            <a:r>
              <a:rPr lang="en-US" altLang="zh-CN" sz="1800" dirty="0">
                <a:latin typeface="+mn-ea"/>
              </a:rPr>
              <a:t>:{</a:t>
            </a:r>
            <a:r>
              <a:rPr lang="en-US" altLang="zh-CN" sz="1800" b="1" dirty="0">
                <a:latin typeface="+mn-ea"/>
              </a:rPr>
              <a:t>template</a:t>
            </a:r>
            <a:r>
              <a:rPr lang="en-US" altLang="zh-CN" sz="1800" dirty="0">
                <a:latin typeface="+mn-ea"/>
              </a:rPr>
              <a:t>:</a:t>
            </a:r>
            <a:r>
              <a:rPr lang="en-US" altLang="zh-CN" sz="1800" b="1" dirty="0">
                <a:latin typeface="+mn-ea"/>
              </a:rPr>
              <a:t>"&lt;p&gt;hello1&lt;/p&gt;"</a:t>
            </a:r>
            <a:r>
              <a:rPr lang="en-US" altLang="zh-CN" sz="1800" dirty="0">
                <a:latin typeface="+mn-ea"/>
              </a:rPr>
              <a:t>},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    </a:t>
            </a:r>
            <a:r>
              <a:rPr lang="en-US" altLang="zh-CN" sz="1800" b="1" dirty="0">
                <a:latin typeface="+mn-ea"/>
              </a:rPr>
              <a:t>component2</a:t>
            </a:r>
            <a:r>
              <a:rPr lang="en-US" altLang="zh-CN" sz="1800" dirty="0">
                <a:latin typeface="+mn-ea"/>
              </a:rPr>
              <a:t>:{</a:t>
            </a:r>
            <a:r>
              <a:rPr lang="en-US" altLang="zh-CN" sz="1800" b="1" dirty="0">
                <a:latin typeface="+mn-ea"/>
              </a:rPr>
              <a:t>template</a:t>
            </a:r>
            <a:r>
              <a:rPr lang="en-US" altLang="zh-CN" sz="1800" dirty="0">
                <a:latin typeface="+mn-ea"/>
              </a:rPr>
              <a:t>:</a:t>
            </a:r>
            <a:r>
              <a:rPr lang="en-US" altLang="zh-CN" sz="1800" b="1" dirty="0">
                <a:latin typeface="+mn-ea"/>
              </a:rPr>
              <a:t>"&lt;p&gt;hello2&lt;/p&gt;"</a:t>
            </a:r>
            <a:r>
              <a:rPr lang="en-US" altLang="zh-CN" sz="1800" dirty="0">
                <a:latin typeface="+mn-ea"/>
              </a:rPr>
              <a:t>},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    </a:t>
            </a:r>
            <a:r>
              <a:rPr lang="en-US" altLang="zh-CN" sz="1800" b="1" dirty="0">
                <a:latin typeface="+mn-ea"/>
              </a:rPr>
              <a:t>component3</a:t>
            </a:r>
            <a:r>
              <a:rPr lang="en-US" altLang="zh-CN" sz="1800" dirty="0">
                <a:latin typeface="+mn-ea"/>
              </a:rPr>
              <a:t>:{</a:t>
            </a:r>
            <a:r>
              <a:rPr lang="en-US" altLang="zh-CN" sz="1800" b="1" dirty="0">
                <a:latin typeface="+mn-ea"/>
              </a:rPr>
              <a:t>template</a:t>
            </a:r>
            <a:r>
              <a:rPr lang="en-US" altLang="zh-CN" sz="1800" dirty="0">
                <a:latin typeface="+mn-ea"/>
              </a:rPr>
              <a:t>:</a:t>
            </a:r>
            <a:r>
              <a:rPr lang="en-US" altLang="zh-CN" sz="1800" b="1" dirty="0">
                <a:latin typeface="+mn-ea"/>
              </a:rPr>
              <a:t>"&lt;p&gt;hello3&lt;/p&gt;"</a:t>
            </a:r>
            <a:r>
              <a:rPr lang="en-US" altLang="zh-CN" sz="1800" dirty="0">
                <a:latin typeface="+mn-ea"/>
              </a:rPr>
              <a:t>}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}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})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b="1" dirty="0" err="1">
                <a:latin typeface="+mn-ea"/>
              </a:rPr>
              <a:t>var</a:t>
            </a:r>
            <a:r>
              <a:rPr lang="en-US" altLang="zh-CN" sz="1800" b="1" dirty="0">
                <a:latin typeface="+mn-ea"/>
              </a:rPr>
              <a:t> i </a:t>
            </a:r>
            <a:r>
              <a:rPr lang="en-US" altLang="zh-CN" sz="1800" dirty="0">
                <a:latin typeface="+mn-ea"/>
              </a:rPr>
              <a:t>= 1;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b="1" dirty="0">
                <a:latin typeface="+mn-ea"/>
              </a:rPr>
              <a:t>function </a:t>
            </a:r>
            <a:r>
              <a:rPr lang="en-US" altLang="zh-CN" sz="1800" dirty="0">
                <a:latin typeface="+mn-ea"/>
              </a:rPr>
              <a:t>tip(){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</a:t>
            </a:r>
            <a:r>
              <a:rPr lang="en-US" altLang="zh-CN" sz="1800" b="1" dirty="0">
                <a:latin typeface="+mn-ea"/>
              </a:rPr>
              <a:t>i </a:t>
            </a:r>
            <a:r>
              <a:rPr lang="en-US" altLang="zh-CN" sz="1800" dirty="0">
                <a:latin typeface="+mn-ea"/>
              </a:rPr>
              <a:t>= </a:t>
            </a:r>
            <a:r>
              <a:rPr lang="en-US" altLang="zh-CN" sz="1800" b="1" dirty="0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%3+1;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    </a:t>
            </a:r>
            <a:r>
              <a:rPr lang="en-US" altLang="zh-CN" sz="1800" b="1" dirty="0" err="1">
                <a:latin typeface="+mn-ea"/>
              </a:rPr>
              <a:t>vm</a:t>
            </a:r>
            <a:r>
              <a:rPr lang="en-US" altLang="zh-CN" sz="1800" dirty="0" err="1">
                <a:latin typeface="+mn-ea"/>
              </a:rPr>
              <a:t>.</a:t>
            </a:r>
            <a:r>
              <a:rPr lang="en-US" altLang="zh-CN" sz="1800" b="1" dirty="0" err="1">
                <a:latin typeface="+mn-ea"/>
              </a:rPr>
              <a:t>currentView</a:t>
            </a:r>
            <a:r>
              <a:rPr lang="en-US" altLang="zh-CN" sz="1800" dirty="0">
                <a:latin typeface="+mn-ea"/>
              </a:rPr>
              <a:t>=</a:t>
            </a:r>
            <a:r>
              <a:rPr lang="en-US" altLang="zh-CN" sz="1800" b="1" dirty="0">
                <a:latin typeface="+mn-ea"/>
              </a:rPr>
              <a:t>'</a:t>
            </a:r>
            <a:r>
              <a:rPr lang="en-US" altLang="zh-CN" sz="1800" b="1" dirty="0" err="1">
                <a:latin typeface="+mn-ea"/>
              </a:rPr>
              <a:t>component'</a:t>
            </a:r>
            <a:r>
              <a:rPr lang="en-US" altLang="zh-CN" sz="1800" dirty="0" err="1">
                <a:latin typeface="+mn-ea"/>
              </a:rPr>
              <a:t>+</a:t>
            </a:r>
            <a:r>
              <a:rPr lang="en-US" altLang="zh-CN" sz="1800" b="1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;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}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    </a:t>
            </a:r>
            <a:r>
              <a:rPr lang="en-US" altLang="zh-CN" sz="1800" dirty="0" err="1">
                <a:latin typeface="+mn-ea"/>
              </a:rPr>
              <a:t>setInterval</a:t>
            </a:r>
            <a:r>
              <a:rPr lang="en-US" altLang="zh-CN" sz="1800" dirty="0">
                <a:latin typeface="+mn-ea"/>
              </a:rPr>
              <a:t>(tip,1000);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&lt;/</a:t>
            </a:r>
            <a:r>
              <a:rPr lang="en-US" altLang="zh-CN" sz="1800" b="1" dirty="0">
                <a:latin typeface="+mn-ea"/>
              </a:rPr>
              <a:t>script</a:t>
            </a:r>
            <a:r>
              <a:rPr lang="en-US" altLang="zh-CN" sz="1800" dirty="0">
                <a:latin typeface="+mn-ea"/>
              </a:rPr>
              <a:t>&gt;</a:t>
            </a:r>
            <a:endParaRPr lang="zh-CN" altLang="en-US" sz="18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动态组件自动变换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856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前面用了个全局变量</a:t>
            </a:r>
            <a:r>
              <a:rPr lang="en-US" altLang="zh-CN" sz="2400" dirty="0"/>
              <a:t>i,</a:t>
            </a:r>
            <a:r>
              <a:rPr lang="zh-CN" altLang="en-US" sz="2400" dirty="0"/>
              <a:t>每</a:t>
            </a:r>
            <a:r>
              <a:rPr lang="en-US" altLang="zh-CN" sz="2400" dirty="0"/>
              <a:t>1</a:t>
            </a:r>
            <a:r>
              <a:rPr lang="zh-CN" altLang="en-US" sz="2400" dirty="0"/>
              <a:t>秒切换一次组件，这样就可以动态变化内容了。 </a:t>
            </a:r>
            <a:br>
              <a:rPr lang="zh-CN" altLang="en-US" sz="2400" dirty="0"/>
            </a:br>
            <a:r>
              <a:rPr lang="zh-CN" altLang="en-US" sz="2400" dirty="0"/>
              <a:t>但是全局变量要少用，可使用闭包改一下写法：</a:t>
            </a:r>
          </a:p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tip = function(){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i = 1;</a:t>
            </a:r>
          </a:p>
          <a:p>
            <a:pPr marL="0" indent="0">
              <a:buNone/>
            </a:pPr>
            <a:r>
              <a:rPr lang="en-US" altLang="zh-CN" sz="2400" dirty="0"/>
              <a:t>        return function(){</a:t>
            </a:r>
          </a:p>
          <a:p>
            <a:pPr marL="0" indent="0">
              <a:buNone/>
            </a:pPr>
            <a:r>
              <a:rPr lang="en-US" altLang="zh-CN" sz="2400" dirty="0"/>
              <a:t>            i = i%3+1;</a:t>
            </a:r>
          </a:p>
          <a:p>
            <a:pPr marL="0" indent="0"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vm.currentView</a:t>
            </a:r>
            <a:r>
              <a:rPr lang="en-US" altLang="zh-CN" sz="2400" dirty="0"/>
              <a:t>='</a:t>
            </a:r>
            <a:r>
              <a:rPr lang="en-US" altLang="zh-CN" sz="2400" dirty="0" err="1"/>
              <a:t>component'+i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    };</a:t>
            </a:r>
          </a:p>
          <a:p>
            <a:pPr marL="0" indent="0">
              <a:buNone/>
            </a:pPr>
            <a:r>
              <a:rPr lang="en-US" altLang="zh-CN" sz="2400" dirty="0"/>
              <a:t>    }();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setInterval</a:t>
            </a:r>
            <a:r>
              <a:rPr lang="en-US" altLang="zh-CN" sz="2400" dirty="0"/>
              <a:t>(tip,1000);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动态组件自动变换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775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1998661" y="4533668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生命周期</a:t>
            </a: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4" name="矩形 13">
            <a:hlinkClick r:id="rId6" action="ppaction://hlinksldjump"/>
          </p:cNvPr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自定义事件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5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hlinkClick r:id="rId8" action="ppaction://hlinksldjump"/>
          </p:cNvPr>
          <p:cNvSpPr/>
          <p:nvPr/>
        </p:nvSpPr>
        <p:spPr>
          <a:xfrm>
            <a:off x="2011364" y="3726392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组件动态切换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65213" y="3665009"/>
            <a:ext cx="935446" cy="546099"/>
            <a:chOff x="4353620" y="864629"/>
            <a:chExt cx="742365" cy="410722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63"/>
            <p:cNvSpPr txBox="1"/>
            <p:nvPr/>
          </p:nvSpPr>
          <p:spPr>
            <a:xfrm>
              <a:off x="4509073" y="864629"/>
              <a:ext cx="431460" cy="3472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15" descr="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1" y="3743325"/>
            <a:ext cx="792946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065213" y="4445365"/>
            <a:ext cx="933448" cy="546100"/>
            <a:chOff x="4353620" y="864629"/>
            <a:chExt cx="742365" cy="409312"/>
          </a:xfrm>
        </p:grpSpPr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4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2163764" y="23325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Vue.js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实例属性与方法</a:t>
            </a:r>
          </a:p>
        </p:txBody>
      </p:sp>
      <p:pic>
        <p:nvPicPr>
          <p:cNvPr id="32" name="Picture 15" descr="2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1" y="44361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5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5 0.00023 L -4.72222E-6 0.00023 " pathEditMode="relative" rAng="0" ptsTypes="AA">
                                      <p:cBhvr>
                                        <p:cTn id="71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14" grpId="0"/>
      <p:bldP spid="19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1" y="836712"/>
            <a:ext cx="8324850" cy="5868888"/>
          </a:xfrm>
        </p:spPr>
        <p:txBody>
          <a:bodyPr/>
          <a:lstStyle/>
          <a:p>
            <a:r>
              <a:rPr lang="zh-CN" altLang="en-US" sz="2000" dirty="0"/>
              <a:t>简单来说，被切换掉（非当前显示）的组件，是直接被移除了。 </a:t>
            </a:r>
          </a:p>
          <a:p>
            <a:r>
              <a:rPr lang="zh-CN" altLang="en-US" sz="2000" dirty="0"/>
              <a:t>在父组件中查看</a:t>
            </a:r>
            <a:r>
              <a:rPr lang="en-US" altLang="zh-CN" sz="2000" dirty="0" err="1"/>
              <a:t>this.$children</a:t>
            </a:r>
            <a:r>
              <a:rPr lang="zh-CN" altLang="en-US" sz="2000" dirty="0"/>
              <a:t>属性，可以发现，当子组件存在时，该属性的</a:t>
            </a:r>
            <a:r>
              <a:rPr lang="en-US" altLang="zh-CN" sz="2000" dirty="0"/>
              <a:t>length</a:t>
            </a:r>
            <a:r>
              <a:rPr lang="zh-CN" altLang="en-US" sz="2000" dirty="0"/>
              <a:t>为</a:t>
            </a:r>
            <a:r>
              <a:rPr lang="en-US" altLang="zh-CN" sz="2000" dirty="0"/>
              <a:t>1</a:t>
            </a:r>
            <a:r>
              <a:rPr lang="zh-CN" altLang="en-US" sz="2000" dirty="0"/>
              <a:t>，而子组件不存在时，该属性的</a:t>
            </a:r>
            <a:r>
              <a:rPr lang="en-US" altLang="zh-CN" sz="2000" dirty="0"/>
              <a:t>length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（无法获取到子组件）；</a:t>
            </a:r>
          </a:p>
          <a:p>
            <a:r>
              <a:rPr lang="zh-CN" altLang="en-US" sz="2000" dirty="0"/>
              <a:t>假如需要子组件在切换后，依然需要他保留在内存中，避免下次出现的时候重新渲染。那么就应该添加</a:t>
            </a:r>
            <a:r>
              <a:rPr lang="en-US" altLang="zh-CN" sz="2000" dirty="0"/>
              <a:t>keep-alive</a:t>
            </a:r>
            <a:r>
              <a:rPr lang="zh-CN" altLang="en-US" sz="2000" dirty="0"/>
              <a:t>标签。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&lt;div id="app"&gt;</a:t>
            </a:r>
          </a:p>
          <a:p>
            <a:pPr marL="0" indent="0">
              <a:buNone/>
            </a:pPr>
            <a:r>
              <a:rPr lang="en-US" altLang="zh-CN" sz="2000" dirty="0"/>
              <a:t>    &lt;button </a:t>
            </a:r>
            <a:r>
              <a:rPr lang="en-US" altLang="zh-CN" sz="2000" dirty="0" err="1"/>
              <a:t>v-on:click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toshow</a:t>
            </a:r>
            <a:r>
              <a:rPr lang="en-US" altLang="zh-CN" sz="2000" dirty="0"/>
              <a:t>"&gt;</a:t>
            </a:r>
            <a:r>
              <a:rPr lang="zh-CN" altLang="en-US" sz="2000" dirty="0"/>
              <a:t>点击让子组件显示</a:t>
            </a:r>
            <a:r>
              <a:rPr lang="en-US" altLang="zh-CN" sz="2000" dirty="0"/>
              <a:t>&lt;/button&gt;</a:t>
            </a:r>
          </a:p>
          <a:p>
            <a:pPr marL="0" indent="0">
              <a:buNone/>
            </a:pPr>
            <a:r>
              <a:rPr lang="en-US" altLang="zh-CN" sz="2000" dirty="0"/>
              <a:t>    &lt; keep-alive &gt;</a:t>
            </a:r>
          </a:p>
          <a:p>
            <a:pPr marL="0" indent="0">
              <a:buNone/>
            </a:pPr>
            <a:r>
              <a:rPr lang="en-US" altLang="zh-CN" sz="2000" dirty="0"/>
              <a:t>    &lt;component </a:t>
            </a:r>
            <a:r>
              <a:rPr lang="en-US" altLang="zh-CN" sz="2000" dirty="0" err="1"/>
              <a:t>v-bind:is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which_to_show</a:t>
            </a:r>
            <a:r>
              <a:rPr lang="en-US" altLang="zh-CN" sz="2000" dirty="0"/>
              <a:t>" &gt;&lt;/component&gt;</a:t>
            </a:r>
          </a:p>
          <a:p>
            <a:pPr marL="0" indent="0">
              <a:buNone/>
            </a:pPr>
            <a:r>
              <a:rPr lang="en-US" altLang="zh-CN" sz="2000" dirty="0"/>
              <a:t>    &lt;/ keep-alive &gt;</a:t>
            </a:r>
          </a:p>
          <a:p>
            <a:pPr marL="0" indent="0">
              <a:buNone/>
            </a:pPr>
            <a:r>
              <a:rPr lang="en-US" altLang="zh-CN" sz="2000" dirty="0"/>
              <a:t>&lt;/div&gt;</a:t>
            </a:r>
            <a:endParaRPr lang="zh-CN" altLang="en-US" sz="2000" dirty="0"/>
          </a:p>
          <a:p>
            <a:r>
              <a:rPr lang="zh-CN" altLang="en-US" sz="2000" dirty="0"/>
              <a:t>说明： 初始情况下，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.$children</a:t>
            </a:r>
            <a:r>
              <a:rPr lang="zh-CN" altLang="en-US" sz="2000" dirty="0"/>
              <a:t>属性中只有一个元素（</a:t>
            </a:r>
            <a:r>
              <a:rPr lang="en-US" altLang="zh-CN" sz="2000" dirty="0"/>
              <a:t>first</a:t>
            </a:r>
            <a:r>
              <a:rPr lang="zh-CN" altLang="en-US" sz="2000" dirty="0"/>
              <a:t>组件），点击按钮切换后，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.$children</a:t>
            </a:r>
            <a:r>
              <a:rPr lang="zh-CN" altLang="en-US" sz="2000" dirty="0"/>
              <a:t>属性中有两个元素，再次切换后，则有三个元素（三个子组件都保留在内存中）。</a:t>
            </a:r>
          </a:p>
          <a:p>
            <a:r>
              <a:rPr lang="zh-CN" altLang="en-US" sz="2000" dirty="0"/>
              <a:t>之后无论如何切换，将一直保持有三个元素。</a:t>
            </a:r>
          </a:p>
          <a:p>
            <a:pPr marL="0" indent="0">
              <a:buNone/>
            </a:pPr>
            <a:endParaRPr lang="zh-CN" altLang="en-US" sz="20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keep-alive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0712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406493" cy="5659338"/>
          </a:xfrm>
        </p:spPr>
        <p:txBody>
          <a:bodyPr/>
          <a:lstStyle/>
          <a:p>
            <a:r>
              <a:rPr lang="en-US" altLang="zh-CN" sz="2000" dirty="0" err="1"/>
              <a:t>Vue</a:t>
            </a:r>
            <a:r>
              <a:rPr lang="en-US" altLang="zh-CN" sz="2000" dirty="0"/>
              <a:t> </a:t>
            </a:r>
            <a:r>
              <a:rPr lang="zh-CN" altLang="en-US" sz="2000" dirty="0"/>
              <a:t>提供了 </a:t>
            </a:r>
            <a:r>
              <a:rPr lang="en-US" altLang="zh-CN" sz="2000" dirty="0"/>
              <a:t>transition </a:t>
            </a:r>
            <a:r>
              <a:rPr lang="zh-CN" altLang="en-US" sz="2000" dirty="0"/>
              <a:t>的封装组件，在下列情形中，可以给任何元素和组件添加 </a:t>
            </a:r>
            <a:r>
              <a:rPr lang="en-US" altLang="zh-CN" sz="2000" dirty="0"/>
              <a:t>entering/leaving </a:t>
            </a:r>
            <a:r>
              <a:rPr lang="zh-CN" altLang="en-US" sz="2000" dirty="0"/>
              <a:t>过渡。</a:t>
            </a:r>
            <a:endParaRPr lang="en-US" altLang="zh-CN" sz="2000" dirty="0"/>
          </a:p>
          <a:p>
            <a:r>
              <a:rPr lang="zh-CN" altLang="en-US" sz="1800" dirty="0"/>
              <a:t>在进入</a:t>
            </a:r>
            <a:r>
              <a:rPr lang="en-US" altLang="zh-CN" sz="1800" dirty="0"/>
              <a:t>/</a:t>
            </a:r>
            <a:r>
              <a:rPr lang="zh-CN" altLang="en-US" sz="1800" dirty="0"/>
              <a:t>离开的过渡中，会有 </a:t>
            </a:r>
            <a:r>
              <a:rPr lang="en-US" altLang="zh-CN" sz="1800" dirty="0"/>
              <a:t>6 </a:t>
            </a:r>
            <a:r>
              <a:rPr lang="zh-CN" altLang="en-US" sz="1800" dirty="0"/>
              <a:t>个 </a:t>
            </a:r>
            <a:r>
              <a:rPr lang="en-US" altLang="zh-CN" sz="1800" dirty="0"/>
              <a:t>class </a:t>
            </a:r>
            <a:r>
              <a:rPr lang="zh-CN" altLang="en-US" sz="1800" dirty="0"/>
              <a:t>切换。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v-enter</a:t>
            </a:r>
            <a:r>
              <a:rPr lang="zh-CN" altLang="en-US" sz="1800" dirty="0"/>
              <a:t>：定义进入过渡的开始状态。在元素被插入时生效，在下一个帧移除。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v-enter-active</a:t>
            </a:r>
            <a:r>
              <a:rPr lang="zh-CN" altLang="en-US" sz="1800" dirty="0"/>
              <a:t>：定义过渡的状态。在元素整个过渡过程中作用，在元素被插入时生效，在 </a:t>
            </a:r>
            <a:r>
              <a:rPr lang="en-US" altLang="zh-CN" sz="1800" dirty="0"/>
              <a:t>transition/animation </a:t>
            </a:r>
            <a:r>
              <a:rPr lang="zh-CN" altLang="en-US" sz="1800" dirty="0"/>
              <a:t>完成之后移除。这个类可以被用来定义过渡的过程时间，延迟和曲线函数。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v-enter-to: 2.1.8</a:t>
            </a:r>
            <a:r>
              <a:rPr lang="zh-CN" altLang="en-US" sz="1800" dirty="0"/>
              <a:t>版及以上 定义进入过渡的结束状态。在元素被插入一帧后生效 </a:t>
            </a:r>
            <a:r>
              <a:rPr lang="en-US" altLang="zh-CN" sz="1800" dirty="0"/>
              <a:t>(</a:t>
            </a:r>
            <a:r>
              <a:rPr lang="zh-CN" altLang="en-US" sz="1800" dirty="0"/>
              <a:t>于此同时 </a:t>
            </a:r>
            <a:r>
              <a:rPr lang="en-US" altLang="zh-CN" sz="1800" dirty="0"/>
              <a:t>v-enter </a:t>
            </a:r>
            <a:r>
              <a:rPr lang="zh-CN" altLang="en-US" sz="1800" dirty="0"/>
              <a:t>被删除</a:t>
            </a:r>
            <a:r>
              <a:rPr lang="en-US" altLang="zh-CN" sz="1800" dirty="0"/>
              <a:t>)</a:t>
            </a:r>
            <a:r>
              <a:rPr lang="zh-CN" altLang="en-US" sz="1800" dirty="0"/>
              <a:t>，在 </a:t>
            </a:r>
            <a:r>
              <a:rPr lang="en-US" altLang="zh-CN" sz="1800" dirty="0"/>
              <a:t>transition/animation </a:t>
            </a:r>
            <a:r>
              <a:rPr lang="zh-CN" altLang="en-US" sz="1800" dirty="0"/>
              <a:t>完成之后移除。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v-leave: </a:t>
            </a:r>
            <a:r>
              <a:rPr lang="zh-CN" altLang="en-US" sz="1800" dirty="0"/>
              <a:t>定义离开过渡的开始状态。在离开过渡被触发时生效，在下一个帧移除。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v-leave-active</a:t>
            </a:r>
            <a:r>
              <a:rPr lang="zh-CN" altLang="en-US" sz="1800" dirty="0"/>
              <a:t>：定义过渡的状态。在元素整个过渡过程中作用，在离开过渡被触发后立即生效，在 </a:t>
            </a:r>
            <a:r>
              <a:rPr lang="en-US" altLang="zh-CN" sz="1800" dirty="0"/>
              <a:t>transition/animation </a:t>
            </a:r>
            <a:r>
              <a:rPr lang="zh-CN" altLang="en-US" sz="1800" dirty="0"/>
              <a:t>完成之后移除。这个类可以被用来定义过渡的过程时间，延迟和曲线函数。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v-leave-to: 2.1.8</a:t>
            </a:r>
            <a:r>
              <a:rPr lang="zh-CN" altLang="en-US" sz="1800" dirty="0"/>
              <a:t>版及以上 定义离开过渡的结束状态。在离开过渡被触发一帧后生效 </a:t>
            </a:r>
            <a:r>
              <a:rPr lang="en-US" altLang="zh-CN" sz="1800" dirty="0"/>
              <a:t>(</a:t>
            </a:r>
            <a:r>
              <a:rPr lang="zh-CN" altLang="en-US" sz="1800" dirty="0"/>
              <a:t>于此同时 </a:t>
            </a:r>
            <a:r>
              <a:rPr lang="en-US" altLang="zh-CN" sz="1800" dirty="0"/>
              <a:t>v-leave </a:t>
            </a:r>
            <a:r>
              <a:rPr lang="zh-CN" altLang="en-US" sz="1800" dirty="0"/>
              <a:t>被删除</a:t>
            </a:r>
            <a:r>
              <a:rPr lang="en-US" altLang="zh-CN" sz="1800" dirty="0"/>
              <a:t>)</a:t>
            </a:r>
            <a:r>
              <a:rPr lang="zh-CN" altLang="en-US" sz="1800" dirty="0"/>
              <a:t>，在 </a:t>
            </a:r>
            <a:r>
              <a:rPr lang="en-US" altLang="zh-CN" sz="1800" dirty="0"/>
              <a:t>transition/animation </a:t>
            </a:r>
            <a:r>
              <a:rPr lang="zh-CN" altLang="en-US" sz="1800" dirty="0"/>
              <a:t>完成之后移除。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transition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6054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29" y="4600657"/>
            <a:ext cx="7016480" cy="18911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63" y="964158"/>
            <a:ext cx="4489887" cy="31453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91" y="338791"/>
            <a:ext cx="3263609" cy="36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5170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5710766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生命周期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23781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</a:t>
            </a:r>
            <a:r>
              <a:rPr lang="zh-CN" altLang="en-US" sz="2400" dirty="0"/>
              <a:t>每个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 </a:t>
            </a:r>
            <a:r>
              <a:rPr lang="zh-CN" altLang="en-US" sz="2400" dirty="0"/>
              <a:t>实例在被创建之前都要经过一系列的初始化过程。例如，实例需要配置数据观测</a:t>
            </a:r>
            <a:r>
              <a:rPr lang="en-US" altLang="zh-CN" sz="2400" dirty="0"/>
              <a:t>(data observer)</a:t>
            </a:r>
            <a:r>
              <a:rPr lang="zh-CN" altLang="en-US" sz="2400" dirty="0"/>
              <a:t>、编译模版、挂载实例到 </a:t>
            </a:r>
            <a:r>
              <a:rPr lang="en-US" altLang="zh-CN" sz="2400" dirty="0"/>
              <a:t>DOM </a:t>
            </a:r>
            <a:r>
              <a:rPr lang="zh-CN" altLang="en-US" sz="2400" dirty="0"/>
              <a:t>，然后在数据变化时更新 </a:t>
            </a:r>
            <a:r>
              <a:rPr lang="en-US" altLang="zh-CN" sz="2400" dirty="0"/>
              <a:t>DOM </a:t>
            </a:r>
            <a:r>
              <a:rPr lang="zh-CN" altLang="en-US" sz="2400" dirty="0"/>
              <a:t>。在这个过程中，实例也会调用一些 生命周期钩子 ，这就给我们提供了执行自定义逻辑的机会。</a:t>
            </a:r>
            <a:endParaRPr lang="en-US" altLang="zh-CN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生命周期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8250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zh-CN" sz="2000" dirty="0" err="1"/>
              <a:t>beforeCreate</a:t>
            </a:r>
            <a:r>
              <a:rPr lang="zh-CN" altLang="en-US" sz="2000" dirty="0"/>
              <a:t>：在实例初始化之后，数据观测</a:t>
            </a:r>
            <a:r>
              <a:rPr lang="en-US" altLang="zh-CN" sz="2000" dirty="0"/>
              <a:t>(data observer) </a:t>
            </a:r>
            <a:r>
              <a:rPr lang="zh-CN" altLang="en-US" sz="2000" dirty="0"/>
              <a:t>和 </a:t>
            </a:r>
            <a:r>
              <a:rPr lang="en-US" altLang="zh-CN" sz="2000" dirty="0"/>
              <a:t>event/watcher </a:t>
            </a:r>
            <a:r>
              <a:rPr lang="zh-CN" altLang="en-US" sz="2000" dirty="0"/>
              <a:t>事件配置之前被调用。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zh-CN" sz="2000" dirty="0"/>
              <a:t>created</a:t>
            </a:r>
            <a:r>
              <a:rPr lang="zh-CN" altLang="en-US" sz="2000" dirty="0"/>
              <a:t>：实例已经创建完成之后被调用。在这一步，实例已完成以下的配置：数据观测</a:t>
            </a:r>
            <a:r>
              <a:rPr lang="en-US" altLang="zh-CN" sz="2000" dirty="0"/>
              <a:t>(data observer)</a:t>
            </a:r>
            <a:r>
              <a:rPr lang="zh-CN" altLang="en-US" sz="2000" dirty="0"/>
              <a:t>，属性和方法的运算， </a:t>
            </a:r>
            <a:r>
              <a:rPr lang="en-US" altLang="zh-CN" sz="2000" dirty="0"/>
              <a:t>watch/event </a:t>
            </a:r>
            <a:r>
              <a:rPr lang="zh-CN" altLang="en-US" sz="2000" dirty="0"/>
              <a:t>事件回调。然而，挂载阶段还没开始，</a:t>
            </a:r>
            <a:r>
              <a:rPr lang="en-US" altLang="zh-CN" sz="2000" dirty="0"/>
              <a:t>$el </a:t>
            </a:r>
            <a:r>
              <a:rPr lang="zh-CN" altLang="en-US" sz="2000" dirty="0"/>
              <a:t>属性目前不可见。 可以在组件的这个期间请求数据，如果是</a:t>
            </a:r>
            <a:r>
              <a:rPr lang="en-US" altLang="zh-CN" sz="2000" dirty="0"/>
              <a:t>keep-alive</a:t>
            </a:r>
            <a:r>
              <a:rPr lang="zh-CN" altLang="en-US" sz="2000" dirty="0"/>
              <a:t>组件会被缓存起来，生命周期不会再次触发，如果需要更新数据可以</a:t>
            </a:r>
            <a:r>
              <a:rPr lang="en-US" altLang="zh-CN" sz="2000" dirty="0"/>
              <a:t>watch</a:t>
            </a:r>
            <a:r>
              <a:rPr lang="zh-CN" altLang="en-US" sz="2000" dirty="0"/>
              <a:t>当前</a:t>
            </a:r>
            <a:r>
              <a:rPr lang="en-US" altLang="zh-CN" sz="2000" dirty="0"/>
              <a:t>router</a:t>
            </a:r>
            <a:r>
              <a:rPr lang="zh-CN" altLang="en-US" sz="2000" dirty="0"/>
              <a:t>变化，如果</a:t>
            </a:r>
            <a:r>
              <a:rPr lang="en-US" altLang="zh-CN" sz="2000" dirty="0"/>
              <a:t>router</a:t>
            </a:r>
            <a:r>
              <a:rPr lang="zh-CN" altLang="en-US" sz="2000" dirty="0"/>
              <a:t>是当前组件所在的</a:t>
            </a:r>
            <a:r>
              <a:rPr lang="en-US" altLang="zh-CN" sz="2000" dirty="0"/>
              <a:t>router</a:t>
            </a:r>
            <a:r>
              <a:rPr lang="zh-CN" altLang="en-US" sz="2000" dirty="0"/>
              <a:t>则请求数据。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zh-CN" sz="2000" dirty="0" err="1"/>
              <a:t>beforeMount</a:t>
            </a:r>
            <a:r>
              <a:rPr lang="zh-CN" altLang="en-US" sz="2000" dirty="0"/>
              <a:t>：在挂载开始之前被调用：相关的 </a:t>
            </a:r>
            <a:r>
              <a:rPr lang="en-US" altLang="zh-CN" sz="2000" dirty="0"/>
              <a:t>render </a:t>
            </a:r>
            <a:r>
              <a:rPr lang="zh-CN" altLang="en-US" sz="2000" dirty="0"/>
              <a:t>函数首次被调用。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zh-CN" sz="2000" dirty="0"/>
              <a:t>mounted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.$el</a:t>
            </a:r>
            <a:r>
              <a:rPr lang="zh-CN" altLang="en-US" sz="2000" dirty="0"/>
              <a:t>已挂载在文档内，对已有</a:t>
            </a:r>
            <a:r>
              <a:rPr lang="en-US" altLang="zh-CN" sz="2000" dirty="0" err="1"/>
              <a:t>dom</a:t>
            </a:r>
            <a:r>
              <a:rPr lang="zh-CN" altLang="en-US" sz="2000" dirty="0"/>
              <a:t>节点的操作可以在这期间进行。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zh-CN" sz="2000" dirty="0" err="1"/>
              <a:t>beforeUpdate</a:t>
            </a:r>
            <a:r>
              <a:rPr lang="zh-CN" altLang="en-US" sz="2000" dirty="0"/>
              <a:t>：数据更新时调用，发生在虚拟 </a:t>
            </a:r>
            <a:r>
              <a:rPr lang="en-US" altLang="zh-CN" sz="2000" dirty="0"/>
              <a:t>DOM </a:t>
            </a:r>
            <a:r>
              <a:rPr lang="zh-CN" altLang="en-US" sz="2000" dirty="0"/>
              <a:t>重新渲染和打补丁之前。可以在这个钩子中进一步地更改状态，这不会触发附加的重渲染过程。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生命周期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5918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altLang="zh-CN" sz="2000" dirty="0"/>
              <a:t> </a:t>
            </a:r>
            <a:r>
              <a:rPr lang="en-US" altLang="zh-CN" sz="2000" dirty="0" err="1"/>
              <a:t>beforeUpdate</a:t>
            </a:r>
            <a:r>
              <a:rPr lang="zh-CN" altLang="en-US" sz="2000" dirty="0"/>
              <a:t>：数据更新时调用，发生在虚拟 </a:t>
            </a:r>
            <a:r>
              <a:rPr lang="en-US" altLang="zh-CN" sz="2000" dirty="0"/>
              <a:t>DOM </a:t>
            </a:r>
            <a:r>
              <a:rPr lang="zh-CN" altLang="en-US" sz="2000" dirty="0"/>
              <a:t>重新渲染和打补丁之前。可以在这个钩子中进一步地更改状态，这不会触发附加的重渲染过程。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altLang="zh-CN" sz="2000" dirty="0"/>
              <a:t>updated:</a:t>
            </a:r>
            <a:r>
              <a:rPr lang="zh-CN" altLang="en-US" sz="2000" dirty="0"/>
              <a:t>由于数据更改导致的虚拟 </a:t>
            </a:r>
            <a:r>
              <a:rPr lang="en-US" altLang="zh-CN" sz="2000" dirty="0"/>
              <a:t>DOM </a:t>
            </a:r>
            <a:r>
              <a:rPr lang="zh-CN" altLang="en-US" sz="2000" dirty="0"/>
              <a:t>重新渲染和打补丁，在这之后会调用该钩子。当这个钩子被调用时，组件 </a:t>
            </a:r>
            <a:r>
              <a:rPr lang="en-US" altLang="zh-CN" sz="2000" dirty="0"/>
              <a:t>DOM </a:t>
            </a:r>
            <a:r>
              <a:rPr lang="zh-CN" altLang="en-US" sz="2000" dirty="0"/>
              <a:t>已经更新，所以你现在可以执行依赖于 </a:t>
            </a:r>
            <a:r>
              <a:rPr lang="en-US" altLang="zh-CN" sz="2000" dirty="0"/>
              <a:t>DOM </a:t>
            </a:r>
            <a:r>
              <a:rPr lang="zh-CN" altLang="en-US" sz="2000" dirty="0"/>
              <a:t>的操作。然而在大多数情况下，你应该避免在此期间更改状态，因为这可能会导致更新无限循环。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altLang="zh-CN" sz="2000" dirty="0" err="1"/>
              <a:t>dctivated:keep-alive</a:t>
            </a:r>
            <a:r>
              <a:rPr lang="en-US" altLang="zh-CN" sz="2000" dirty="0"/>
              <a:t> </a:t>
            </a:r>
            <a:r>
              <a:rPr lang="zh-CN" altLang="en-US" sz="2000" dirty="0"/>
              <a:t>组件激活时调用。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altLang="zh-CN" sz="2000" dirty="0" err="1"/>
              <a:t>deactivated:keep-alive</a:t>
            </a:r>
            <a:r>
              <a:rPr lang="en-US" altLang="zh-CN" sz="2000" dirty="0"/>
              <a:t> </a:t>
            </a:r>
            <a:r>
              <a:rPr lang="zh-CN" altLang="en-US" sz="2000" dirty="0"/>
              <a:t>组件停用时调用。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altLang="zh-CN" sz="2000" dirty="0" err="1"/>
              <a:t>beforeDestroy</a:t>
            </a:r>
            <a:r>
              <a:rPr lang="en-US" altLang="zh-CN" sz="2000" dirty="0"/>
              <a:t>:</a:t>
            </a:r>
            <a:r>
              <a:rPr lang="zh-CN" altLang="en-US" sz="2000" dirty="0"/>
              <a:t>实例销毁之前调用。在这一步，实例仍然完全可用。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altLang="zh-CN" sz="2000" dirty="0" err="1"/>
              <a:t>destroyed:Vue</a:t>
            </a:r>
            <a:r>
              <a:rPr lang="en-US" altLang="zh-CN" sz="2000" dirty="0"/>
              <a:t> </a:t>
            </a:r>
            <a:r>
              <a:rPr lang="zh-CN" altLang="en-US" sz="2000" dirty="0"/>
              <a:t>实例销毁后调用。调用后，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 </a:t>
            </a:r>
            <a:r>
              <a:rPr lang="zh-CN" altLang="en-US" sz="2000" dirty="0"/>
              <a:t>实例指示的所有东西都会解绑定，所有的事件监听器会被移除，所有的子实例也会被销毁。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生命周期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8327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11" y="0"/>
            <a:ext cx="650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976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71" y="162333"/>
            <a:ext cx="5542857" cy="6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5644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生命周期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923925" y="831850"/>
            <a:ext cx="8220075" cy="56594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&lt;div id="app"&gt;&lt;input type="text" v-model="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"&gt;&lt;</a:t>
            </a:r>
            <a:r>
              <a:rPr lang="en-US" altLang="zh-CN" sz="1800" dirty="0" err="1"/>
              <a:t>br</a:t>
            </a:r>
            <a:r>
              <a:rPr lang="en-US" altLang="zh-CN" sz="1800" dirty="0"/>
              <a:t>/&gt; {{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}}&lt;/div&gt;</a:t>
            </a:r>
          </a:p>
          <a:p>
            <a:pPr marL="0" indent="0">
              <a:buNone/>
            </a:pPr>
            <a:r>
              <a:rPr lang="en-US" altLang="zh-CN" sz="1800" dirty="0"/>
              <a:t>&lt;script&gt;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vm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({</a:t>
            </a:r>
          </a:p>
          <a:p>
            <a:pPr marL="0" indent="0">
              <a:buNone/>
            </a:pPr>
            <a:r>
              <a:rPr lang="en-US" altLang="zh-CN" sz="1800" dirty="0"/>
              <a:t>        // el: '#box',</a:t>
            </a:r>
          </a:p>
          <a:p>
            <a:pPr marL="0" indent="0">
              <a:buNone/>
            </a:pPr>
            <a:r>
              <a:rPr lang="en-US" altLang="zh-CN" sz="1800" dirty="0"/>
              <a:t>        data: {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: 'welcome'},</a:t>
            </a:r>
          </a:p>
          <a:p>
            <a:pPr marL="0" indent="0">
              <a:buNone/>
            </a:pPr>
            <a:r>
              <a:rPr lang="en-US" altLang="zh-CN" sz="1800" dirty="0"/>
              <a:t>        created: function() {</a:t>
            </a:r>
          </a:p>
          <a:p>
            <a:pPr marL="0" indent="0">
              <a:buNone/>
            </a:pPr>
            <a:r>
              <a:rPr lang="en-US" altLang="zh-CN" sz="1800" dirty="0"/>
              <a:t>            console.log('</a:t>
            </a:r>
            <a:r>
              <a:rPr lang="zh-CN" altLang="en-US" sz="1800" dirty="0"/>
              <a:t>实例已经创建</a:t>
            </a:r>
            <a:r>
              <a:rPr lang="en-US" altLang="zh-CN" sz="1800" dirty="0"/>
              <a:t>,</a:t>
            </a:r>
            <a:r>
              <a:rPr lang="en-US" altLang="zh-CN" sz="1800" dirty="0" err="1"/>
              <a:t>msg</a:t>
            </a:r>
            <a:r>
              <a:rPr lang="zh-CN" altLang="en-US" sz="1800" dirty="0"/>
              <a:t>变量还未渲染到模板</a:t>
            </a:r>
            <a:r>
              <a:rPr lang="en-US" altLang="zh-CN" sz="1800" dirty="0"/>
              <a:t>')</a:t>
            </a:r>
          </a:p>
          <a:p>
            <a:pPr marL="0" indent="0">
              <a:buNone/>
            </a:pPr>
            <a:r>
              <a:rPr lang="en-US" altLang="zh-CN" sz="1800" dirty="0"/>
              <a:t>        },</a:t>
            </a:r>
          </a:p>
          <a:p>
            <a:pPr marL="0" indent="0">
              <a:buNone/>
            </a:pPr>
            <a:r>
              <a:rPr lang="en-US" altLang="zh-CN" sz="1800" dirty="0"/>
              <a:t>        mounted: function() {</a:t>
            </a:r>
          </a:p>
          <a:p>
            <a:pPr marL="0" indent="0">
              <a:buNone/>
            </a:pPr>
            <a:r>
              <a:rPr lang="en-US" altLang="zh-CN" sz="1800" dirty="0"/>
              <a:t>            console.log('</a:t>
            </a:r>
            <a:r>
              <a:rPr lang="zh-CN" altLang="en-US" sz="1800" dirty="0"/>
              <a:t>已经挂载到模板上</a:t>
            </a:r>
            <a:r>
              <a:rPr lang="en-US" altLang="zh-CN" sz="1800" dirty="0"/>
              <a:t>:</a:t>
            </a:r>
            <a:r>
              <a:rPr lang="en-US" altLang="zh-CN" sz="1800" dirty="0" err="1"/>
              <a:t>msg</a:t>
            </a:r>
            <a:r>
              <a:rPr lang="zh-CN" altLang="en-US" sz="1800" dirty="0"/>
              <a:t>变量渲染到模板</a:t>
            </a:r>
            <a:r>
              <a:rPr lang="en-US" altLang="zh-CN" sz="1800" dirty="0"/>
              <a:t>')</a:t>
            </a:r>
          </a:p>
          <a:p>
            <a:pPr marL="0" indent="0">
              <a:buNone/>
            </a:pPr>
            <a:r>
              <a:rPr lang="en-US" altLang="zh-CN" sz="1800" dirty="0"/>
              <a:t>        },</a:t>
            </a:r>
          </a:p>
          <a:p>
            <a:pPr marL="0" indent="0">
              <a:buNone/>
            </a:pPr>
            <a:r>
              <a:rPr lang="en-US" altLang="zh-CN" sz="1800" dirty="0"/>
              <a:t>        updated: function() {console.log('</a:t>
            </a:r>
            <a:r>
              <a:rPr lang="zh-CN" altLang="en-US" sz="1800" dirty="0"/>
              <a:t>实例更新啦</a:t>
            </a:r>
            <a:r>
              <a:rPr lang="en-US" altLang="zh-CN" sz="1800" dirty="0"/>
              <a:t>')},</a:t>
            </a:r>
          </a:p>
          <a:p>
            <a:pPr marL="0" indent="0">
              <a:buNone/>
            </a:pPr>
            <a:r>
              <a:rPr lang="en-US" altLang="zh-CN" sz="1800" dirty="0"/>
              <a:t>        destroyed: function() {console.log('</a:t>
            </a:r>
            <a:r>
              <a:rPr lang="zh-CN" altLang="en-US" sz="1800" dirty="0"/>
              <a:t>销毁啦</a:t>
            </a:r>
            <a:r>
              <a:rPr lang="en-US" altLang="zh-CN" sz="1800" dirty="0"/>
              <a:t>')}</a:t>
            </a:r>
          </a:p>
          <a:p>
            <a:pPr marL="0" indent="0">
              <a:buNone/>
            </a:pPr>
            <a:r>
              <a:rPr lang="en-US" altLang="zh-CN" sz="1800" dirty="0"/>
              <a:t>    });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vm</a:t>
            </a:r>
            <a:r>
              <a:rPr lang="en-US" altLang="zh-CN" sz="1800" dirty="0"/>
              <a:t>.$mount("#app");</a:t>
            </a:r>
          </a:p>
          <a:p>
            <a:pPr marL="0" indent="0">
              <a:buNone/>
            </a:pPr>
            <a:r>
              <a:rPr lang="en-US" altLang="zh-CN" sz="1800" dirty="0"/>
              <a:t>&lt;/script&gt;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54334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4702698" cy="590931"/>
          </a:xfrm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Vue.js</a:t>
            </a:r>
            <a:r>
              <a:rPr lang="zh-CN" altLang="en-US" dirty="0"/>
              <a:t>实例属性与方法</a:t>
            </a:r>
          </a:p>
        </p:txBody>
      </p:sp>
    </p:spTree>
    <p:extLst>
      <p:ext uri="{BB962C8B-B14F-4D97-AF65-F5344CB8AC3E}">
        <p14:creationId xmlns:p14="http://schemas.microsoft.com/office/powerpoint/2010/main" val="121050457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生命周期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3D0618-9CE5-4F91-BAB2-D6EAF1BB234F}"/>
              </a:ext>
            </a:extLst>
          </p:cNvPr>
          <p:cNvSpPr txBox="1"/>
          <p:nvPr/>
        </p:nvSpPr>
        <p:spPr>
          <a:xfrm>
            <a:off x="228599" y="771525"/>
            <a:ext cx="8431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nextTick</a:t>
            </a:r>
            <a:r>
              <a:rPr lang="en-US" altLang="zh-CN" sz="2000" dirty="0"/>
              <a:t>() </a:t>
            </a:r>
            <a:r>
              <a:rPr lang="zh-CN" altLang="en-US" sz="2000" dirty="0"/>
              <a:t>用来在下次</a:t>
            </a:r>
            <a:r>
              <a:rPr lang="en-US" altLang="zh-CN" sz="2000" dirty="0"/>
              <a:t>DOM</a:t>
            </a:r>
            <a:r>
              <a:rPr lang="zh-CN" altLang="en-US" sz="2000" dirty="0"/>
              <a:t>更新循环后执行指定回调函数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1A920E-6EC1-4AFD-8EEC-BE62D318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87" y="1171635"/>
            <a:ext cx="4976446" cy="55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976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实例提供了一些有用的属性与方法，这些属性和方法都以前缀</a:t>
            </a:r>
            <a:r>
              <a:rPr lang="en-US" altLang="zh-CN" dirty="0"/>
              <a:t>$</a:t>
            </a:r>
            <a:r>
              <a:rPr lang="zh-CN" altLang="en-US" dirty="0"/>
              <a:t>开头。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Vue.js</a:t>
            </a:r>
            <a:r>
              <a:rPr lang="zh-CN" altLang="en-US"/>
              <a:t>实例属性方法与事件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966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600202"/>
          </a:xfrm>
        </p:spPr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实例属性总览图：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实例属性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1257752" y="1698171"/>
            <a:ext cx="6164325" cy="3065833"/>
            <a:chOff x="1257752" y="1698171"/>
            <a:chExt cx="6164325" cy="3065833"/>
          </a:xfrm>
        </p:grpSpPr>
        <p:sp>
          <p:nvSpPr>
            <p:cNvPr id="13" name="FlexibleLine"/>
            <p:cNvSpPr/>
            <p:nvPr/>
          </p:nvSpPr>
          <p:spPr>
            <a:xfrm>
              <a:off x="4091721" y="2228477"/>
              <a:ext cx="1774500" cy="331441"/>
            </a:xfrm>
            <a:custGeom>
              <a:avLst/>
              <a:gdLst/>
              <a:ahLst/>
              <a:cxnLst/>
              <a:rect l="0" t="0" r="0" b="0"/>
              <a:pathLst>
                <a:path w="1546600" h="304000" fill="none">
                  <a:moveTo>
                    <a:pt x="0" y="0"/>
                  </a:moveTo>
                  <a:lnTo>
                    <a:pt x="0" y="121600"/>
                  </a:lnTo>
                  <a:lnTo>
                    <a:pt x="1546600" y="121600"/>
                  </a:lnTo>
                  <a:lnTo>
                    <a:pt x="1546600" y="3040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4" name="FlexibleLine"/>
            <p:cNvSpPr/>
            <p:nvPr/>
          </p:nvSpPr>
          <p:spPr>
            <a:xfrm>
              <a:off x="2051263" y="3040509"/>
              <a:ext cx="174398" cy="430874"/>
            </a:xfrm>
            <a:custGeom>
              <a:avLst/>
              <a:gdLst/>
              <a:ahLst/>
              <a:cxnLst/>
              <a:rect l="0" t="0" r="0" b="0"/>
              <a:pathLst>
                <a:path w="152000" h="395200" fill="none">
                  <a:moveTo>
                    <a:pt x="0" y="0"/>
                  </a:moveTo>
                  <a:lnTo>
                    <a:pt x="0" y="395200"/>
                  </a:lnTo>
                  <a:lnTo>
                    <a:pt x="152000" y="3952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5" name="FlexibleLine"/>
            <p:cNvSpPr/>
            <p:nvPr/>
          </p:nvSpPr>
          <p:spPr>
            <a:xfrm>
              <a:off x="2051263" y="3040509"/>
              <a:ext cx="174398" cy="861748"/>
            </a:xfrm>
            <a:custGeom>
              <a:avLst/>
              <a:gdLst/>
              <a:ahLst/>
              <a:cxnLst/>
              <a:rect l="0" t="0" r="0" b="0"/>
              <a:pathLst>
                <a:path w="152000" h="790400" fill="none">
                  <a:moveTo>
                    <a:pt x="0" y="0"/>
                  </a:moveTo>
                  <a:lnTo>
                    <a:pt x="0" y="790400"/>
                  </a:lnTo>
                  <a:lnTo>
                    <a:pt x="152000" y="7904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6" name="FlexibleLine"/>
            <p:cNvSpPr/>
            <p:nvPr/>
          </p:nvSpPr>
          <p:spPr>
            <a:xfrm>
              <a:off x="2051263" y="3040509"/>
              <a:ext cx="174398" cy="1292621"/>
            </a:xfrm>
            <a:custGeom>
              <a:avLst/>
              <a:gdLst/>
              <a:ahLst/>
              <a:cxnLst/>
              <a:rect l="0" t="0" r="0" b="0"/>
              <a:pathLst>
                <a:path w="152000" h="1185600" fill="none">
                  <a:moveTo>
                    <a:pt x="0" y="0"/>
                  </a:moveTo>
                  <a:lnTo>
                    <a:pt x="0" y="1185600"/>
                  </a:lnTo>
                  <a:lnTo>
                    <a:pt x="152000" y="11856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7" name="FlexibleLine"/>
            <p:cNvSpPr/>
            <p:nvPr/>
          </p:nvSpPr>
          <p:spPr>
            <a:xfrm>
              <a:off x="2051263" y="3040509"/>
              <a:ext cx="174398" cy="1723495"/>
            </a:xfrm>
            <a:custGeom>
              <a:avLst/>
              <a:gdLst/>
              <a:ahLst/>
              <a:cxnLst/>
              <a:rect l="0" t="0" r="0" b="0"/>
              <a:pathLst>
                <a:path w="152000" h="1580800" fill="none">
                  <a:moveTo>
                    <a:pt x="0" y="0"/>
                  </a:moveTo>
                  <a:lnTo>
                    <a:pt x="0" y="1580800"/>
                  </a:lnTo>
                  <a:lnTo>
                    <a:pt x="152000" y="15808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8" name="FlexibleLine"/>
            <p:cNvSpPr/>
            <p:nvPr/>
          </p:nvSpPr>
          <p:spPr>
            <a:xfrm>
              <a:off x="4084153" y="3057081"/>
              <a:ext cx="174398" cy="430874"/>
            </a:xfrm>
            <a:custGeom>
              <a:avLst/>
              <a:gdLst/>
              <a:ahLst/>
              <a:cxnLst/>
              <a:rect l="0" t="0" r="0" b="0"/>
              <a:pathLst>
                <a:path w="152000" h="395200" fill="none">
                  <a:moveTo>
                    <a:pt x="0" y="0"/>
                  </a:moveTo>
                  <a:lnTo>
                    <a:pt x="0" y="395200"/>
                  </a:lnTo>
                  <a:lnTo>
                    <a:pt x="152000" y="3952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20" name="FlexibleLine"/>
            <p:cNvSpPr/>
            <p:nvPr/>
          </p:nvSpPr>
          <p:spPr>
            <a:xfrm>
              <a:off x="5866221" y="3057081"/>
              <a:ext cx="174398" cy="430874"/>
            </a:xfrm>
            <a:custGeom>
              <a:avLst/>
              <a:gdLst/>
              <a:ahLst/>
              <a:cxnLst/>
              <a:rect l="0" t="0" r="0" b="0"/>
              <a:pathLst>
                <a:path w="152000" h="395200" fill="none">
                  <a:moveTo>
                    <a:pt x="0" y="0"/>
                  </a:moveTo>
                  <a:lnTo>
                    <a:pt x="0" y="395200"/>
                  </a:lnTo>
                  <a:lnTo>
                    <a:pt x="152000" y="3952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21" name="FlexibleLine"/>
            <p:cNvSpPr/>
            <p:nvPr/>
          </p:nvSpPr>
          <p:spPr>
            <a:xfrm>
              <a:off x="5866221" y="3057081"/>
              <a:ext cx="174398" cy="861748"/>
            </a:xfrm>
            <a:custGeom>
              <a:avLst/>
              <a:gdLst/>
              <a:ahLst/>
              <a:cxnLst/>
              <a:rect l="0" t="0" r="0" b="0"/>
              <a:pathLst>
                <a:path w="152000" h="790400" fill="none">
                  <a:moveTo>
                    <a:pt x="0" y="0"/>
                  </a:moveTo>
                  <a:lnTo>
                    <a:pt x="0" y="790400"/>
                  </a:lnTo>
                  <a:lnTo>
                    <a:pt x="152000" y="7904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grpSp>
          <p:nvGrpSpPr>
            <p:cNvPr id="22" name="Main Idea"/>
            <p:cNvGrpSpPr/>
            <p:nvPr/>
          </p:nvGrpSpPr>
          <p:grpSpPr>
            <a:xfrm>
              <a:off x="3176131" y="1698171"/>
              <a:ext cx="1831180" cy="530306"/>
              <a:chOff x="3642272" y="1975755"/>
              <a:chExt cx="1596000" cy="486400"/>
            </a:xfrm>
          </p:grpSpPr>
          <p:sp>
            <p:nvSpPr>
              <p:cNvPr id="57" name="Rectangle balloon"/>
              <p:cNvSpPr/>
              <p:nvPr/>
            </p:nvSpPr>
            <p:spPr>
              <a:xfrm>
                <a:off x="3642272" y="1975755"/>
                <a:ext cx="1596000" cy="486400"/>
              </a:xfrm>
              <a:custGeom>
                <a:avLst/>
                <a:gdLst/>
                <a:ahLst/>
                <a:cxnLst/>
                <a:rect l="0" t="0" r="0" b="0"/>
                <a:pathLst>
                  <a:path w="1596000" h="486400">
                    <a:moveTo>
                      <a:pt x="87552" y="0"/>
                    </a:moveTo>
                    <a:lnTo>
                      <a:pt x="1508448" y="0"/>
                    </a:lnTo>
                    <a:cubicBezTo>
                      <a:pt x="1556803" y="0"/>
                      <a:pt x="1596000" y="39197"/>
                      <a:pt x="1596000" y="87552"/>
                    </a:cubicBezTo>
                    <a:lnTo>
                      <a:pt x="1596000" y="398848"/>
                    </a:lnTo>
                    <a:cubicBezTo>
                      <a:pt x="1596000" y="447203"/>
                      <a:pt x="1556803" y="486400"/>
                      <a:pt x="1508448" y="486400"/>
                    </a:cubicBezTo>
                    <a:lnTo>
                      <a:pt x="87552" y="486400"/>
                    </a:lnTo>
                    <a:cubicBezTo>
                      <a:pt x="39197" y="486400"/>
                      <a:pt x="0" y="447203"/>
                      <a:pt x="0" y="398848"/>
                    </a:cubicBezTo>
                    <a:lnTo>
                      <a:pt x="0" y="87552"/>
                    </a:lnTo>
                    <a:cubicBezTo>
                      <a:pt x="0" y="39197"/>
                      <a:pt x="39197" y="0"/>
                      <a:pt x="87552" y="0"/>
                    </a:cubicBez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58" name="Text 514"/>
              <p:cNvSpPr txBox="1"/>
              <p:nvPr/>
            </p:nvSpPr>
            <p:spPr>
              <a:xfrm>
                <a:off x="3703072" y="2032755"/>
                <a:ext cx="1512400" cy="3724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 dirty="0" err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Vue实例属性</a:t>
                </a:r>
                <a:endParaRPr sz="1824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3" name="Main Topic"/>
            <p:cNvGrpSpPr/>
            <p:nvPr/>
          </p:nvGrpSpPr>
          <p:grpSpPr>
            <a:xfrm>
              <a:off x="1257752" y="2543347"/>
              <a:ext cx="1587023" cy="497162"/>
              <a:chOff x="1970272" y="2750955"/>
              <a:chExt cx="1383200" cy="456000"/>
            </a:xfrm>
          </p:grpSpPr>
          <p:sp>
            <p:nvSpPr>
              <p:cNvPr id="55" name="Rectangle balloon"/>
              <p:cNvSpPr/>
              <p:nvPr/>
            </p:nvSpPr>
            <p:spPr>
              <a:xfrm>
                <a:off x="1970272" y="2750955"/>
                <a:ext cx="13832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383200" h="456000">
                    <a:moveTo>
                      <a:pt x="82080" y="0"/>
                    </a:moveTo>
                    <a:lnTo>
                      <a:pt x="1301120" y="0"/>
                    </a:lnTo>
                    <a:cubicBezTo>
                      <a:pt x="1346453" y="0"/>
                      <a:pt x="1383200" y="36747"/>
                      <a:pt x="1383200" y="82080"/>
                    </a:cubicBezTo>
                    <a:lnTo>
                      <a:pt x="1383200" y="373920"/>
                    </a:lnTo>
                    <a:cubicBezTo>
                      <a:pt x="1383200" y="419253"/>
                      <a:pt x="1346453" y="456000"/>
                      <a:pt x="1301120" y="456000"/>
                    </a:cubicBezTo>
                    <a:lnTo>
                      <a:pt x="82080" y="456000"/>
                    </a:lnTo>
                    <a:cubicBezTo>
                      <a:pt x="36747" y="456000"/>
                      <a:pt x="0" y="419253"/>
                      <a:pt x="0" y="373920"/>
                    </a:cubicBezTo>
                    <a:lnTo>
                      <a:pt x="0" y="82080"/>
                    </a:lnTo>
                    <a:cubicBezTo>
                      <a:pt x="0" y="36747"/>
                      <a:pt x="36747" y="0"/>
                      <a:pt x="82080" y="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sp>
            <p:nvSpPr>
              <p:cNvPr id="56" name="Text 515"/>
              <p:cNvSpPr txBox="1"/>
              <p:nvPr/>
            </p:nvSpPr>
            <p:spPr>
              <a:xfrm>
                <a:off x="2015872" y="2792755"/>
                <a:ext cx="1337600" cy="3724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组件树访问</a:t>
                </a:r>
              </a:p>
            </p:txBody>
          </p:sp>
        </p:grpSp>
        <p:grpSp>
          <p:nvGrpSpPr>
            <p:cNvPr id="24" name="Main Topic"/>
            <p:cNvGrpSpPr/>
            <p:nvPr/>
          </p:nvGrpSpPr>
          <p:grpSpPr>
            <a:xfrm>
              <a:off x="3377841" y="2559919"/>
              <a:ext cx="1412624" cy="497162"/>
              <a:chOff x="3919672" y="2766155"/>
              <a:chExt cx="1231200" cy="456000"/>
            </a:xfrm>
          </p:grpSpPr>
          <p:sp>
            <p:nvSpPr>
              <p:cNvPr id="53" name="Rectangle balloon"/>
              <p:cNvSpPr/>
              <p:nvPr/>
            </p:nvSpPr>
            <p:spPr>
              <a:xfrm>
                <a:off x="3919672" y="2766155"/>
                <a:ext cx="12312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31200" h="456000">
                    <a:moveTo>
                      <a:pt x="82080" y="0"/>
                    </a:moveTo>
                    <a:lnTo>
                      <a:pt x="1149120" y="0"/>
                    </a:lnTo>
                    <a:cubicBezTo>
                      <a:pt x="1194453" y="0"/>
                      <a:pt x="1231200" y="36747"/>
                      <a:pt x="1231200" y="82080"/>
                    </a:cubicBezTo>
                    <a:lnTo>
                      <a:pt x="1231200" y="373920"/>
                    </a:lnTo>
                    <a:cubicBezTo>
                      <a:pt x="1231200" y="419253"/>
                      <a:pt x="1194453" y="456000"/>
                      <a:pt x="1149120" y="456000"/>
                    </a:cubicBezTo>
                    <a:lnTo>
                      <a:pt x="82080" y="456000"/>
                    </a:lnTo>
                    <a:cubicBezTo>
                      <a:pt x="36747" y="456000"/>
                      <a:pt x="0" y="419253"/>
                      <a:pt x="0" y="373920"/>
                    </a:cubicBezTo>
                    <a:lnTo>
                      <a:pt x="0" y="82080"/>
                    </a:lnTo>
                    <a:cubicBezTo>
                      <a:pt x="0" y="36747"/>
                      <a:pt x="36747" y="0"/>
                      <a:pt x="82080" y="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sp>
            <p:nvSpPr>
              <p:cNvPr id="54" name="Text 516"/>
              <p:cNvSpPr txBox="1"/>
              <p:nvPr/>
            </p:nvSpPr>
            <p:spPr>
              <a:xfrm>
                <a:off x="3937564" y="2807955"/>
                <a:ext cx="1178000" cy="3724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 dirty="0" err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DOM访问</a:t>
                </a:r>
                <a:endParaRPr sz="1824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" name="Main Topic"/>
            <p:cNvGrpSpPr/>
            <p:nvPr/>
          </p:nvGrpSpPr>
          <p:grpSpPr>
            <a:xfrm>
              <a:off x="5212228" y="2559919"/>
              <a:ext cx="1307986" cy="497162"/>
              <a:chOff x="5416872" y="2766155"/>
              <a:chExt cx="1140000" cy="456000"/>
            </a:xfrm>
          </p:grpSpPr>
          <p:sp>
            <p:nvSpPr>
              <p:cNvPr id="51" name="Rectangle balloon"/>
              <p:cNvSpPr/>
              <p:nvPr/>
            </p:nvSpPr>
            <p:spPr>
              <a:xfrm>
                <a:off x="5416872" y="2766155"/>
                <a:ext cx="1140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140000" h="456000">
                    <a:moveTo>
                      <a:pt x="82080" y="0"/>
                    </a:moveTo>
                    <a:lnTo>
                      <a:pt x="1057920" y="0"/>
                    </a:lnTo>
                    <a:cubicBezTo>
                      <a:pt x="1103253" y="0"/>
                      <a:pt x="1140000" y="36747"/>
                      <a:pt x="1140000" y="82080"/>
                    </a:cubicBezTo>
                    <a:lnTo>
                      <a:pt x="1140000" y="373920"/>
                    </a:lnTo>
                    <a:cubicBezTo>
                      <a:pt x="1140000" y="419253"/>
                      <a:pt x="1103253" y="456000"/>
                      <a:pt x="1057920" y="456000"/>
                    </a:cubicBezTo>
                    <a:lnTo>
                      <a:pt x="82080" y="456000"/>
                    </a:lnTo>
                    <a:cubicBezTo>
                      <a:pt x="36747" y="456000"/>
                      <a:pt x="0" y="419253"/>
                      <a:pt x="0" y="373920"/>
                    </a:cubicBezTo>
                    <a:lnTo>
                      <a:pt x="0" y="82080"/>
                    </a:lnTo>
                    <a:cubicBezTo>
                      <a:pt x="0" y="36747"/>
                      <a:pt x="36747" y="0"/>
                      <a:pt x="82080" y="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</p:spPr>
          </p:sp>
          <p:sp>
            <p:nvSpPr>
              <p:cNvPr id="52" name="Text 517"/>
              <p:cNvSpPr txBox="1"/>
              <p:nvPr/>
            </p:nvSpPr>
            <p:spPr>
              <a:xfrm>
                <a:off x="5462472" y="2807955"/>
                <a:ext cx="1094400" cy="3724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数据访问</a:t>
                </a:r>
              </a:p>
            </p:txBody>
          </p:sp>
        </p:grpSp>
        <p:grpSp>
          <p:nvGrpSpPr>
            <p:cNvPr id="26" name="Sub Topic"/>
            <p:cNvGrpSpPr/>
            <p:nvPr/>
          </p:nvGrpSpPr>
          <p:grpSpPr>
            <a:xfrm>
              <a:off x="2225661" y="3123369"/>
              <a:ext cx="1098708" cy="348013"/>
              <a:chOff x="2813872" y="3282955"/>
              <a:chExt cx="957600" cy="319200"/>
            </a:xfrm>
          </p:grpSpPr>
          <p:sp>
            <p:nvSpPr>
              <p:cNvPr id="49" name="Rectangle balloon"/>
              <p:cNvSpPr/>
              <p:nvPr/>
            </p:nvSpPr>
            <p:spPr>
              <a:xfrm>
                <a:off x="2813872" y="3282955"/>
                <a:ext cx="9576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957600" h="319200" fill="none">
                    <a:moveTo>
                      <a:pt x="0" y="319200"/>
                    </a:moveTo>
                    <a:lnTo>
                      <a:pt x="957600" y="319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</p:spPr>
          </p:sp>
          <p:sp>
            <p:nvSpPr>
              <p:cNvPr id="50" name="Text 518"/>
              <p:cNvSpPr txBox="1"/>
              <p:nvPr/>
            </p:nvSpPr>
            <p:spPr>
              <a:xfrm>
                <a:off x="2821472" y="3282955"/>
                <a:ext cx="934800" cy="34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 dirty="0">
                    <a:solidFill>
                      <a:srgbClr val="2D85C1"/>
                    </a:solidFill>
                    <a:latin typeface="微软雅黑" pitchFamily="34" charset="-122"/>
                    <a:ea typeface="微软雅黑" pitchFamily="34" charset="-122"/>
                  </a:rPr>
                  <a:t>$parent</a:t>
                </a:r>
              </a:p>
            </p:txBody>
          </p:sp>
        </p:grpSp>
        <p:grpSp>
          <p:nvGrpSpPr>
            <p:cNvPr id="27" name="Sub Topic"/>
            <p:cNvGrpSpPr/>
            <p:nvPr/>
          </p:nvGrpSpPr>
          <p:grpSpPr>
            <a:xfrm>
              <a:off x="2225661" y="3554243"/>
              <a:ext cx="784791" cy="348013"/>
              <a:chOff x="2813872" y="3678155"/>
              <a:chExt cx="684000" cy="319200"/>
            </a:xfrm>
          </p:grpSpPr>
          <p:sp>
            <p:nvSpPr>
              <p:cNvPr id="47" name="Rectangle balloon"/>
              <p:cNvSpPr/>
              <p:nvPr/>
            </p:nvSpPr>
            <p:spPr>
              <a:xfrm>
                <a:off x="2813872" y="3678155"/>
                <a:ext cx="6840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684000" h="319200" fill="none">
                    <a:moveTo>
                      <a:pt x="0" y="319200"/>
                    </a:moveTo>
                    <a:lnTo>
                      <a:pt x="684000" y="319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</p:spPr>
          </p:sp>
          <p:sp>
            <p:nvSpPr>
              <p:cNvPr id="48" name="Text 519"/>
              <p:cNvSpPr txBox="1"/>
              <p:nvPr/>
            </p:nvSpPr>
            <p:spPr>
              <a:xfrm>
                <a:off x="2821472" y="3678155"/>
                <a:ext cx="668800" cy="34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>
                    <a:solidFill>
                      <a:srgbClr val="2D85C1"/>
                    </a:solidFill>
                    <a:latin typeface="微软雅黑" pitchFamily="34" charset="-122"/>
                    <a:ea typeface="微软雅黑" pitchFamily="34" charset="-122"/>
                  </a:rPr>
                  <a:t>$root</a:t>
                </a:r>
              </a:p>
            </p:txBody>
          </p:sp>
        </p:grpSp>
        <p:grpSp>
          <p:nvGrpSpPr>
            <p:cNvPr id="28" name="Sub Topic"/>
            <p:cNvGrpSpPr/>
            <p:nvPr/>
          </p:nvGrpSpPr>
          <p:grpSpPr>
            <a:xfrm>
              <a:off x="2225661" y="3985117"/>
              <a:ext cx="1290546" cy="348013"/>
              <a:chOff x="2813872" y="4073355"/>
              <a:chExt cx="1124800" cy="319200"/>
            </a:xfrm>
          </p:grpSpPr>
          <p:sp>
            <p:nvSpPr>
              <p:cNvPr id="45" name="Rectangle balloon"/>
              <p:cNvSpPr/>
              <p:nvPr/>
            </p:nvSpPr>
            <p:spPr>
              <a:xfrm>
                <a:off x="2813872" y="4073355"/>
                <a:ext cx="11248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1124800" h="319200" fill="none">
                    <a:moveTo>
                      <a:pt x="0" y="319200"/>
                    </a:moveTo>
                    <a:lnTo>
                      <a:pt x="1124800" y="319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</p:spPr>
          </p:sp>
          <p:sp>
            <p:nvSpPr>
              <p:cNvPr id="46" name="Text 520"/>
              <p:cNvSpPr txBox="1"/>
              <p:nvPr/>
            </p:nvSpPr>
            <p:spPr>
              <a:xfrm>
                <a:off x="2821472" y="4073355"/>
                <a:ext cx="1102000" cy="34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>
                    <a:solidFill>
                      <a:srgbClr val="2D85C1"/>
                    </a:solidFill>
                    <a:latin typeface="微软雅黑" pitchFamily="34" charset="-122"/>
                    <a:ea typeface="微软雅黑" pitchFamily="34" charset="-122"/>
                  </a:rPr>
                  <a:t>$children</a:t>
                </a:r>
              </a:p>
            </p:txBody>
          </p:sp>
        </p:grpSp>
        <p:grpSp>
          <p:nvGrpSpPr>
            <p:cNvPr id="29" name="Sub Topic"/>
            <p:cNvGrpSpPr/>
            <p:nvPr/>
          </p:nvGrpSpPr>
          <p:grpSpPr>
            <a:xfrm>
              <a:off x="2225661" y="4415991"/>
              <a:ext cx="784791" cy="348013"/>
              <a:chOff x="2813872" y="4468555"/>
              <a:chExt cx="684000" cy="319200"/>
            </a:xfrm>
          </p:grpSpPr>
          <p:sp>
            <p:nvSpPr>
              <p:cNvPr id="43" name="Rectangle balloon"/>
              <p:cNvSpPr/>
              <p:nvPr/>
            </p:nvSpPr>
            <p:spPr>
              <a:xfrm>
                <a:off x="2813872" y="4468555"/>
                <a:ext cx="6840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684000" h="319200" fill="none">
                    <a:moveTo>
                      <a:pt x="0" y="319200"/>
                    </a:moveTo>
                    <a:lnTo>
                      <a:pt x="684000" y="319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</p:spPr>
          </p:sp>
          <p:sp>
            <p:nvSpPr>
              <p:cNvPr id="44" name="Text 521"/>
              <p:cNvSpPr txBox="1"/>
              <p:nvPr/>
            </p:nvSpPr>
            <p:spPr>
              <a:xfrm>
                <a:off x="2821472" y="4468555"/>
                <a:ext cx="668800" cy="34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 dirty="0">
                    <a:solidFill>
                      <a:srgbClr val="2D85C1"/>
                    </a:solidFill>
                    <a:latin typeface="微软雅黑" pitchFamily="34" charset="-122"/>
                    <a:ea typeface="微软雅黑" pitchFamily="34" charset="-122"/>
                  </a:rPr>
                  <a:t>$refs</a:t>
                </a:r>
              </a:p>
            </p:txBody>
          </p:sp>
        </p:grpSp>
        <p:grpSp>
          <p:nvGrpSpPr>
            <p:cNvPr id="30" name="Sub Topic"/>
            <p:cNvGrpSpPr/>
            <p:nvPr/>
          </p:nvGrpSpPr>
          <p:grpSpPr>
            <a:xfrm>
              <a:off x="4258551" y="3139941"/>
              <a:ext cx="523194" cy="348013"/>
              <a:chOff x="4687272" y="3298155"/>
              <a:chExt cx="456000" cy="319200"/>
            </a:xfrm>
          </p:grpSpPr>
          <p:sp>
            <p:nvSpPr>
              <p:cNvPr id="41" name="Rectangle balloon"/>
              <p:cNvSpPr/>
              <p:nvPr/>
            </p:nvSpPr>
            <p:spPr>
              <a:xfrm>
                <a:off x="4687272" y="3298155"/>
                <a:ext cx="4560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456000" h="319200" fill="none">
                    <a:moveTo>
                      <a:pt x="0" y="319200"/>
                    </a:moveTo>
                    <a:lnTo>
                      <a:pt x="456000" y="319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</p:spPr>
          </p:sp>
          <p:sp>
            <p:nvSpPr>
              <p:cNvPr id="42" name="Text 522"/>
              <p:cNvSpPr txBox="1"/>
              <p:nvPr/>
            </p:nvSpPr>
            <p:spPr>
              <a:xfrm>
                <a:off x="4694872" y="3298155"/>
                <a:ext cx="440800" cy="34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>
                    <a:solidFill>
                      <a:srgbClr val="2D85C1"/>
                    </a:solidFill>
                    <a:latin typeface="微软雅黑" pitchFamily="34" charset="-122"/>
                    <a:ea typeface="微软雅黑" pitchFamily="34" charset="-122"/>
                  </a:rPr>
                  <a:t>$el</a:t>
                </a:r>
              </a:p>
            </p:txBody>
          </p:sp>
        </p:grpSp>
        <p:grpSp>
          <p:nvGrpSpPr>
            <p:cNvPr id="32" name="Sub Topic"/>
            <p:cNvGrpSpPr/>
            <p:nvPr/>
          </p:nvGrpSpPr>
          <p:grpSpPr>
            <a:xfrm>
              <a:off x="6040619" y="3139941"/>
              <a:ext cx="837111" cy="348013"/>
              <a:chOff x="6138872" y="3298155"/>
              <a:chExt cx="729600" cy="319200"/>
            </a:xfrm>
          </p:grpSpPr>
          <p:sp>
            <p:nvSpPr>
              <p:cNvPr id="37" name="Rectangle balloon"/>
              <p:cNvSpPr/>
              <p:nvPr/>
            </p:nvSpPr>
            <p:spPr>
              <a:xfrm>
                <a:off x="6138872" y="3298155"/>
                <a:ext cx="7296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729600" h="319200" fill="none">
                    <a:moveTo>
                      <a:pt x="0" y="319200"/>
                    </a:moveTo>
                    <a:lnTo>
                      <a:pt x="729600" y="319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</p:spPr>
          </p:sp>
          <p:sp>
            <p:nvSpPr>
              <p:cNvPr id="38" name="Text 524"/>
              <p:cNvSpPr txBox="1"/>
              <p:nvPr/>
            </p:nvSpPr>
            <p:spPr>
              <a:xfrm>
                <a:off x="6146472" y="3298155"/>
                <a:ext cx="714400" cy="34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>
                    <a:solidFill>
                      <a:srgbClr val="2D85C1"/>
                    </a:solidFill>
                    <a:latin typeface="微软雅黑" pitchFamily="34" charset="-122"/>
                    <a:ea typeface="微软雅黑" pitchFamily="34" charset="-122"/>
                  </a:rPr>
                  <a:t>$data</a:t>
                </a:r>
              </a:p>
            </p:txBody>
          </p:sp>
        </p:grpSp>
        <p:grpSp>
          <p:nvGrpSpPr>
            <p:cNvPr id="33" name="Sub Topic"/>
            <p:cNvGrpSpPr/>
            <p:nvPr/>
          </p:nvGrpSpPr>
          <p:grpSpPr>
            <a:xfrm>
              <a:off x="6040619" y="3570815"/>
              <a:ext cx="1381458" cy="372872"/>
              <a:chOff x="6138872" y="3693355"/>
              <a:chExt cx="1204036" cy="342000"/>
            </a:xfrm>
          </p:grpSpPr>
          <p:sp>
            <p:nvSpPr>
              <p:cNvPr id="35" name="Rectangle balloon"/>
              <p:cNvSpPr/>
              <p:nvPr/>
            </p:nvSpPr>
            <p:spPr>
              <a:xfrm>
                <a:off x="6138872" y="3693355"/>
                <a:ext cx="10488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1048800" h="319200" fill="none">
                    <a:moveTo>
                      <a:pt x="0" y="319200"/>
                    </a:moveTo>
                    <a:lnTo>
                      <a:pt x="1048800" y="319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</p:spPr>
          </p:sp>
          <p:sp>
            <p:nvSpPr>
              <p:cNvPr id="36" name="Text 525"/>
              <p:cNvSpPr txBox="1"/>
              <p:nvPr/>
            </p:nvSpPr>
            <p:spPr>
              <a:xfrm>
                <a:off x="6146471" y="3693355"/>
                <a:ext cx="1196437" cy="3420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824" b="1" dirty="0">
                    <a:solidFill>
                      <a:srgbClr val="2D85C1"/>
                    </a:solidFill>
                    <a:latin typeface="微软雅黑" pitchFamily="34" charset="-122"/>
                    <a:ea typeface="微软雅黑" pitchFamily="34" charset="-122"/>
                  </a:rPr>
                  <a:t>$options</a:t>
                </a:r>
              </a:p>
            </p:txBody>
          </p:sp>
        </p:grpSp>
        <p:sp>
          <p:nvSpPr>
            <p:cNvPr id="34" name="ConnectLine"/>
            <p:cNvSpPr/>
            <p:nvPr/>
          </p:nvSpPr>
          <p:spPr>
            <a:xfrm>
              <a:off x="4091721" y="2228477"/>
              <a:ext cx="2040458" cy="314869"/>
            </a:xfrm>
            <a:custGeom>
              <a:avLst/>
              <a:gdLst/>
              <a:ahLst/>
              <a:cxnLst/>
              <a:rect l="0" t="0" r="0" b="0"/>
              <a:pathLst>
                <a:path w="1778400" h="288800" fill="none">
                  <a:moveTo>
                    <a:pt x="0" y="0"/>
                  </a:moveTo>
                  <a:lnTo>
                    <a:pt x="0" y="124409"/>
                  </a:lnTo>
                  <a:lnTo>
                    <a:pt x="-1778400" y="124409"/>
                  </a:lnTo>
                  <a:lnTo>
                    <a:pt x="-1778400" y="288800"/>
                  </a:lnTo>
                </a:path>
              </a:pathLst>
            </a:custGeom>
            <a:noFill/>
            <a:ln w="7600" cap="flat">
              <a:solidFill>
                <a:srgbClr val="236EA1"/>
              </a:solidFill>
              <a:bevel/>
            </a:ln>
          </p:spPr>
        </p:sp>
        <p:cxnSp>
          <p:nvCxnSpPr>
            <p:cNvPr id="4" name="直接连接符 3"/>
            <p:cNvCxnSpPr/>
            <p:nvPr/>
          </p:nvCxnSpPr>
          <p:spPr>
            <a:xfrm flipH="1">
              <a:off x="4088606" y="2364582"/>
              <a:ext cx="2381" cy="190500"/>
            </a:xfrm>
            <a:prstGeom prst="line">
              <a:avLst/>
            </a:prstGeom>
            <a:ln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 521"/>
          <p:cNvSpPr txBox="1"/>
          <p:nvPr/>
        </p:nvSpPr>
        <p:spPr>
          <a:xfrm>
            <a:off x="4066354" y="3588953"/>
            <a:ext cx="767351" cy="372871"/>
          </a:xfrm>
          <a:prstGeom prst="rect">
            <a:avLst/>
          </a:prstGeom>
          <a:noFill/>
        </p:spPr>
        <p:txBody>
          <a:bodyPr wrap="square" lIns="3000" rIns="3000" rtlCol="0" anchor="ctr"/>
          <a:lstStyle/>
          <a:p>
            <a:pPr algn="ctr">
              <a:lnSpc>
                <a:spcPct val="100000"/>
              </a:lnSpc>
            </a:pPr>
            <a:r>
              <a:rPr sz="1824" b="1" dirty="0">
                <a:solidFill>
                  <a:srgbClr val="2D85C1"/>
                </a:solidFill>
                <a:latin typeface="微软雅黑" pitchFamily="34" charset="-122"/>
                <a:ea typeface="微软雅黑" pitchFamily="34" charset="-122"/>
              </a:rPr>
              <a:t>$refs</a:t>
            </a:r>
          </a:p>
        </p:txBody>
      </p:sp>
    </p:spTree>
    <p:extLst>
      <p:ext uri="{BB962C8B-B14F-4D97-AF65-F5344CB8AC3E}">
        <p14:creationId xmlns:p14="http://schemas.microsoft.com/office/powerpoint/2010/main" val="94083345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$parent </a:t>
            </a:r>
            <a:r>
              <a:rPr lang="zh-CN" altLang="en-US" dirty="0"/>
              <a:t>用来访问当前组件实例的父实例</a:t>
            </a:r>
            <a:endParaRPr lang="en-US" altLang="zh-CN" dirty="0"/>
          </a:p>
          <a:p>
            <a:r>
              <a:rPr lang="en-US" altLang="zh-CN" dirty="0"/>
              <a:t>$root </a:t>
            </a:r>
            <a:r>
              <a:rPr lang="zh-CN" altLang="en-US" dirty="0"/>
              <a:t>用来访问当前组件树的根实例，如果当前组件没有父实例，</a:t>
            </a:r>
            <a:r>
              <a:rPr lang="en-US" altLang="zh-CN" dirty="0"/>
              <a:t>$root</a:t>
            </a:r>
            <a:r>
              <a:rPr lang="zh-CN" altLang="en-US" dirty="0"/>
              <a:t>表示当前组件本身。</a:t>
            </a:r>
            <a:endParaRPr lang="en-US" altLang="zh-CN" dirty="0"/>
          </a:p>
          <a:p>
            <a:r>
              <a:rPr lang="en-US" altLang="zh-CN" dirty="0"/>
              <a:t>$children </a:t>
            </a:r>
            <a:r>
              <a:rPr lang="zh-CN" altLang="en-US" dirty="0"/>
              <a:t>用来访问当前组件实例的直接子组件实例。数组类型，可通过数组下标分别取各个子组件。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rels</a:t>
            </a:r>
            <a:r>
              <a:rPr lang="en-US" altLang="zh-CN" dirty="0"/>
              <a:t> </a:t>
            </a:r>
            <a:r>
              <a:rPr lang="zh-CN" altLang="en-US" dirty="0"/>
              <a:t>用来访问使用了</a:t>
            </a:r>
            <a:r>
              <a:rPr lang="en-US" altLang="zh-CN" dirty="0"/>
              <a:t>ref</a:t>
            </a:r>
            <a:r>
              <a:rPr lang="zh-CN" altLang="en-US" dirty="0"/>
              <a:t>属性的子组件和元素。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实例属性</a:t>
            </a:r>
            <a:r>
              <a:rPr lang="en-US" altLang="zh-CN" dirty="0"/>
              <a:t>—</a:t>
            </a:r>
            <a:r>
              <a:rPr lang="zh-CN" altLang="en-US" dirty="0"/>
              <a:t>组件树访问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903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55229" y="1351719"/>
            <a:ext cx="8153401" cy="855454"/>
          </a:xfrm>
        </p:spPr>
        <p:txBody>
          <a:bodyPr/>
          <a:lstStyle/>
          <a:p>
            <a:r>
              <a:rPr lang="en-US" altLang="zh-CN" sz="2400" dirty="0"/>
              <a:t>$el</a:t>
            </a:r>
            <a:r>
              <a:rPr lang="zh-CN" altLang="en-US" sz="2400" dirty="0"/>
              <a:t> 用来访问挂载当前组件实例的</a:t>
            </a:r>
            <a:r>
              <a:rPr lang="en-US" altLang="zh-CN" sz="2400" dirty="0"/>
              <a:t>DOM</a:t>
            </a:r>
            <a:r>
              <a:rPr lang="zh-CN" altLang="en-US" sz="2400" dirty="0"/>
              <a:t>元素</a:t>
            </a:r>
            <a:endParaRPr lang="en-US" altLang="zh-CN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实例属性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标题 9"/>
          <p:cNvSpPr txBox="1">
            <a:spLocks/>
          </p:cNvSpPr>
          <p:nvPr/>
        </p:nvSpPr>
        <p:spPr bwMode="auto">
          <a:xfrm>
            <a:off x="219404" y="771525"/>
            <a:ext cx="6097313" cy="58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75BDA7"/>
                </a:solidFill>
                <a:latin typeface="华文细黑" panose="02010600040101010101" pitchFamily="2" charset="-122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DOM</a:t>
            </a:r>
            <a:r>
              <a:rPr lang="zh-CN" altLang="en-US" dirty="0"/>
              <a:t>访问</a:t>
            </a:r>
          </a:p>
        </p:txBody>
      </p:sp>
      <p:sp>
        <p:nvSpPr>
          <p:cNvPr id="6" name="内容占位符 10"/>
          <p:cNvSpPr txBox="1">
            <a:spLocks/>
          </p:cNvSpPr>
          <p:nvPr/>
        </p:nvSpPr>
        <p:spPr bwMode="auto">
          <a:xfrm>
            <a:off x="512378" y="2255270"/>
            <a:ext cx="8153401" cy="140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$data</a:t>
            </a:r>
            <a:r>
              <a:rPr lang="zh-CN" altLang="en-US" sz="2400" dirty="0"/>
              <a:t> 用来访问组件实例观察的数据对象，该对象引用组件实例化时选项中的</a:t>
            </a:r>
            <a:r>
              <a:rPr lang="en-US" altLang="zh-CN" sz="2400" dirty="0"/>
              <a:t>data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r>
              <a:rPr lang="en-US" altLang="zh-CN" sz="2400" dirty="0"/>
              <a:t>$options  </a:t>
            </a:r>
            <a:r>
              <a:rPr lang="zh-CN" altLang="en-US" sz="2400" dirty="0"/>
              <a:t>用来访问组件实例化时的初始化选项对象</a:t>
            </a:r>
            <a:endParaRPr lang="en-US" altLang="zh-CN" sz="2400" dirty="0"/>
          </a:p>
        </p:txBody>
      </p:sp>
      <p:sp>
        <p:nvSpPr>
          <p:cNvPr id="8" name="标题 9"/>
          <p:cNvSpPr txBox="1">
            <a:spLocks/>
          </p:cNvSpPr>
          <p:nvPr/>
        </p:nvSpPr>
        <p:spPr bwMode="auto">
          <a:xfrm>
            <a:off x="301764" y="1685094"/>
            <a:ext cx="333309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75BDA7"/>
                </a:solidFill>
                <a:latin typeface="华文细黑" panose="02010600040101010101" pitchFamily="2" charset="-122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数据访问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731DCC-7FD4-4AFE-9307-0EDFD2AFE4FE}"/>
              </a:ext>
            </a:extLst>
          </p:cNvPr>
          <p:cNvSpPr txBox="1"/>
          <p:nvPr/>
        </p:nvSpPr>
        <p:spPr>
          <a:xfrm>
            <a:off x="790140" y="3918716"/>
            <a:ext cx="2356339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&lt;script&gt;</a:t>
            </a:r>
          </a:p>
          <a:p>
            <a:r>
              <a:rPr lang="en-US" altLang="zh-CN" sz="1800" dirty="0"/>
              <a:t>export default {</a:t>
            </a:r>
          </a:p>
          <a:p>
            <a:r>
              <a:rPr lang="en-US" altLang="zh-CN" sz="1800" dirty="0"/>
              <a:t>  name: "Test",</a:t>
            </a:r>
          </a:p>
          <a:p>
            <a:r>
              <a:rPr lang="en-US" altLang="zh-CN" sz="1800" dirty="0"/>
              <a:t>  data() {</a:t>
            </a:r>
          </a:p>
          <a:p>
            <a:r>
              <a:rPr lang="en-US" altLang="zh-CN" sz="1800" dirty="0"/>
              <a:t>    return {</a:t>
            </a:r>
          </a:p>
          <a:p>
            <a:r>
              <a:rPr lang="en-US" altLang="zh-CN" sz="1800" dirty="0"/>
              <a:t>         </a:t>
            </a:r>
          </a:p>
          <a:p>
            <a:r>
              <a:rPr lang="en-US" altLang="zh-CN" sz="1800" dirty="0"/>
              <a:t>    };</a:t>
            </a:r>
          </a:p>
          <a:p>
            <a:r>
              <a:rPr lang="en-US" altLang="zh-CN" sz="1800" dirty="0"/>
              <a:t>  },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4FB4A4-E1EB-40B9-B302-E3D47BEA95BE}"/>
              </a:ext>
            </a:extLst>
          </p:cNvPr>
          <p:cNvSpPr txBox="1"/>
          <p:nvPr/>
        </p:nvSpPr>
        <p:spPr>
          <a:xfrm>
            <a:off x="3416267" y="3481754"/>
            <a:ext cx="519236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在</a:t>
            </a:r>
            <a:r>
              <a:rPr lang="en-US" altLang="zh-CN" sz="1600" dirty="0"/>
              <a:t>data</a:t>
            </a:r>
            <a:r>
              <a:rPr lang="zh-CN" altLang="en-US" sz="1600" dirty="0"/>
              <a:t>外面定义的属性和方法通过</a:t>
            </a:r>
            <a:r>
              <a:rPr lang="en-US" altLang="zh-CN" sz="1600" dirty="0"/>
              <a:t>$options</a:t>
            </a:r>
            <a:r>
              <a:rPr lang="zh-CN" altLang="en-US" sz="1600" dirty="0"/>
              <a:t>可以获取和调用</a:t>
            </a:r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name: "</a:t>
            </a:r>
            <a:r>
              <a:rPr lang="en-US" altLang="zh-CN" sz="1600" dirty="0" err="1"/>
              <a:t>zs</a:t>
            </a:r>
            <a:r>
              <a:rPr lang="en-US" altLang="zh-CN" sz="1600" dirty="0"/>
              <a:t>",</a:t>
            </a:r>
          </a:p>
          <a:p>
            <a:r>
              <a:rPr lang="en-US" altLang="zh-CN" sz="1600" dirty="0"/>
              <a:t>  age: 12,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haha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    console.log("</a:t>
            </a:r>
            <a:r>
              <a:rPr lang="en-US" altLang="zh-CN" sz="1600" dirty="0" err="1"/>
              <a:t>haha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},</a:t>
            </a:r>
          </a:p>
          <a:p>
            <a:r>
              <a:rPr lang="en-US" altLang="zh-CN" sz="1600" dirty="0"/>
              <a:t>  created() {  </a:t>
            </a:r>
          </a:p>
          <a:p>
            <a:r>
              <a:rPr lang="en-US" altLang="zh-CN" sz="1600" dirty="0"/>
              <a:t>    console.log(this.$options.name);  // </a:t>
            </a:r>
            <a:r>
              <a:rPr lang="en-US" altLang="zh-CN" sz="1600" dirty="0" err="1"/>
              <a:t>zs</a:t>
            </a:r>
            <a:endParaRPr lang="en-US" altLang="zh-CN" sz="1600" dirty="0"/>
          </a:p>
          <a:p>
            <a:r>
              <a:rPr lang="en-US" altLang="zh-CN" sz="1600" dirty="0"/>
              <a:t>    console.log(this.$</a:t>
            </a:r>
            <a:r>
              <a:rPr lang="en-US" altLang="zh-CN" sz="1600" dirty="0" err="1"/>
              <a:t>options.age</a:t>
            </a:r>
            <a:r>
              <a:rPr lang="en-US" altLang="zh-CN" sz="1600" dirty="0"/>
              <a:t>);  //12</a:t>
            </a:r>
          </a:p>
          <a:p>
            <a:r>
              <a:rPr lang="en-US" altLang="zh-CN" sz="1600" dirty="0"/>
              <a:t>    this.$</a:t>
            </a:r>
            <a:r>
              <a:rPr lang="en-US" altLang="zh-CN" sz="1600" dirty="0" err="1"/>
              <a:t>options.haha</a:t>
            </a:r>
            <a:r>
              <a:rPr lang="en-US" altLang="zh-CN" sz="1600" dirty="0"/>
              <a:t>();  // </a:t>
            </a:r>
            <a:r>
              <a:rPr lang="en-US" altLang="zh-CN" sz="1600" dirty="0" err="1"/>
              <a:t>haha</a:t>
            </a:r>
            <a:endParaRPr lang="en-US" altLang="zh-CN" sz="1600" dirty="0"/>
          </a:p>
          <a:p>
            <a:r>
              <a:rPr lang="en-US" altLang="zh-CN" sz="1600" dirty="0"/>
              <a:t>  },</a:t>
            </a:r>
          </a:p>
          <a:p>
            <a:r>
              <a:rPr lang="en-US" altLang="zh-CN" sz="1600" dirty="0"/>
              <a:t>&lt;/script&gt;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22553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实例属性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184235" y="1363315"/>
            <a:ext cx="8267700" cy="50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▪"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微软雅黑" pitchFamily="34" charset="-122"/>
              <a:buChar char="△"/>
              <a:defRPr sz="20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$</a:t>
            </a:r>
            <a:r>
              <a:rPr lang="en-US" altLang="zh-CN" sz="2400" dirty="0" err="1"/>
              <a:t>nextTick</a:t>
            </a:r>
            <a:r>
              <a:rPr lang="en-US" altLang="zh-CN" sz="2400" dirty="0"/>
              <a:t>() </a:t>
            </a:r>
            <a:r>
              <a:rPr lang="zh-CN" altLang="en-US" sz="2400" dirty="0"/>
              <a:t>用来在下次</a:t>
            </a:r>
            <a:r>
              <a:rPr lang="en-US" altLang="zh-CN" sz="2400" dirty="0"/>
              <a:t>DOM</a:t>
            </a:r>
            <a:r>
              <a:rPr lang="zh-CN" altLang="en-US" sz="2400" dirty="0"/>
              <a:t>更新循环后执行指定回调函数（后面讲完生命周期有实例）</a:t>
            </a:r>
          </a:p>
        </p:txBody>
      </p:sp>
      <p:sp>
        <p:nvSpPr>
          <p:cNvPr id="9" name="标题 9"/>
          <p:cNvSpPr txBox="1">
            <a:spLocks/>
          </p:cNvSpPr>
          <p:nvPr/>
        </p:nvSpPr>
        <p:spPr bwMode="auto">
          <a:xfrm>
            <a:off x="184235" y="771525"/>
            <a:ext cx="309004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75BDA7"/>
                </a:solidFill>
                <a:latin typeface="华文细黑" panose="02010600040101010101" pitchFamily="2" charset="-122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实例</a:t>
            </a:r>
            <a:r>
              <a:rPr lang="en-US" altLang="zh-CN" dirty="0"/>
              <a:t>DOM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1300407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实例方法</a:t>
            </a:r>
            <a:r>
              <a:rPr lang="en-US" altLang="zh-CN" dirty="0"/>
              <a:t>—</a:t>
            </a:r>
            <a:r>
              <a:rPr lang="zh-CN" altLang="en-US" dirty="0"/>
              <a:t>实例</a:t>
            </a:r>
            <a:r>
              <a:rPr lang="en-US" altLang="zh-CN" dirty="0"/>
              <a:t>Event</a:t>
            </a:r>
            <a:r>
              <a:rPr lang="zh-CN" altLang="en-US" dirty="0"/>
              <a:t>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6250" y="3009900"/>
            <a:ext cx="8153401" cy="3486150"/>
          </a:xfrm>
        </p:spPr>
        <p:txBody>
          <a:bodyPr/>
          <a:lstStyle/>
          <a:p>
            <a:r>
              <a:rPr lang="en-US" altLang="zh-CN" sz="2800" dirty="0"/>
              <a:t>$on() </a:t>
            </a:r>
            <a:r>
              <a:rPr lang="zh-CN" altLang="en-US" sz="2800" dirty="0"/>
              <a:t>方法用来监听实例上的自定义事件。该方法接受两个参数：</a:t>
            </a:r>
            <a:endParaRPr lang="en-US" altLang="zh-CN" sz="2800" dirty="0"/>
          </a:p>
          <a:p>
            <a:pPr lvl="1"/>
            <a:r>
              <a:rPr lang="en-US" altLang="zh-CN" sz="2400" dirty="0"/>
              <a:t>event(</a:t>
            </a:r>
            <a:r>
              <a:rPr lang="zh-CN" altLang="en-US" sz="2400" dirty="0"/>
              <a:t>字符串</a:t>
            </a:r>
            <a:r>
              <a:rPr lang="en-US" altLang="zh-CN" sz="2400" dirty="0"/>
              <a:t>),</a:t>
            </a:r>
            <a:r>
              <a:rPr lang="zh-CN" altLang="en-US" sz="2400" dirty="0"/>
              <a:t>该参数可以是一个事件名称</a:t>
            </a:r>
            <a:endParaRPr lang="en-US" altLang="zh-CN" sz="2400" dirty="0"/>
          </a:p>
          <a:p>
            <a:pPr lvl="1"/>
            <a:r>
              <a:rPr lang="en-US" altLang="zh-CN" sz="2400" dirty="0"/>
              <a:t>callback(</a:t>
            </a:r>
            <a:r>
              <a:rPr lang="zh-CN" altLang="en-US" sz="2400" dirty="0"/>
              <a:t>函数</a:t>
            </a:r>
            <a:r>
              <a:rPr lang="en-US" altLang="zh-CN" sz="2400" dirty="0"/>
              <a:t>)</a:t>
            </a:r>
            <a:r>
              <a:rPr lang="zh-CN" altLang="en-US" sz="2400" dirty="0"/>
              <a:t>，该回调函数会在执行</a:t>
            </a:r>
            <a:r>
              <a:rPr lang="en-US" altLang="zh-CN" sz="2400" dirty="0"/>
              <a:t>$emit/$broadcast</a:t>
            </a:r>
            <a:r>
              <a:rPr lang="zh-CN" altLang="en-US" sz="2400" dirty="0"/>
              <a:t>或</a:t>
            </a:r>
            <a:r>
              <a:rPr lang="en-US" altLang="zh-CN" sz="2400" dirty="0"/>
              <a:t>$dispatch</a:t>
            </a:r>
            <a:r>
              <a:rPr lang="zh-CN" altLang="en-US" sz="2400" dirty="0"/>
              <a:t>后触发。</a:t>
            </a:r>
            <a:endParaRPr lang="en-US" altLang="zh-CN" sz="2400" dirty="0"/>
          </a:p>
          <a:p>
            <a:r>
              <a:rPr lang="en-US" altLang="zh-CN" sz="2800" dirty="0"/>
              <a:t>$once()</a:t>
            </a:r>
            <a:r>
              <a:rPr lang="zh-CN" altLang="en-US" sz="2800" dirty="0"/>
              <a:t>方法用来监听实例上的自定义事件，但只触发一次。参数同上。</a:t>
            </a:r>
          </a:p>
        </p:txBody>
      </p:sp>
      <p:grpSp>
        <p:nvGrpSpPr>
          <p:cNvPr id="6" name="Group373"/>
          <p:cNvGrpSpPr/>
          <p:nvPr/>
        </p:nvGrpSpPr>
        <p:grpSpPr>
          <a:xfrm>
            <a:off x="1299223" y="1018020"/>
            <a:ext cx="7364198" cy="1293203"/>
            <a:chOff x="2588400" y="2943530"/>
            <a:chExt cx="4476400" cy="972800"/>
          </a:xfrm>
        </p:grpSpPr>
        <p:sp>
          <p:nvSpPr>
            <p:cNvPr id="7" name="FlexibleLine"/>
            <p:cNvSpPr/>
            <p:nvPr/>
          </p:nvSpPr>
          <p:spPr>
            <a:xfrm>
              <a:off x="4838000" y="3475530"/>
              <a:ext cx="1010800" cy="0"/>
            </a:xfrm>
            <a:custGeom>
              <a:avLst/>
              <a:gdLst/>
              <a:ahLst/>
              <a:cxnLst/>
              <a:rect l="0" t="0" r="0" b="0"/>
              <a:pathLst>
                <a:path w="1010800" fill="none">
                  <a:moveTo>
                    <a:pt x="0" y="0"/>
                  </a:moveTo>
                  <a:lnTo>
                    <a:pt x="-1010800" y="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8" name="FlexibleLine"/>
            <p:cNvSpPr/>
            <p:nvPr/>
          </p:nvSpPr>
          <p:spPr>
            <a:xfrm>
              <a:off x="4838000" y="3475530"/>
              <a:ext cx="1010800" cy="281200"/>
            </a:xfrm>
            <a:custGeom>
              <a:avLst/>
              <a:gdLst/>
              <a:ahLst/>
              <a:cxnLst/>
              <a:rect l="0" t="0" r="0" b="0"/>
              <a:pathLst>
                <a:path w="1010800" h="281200" fill="none">
                  <a:moveTo>
                    <a:pt x="0" y="0"/>
                  </a:moveTo>
                  <a:lnTo>
                    <a:pt x="1010800" y="2812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9" name="FlexibleLine"/>
            <p:cNvSpPr/>
            <p:nvPr/>
          </p:nvSpPr>
          <p:spPr>
            <a:xfrm>
              <a:off x="4838000" y="3475530"/>
              <a:ext cx="1010800" cy="281200"/>
            </a:xfrm>
            <a:custGeom>
              <a:avLst/>
              <a:gdLst/>
              <a:ahLst/>
              <a:cxnLst/>
              <a:rect l="0" t="0" r="0" b="0"/>
              <a:pathLst>
                <a:path w="1010800" h="281200" fill="none">
                  <a:moveTo>
                    <a:pt x="0" y="0"/>
                  </a:moveTo>
                  <a:lnTo>
                    <a:pt x="1010800" y="-2812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1" name="FlexibleLine"/>
            <p:cNvSpPr/>
            <p:nvPr/>
          </p:nvSpPr>
          <p:spPr>
            <a:xfrm>
              <a:off x="3310400" y="3475530"/>
              <a:ext cx="152000" cy="197600"/>
            </a:xfrm>
            <a:custGeom>
              <a:avLst/>
              <a:gdLst/>
              <a:ahLst/>
              <a:cxnLst/>
              <a:rect l="0" t="0" r="0" b="0"/>
              <a:pathLst>
                <a:path w="152000" h="197600" fill="none">
                  <a:moveTo>
                    <a:pt x="0" y="0"/>
                  </a:moveTo>
                  <a:lnTo>
                    <a:pt x="-60800" y="0"/>
                  </a:lnTo>
                  <a:lnTo>
                    <a:pt x="-60800" y="-152000"/>
                  </a:lnTo>
                  <a:cubicBezTo>
                    <a:pt x="-60800" y="-179360"/>
                    <a:pt x="-79040" y="-197600"/>
                    <a:pt x="-106400" y="-197600"/>
                  </a:cubicBezTo>
                  <a:lnTo>
                    <a:pt x="-152000" y="-1976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2" name="FlexibleLine"/>
            <p:cNvSpPr/>
            <p:nvPr/>
          </p:nvSpPr>
          <p:spPr>
            <a:xfrm>
              <a:off x="6365600" y="3194330"/>
              <a:ext cx="152000" cy="38000"/>
            </a:xfrm>
            <a:custGeom>
              <a:avLst/>
              <a:gdLst/>
              <a:ahLst/>
              <a:cxnLst/>
              <a:rect l="0" t="0" r="0" b="0"/>
              <a:pathLst>
                <a:path w="152000" h="380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-7600"/>
                  </a:lnTo>
                  <a:cubicBezTo>
                    <a:pt x="60800" y="-25840"/>
                    <a:pt x="72960" y="-38000"/>
                    <a:pt x="91200" y="-38000"/>
                  </a:cubicBezTo>
                  <a:lnTo>
                    <a:pt x="152000" y="-380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3" name="FlexibleLine"/>
            <p:cNvSpPr/>
            <p:nvPr/>
          </p:nvSpPr>
          <p:spPr>
            <a:xfrm>
              <a:off x="6365600" y="3756730"/>
              <a:ext cx="152000" cy="106400"/>
            </a:xfrm>
            <a:custGeom>
              <a:avLst/>
              <a:gdLst/>
              <a:ahLst/>
              <a:cxnLst/>
              <a:rect l="0" t="0" r="0" b="0"/>
              <a:pathLst>
                <a:path w="152000" h="1064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60800"/>
                  </a:lnTo>
                  <a:cubicBezTo>
                    <a:pt x="60800" y="88160"/>
                    <a:pt x="79040" y="106400"/>
                    <a:pt x="106400" y="106400"/>
                  </a:cubicBezTo>
                  <a:lnTo>
                    <a:pt x="152000" y="1064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4" name="FlexibleLine"/>
            <p:cNvSpPr/>
            <p:nvPr/>
          </p:nvSpPr>
          <p:spPr>
            <a:xfrm>
              <a:off x="3310400" y="3475530"/>
              <a:ext cx="152000" cy="121600"/>
            </a:xfrm>
            <a:custGeom>
              <a:avLst/>
              <a:gdLst/>
              <a:ahLst/>
              <a:cxnLst/>
              <a:rect l="0" t="0" r="0" b="0"/>
              <a:pathLst>
                <a:path w="152000" h="121600" fill="none">
                  <a:moveTo>
                    <a:pt x="0" y="0"/>
                  </a:moveTo>
                  <a:lnTo>
                    <a:pt x="-60800" y="0"/>
                  </a:lnTo>
                  <a:lnTo>
                    <a:pt x="-60800" y="76000"/>
                  </a:lnTo>
                  <a:cubicBezTo>
                    <a:pt x="-60800" y="103360"/>
                    <a:pt x="-79040" y="121600"/>
                    <a:pt x="-106400" y="121600"/>
                  </a:cubicBezTo>
                  <a:lnTo>
                    <a:pt x="-152000" y="1216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sp>
          <p:nvSpPr>
            <p:cNvPr id="16" name="FlexibleLine"/>
            <p:cNvSpPr/>
            <p:nvPr/>
          </p:nvSpPr>
          <p:spPr>
            <a:xfrm>
              <a:off x="6365600" y="3194330"/>
              <a:ext cx="152000" cy="250800"/>
            </a:xfrm>
            <a:custGeom>
              <a:avLst/>
              <a:gdLst/>
              <a:ahLst/>
              <a:cxnLst/>
              <a:rect l="0" t="0" r="0" b="0"/>
              <a:pathLst>
                <a:path w="152000" h="250800" fill="none">
                  <a:moveTo>
                    <a:pt x="0" y="0"/>
                  </a:moveTo>
                  <a:lnTo>
                    <a:pt x="60800" y="0"/>
                  </a:lnTo>
                  <a:lnTo>
                    <a:pt x="60800" y="205200"/>
                  </a:lnTo>
                  <a:cubicBezTo>
                    <a:pt x="60800" y="232560"/>
                    <a:pt x="79040" y="250800"/>
                    <a:pt x="106400" y="250800"/>
                  </a:cubicBezTo>
                  <a:lnTo>
                    <a:pt x="152000" y="250800"/>
                  </a:lnTo>
                </a:path>
              </a:pathLst>
            </a:custGeom>
            <a:noFill/>
            <a:ln w="7600" cap="flat">
              <a:solidFill>
                <a:srgbClr val="2D85C1"/>
              </a:solidFill>
              <a:bevel/>
            </a:ln>
          </p:spPr>
        </p:sp>
        <p:grpSp>
          <p:nvGrpSpPr>
            <p:cNvPr id="17" name="主题"/>
            <p:cNvGrpSpPr/>
            <p:nvPr/>
          </p:nvGrpSpPr>
          <p:grpSpPr>
            <a:xfrm>
              <a:off x="4131200" y="3270330"/>
              <a:ext cx="1413600" cy="410400"/>
              <a:chOff x="4131200" y="3270330"/>
              <a:chExt cx="1413600" cy="410400"/>
            </a:xfrm>
          </p:grpSpPr>
          <p:sp>
            <p:nvSpPr>
              <p:cNvPr id="45" name="Rectangle balloon"/>
              <p:cNvSpPr/>
              <p:nvPr/>
            </p:nvSpPr>
            <p:spPr>
              <a:xfrm>
                <a:off x="4131200" y="3270330"/>
                <a:ext cx="1413600" cy="410400"/>
              </a:xfrm>
              <a:custGeom>
                <a:avLst/>
                <a:gdLst/>
                <a:ahLst/>
                <a:cxnLst/>
                <a:rect l="0" t="0" r="0" b="0"/>
                <a:pathLst>
                  <a:path w="1413600" h="410400">
                    <a:moveTo>
                      <a:pt x="73872" y="0"/>
                    </a:moveTo>
                    <a:lnTo>
                      <a:pt x="1339728" y="0"/>
                    </a:lnTo>
                    <a:cubicBezTo>
                      <a:pt x="1380528" y="0"/>
                      <a:pt x="1413600" y="33072"/>
                      <a:pt x="1413600" y="73872"/>
                    </a:cubicBezTo>
                    <a:lnTo>
                      <a:pt x="1413600" y="336528"/>
                    </a:lnTo>
                    <a:cubicBezTo>
                      <a:pt x="1413600" y="377328"/>
                      <a:pt x="1380528" y="410400"/>
                      <a:pt x="1339728" y="410400"/>
                    </a:cubicBezTo>
                    <a:lnTo>
                      <a:pt x="73872" y="410400"/>
                    </a:lnTo>
                    <a:cubicBezTo>
                      <a:pt x="33072" y="410400"/>
                      <a:pt x="0" y="377328"/>
                      <a:pt x="0" y="336528"/>
                    </a:cubicBezTo>
                    <a:lnTo>
                      <a:pt x="0" y="73872"/>
                    </a:lnTo>
                    <a:cubicBezTo>
                      <a:pt x="0" y="33072"/>
                      <a:pt x="33072" y="0"/>
                      <a:pt x="73872" y="0"/>
                    </a:cubicBez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3498DB"/>
                </a:solidFill>
                <a:bevel/>
              </a:ln>
              <a:effectLst/>
            </p:spPr>
          </p:sp>
          <p:sp>
            <p:nvSpPr>
              <p:cNvPr id="46" name="Text 374"/>
              <p:cNvSpPr txBox="1"/>
              <p:nvPr/>
            </p:nvSpPr>
            <p:spPr>
              <a:xfrm>
                <a:off x="4192000" y="3327330"/>
                <a:ext cx="1330000" cy="2964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400" b="1">
                    <a:solidFill>
                      <a:srgbClr val="FFFFFF"/>
                    </a:solidFill>
                    <a:latin typeface="宋体"/>
                  </a:rPr>
                  <a:t>Vue实例事件</a:t>
                </a:r>
              </a:p>
            </p:txBody>
          </p:sp>
        </p:grpSp>
        <p:grpSp>
          <p:nvGrpSpPr>
            <p:cNvPr id="18" name="主标题"/>
            <p:cNvGrpSpPr/>
            <p:nvPr/>
          </p:nvGrpSpPr>
          <p:grpSpPr>
            <a:xfrm>
              <a:off x="3310400" y="3315930"/>
              <a:ext cx="516800" cy="319200"/>
              <a:chOff x="3310400" y="3315930"/>
              <a:chExt cx="516800" cy="319200"/>
            </a:xfrm>
          </p:grpSpPr>
          <p:sp>
            <p:nvSpPr>
              <p:cNvPr id="43" name="Rectangle balloon"/>
              <p:cNvSpPr/>
              <p:nvPr/>
            </p:nvSpPr>
            <p:spPr>
              <a:xfrm>
                <a:off x="3310400" y="3315930"/>
                <a:ext cx="5168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516800" h="319200">
                    <a:moveTo>
                      <a:pt x="57456" y="0"/>
                    </a:moveTo>
                    <a:lnTo>
                      <a:pt x="459344" y="0"/>
                    </a:lnTo>
                    <a:cubicBezTo>
                      <a:pt x="491077" y="0"/>
                      <a:pt x="516800" y="25723"/>
                      <a:pt x="516800" y="57456"/>
                    </a:cubicBezTo>
                    <a:lnTo>
                      <a:pt x="516800" y="261744"/>
                    </a:lnTo>
                    <a:cubicBezTo>
                      <a:pt x="516800" y="293477"/>
                      <a:pt x="491077" y="319200"/>
                      <a:pt x="459344" y="319200"/>
                    </a:cubicBezTo>
                    <a:lnTo>
                      <a:pt x="57456" y="319200"/>
                    </a:lnTo>
                    <a:cubicBezTo>
                      <a:pt x="25723" y="319200"/>
                      <a:pt x="0" y="293477"/>
                      <a:pt x="0" y="261744"/>
                    </a:cubicBezTo>
                    <a:lnTo>
                      <a:pt x="0" y="57456"/>
                    </a:lnTo>
                    <a:cubicBezTo>
                      <a:pt x="0" y="25723"/>
                      <a:pt x="25723" y="0"/>
                      <a:pt x="57456" y="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  <a:effectLst/>
            </p:spPr>
          </p:sp>
          <p:sp>
            <p:nvSpPr>
              <p:cNvPr id="44" name="Text 375"/>
              <p:cNvSpPr txBox="1"/>
              <p:nvPr/>
            </p:nvSpPr>
            <p:spPr>
              <a:xfrm>
                <a:off x="3356000" y="3353930"/>
                <a:ext cx="471200" cy="243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b="1" dirty="0" err="1">
                    <a:solidFill>
                      <a:srgbClr val="FFFFFF"/>
                    </a:solidFill>
                    <a:latin typeface="宋体"/>
                  </a:rPr>
                  <a:t>触发</a:t>
                </a:r>
                <a:endParaRPr sz="2000" b="1" dirty="0">
                  <a:solidFill>
                    <a:srgbClr val="FFFFFF"/>
                  </a:solidFill>
                  <a:latin typeface="宋体"/>
                </a:endParaRPr>
              </a:p>
            </p:txBody>
          </p:sp>
        </p:grpSp>
        <p:grpSp>
          <p:nvGrpSpPr>
            <p:cNvPr id="19" name="主标题"/>
            <p:cNvGrpSpPr/>
            <p:nvPr/>
          </p:nvGrpSpPr>
          <p:grpSpPr>
            <a:xfrm>
              <a:off x="5848800" y="3597130"/>
              <a:ext cx="516800" cy="319200"/>
              <a:chOff x="5848800" y="3597130"/>
              <a:chExt cx="516800" cy="319200"/>
            </a:xfrm>
          </p:grpSpPr>
          <p:sp>
            <p:nvSpPr>
              <p:cNvPr id="41" name="Rectangle balloon"/>
              <p:cNvSpPr/>
              <p:nvPr/>
            </p:nvSpPr>
            <p:spPr>
              <a:xfrm>
                <a:off x="5848800" y="3597130"/>
                <a:ext cx="5168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516800" h="319200">
                    <a:moveTo>
                      <a:pt x="57456" y="0"/>
                    </a:moveTo>
                    <a:lnTo>
                      <a:pt x="459344" y="0"/>
                    </a:lnTo>
                    <a:cubicBezTo>
                      <a:pt x="491077" y="0"/>
                      <a:pt x="516800" y="25723"/>
                      <a:pt x="516800" y="57456"/>
                    </a:cubicBezTo>
                    <a:lnTo>
                      <a:pt x="516800" y="261744"/>
                    </a:lnTo>
                    <a:cubicBezTo>
                      <a:pt x="516800" y="293477"/>
                      <a:pt x="491077" y="319200"/>
                      <a:pt x="459344" y="319200"/>
                    </a:cubicBezTo>
                    <a:lnTo>
                      <a:pt x="57456" y="319200"/>
                    </a:lnTo>
                    <a:cubicBezTo>
                      <a:pt x="25723" y="319200"/>
                      <a:pt x="0" y="293477"/>
                      <a:pt x="0" y="261744"/>
                    </a:cubicBezTo>
                    <a:lnTo>
                      <a:pt x="0" y="57456"/>
                    </a:lnTo>
                    <a:cubicBezTo>
                      <a:pt x="0" y="25723"/>
                      <a:pt x="25723" y="0"/>
                      <a:pt x="57456" y="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  <a:effectLst/>
            </p:spPr>
          </p:sp>
          <p:sp>
            <p:nvSpPr>
              <p:cNvPr id="42" name="Text 376"/>
              <p:cNvSpPr txBox="1"/>
              <p:nvPr/>
            </p:nvSpPr>
            <p:spPr>
              <a:xfrm>
                <a:off x="5894400" y="3635130"/>
                <a:ext cx="471200" cy="243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b="1">
                    <a:solidFill>
                      <a:srgbClr val="FFFFFF"/>
                    </a:solidFill>
                    <a:latin typeface="宋体"/>
                  </a:rPr>
                  <a:t>删除</a:t>
                </a:r>
              </a:p>
            </p:txBody>
          </p:sp>
        </p:grpSp>
        <p:grpSp>
          <p:nvGrpSpPr>
            <p:cNvPr id="20" name="主标题"/>
            <p:cNvGrpSpPr/>
            <p:nvPr/>
          </p:nvGrpSpPr>
          <p:grpSpPr>
            <a:xfrm>
              <a:off x="5848800" y="3034730"/>
              <a:ext cx="516800" cy="319200"/>
              <a:chOff x="5848800" y="3034730"/>
              <a:chExt cx="516800" cy="319200"/>
            </a:xfrm>
          </p:grpSpPr>
          <p:sp>
            <p:nvSpPr>
              <p:cNvPr id="39" name="Rectangle balloon"/>
              <p:cNvSpPr/>
              <p:nvPr/>
            </p:nvSpPr>
            <p:spPr>
              <a:xfrm>
                <a:off x="5848800" y="3034730"/>
                <a:ext cx="516800" cy="319200"/>
              </a:xfrm>
              <a:custGeom>
                <a:avLst/>
                <a:gdLst/>
                <a:ahLst/>
                <a:cxnLst/>
                <a:rect l="0" t="0" r="0" b="0"/>
                <a:pathLst>
                  <a:path w="516800" h="319200">
                    <a:moveTo>
                      <a:pt x="57456" y="0"/>
                    </a:moveTo>
                    <a:lnTo>
                      <a:pt x="459344" y="0"/>
                    </a:lnTo>
                    <a:cubicBezTo>
                      <a:pt x="491077" y="0"/>
                      <a:pt x="516800" y="25723"/>
                      <a:pt x="516800" y="57456"/>
                    </a:cubicBezTo>
                    <a:lnTo>
                      <a:pt x="516800" y="261744"/>
                    </a:lnTo>
                    <a:cubicBezTo>
                      <a:pt x="516800" y="293477"/>
                      <a:pt x="491077" y="319200"/>
                      <a:pt x="459344" y="319200"/>
                    </a:cubicBezTo>
                    <a:lnTo>
                      <a:pt x="57456" y="319200"/>
                    </a:lnTo>
                    <a:cubicBezTo>
                      <a:pt x="25723" y="319200"/>
                      <a:pt x="0" y="293477"/>
                      <a:pt x="0" y="261744"/>
                    </a:cubicBezTo>
                    <a:lnTo>
                      <a:pt x="0" y="57456"/>
                    </a:lnTo>
                    <a:cubicBezTo>
                      <a:pt x="0" y="25723"/>
                      <a:pt x="25723" y="0"/>
                      <a:pt x="57456" y="0"/>
                    </a:cubicBezTo>
                    <a:close/>
                  </a:path>
                </a:pathLst>
              </a:custGeom>
              <a:solidFill>
                <a:srgbClr val="1BBC9D"/>
              </a:solidFill>
              <a:ln w="7600" cap="flat">
                <a:solidFill>
                  <a:srgbClr val="1BBC9D"/>
                </a:solidFill>
                <a:bevel/>
              </a:ln>
              <a:effectLst/>
            </p:spPr>
          </p:sp>
          <p:sp>
            <p:nvSpPr>
              <p:cNvPr id="40" name="Text 377"/>
              <p:cNvSpPr txBox="1"/>
              <p:nvPr/>
            </p:nvSpPr>
            <p:spPr>
              <a:xfrm>
                <a:off x="5894400" y="3072730"/>
                <a:ext cx="471200" cy="2432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b="1">
                    <a:solidFill>
                      <a:srgbClr val="FFFFFF"/>
                    </a:solidFill>
                    <a:latin typeface="宋体"/>
                  </a:rPr>
                  <a:t>监听</a:t>
                </a:r>
              </a:p>
            </p:txBody>
          </p:sp>
        </p:grpSp>
        <p:grpSp>
          <p:nvGrpSpPr>
            <p:cNvPr id="22" name="副标题"/>
            <p:cNvGrpSpPr/>
            <p:nvPr/>
          </p:nvGrpSpPr>
          <p:grpSpPr>
            <a:xfrm>
              <a:off x="6517600" y="2943530"/>
              <a:ext cx="364800" cy="212800"/>
              <a:chOff x="6517600" y="2943530"/>
              <a:chExt cx="364800" cy="212800"/>
            </a:xfrm>
          </p:grpSpPr>
          <p:sp>
            <p:nvSpPr>
              <p:cNvPr id="35" name="Rectangle balloon"/>
              <p:cNvSpPr/>
              <p:nvPr/>
            </p:nvSpPr>
            <p:spPr>
              <a:xfrm>
                <a:off x="6517600" y="2943530"/>
                <a:ext cx="364800" cy="212800"/>
              </a:xfrm>
              <a:custGeom>
                <a:avLst/>
                <a:gdLst/>
                <a:ahLst/>
                <a:cxnLst/>
                <a:rect l="0" t="0" r="0" b="0"/>
                <a:pathLst>
                  <a:path w="364800" h="212800" fill="none">
                    <a:moveTo>
                      <a:pt x="0" y="212800"/>
                    </a:moveTo>
                    <a:lnTo>
                      <a:pt x="364800" y="2128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  <a:effectLst/>
            </p:spPr>
          </p:sp>
          <p:sp>
            <p:nvSpPr>
              <p:cNvPr id="36" name="Text 379"/>
              <p:cNvSpPr txBox="1"/>
              <p:nvPr/>
            </p:nvSpPr>
            <p:spPr>
              <a:xfrm>
                <a:off x="6525200" y="2935930"/>
                <a:ext cx="349600" cy="24320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b="1" dirty="0">
                    <a:solidFill>
                      <a:srgbClr val="2D85C1"/>
                    </a:solidFill>
                    <a:latin typeface="宋体"/>
                  </a:rPr>
                  <a:t>$on</a:t>
                </a:r>
              </a:p>
            </p:txBody>
          </p:sp>
        </p:grpSp>
        <p:grpSp>
          <p:nvGrpSpPr>
            <p:cNvPr id="23" name="副标题"/>
            <p:cNvGrpSpPr/>
            <p:nvPr/>
          </p:nvGrpSpPr>
          <p:grpSpPr>
            <a:xfrm>
              <a:off x="6517600" y="3650330"/>
              <a:ext cx="456000" cy="212800"/>
              <a:chOff x="6517600" y="3650330"/>
              <a:chExt cx="456000" cy="212800"/>
            </a:xfrm>
          </p:grpSpPr>
          <p:sp>
            <p:nvSpPr>
              <p:cNvPr id="33" name="Rectangle balloon"/>
              <p:cNvSpPr/>
              <p:nvPr/>
            </p:nvSpPr>
            <p:spPr>
              <a:xfrm>
                <a:off x="6517600" y="3650330"/>
                <a:ext cx="456000" cy="212800"/>
              </a:xfrm>
              <a:custGeom>
                <a:avLst/>
                <a:gdLst/>
                <a:ahLst/>
                <a:cxnLst/>
                <a:rect l="0" t="0" r="0" b="0"/>
                <a:pathLst>
                  <a:path w="456000" h="212800" fill="none">
                    <a:moveTo>
                      <a:pt x="0" y="212800"/>
                    </a:moveTo>
                    <a:lnTo>
                      <a:pt x="456000" y="2128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  <a:effectLst/>
            </p:spPr>
          </p:sp>
          <p:sp>
            <p:nvSpPr>
              <p:cNvPr id="34" name="Text 380"/>
              <p:cNvSpPr txBox="1"/>
              <p:nvPr/>
            </p:nvSpPr>
            <p:spPr>
              <a:xfrm>
                <a:off x="6525200" y="3642730"/>
                <a:ext cx="440800" cy="24320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b="1">
                    <a:solidFill>
                      <a:srgbClr val="2D85C1"/>
                    </a:solidFill>
                    <a:latin typeface="宋体"/>
                  </a:rPr>
                  <a:t>$off</a:t>
                </a:r>
              </a:p>
            </p:txBody>
          </p:sp>
        </p:grpSp>
        <p:sp>
          <p:nvSpPr>
            <p:cNvPr id="30" name="Text 382"/>
            <p:cNvSpPr txBox="1"/>
            <p:nvPr/>
          </p:nvSpPr>
          <p:spPr>
            <a:xfrm>
              <a:off x="2588400" y="3312360"/>
              <a:ext cx="532000" cy="2432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2000" b="1" dirty="0">
                  <a:solidFill>
                    <a:srgbClr val="2D85C1"/>
                  </a:solidFill>
                  <a:latin typeface="宋体"/>
                </a:rPr>
                <a:t>$emit</a:t>
              </a:r>
            </a:p>
          </p:txBody>
        </p:sp>
        <p:grpSp>
          <p:nvGrpSpPr>
            <p:cNvPr id="26" name="副标题"/>
            <p:cNvGrpSpPr/>
            <p:nvPr/>
          </p:nvGrpSpPr>
          <p:grpSpPr>
            <a:xfrm>
              <a:off x="6517600" y="3232330"/>
              <a:ext cx="547200" cy="212800"/>
              <a:chOff x="6517600" y="3232330"/>
              <a:chExt cx="547200" cy="212800"/>
            </a:xfrm>
          </p:grpSpPr>
          <p:sp>
            <p:nvSpPr>
              <p:cNvPr id="27" name="Rectangle balloon"/>
              <p:cNvSpPr/>
              <p:nvPr/>
            </p:nvSpPr>
            <p:spPr>
              <a:xfrm>
                <a:off x="6517600" y="3232330"/>
                <a:ext cx="547200" cy="212800"/>
              </a:xfrm>
              <a:custGeom>
                <a:avLst/>
                <a:gdLst/>
                <a:ahLst/>
                <a:cxnLst/>
                <a:rect l="0" t="0" r="0" b="0"/>
                <a:pathLst>
                  <a:path w="547200" h="212800" fill="none">
                    <a:moveTo>
                      <a:pt x="0" y="212800"/>
                    </a:moveTo>
                    <a:lnTo>
                      <a:pt x="547200" y="2128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2D85C1"/>
                </a:solidFill>
                <a:bevel/>
              </a:ln>
              <a:effectLst/>
            </p:spPr>
          </p:sp>
          <p:sp>
            <p:nvSpPr>
              <p:cNvPr id="28" name="Text 383"/>
              <p:cNvSpPr txBox="1"/>
              <p:nvPr/>
            </p:nvSpPr>
            <p:spPr>
              <a:xfrm>
                <a:off x="6525200" y="3224730"/>
                <a:ext cx="532000" cy="24320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2000" b="1">
                    <a:solidFill>
                      <a:srgbClr val="2D85C1"/>
                    </a:solidFill>
                    <a:latin typeface="宋体"/>
                  </a:rPr>
                  <a:t>$once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6436057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12950</TotalTime>
  <Words>2407</Words>
  <Application>Microsoft Office PowerPoint</Application>
  <PresentationFormat>全屏显示(4:3)</PresentationFormat>
  <Paragraphs>228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Impact</vt:lpstr>
      <vt:lpstr>微软雅黑</vt:lpstr>
      <vt:lpstr>华文细黑</vt:lpstr>
      <vt:lpstr>宋体</vt:lpstr>
      <vt:lpstr>Arial</vt:lpstr>
      <vt:lpstr>Calibri</vt:lpstr>
      <vt:lpstr>Office 主题</vt:lpstr>
      <vt:lpstr>PowerPoint 演示文稿</vt:lpstr>
      <vt:lpstr>PowerPoint 演示文稿</vt:lpstr>
      <vt:lpstr>Vue.js实例属性与方法</vt:lpstr>
      <vt:lpstr>Vue.js实例属性方法与事件</vt:lpstr>
      <vt:lpstr>Vue实例属性</vt:lpstr>
      <vt:lpstr>Vue实例属性—组件树访问</vt:lpstr>
      <vt:lpstr>Vue实例属性</vt:lpstr>
      <vt:lpstr>Vue实例属性</vt:lpstr>
      <vt:lpstr>Vue实例方法—实例Event方法</vt:lpstr>
      <vt:lpstr>Vue实例方法—实例Event方法</vt:lpstr>
      <vt:lpstr>自定义事件</vt:lpstr>
      <vt:lpstr>自定义事件</vt:lpstr>
      <vt:lpstr>自定义事件</vt:lpstr>
      <vt:lpstr>组件动态切换</vt:lpstr>
      <vt:lpstr>动态组件</vt:lpstr>
      <vt:lpstr>动态组件Demo</vt:lpstr>
      <vt:lpstr>动态组件Demo</vt:lpstr>
      <vt:lpstr>动态组件自动变换</vt:lpstr>
      <vt:lpstr>动态组件自动变换</vt:lpstr>
      <vt:lpstr>keep-alive</vt:lpstr>
      <vt:lpstr> transition</vt:lpstr>
      <vt:lpstr>PowerPoint 演示文稿</vt:lpstr>
      <vt:lpstr>Vue生命周期</vt:lpstr>
      <vt:lpstr>Vue生命周期</vt:lpstr>
      <vt:lpstr>Vue生命周期</vt:lpstr>
      <vt:lpstr>Vue生命周期</vt:lpstr>
      <vt:lpstr>PowerPoint 演示文稿</vt:lpstr>
      <vt:lpstr>PowerPoint 演示文稿</vt:lpstr>
      <vt:lpstr>Vue生命周期</vt:lpstr>
      <vt:lpstr>Vue生命周期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罗 宇顺</cp:lastModifiedBy>
  <cp:revision>711</cp:revision>
  <dcterms:created xsi:type="dcterms:W3CDTF">2015-04-07T15:42:54Z</dcterms:created>
  <dcterms:modified xsi:type="dcterms:W3CDTF">2021-04-22T13:34:36Z</dcterms:modified>
</cp:coreProperties>
</file>