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439BC-03D5-404A-A9D8-C1B2139CC5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1AD25-5444-47A5-86CA-C6CD867A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89BD67-C8C0-B6F0-A7A1-98616804771E}"/>
              </a:ext>
            </a:extLst>
          </p:cNvPr>
          <p:cNvSpPr txBox="1">
            <a:spLocks/>
          </p:cNvSpPr>
          <p:nvPr/>
        </p:nvSpPr>
        <p:spPr>
          <a:xfrm>
            <a:off x="609600" y="742428"/>
            <a:ext cx="8744127" cy="60736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Algorithm </a:t>
            </a:r>
            <a:r>
              <a:rPr lang="en-US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diagonalDifferenceNonRecursive</a:t>
            </a:r>
            <a:r>
              <a:rPr lang="en-US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(A,  n)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// A is an array of size 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leftDiagonalSum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:= 0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rightDiagonalSum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:= 0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← 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 </a:t>
            </a:r>
            <a:r>
              <a:rPr lang="nn-NO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n-1 </a:t>
            </a:r>
            <a:r>
              <a:rPr lang="nn-NO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leftDiagonalSum 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leftDiagonalSum + A[i][i]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rightDiagonalSum 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 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rightDiagonalSum + A[i][n-1- i]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Difference 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leftDiagonalSum – rightDiagonalSum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nn-NO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Difference &lt; 0 </a:t>
            </a:r>
            <a:r>
              <a:rPr lang="nn-NO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Difference 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-Difference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nn-NO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</a:t>
            </a:r>
            <a:r>
              <a:rPr lang="nn-NO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Difference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DFC001-5294-7F0E-F7E2-5F980C2C534F}"/>
              </a:ext>
            </a:extLst>
          </p:cNvPr>
          <p:cNvSpPr/>
          <p:nvPr/>
        </p:nvSpPr>
        <p:spPr>
          <a:xfrm>
            <a:off x="1703294" y="3523130"/>
            <a:ext cx="7207624" cy="878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9BB848-CC4A-9785-F812-8165F1C7155C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8910918" y="3962401"/>
            <a:ext cx="9861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374850-BC10-2BA9-D668-563B74B9044D}"/>
              </a:ext>
            </a:extLst>
          </p:cNvPr>
          <p:cNvSpPr txBox="1"/>
          <p:nvPr/>
        </p:nvSpPr>
        <p:spPr>
          <a:xfrm>
            <a:off x="9897035" y="3760424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785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B709-81F2-7FB6-BB27-6132D617A26F}"/>
              </a:ext>
            </a:extLst>
          </p:cNvPr>
          <p:cNvSpPr txBox="1"/>
          <p:nvPr/>
        </p:nvSpPr>
        <p:spPr>
          <a:xfrm>
            <a:off x="224118" y="25101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Now Let’s Analyze this Algorithm: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96F-9E0F-966D-231F-32D97836B40D}"/>
              </a:ext>
            </a:extLst>
          </p:cNvPr>
          <p:cNvSpPr txBox="1"/>
          <p:nvPr/>
        </p:nvSpPr>
        <p:spPr>
          <a:xfrm>
            <a:off x="457200" y="1945341"/>
            <a:ext cx="7817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as we saw the basic operation is located inside a loop so it will be repeated whenever this loop iterates, lets compute this: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the overall time complexity of this algorithm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E8F6A0-8005-3699-C319-EC867B468038}"/>
                  </a:ext>
                </a:extLst>
              </p:cNvPr>
              <p:cNvSpPr txBox="1"/>
              <p:nvPr/>
            </p:nvSpPr>
            <p:spPr>
              <a:xfrm>
                <a:off x="331692" y="3367276"/>
                <a:ext cx="4258237" cy="1037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E8F6A0-8005-3699-C319-EC867B46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2" y="3367276"/>
                <a:ext cx="4258237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93EC49-5D85-6568-8967-EABE35C5270B}"/>
                  </a:ext>
                </a:extLst>
              </p:cNvPr>
              <p:cNvSpPr txBox="1"/>
              <p:nvPr/>
            </p:nvSpPr>
            <p:spPr>
              <a:xfrm>
                <a:off x="6822143" y="4921809"/>
                <a:ext cx="11116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93EC49-5D85-6568-8967-EABE35C5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43" y="4921809"/>
                <a:ext cx="1111623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3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53358A-AE18-C469-DCBF-D00F80A3C73F}"/>
              </a:ext>
            </a:extLst>
          </p:cNvPr>
          <p:cNvSpPr txBox="1">
            <a:spLocks/>
          </p:cNvSpPr>
          <p:nvPr/>
        </p:nvSpPr>
        <p:spPr>
          <a:xfrm>
            <a:off x="237564" y="981831"/>
            <a:ext cx="11716871" cy="5185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Algorithm diagonalDifferenceRecursive2(A, n,  </a:t>
            </a:r>
            <a:r>
              <a:rPr lang="en-US" sz="2000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leftDiagonalSum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rightDiagonalSum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// A is an array of size n, </a:t>
            </a:r>
            <a:r>
              <a:rPr lang="en-US" sz="2000" dirty="0" err="1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initilally</a:t>
            </a:r>
            <a:r>
              <a:rPr lang="en-US" sz="2000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“</a:t>
            </a:r>
            <a:r>
              <a:rPr lang="en-US" sz="2000" dirty="0" err="1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000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en-US" sz="2000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 - 1”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-1 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Difference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leftDiagonalSum – rightDiagonalSum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Difference &lt; 0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Difference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-Difference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Difference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leftDiagonalSum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leftDiagonalSum  + arr[i][i]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rightDiagonalSum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rightDiagonalSum  + arr[i][n – 1 - i]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diagonalDifferenceRecursive(A, n, i - 1, leftDiagonalSum, rightDiagonalSum)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FBD5B1-AD01-EE65-B347-DB6F9753E40A}"/>
                  </a:ext>
                </a:extLst>
              </p:cNvPr>
              <p:cNvSpPr txBox="1"/>
              <p:nvPr/>
            </p:nvSpPr>
            <p:spPr>
              <a:xfrm>
                <a:off x="386603" y="6625016"/>
                <a:ext cx="428176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T(n) = c +  T(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- 1)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FBD5B1-AD01-EE65-B347-DB6F9753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3" y="6625016"/>
                <a:ext cx="4281768" cy="861774"/>
              </a:xfrm>
              <a:prstGeom prst="rect">
                <a:avLst/>
              </a:prstGeom>
              <a:blipFill>
                <a:blip r:embed="rId2"/>
                <a:stretch>
                  <a:fillRect l="-3698" t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B79792-356B-D745-AC76-B980A5A85996}"/>
              </a:ext>
            </a:extLst>
          </p:cNvPr>
          <p:cNvCxnSpPr>
            <a:cxnSpLocks/>
          </p:cNvCxnSpPr>
          <p:nvPr/>
        </p:nvCxnSpPr>
        <p:spPr>
          <a:xfrm flipH="1">
            <a:off x="7395883" y="4249270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8C3D3C-E4AA-6844-9071-7526E6434932}"/>
              </a:ext>
            </a:extLst>
          </p:cNvPr>
          <p:cNvCxnSpPr>
            <a:cxnSpLocks/>
          </p:cNvCxnSpPr>
          <p:nvPr/>
        </p:nvCxnSpPr>
        <p:spPr>
          <a:xfrm flipH="1">
            <a:off x="7395883" y="3567953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048422-031B-6F52-33F7-883A3E638F50}"/>
              </a:ext>
            </a:extLst>
          </p:cNvPr>
          <p:cNvCxnSpPr>
            <a:cxnSpLocks/>
          </p:cNvCxnSpPr>
          <p:nvPr/>
        </p:nvCxnSpPr>
        <p:spPr>
          <a:xfrm flipH="1">
            <a:off x="7395883" y="2779058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F8B709-6EC4-7207-5556-2FF89A8ACAC8}"/>
              </a:ext>
            </a:extLst>
          </p:cNvPr>
          <p:cNvCxnSpPr>
            <a:cxnSpLocks/>
          </p:cNvCxnSpPr>
          <p:nvPr/>
        </p:nvCxnSpPr>
        <p:spPr>
          <a:xfrm flipH="1">
            <a:off x="7395883" y="4760258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6A368-B039-6880-6167-76CFBCC252A7}"/>
              </a:ext>
            </a:extLst>
          </p:cNvPr>
          <p:cNvSpPr txBox="1"/>
          <p:nvPr/>
        </p:nvSpPr>
        <p:spPr>
          <a:xfrm>
            <a:off x="9144000" y="4565151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A8F92-FB27-01A7-4FCC-5FF3F715AFF4}"/>
              </a:ext>
            </a:extLst>
          </p:cNvPr>
          <p:cNvSpPr txBox="1"/>
          <p:nvPr/>
        </p:nvSpPr>
        <p:spPr>
          <a:xfrm>
            <a:off x="9144000" y="4037434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DA020-3732-D84C-8491-368C1B85952F}"/>
              </a:ext>
            </a:extLst>
          </p:cNvPr>
          <p:cNvSpPr txBox="1"/>
          <p:nvPr/>
        </p:nvSpPr>
        <p:spPr>
          <a:xfrm>
            <a:off x="9144000" y="3383287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AD947-B097-7886-2D44-33EB98509F88}"/>
              </a:ext>
            </a:extLst>
          </p:cNvPr>
          <p:cNvSpPr txBox="1"/>
          <p:nvPr/>
        </p:nvSpPr>
        <p:spPr>
          <a:xfrm>
            <a:off x="9166412" y="2588825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3CF0B-1C31-49B7-36D2-A79B4988953C}"/>
                  </a:ext>
                </a:extLst>
              </p:cNvPr>
              <p:cNvSpPr txBox="1"/>
              <p:nvPr/>
            </p:nvSpPr>
            <p:spPr>
              <a:xfrm>
                <a:off x="10161495" y="5015164"/>
                <a:ext cx="945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- 1</a:t>
                </a:r>
                <a:r>
                  <a:rPr lang="en-US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3CF0B-1C31-49B7-36D2-A79B4988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95" y="5015164"/>
                <a:ext cx="945776" cy="400110"/>
              </a:xfrm>
              <a:prstGeom prst="rect">
                <a:avLst/>
              </a:prstGeom>
              <a:blipFill>
                <a:blip r:embed="rId3"/>
                <a:stretch>
                  <a:fillRect l="-7097" t="-7692" r="-2581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3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FEBD6-8F5F-7D5D-FF6E-D23B2C353C07}"/>
              </a:ext>
            </a:extLst>
          </p:cNvPr>
          <p:cNvSpPr txBox="1"/>
          <p:nvPr/>
        </p:nvSpPr>
        <p:spPr>
          <a:xfrm>
            <a:off x="224118" y="25101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Now Let’s Analyze this Algorithm: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503159-6F62-E341-AE25-ABADC1D583BF}"/>
                  </a:ext>
                </a:extLst>
              </p:cNvPr>
              <p:cNvSpPr txBox="1"/>
              <p:nvPr/>
            </p:nvSpPr>
            <p:spPr>
              <a:xfrm>
                <a:off x="600635" y="1268783"/>
                <a:ext cx="9628095" cy="674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algorithm takes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“n” and “</a:t>
                </a:r>
                <a:r>
                  <a:rPr lang="en-US" sz="24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” </a:t>
                </a:r>
                <a:r>
                  <a:rPr lang="en-US" sz="2400" dirty="0"/>
                  <a:t>as input, and initially </a:t>
                </a:r>
                <a:r>
                  <a:rPr lang="en-US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“</a:t>
                </a:r>
                <a:r>
                  <a:rPr lang="en-US" sz="24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= n-1” </a:t>
                </a:r>
                <a:r>
                  <a:rPr lang="en-US" sz="2400" dirty="0"/>
                  <a:t>and every time the algorithm invokes itself it decrements the size of the problem by 1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“i-1” </a:t>
                </a:r>
                <a:r>
                  <a:rPr lang="en-US" sz="2400" dirty="0" err="1"/>
                  <a:t>ofcourse</a:t>
                </a:r>
                <a:r>
                  <a:rPr lang="en-US" sz="2400" dirty="0"/>
                  <a:t> depending on the initial value of </a:t>
                </a:r>
                <a:r>
                  <a:rPr lang="en-US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“n”, </a:t>
                </a:r>
                <a:r>
                  <a:rPr lang="en-US" sz="2400" dirty="0"/>
                  <a:t>that’s how we came up with the recurrence relation : </a:t>
                </a:r>
                <a:r>
                  <a:rPr lang="en-US" sz="2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T(n) = c +  T(n- 1), T(0) = 1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the overall time complexity of this algorithm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503159-6F62-E341-AE25-ABADC1D58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" y="1268783"/>
                <a:ext cx="9628095" cy="6748642"/>
              </a:xfrm>
              <a:prstGeom prst="rect">
                <a:avLst/>
              </a:prstGeom>
              <a:blipFill>
                <a:blip r:embed="rId2"/>
                <a:stretch>
                  <a:fillRect l="-1013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30854-353E-424E-6D2F-67A7E9FA7BDD}"/>
                  </a:ext>
                </a:extLst>
              </p:cNvPr>
              <p:cNvSpPr txBox="1"/>
              <p:nvPr/>
            </p:nvSpPr>
            <p:spPr>
              <a:xfrm>
                <a:off x="770965" y="3316930"/>
                <a:ext cx="2829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30854-353E-424E-6D2F-67A7E9FA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3316930"/>
                <a:ext cx="2829877" cy="369332"/>
              </a:xfrm>
              <a:prstGeom prst="rect">
                <a:avLst/>
              </a:prstGeom>
              <a:blipFill>
                <a:blip r:embed="rId3"/>
                <a:stretch>
                  <a:fillRect l="-2151" t="-1639" r="-344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2E9B8-7E5E-BC0B-5979-1C0A078DC0E8}"/>
                  </a:ext>
                </a:extLst>
              </p:cNvPr>
              <p:cNvSpPr txBox="1"/>
              <p:nvPr/>
            </p:nvSpPr>
            <p:spPr>
              <a:xfrm>
                <a:off x="5131623" y="3316930"/>
                <a:ext cx="337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2E9B8-7E5E-BC0B-5979-1C0A078D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23" y="3316930"/>
                <a:ext cx="3379258" cy="369332"/>
              </a:xfrm>
              <a:prstGeom prst="rect">
                <a:avLst/>
              </a:prstGeom>
              <a:blipFill>
                <a:blip r:embed="rId4"/>
                <a:stretch>
                  <a:fillRect l="-1805" t="-1639" r="-288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E655BD-C214-074F-4075-CAD66438DA35}"/>
                  </a:ext>
                </a:extLst>
              </p:cNvPr>
              <p:cNvSpPr txBox="1"/>
              <p:nvPr/>
            </p:nvSpPr>
            <p:spPr>
              <a:xfrm>
                <a:off x="1425388" y="3742524"/>
                <a:ext cx="2420470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E655BD-C214-074F-4075-CAD66438D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88" y="3742524"/>
                <a:ext cx="2420470" cy="377667"/>
              </a:xfrm>
              <a:prstGeom prst="rect">
                <a:avLst/>
              </a:prstGeom>
              <a:blipFill>
                <a:blip r:embed="rId5"/>
                <a:stretch>
                  <a:fillRect t="-1613" r="-1259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C4ED-6A5E-FF04-27C2-926DA292DA70}"/>
                  </a:ext>
                </a:extLst>
              </p:cNvPr>
              <p:cNvSpPr txBox="1"/>
              <p:nvPr/>
            </p:nvSpPr>
            <p:spPr>
              <a:xfrm>
                <a:off x="5131623" y="3758027"/>
                <a:ext cx="337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C4ED-6A5E-FF04-27C2-926DA292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23" y="3758027"/>
                <a:ext cx="3379258" cy="369332"/>
              </a:xfrm>
              <a:prstGeom prst="rect">
                <a:avLst/>
              </a:prstGeom>
              <a:blipFill>
                <a:blip r:embed="rId6"/>
                <a:stretch>
                  <a:fillRect l="-1805" t="-1639" r="-288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6898E-4E8B-9C93-CFA6-24F0AF707AC2}"/>
                  </a:ext>
                </a:extLst>
              </p:cNvPr>
              <p:cNvSpPr txBox="1"/>
              <p:nvPr/>
            </p:nvSpPr>
            <p:spPr>
              <a:xfrm>
                <a:off x="5131623" y="4199124"/>
                <a:ext cx="337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6898E-4E8B-9C93-CFA6-24F0AF70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23" y="4199124"/>
                <a:ext cx="3379258" cy="369332"/>
              </a:xfrm>
              <a:prstGeom prst="rect">
                <a:avLst/>
              </a:prstGeom>
              <a:blipFill>
                <a:blip r:embed="rId7"/>
                <a:stretch>
                  <a:fillRect l="-1805" t="-1667" r="-28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49F62D-8EB0-1633-6B31-DDDDFC3F5B15}"/>
                  </a:ext>
                </a:extLst>
              </p:cNvPr>
              <p:cNvSpPr txBox="1"/>
              <p:nvPr/>
            </p:nvSpPr>
            <p:spPr>
              <a:xfrm>
                <a:off x="1425388" y="4190789"/>
                <a:ext cx="2420470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49F62D-8EB0-1633-6B31-DDDDFC3F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88" y="4190789"/>
                <a:ext cx="2420470" cy="377667"/>
              </a:xfrm>
              <a:prstGeom prst="rect">
                <a:avLst/>
              </a:prstGeom>
              <a:blipFill>
                <a:blip r:embed="rId8"/>
                <a:stretch>
                  <a:fillRect t="-1613" r="-1259" b="-3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4976F2-482E-62FC-936A-4F098A71C383}"/>
                  </a:ext>
                </a:extLst>
              </p:cNvPr>
              <p:cNvSpPr txBox="1"/>
              <p:nvPr/>
            </p:nvSpPr>
            <p:spPr>
              <a:xfrm>
                <a:off x="1425388" y="4639054"/>
                <a:ext cx="2420470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4976F2-482E-62FC-936A-4F098A71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88" y="4639054"/>
                <a:ext cx="2420470" cy="377667"/>
              </a:xfrm>
              <a:prstGeom prst="rect">
                <a:avLst/>
              </a:prstGeom>
              <a:blipFill>
                <a:blip r:embed="rId9"/>
                <a:stretch>
                  <a:fillRect t="-1613" r="-1259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C38E3-F6D4-3F66-0B27-9673634B06EA}"/>
                  </a:ext>
                </a:extLst>
              </p:cNvPr>
              <p:cNvSpPr txBox="1"/>
              <p:nvPr/>
            </p:nvSpPr>
            <p:spPr>
              <a:xfrm>
                <a:off x="1425388" y="5085811"/>
                <a:ext cx="2420470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C38E3-F6D4-3F66-0B27-9673634B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88" y="5085811"/>
                <a:ext cx="2420470" cy="377667"/>
              </a:xfrm>
              <a:prstGeom prst="rect">
                <a:avLst/>
              </a:prstGeom>
              <a:blipFill>
                <a:blip r:embed="rId10"/>
                <a:stretch>
                  <a:fillRect t="-1613" r="-1511" b="-3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694CD6-AB61-31DC-51C0-C254E1642337}"/>
                  </a:ext>
                </a:extLst>
              </p:cNvPr>
              <p:cNvSpPr/>
              <p:nvPr/>
            </p:nvSpPr>
            <p:spPr>
              <a:xfrm>
                <a:off x="6282035" y="4941928"/>
                <a:ext cx="1792941" cy="6654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694CD6-AB61-31DC-51C0-C254E1642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5" y="4941928"/>
                <a:ext cx="1792941" cy="665431"/>
              </a:xfrm>
              <a:prstGeom prst="rect">
                <a:avLst/>
              </a:prstGeom>
              <a:blipFill>
                <a:blip r:embed="rId11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97DCD6-A63B-2EDC-DF37-73A1517E0290}"/>
                  </a:ext>
                </a:extLst>
              </p:cNvPr>
              <p:cNvSpPr txBox="1"/>
              <p:nvPr/>
            </p:nvSpPr>
            <p:spPr>
              <a:xfrm>
                <a:off x="1500130" y="5529635"/>
                <a:ext cx="179294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97DCD6-A63B-2EDC-DF37-73A1517E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30" y="5529635"/>
                <a:ext cx="1792941" cy="377667"/>
              </a:xfrm>
              <a:prstGeom prst="rect">
                <a:avLst/>
              </a:prstGeom>
              <a:blipFill>
                <a:blip r:embed="rId12"/>
                <a:stretch>
                  <a:fillRect t="-1613" r="-4422" b="-3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CE2A94-7F47-1824-6243-D77BEB4CF545}"/>
                  </a:ext>
                </a:extLst>
              </p:cNvPr>
              <p:cNvSpPr txBox="1"/>
              <p:nvPr/>
            </p:nvSpPr>
            <p:spPr>
              <a:xfrm>
                <a:off x="1328261" y="5973459"/>
                <a:ext cx="1715283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CE2A94-7F47-1824-6243-D77BEB4CF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61" y="5973459"/>
                <a:ext cx="1715283" cy="377667"/>
              </a:xfrm>
              <a:prstGeom prst="rect">
                <a:avLst/>
              </a:prstGeom>
              <a:blipFill>
                <a:blip r:embed="rId1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86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130580-DF17-524F-9394-2F85E87ECA15}"/>
              </a:ext>
            </a:extLst>
          </p:cNvPr>
          <p:cNvSpPr txBox="1">
            <a:spLocks/>
          </p:cNvSpPr>
          <p:nvPr/>
        </p:nvSpPr>
        <p:spPr>
          <a:xfrm>
            <a:off x="237564" y="273619"/>
            <a:ext cx="11716871" cy="6745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Algorithm diagonalDifferenceRecursive1(A, n,  </a:t>
            </a:r>
            <a:r>
              <a:rPr lang="en-US" sz="2000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 j, </a:t>
            </a:r>
            <a:r>
              <a:rPr lang="en-US" sz="2000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leftDiagonalSum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rightDiagonalSum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// A is an array of size 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n </a:t>
            </a:r>
            <a:r>
              <a:rPr lang="en-US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Difference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leftDiagonalSum – rightDiagonalSum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Difference &lt; 0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Difference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-Difference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Difference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 = j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leftDiagonalSum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leftDiagonalSum  + arr[i][j]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j = n - 1 – i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rightDiagonalSum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←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rightDiagonalSum  + arr[i][j]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j = n – 1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then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diagonalDifferenceRecursive(A, n, i + 1, 0, leftDiagonalSum, rightDiagonalSum)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Else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nn-NO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</a:t>
            </a:r>
            <a:r>
              <a:rPr lang="nn-NO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diagonalDifferenceRecursive(A, n, i, j + 1, leftDiagonalSum, rightDiagonalSum)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82A46-D1D2-7EB7-CB6E-CB805A8DEBBA}"/>
              </a:ext>
            </a:extLst>
          </p:cNvPr>
          <p:cNvSpPr/>
          <p:nvPr/>
        </p:nvSpPr>
        <p:spPr>
          <a:xfrm>
            <a:off x="1317812" y="6238050"/>
            <a:ext cx="9628094" cy="60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094A1-8648-CE9C-C6F2-D0BF344B342F}"/>
              </a:ext>
            </a:extLst>
          </p:cNvPr>
          <p:cNvSpPr/>
          <p:nvPr/>
        </p:nvSpPr>
        <p:spPr>
          <a:xfrm>
            <a:off x="1317812" y="5405913"/>
            <a:ext cx="9708776" cy="519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EAAEB-3771-A9E5-D8FA-555E9846BC3E}"/>
                  </a:ext>
                </a:extLst>
              </p:cNvPr>
              <p:cNvSpPr txBox="1"/>
              <p:nvPr/>
            </p:nvSpPr>
            <p:spPr>
              <a:xfrm>
                <a:off x="3550024" y="894613"/>
                <a:ext cx="178397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Matrix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EAAEB-3771-A9E5-D8FA-555E9846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4" y="894613"/>
                <a:ext cx="1783976" cy="375552"/>
              </a:xfrm>
              <a:prstGeom prst="rect">
                <a:avLst/>
              </a:prstGeom>
              <a:blipFill>
                <a:blip r:embed="rId2"/>
                <a:stretch>
                  <a:fillRect l="-2730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1551AB-AAA5-F702-E4CE-A7870E7118FC}"/>
              </a:ext>
            </a:extLst>
          </p:cNvPr>
          <p:cNvCxnSpPr>
            <a:cxnSpLocks/>
          </p:cNvCxnSpPr>
          <p:nvPr/>
        </p:nvCxnSpPr>
        <p:spPr>
          <a:xfrm flipH="1">
            <a:off x="7315200" y="2088776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68651-48B2-952E-C13C-544E8B407B8C}"/>
              </a:ext>
            </a:extLst>
          </p:cNvPr>
          <p:cNvSpPr txBox="1"/>
          <p:nvPr/>
        </p:nvSpPr>
        <p:spPr>
          <a:xfrm>
            <a:off x="9144000" y="1870857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D01680-348D-97F5-65BC-FFB68D09B167}"/>
              </a:ext>
            </a:extLst>
          </p:cNvPr>
          <p:cNvCxnSpPr>
            <a:cxnSpLocks/>
          </p:cNvCxnSpPr>
          <p:nvPr/>
        </p:nvCxnSpPr>
        <p:spPr>
          <a:xfrm flipH="1">
            <a:off x="7315200" y="2820791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C3138C-5B9E-70F6-D5A4-A89B9FB006C7}"/>
              </a:ext>
            </a:extLst>
          </p:cNvPr>
          <p:cNvCxnSpPr>
            <a:cxnSpLocks/>
          </p:cNvCxnSpPr>
          <p:nvPr/>
        </p:nvCxnSpPr>
        <p:spPr>
          <a:xfrm flipH="1">
            <a:off x="7315200" y="4888665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2D47C-5AB8-2280-334F-5B6FE23F77A7}"/>
              </a:ext>
            </a:extLst>
          </p:cNvPr>
          <p:cNvCxnSpPr>
            <a:cxnSpLocks/>
          </p:cNvCxnSpPr>
          <p:nvPr/>
        </p:nvCxnSpPr>
        <p:spPr>
          <a:xfrm flipH="1">
            <a:off x="7315200" y="4074460"/>
            <a:ext cx="1604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96A70E-07D2-7D80-3398-7A152D7E5560}"/>
              </a:ext>
            </a:extLst>
          </p:cNvPr>
          <p:cNvSpPr txBox="1"/>
          <p:nvPr/>
        </p:nvSpPr>
        <p:spPr>
          <a:xfrm>
            <a:off x="9135036" y="4689759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59AB8-C085-EC4E-13A7-4FAF97FE3EA4}"/>
              </a:ext>
            </a:extLst>
          </p:cNvPr>
          <p:cNvSpPr txBox="1"/>
          <p:nvPr/>
        </p:nvSpPr>
        <p:spPr>
          <a:xfrm>
            <a:off x="9135036" y="3886200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90E79-FADD-D4E0-C4FD-66CC9A2A446A}"/>
              </a:ext>
            </a:extLst>
          </p:cNvPr>
          <p:cNvSpPr txBox="1"/>
          <p:nvPr/>
        </p:nvSpPr>
        <p:spPr>
          <a:xfrm>
            <a:off x="9135036" y="2636125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7F1C90-89FC-3D54-4C50-D6627D864154}"/>
                  </a:ext>
                </a:extLst>
              </p:cNvPr>
              <p:cNvSpPr txBox="1"/>
              <p:nvPr/>
            </p:nvSpPr>
            <p:spPr>
              <a:xfrm>
                <a:off x="8091768" y="5055377"/>
                <a:ext cx="2934820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Same problem of size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- 1</a:t>
                </a:r>
                <a:r>
                  <a:rPr lang="en-US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7F1C90-89FC-3D54-4C50-D6627D86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68" y="5055377"/>
                <a:ext cx="2934820" cy="344133"/>
              </a:xfrm>
              <a:prstGeom prst="rect">
                <a:avLst/>
              </a:prstGeom>
              <a:blipFill>
                <a:blip r:embed="rId3"/>
                <a:stretch>
                  <a:fillRect l="-1037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3E7D72-5535-F3E4-86DC-34FE470DF87F}"/>
                  </a:ext>
                </a:extLst>
              </p:cNvPr>
              <p:cNvSpPr txBox="1"/>
              <p:nvPr/>
            </p:nvSpPr>
            <p:spPr>
              <a:xfrm>
                <a:off x="8091768" y="5885928"/>
                <a:ext cx="2934820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Same problem of size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- 1</a:t>
                </a:r>
                <a:r>
                  <a:rPr lang="en-US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3E7D72-5535-F3E4-86DC-34FE470DF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68" y="5885928"/>
                <a:ext cx="2934820" cy="344133"/>
              </a:xfrm>
              <a:prstGeom prst="rect">
                <a:avLst/>
              </a:prstGeom>
              <a:blipFill>
                <a:blip r:embed="rId4"/>
                <a:stretch>
                  <a:fillRect l="-1037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2FD785-FE21-252F-4992-A0947C00C5B0}"/>
                  </a:ext>
                </a:extLst>
              </p:cNvPr>
              <p:cNvSpPr txBox="1"/>
              <p:nvPr/>
            </p:nvSpPr>
            <p:spPr>
              <a:xfrm>
                <a:off x="287991" y="7100146"/>
                <a:ext cx="4281768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= c +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- 1)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2FD785-FE21-252F-4992-A0947C00C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1" y="7100146"/>
                <a:ext cx="4281768" cy="872931"/>
              </a:xfrm>
              <a:prstGeom prst="rect">
                <a:avLst/>
              </a:prstGeom>
              <a:blipFill>
                <a:blip r:embed="rId5"/>
                <a:stretch>
                  <a:fillRect l="-3698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8AEFF-B50F-916C-62F3-F71F0D3F3322}"/>
              </a:ext>
            </a:extLst>
          </p:cNvPr>
          <p:cNvSpPr txBox="1"/>
          <p:nvPr/>
        </p:nvSpPr>
        <p:spPr>
          <a:xfrm>
            <a:off x="224118" y="25101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Now Let’s Analyze this 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8550C-2281-F432-C7DF-08A9D4394535}"/>
                  </a:ext>
                </a:extLst>
              </p:cNvPr>
              <p:cNvSpPr txBox="1"/>
              <p:nvPr/>
            </p:nvSpPr>
            <p:spPr>
              <a:xfrm>
                <a:off x="600635" y="1268783"/>
                <a:ext cx="9628095" cy="677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algorithm takes a square matrix as an input so basically the input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and every time the algorithm invokes himself he decrements the size of the problem by 1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-1</a:t>
                </a:r>
                <a:r>
                  <a:rPr lang="en-US" sz="2400" dirty="0"/>
                  <a:t>”, that’s how we came up with the recurrence relation : </a:t>
                </a:r>
                <a:r>
                  <a:rPr lang="en-US" sz="2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= c +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- 1), T(0) = 1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the overall time complexity of this algorithm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8550C-2281-F432-C7DF-08A9D4394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" y="1268783"/>
                <a:ext cx="9628095" cy="6773649"/>
              </a:xfrm>
              <a:prstGeom prst="rect">
                <a:avLst/>
              </a:prstGeom>
              <a:blipFill>
                <a:blip r:embed="rId2"/>
                <a:stretch>
                  <a:fillRect l="-1013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994872-DA46-BFDC-F502-15A4A512E6AD}"/>
                  </a:ext>
                </a:extLst>
              </p:cNvPr>
              <p:cNvSpPr txBox="1"/>
              <p:nvPr/>
            </p:nvSpPr>
            <p:spPr>
              <a:xfrm>
                <a:off x="600635" y="3711377"/>
                <a:ext cx="314470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994872-DA46-BFDC-F502-15A4A512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" y="3711377"/>
                <a:ext cx="3144707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83471A-6205-D864-28D8-D4FF24306FCD}"/>
                  </a:ext>
                </a:extLst>
              </p:cNvPr>
              <p:cNvSpPr txBox="1"/>
              <p:nvPr/>
            </p:nvSpPr>
            <p:spPr>
              <a:xfrm>
                <a:off x="5629835" y="3711377"/>
                <a:ext cx="369511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83471A-6205-D864-28D8-D4FF24306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35" y="3711377"/>
                <a:ext cx="3695114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E019FA-15E8-D62B-63BA-E1D3E82BB30A}"/>
                  </a:ext>
                </a:extLst>
              </p:cNvPr>
              <p:cNvSpPr txBox="1"/>
              <p:nvPr/>
            </p:nvSpPr>
            <p:spPr>
              <a:xfrm>
                <a:off x="5629835" y="4238762"/>
                <a:ext cx="369511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E019FA-15E8-D62B-63BA-E1D3E82B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35" y="4238762"/>
                <a:ext cx="3695114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5367DB-ACBA-303A-371C-1C41BD5EAF76}"/>
                  </a:ext>
                </a:extLst>
              </p:cNvPr>
              <p:cNvSpPr txBox="1"/>
              <p:nvPr/>
            </p:nvSpPr>
            <p:spPr>
              <a:xfrm>
                <a:off x="5629835" y="4742108"/>
                <a:ext cx="369511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5367DB-ACBA-303A-371C-1C41BD5EA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35" y="4742108"/>
                <a:ext cx="3695114" cy="416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415421-6C4A-B586-6E8F-7D7EA0A867EA}"/>
                  </a:ext>
                </a:extLst>
              </p:cNvPr>
              <p:cNvSpPr txBox="1"/>
              <p:nvPr/>
            </p:nvSpPr>
            <p:spPr>
              <a:xfrm>
                <a:off x="607047" y="4224054"/>
                <a:ext cx="330379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415421-6C4A-B586-6E8F-7D7EA0A8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7" y="4224054"/>
                <a:ext cx="3303790" cy="377667"/>
              </a:xfrm>
              <a:prstGeom prst="rect">
                <a:avLst/>
              </a:prstGeom>
              <a:blipFill>
                <a:blip r:embed="rId7"/>
                <a:stretch>
                  <a:fillRect t="-3226" r="-3321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EC0D87-1685-D02B-7BCA-419381FB09FA}"/>
                  </a:ext>
                </a:extLst>
              </p:cNvPr>
              <p:cNvSpPr txBox="1"/>
              <p:nvPr/>
            </p:nvSpPr>
            <p:spPr>
              <a:xfrm>
                <a:off x="600635" y="4719319"/>
                <a:ext cx="330379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EC0D87-1685-D02B-7BCA-419381FB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" y="4719319"/>
                <a:ext cx="3303790" cy="377667"/>
              </a:xfrm>
              <a:prstGeom prst="rect">
                <a:avLst/>
              </a:prstGeom>
              <a:blipFill>
                <a:blip r:embed="rId8"/>
                <a:stretch>
                  <a:fillRect t="-3226" r="-3512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3A3323-0542-6CCD-8813-F42179F61399}"/>
                  </a:ext>
                </a:extLst>
              </p:cNvPr>
              <p:cNvSpPr txBox="1"/>
              <p:nvPr/>
            </p:nvSpPr>
            <p:spPr>
              <a:xfrm>
                <a:off x="607047" y="5158953"/>
                <a:ext cx="330379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3A3323-0542-6CCD-8813-F42179F6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7" y="5158953"/>
                <a:ext cx="3303790" cy="377667"/>
              </a:xfrm>
              <a:prstGeom prst="rect">
                <a:avLst/>
              </a:prstGeom>
              <a:blipFill>
                <a:blip r:embed="rId9"/>
                <a:stretch>
                  <a:fillRect t="-1613" r="-3321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8E4A06-3A83-629F-F958-CFD3E921C7AF}"/>
                  </a:ext>
                </a:extLst>
              </p:cNvPr>
              <p:cNvSpPr txBox="1"/>
              <p:nvPr/>
            </p:nvSpPr>
            <p:spPr>
              <a:xfrm>
                <a:off x="607047" y="5605554"/>
                <a:ext cx="33102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𝒌𝒄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8E4A06-3A83-629F-F958-CFD3E921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7" y="5605554"/>
                <a:ext cx="3310202" cy="377667"/>
              </a:xfrm>
              <a:prstGeom prst="rect">
                <a:avLst/>
              </a:prstGeom>
              <a:blipFill>
                <a:blip r:embed="rId10"/>
                <a:stretch>
                  <a:fillRect t="-3279" r="-33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ACFD87-D580-4945-F127-A77EB85EB668}"/>
                  </a:ext>
                </a:extLst>
              </p:cNvPr>
              <p:cNvSpPr/>
              <p:nvPr/>
            </p:nvSpPr>
            <p:spPr>
              <a:xfrm>
                <a:off x="6488224" y="5431915"/>
                <a:ext cx="1792941" cy="6654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ACFD87-D580-4945-F127-A77EB85EB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224" y="5431915"/>
                <a:ext cx="1792941" cy="665431"/>
              </a:xfrm>
              <a:prstGeom prst="rect">
                <a:avLst/>
              </a:prstGeom>
              <a:blipFill>
                <a:blip r:embed="rId11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0F875D-5170-23FF-378F-9CA135B6EF6D}"/>
                  </a:ext>
                </a:extLst>
              </p:cNvPr>
              <p:cNvSpPr txBox="1"/>
              <p:nvPr/>
            </p:nvSpPr>
            <p:spPr>
              <a:xfrm>
                <a:off x="607047" y="6035714"/>
                <a:ext cx="275338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0F875D-5170-23FF-378F-9CA135B6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7" y="6035714"/>
                <a:ext cx="2753382" cy="377667"/>
              </a:xfrm>
              <a:prstGeom prst="rect">
                <a:avLst/>
              </a:prstGeom>
              <a:blipFill>
                <a:blip r:embed="rId12"/>
                <a:stretch>
                  <a:fillRect t="-3226" r="-4435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0B5DD3-E2FC-E7B9-7835-4050A0D0CBB7}"/>
                  </a:ext>
                </a:extLst>
              </p:cNvPr>
              <p:cNvSpPr txBox="1"/>
              <p:nvPr/>
            </p:nvSpPr>
            <p:spPr>
              <a:xfrm>
                <a:off x="607047" y="6465874"/>
                <a:ext cx="230454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0B5DD3-E2FC-E7B9-7835-4050A0D0C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7" y="6465874"/>
                <a:ext cx="2304542" cy="377667"/>
              </a:xfrm>
              <a:prstGeom prst="rect">
                <a:avLst/>
              </a:prstGeom>
              <a:blipFill>
                <a:blip r:embed="rId13"/>
                <a:stretch>
                  <a:fillRect t="-3226" r="-3439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4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4421B4-4111-FD9B-8469-AD27454E399E}"/>
              </a:ext>
            </a:extLst>
          </p:cNvPr>
          <p:cNvSpPr txBox="1"/>
          <p:nvPr/>
        </p:nvSpPr>
        <p:spPr>
          <a:xfrm>
            <a:off x="304799" y="375628"/>
            <a:ext cx="7628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Now Let’s compare between those two algorithms: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DF74E-2828-000C-8EEB-27CAF723A107}"/>
              </a:ext>
            </a:extLst>
          </p:cNvPr>
          <p:cNvSpPr txBox="1"/>
          <p:nvPr/>
        </p:nvSpPr>
        <p:spPr>
          <a:xfrm>
            <a:off x="1434351" y="5558117"/>
            <a:ext cx="8928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can see, the order of growth of the recursive1 algorithm is bigger than that of the non recursive and the recursive2 , so the non recursive and the recursive2 algorithms take less run time than the recursive1 so they are much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DEFE71C-A593-185C-FD22-1E643B6CB1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377423"/>
                  </p:ext>
                </p:extLst>
              </p:nvPr>
            </p:nvGraphicFramePr>
            <p:xfrm>
              <a:off x="1107141" y="1795430"/>
              <a:ext cx="9099176" cy="318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4845">
                      <a:extLst>
                        <a:ext uri="{9D8B030D-6E8A-4147-A177-3AD203B41FA5}">
                          <a16:colId xmlns:a16="http://schemas.microsoft.com/office/drawing/2014/main" val="817873599"/>
                        </a:ext>
                      </a:extLst>
                    </a:gridCol>
                    <a:gridCol w="2779213">
                      <a:extLst>
                        <a:ext uri="{9D8B030D-6E8A-4147-A177-3AD203B41FA5}">
                          <a16:colId xmlns:a16="http://schemas.microsoft.com/office/drawing/2014/main" val="382777846"/>
                        </a:ext>
                      </a:extLst>
                    </a:gridCol>
                    <a:gridCol w="2497559">
                      <a:extLst>
                        <a:ext uri="{9D8B030D-6E8A-4147-A177-3AD203B41FA5}">
                          <a16:colId xmlns:a16="http://schemas.microsoft.com/office/drawing/2014/main" val="3917022861"/>
                        </a:ext>
                      </a:extLst>
                    </a:gridCol>
                    <a:gridCol w="2497559">
                      <a:extLst>
                        <a:ext uri="{9D8B030D-6E8A-4147-A177-3AD203B41FA5}">
                          <a16:colId xmlns:a16="http://schemas.microsoft.com/office/drawing/2014/main" val="1060468090"/>
                        </a:ext>
                      </a:extLst>
                    </a:gridCol>
                  </a:tblGrid>
                  <a:tr h="78666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Non Recursive</a:t>
                          </a:r>
                          <a:endParaRPr lang="en-US" sz="1800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Recursive1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Recursive2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930881"/>
                      </a:ext>
                    </a:extLst>
                  </a:tr>
                  <a:tr h="645199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Best Case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036138"/>
                      </a:ext>
                    </a:extLst>
                  </a:tr>
                  <a:tr h="600698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Average Case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5609099"/>
                      </a:ext>
                    </a:extLst>
                  </a:tr>
                  <a:tr h="78666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Worst Case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O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1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O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1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O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1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6392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DEFE71C-A593-185C-FD22-1E643B6CB1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377423"/>
                  </p:ext>
                </p:extLst>
              </p:nvPr>
            </p:nvGraphicFramePr>
            <p:xfrm>
              <a:off x="1107141" y="1795430"/>
              <a:ext cx="9099176" cy="318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4845">
                      <a:extLst>
                        <a:ext uri="{9D8B030D-6E8A-4147-A177-3AD203B41FA5}">
                          <a16:colId xmlns:a16="http://schemas.microsoft.com/office/drawing/2014/main" val="817873599"/>
                        </a:ext>
                      </a:extLst>
                    </a:gridCol>
                    <a:gridCol w="2779213">
                      <a:extLst>
                        <a:ext uri="{9D8B030D-6E8A-4147-A177-3AD203B41FA5}">
                          <a16:colId xmlns:a16="http://schemas.microsoft.com/office/drawing/2014/main" val="382777846"/>
                        </a:ext>
                      </a:extLst>
                    </a:gridCol>
                    <a:gridCol w="2497559">
                      <a:extLst>
                        <a:ext uri="{9D8B030D-6E8A-4147-A177-3AD203B41FA5}">
                          <a16:colId xmlns:a16="http://schemas.microsoft.com/office/drawing/2014/main" val="3917022861"/>
                        </a:ext>
                      </a:extLst>
                    </a:gridCol>
                    <a:gridCol w="2497559">
                      <a:extLst>
                        <a:ext uri="{9D8B030D-6E8A-4147-A177-3AD203B41FA5}">
                          <a16:colId xmlns:a16="http://schemas.microsoft.com/office/drawing/2014/main" val="1060468090"/>
                        </a:ext>
                      </a:extLst>
                    </a:gridCol>
                  </a:tblGrid>
                  <a:tr h="78666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Non Recursive</a:t>
                          </a:r>
                          <a:endParaRPr lang="en-US" sz="1800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Recursive1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Recursive2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930881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Best Case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026" t="-110656" r="-180702" b="-2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634" t="-110656" r="-100976" b="-2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634" t="-110656" r="-976" b="-22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036138"/>
                      </a:ext>
                    </a:extLst>
                  </a:tr>
                  <a:tr h="83121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Average Case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026" t="-188971" r="-1807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634" t="-188971" r="-100976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634" t="-188971" r="-976" b="-1022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5609099"/>
                      </a:ext>
                    </a:extLst>
                  </a:tr>
                  <a:tr h="83121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Worst Case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026" t="-286861" r="-1807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634" t="-286861" r="-100976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634" t="-286861" r="-976" b="-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6392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017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898</Words>
  <Application>Microsoft Office PowerPoint</Application>
  <PresentationFormat>Custom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Roaa Moh</dc:creator>
  <cp:lastModifiedBy>Roaa Moh</cp:lastModifiedBy>
  <cp:revision>63</cp:revision>
  <dcterms:created xsi:type="dcterms:W3CDTF">2024-05-05T12:54:28Z</dcterms:created>
  <dcterms:modified xsi:type="dcterms:W3CDTF">2024-05-06T20:00:50Z</dcterms:modified>
</cp:coreProperties>
</file>