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645aa059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645aa059c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5645aa059c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645aa059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645aa059c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645aa059c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7128a33b1_4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57128a33b1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5f9bd72e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35f9bd72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7128a33b1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57128a33b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5f9bd72e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5f9bd72e9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35f9bd72e9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7128a33b1_4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57128a33b1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ubTitle" idx="1"/>
          </p:nvPr>
        </p:nvSpPr>
        <p:spPr>
          <a:xfrm>
            <a:off x="1671200" y="2132599"/>
            <a:ext cx="9064800" cy="3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364"/>
              <a:buNone/>
            </a:pPr>
            <a:endParaRPr/>
          </a:p>
          <a:p>
            <a:pPr marL="457200" lvl="0" indent="-4064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UK Train Rides Dashboard</a:t>
            </a:r>
            <a:endParaRPr sz="3200" b="1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Trainers</a:t>
            </a:r>
            <a:endParaRPr sz="3200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364"/>
              <a:buNone/>
            </a:pP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364"/>
              <a:buNone/>
            </a:pPr>
            <a:r>
              <a:rPr lang="en-US" sz="2700" b="1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</a:t>
            </a:r>
            <a:r>
              <a:rPr lang="en-US" sz="2700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16/5/2025</a:t>
            </a:r>
            <a:endParaRPr sz="4000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4" name="Google Shape;94;p12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/>
        </p:nvSpPr>
        <p:spPr>
          <a:xfrm>
            <a:off x="691725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16/05/2025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2036665" y="1467479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endParaRPr sz="1800" b="1" i="0" u="none" strike="noStrike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228000" y="1195175"/>
            <a:ext cx="11736000" cy="5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100" b="1">
                <a:solidFill>
                  <a:schemeClr val="dk1"/>
                </a:solidFill>
              </a:rPr>
              <a:t>Tools &amp; Platforms:</a:t>
            </a:r>
            <a:endParaRPr sz="6100" b="1">
              <a:solidFill>
                <a:schemeClr val="dk1"/>
              </a:solidFill>
            </a:endParaRPr>
          </a:p>
          <a:p>
            <a:pPr marL="457200" lvl="0" indent="-32543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6100" b="1">
                <a:solidFill>
                  <a:schemeClr val="dk1"/>
                </a:solidFill>
              </a:rPr>
              <a:t>Microsoft Excel:</a:t>
            </a:r>
            <a:br>
              <a:rPr lang="en-US" sz="6100" b="1">
                <a:solidFill>
                  <a:schemeClr val="dk1"/>
                </a:solidFill>
              </a:rPr>
            </a:br>
            <a:r>
              <a:rPr lang="en-US" sz="6100">
                <a:solidFill>
                  <a:schemeClr val="dk1"/>
                </a:solidFill>
              </a:rPr>
              <a:t> Used for Exploratory Data Analysis (EDA) to understand the data structure, spot anomalies, and prepare fields.</a:t>
            </a:r>
            <a:br>
              <a:rPr lang="en-US" sz="6100">
                <a:solidFill>
                  <a:schemeClr val="dk1"/>
                </a:solidFill>
              </a:rPr>
            </a:br>
            <a:endParaRPr sz="6100">
              <a:solidFill>
                <a:schemeClr val="dk1"/>
              </a:solidFill>
            </a:endParaRPr>
          </a:p>
          <a:p>
            <a:pPr marL="457200" lvl="0" indent="-3254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6100" b="1">
                <a:solidFill>
                  <a:schemeClr val="dk1"/>
                </a:solidFill>
              </a:rPr>
              <a:t>Power Query Editor:</a:t>
            </a:r>
            <a:br>
              <a:rPr lang="en-US" sz="6100" b="1">
                <a:solidFill>
                  <a:schemeClr val="dk1"/>
                </a:solidFill>
              </a:rPr>
            </a:br>
            <a:r>
              <a:rPr lang="en-US" sz="6100">
                <a:solidFill>
                  <a:schemeClr val="dk1"/>
                </a:solidFill>
              </a:rPr>
              <a:t> Enabled efficient data cleaning, filtering, and transformation before modeling.</a:t>
            </a:r>
            <a:br>
              <a:rPr lang="en-US" sz="6500">
                <a:solidFill>
                  <a:schemeClr val="dk1"/>
                </a:solidFill>
              </a:rPr>
            </a:br>
            <a:endParaRPr sz="6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</a:rPr>
              <a:t>   M Language (Power Query Formula Language):</a:t>
            </a:r>
            <a:br>
              <a:rPr lang="en-US" sz="6500" b="1">
                <a:solidFill>
                  <a:schemeClr val="dk1"/>
                </a:solidFill>
              </a:rPr>
            </a:br>
            <a:r>
              <a:rPr lang="en-US" sz="6500" b="1">
                <a:solidFill>
                  <a:schemeClr val="dk1"/>
                </a:solidFill>
              </a:rPr>
              <a:t>  </a:t>
            </a:r>
            <a:r>
              <a:rPr lang="en-US" sz="6500">
                <a:solidFill>
                  <a:schemeClr val="dk1"/>
                </a:solidFill>
              </a:rPr>
              <a:t> Applied in Power Query for transforming and shaping the raw CSV data into a structured format suitable for modeling.</a:t>
            </a:r>
            <a:br>
              <a:rPr lang="en-US" sz="6500">
                <a:solidFill>
                  <a:schemeClr val="dk1"/>
                </a:solidFill>
              </a:rPr>
            </a:br>
            <a:endParaRPr sz="6500" b="1">
              <a:solidFill>
                <a:schemeClr val="dk1"/>
              </a:solidFill>
            </a:endParaRPr>
          </a:p>
          <a:p>
            <a:pPr marL="457200" lvl="0" indent="-32543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6100" b="1">
                <a:solidFill>
                  <a:schemeClr val="dk1"/>
                </a:solidFill>
              </a:rPr>
              <a:t>Power BI Desktop:</a:t>
            </a:r>
            <a:br>
              <a:rPr lang="en-US" sz="6100" b="1">
                <a:solidFill>
                  <a:schemeClr val="dk1"/>
                </a:solidFill>
              </a:rPr>
            </a:br>
            <a:r>
              <a:rPr lang="en-US" sz="6100">
                <a:solidFill>
                  <a:schemeClr val="dk1"/>
                </a:solidFill>
              </a:rPr>
              <a:t> Core tool for creating the data model, implementing DAX logic, and designing the final dashboard.</a:t>
            </a:r>
            <a:endParaRPr sz="6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437">
                <a:solidFill>
                  <a:schemeClr val="dk1"/>
                </a:solidFill>
              </a:rPr>
              <a:t>        </a:t>
            </a:r>
            <a:r>
              <a:rPr lang="en-US" sz="6500" b="1">
                <a:solidFill>
                  <a:schemeClr val="dk1"/>
                </a:solidFill>
              </a:rPr>
              <a:t>DAX (Data Analysis Expressions):</a:t>
            </a:r>
            <a:br>
              <a:rPr lang="en-US" sz="6500" b="1">
                <a:solidFill>
                  <a:schemeClr val="dk1"/>
                </a:solidFill>
              </a:rPr>
            </a:br>
            <a:r>
              <a:rPr lang="en-US" sz="6500">
                <a:solidFill>
                  <a:schemeClr val="dk1"/>
                </a:solidFill>
              </a:rPr>
              <a:t>    Used to calculate KPIs such as delay rates, refund rates, and other performance measures essential to the analysis.</a:t>
            </a:r>
            <a:br>
              <a:rPr lang="en-US" sz="3437">
                <a:solidFill>
                  <a:schemeClr val="dk1"/>
                </a:solidFill>
              </a:rPr>
            </a:br>
            <a:br>
              <a:rPr lang="en-US" sz="3437">
                <a:solidFill>
                  <a:schemeClr val="dk1"/>
                </a:solidFill>
              </a:rPr>
            </a:br>
            <a:endParaRPr sz="3437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1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4097950" y="448900"/>
            <a:ext cx="424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1100"/>
              <a:buNone/>
            </a:pPr>
            <a:r>
              <a:rPr lang="en-US" sz="2600" b="1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&amp; Tools Used</a:t>
            </a:r>
            <a:endParaRPr sz="2600" b="1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1"/>
          </p:nvPr>
        </p:nvSpPr>
        <p:spPr>
          <a:xfrm>
            <a:off x="3523348" y="508731"/>
            <a:ext cx="48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</a:t>
            </a:r>
            <a:endParaRPr sz="2600" b="1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638450" y="1247650"/>
            <a:ext cx="9884700" cy="4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Reports &amp; Documentation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i="1" dirty="0">
                <a:solidFill>
                  <a:schemeClr val="dk1"/>
                </a:solidFill>
              </a:rPr>
              <a:t>Power BI Dashboard:</a:t>
            </a:r>
            <a:r>
              <a:rPr lang="en-US" sz="1600" dirty="0">
                <a:solidFill>
                  <a:schemeClr val="dk1"/>
                </a:solidFill>
              </a:rPr>
              <a:t> Interactive analysis of train ticket and travel data.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i="1" dirty="0">
                <a:solidFill>
                  <a:schemeClr val="dk1"/>
                </a:solidFill>
              </a:rPr>
              <a:t>Project Presentation (PowerPoint):</a:t>
            </a:r>
            <a:r>
              <a:rPr lang="en-US" sz="1600" dirty="0">
                <a:solidFill>
                  <a:schemeClr val="dk1"/>
                </a:solidFill>
              </a:rPr>
              <a:t> Full overview with visuals and insights.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i="1" dirty="0">
                <a:solidFill>
                  <a:schemeClr val="dk1"/>
                </a:solidFill>
              </a:rPr>
              <a:t>Business Report (PDF/Word):</a:t>
            </a:r>
            <a:r>
              <a:rPr lang="en-US" sz="1600" dirty="0">
                <a:solidFill>
                  <a:schemeClr val="dk1"/>
                </a:solidFill>
              </a:rPr>
              <a:t> Summarized analysis, KPIs, and recommendations.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i="1" dirty="0">
                <a:solidFill>
                  <a:schemeClr val="dk1"/>
                </a:solidFill>
              </a:rPr>
              <a:t>Data Cleaning Documentation:</a:t>
            </a:r>
            <a:r>
              <a:rPr lang="en-US" sz="1600" dirty="0">
                <a:solidFill>
                  <a:schemeClr val="dk1"/>
                </a:solidFill>
              </a:rPr>
              <a:t> Preprocessing steps with before/after examples.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Timeline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Week 1: Data understanding &amp; cleaning.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Week 2: Data modeling &amp; KPI identification.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Week 3: Dashboard creation (visuals, slicers, insights).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Week 4: Final documentation, testing, and presentation preparation.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Final Product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Fully working Power BI .</a:t>
            </a:r>
            <a:r>
              <a:rPr lang="en-US" sz="1600" dirty="0" err="1">
                <a:solidFill>
                  <a:schemeClr val="dk1"/>
                </a:solidFill>
              </a:rPr>
              <a:t>pbix</a:t>
            </a:r>
            <a:r>
              <a:rPr lang="en-US" sz="1600" dirty="0">
                <a:solidFill>
                  <a:schemeClr val="dk1"/>
                </a:solidFill>
              </a:rPr>
              <a:t> file.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Presentation file (.pptx).</a:t>
            </a:r>
            <a:endParaRPr lang="ar-EG"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Technical  Report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197" name="Google Shape;197;p22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638450" y="632336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05" name="Google Shape;205;p23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3523348" y="508731"/>
            <a:ext cx="486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Team &amp;  Roles</a:t>
            </a:r>
            <a:endParaRPr sz="2600" b="1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638450" y="1247650"/>
            <a:ext cx="9884700" cy="4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Moaz Adel Abdelsalam - Data Modeling &amp; DAX: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Creating data relationships, writing DAX measures, optimizing structure.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Roaa Mohamed Saad - Dashboard Development &amp; Visualization: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Designing visual layout, building charts, ensuring clarity.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Aya Osama Ramadan - Visualization &amp; DAX: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Supporting visuals, creating measures, aligning with business needs.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Marwan Walid AbdElmetaal - Business Analysis &amp; Insights: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Identifying business questions, deriving insights, presenting findings.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Hana Islam Saber Elmallah - Data Cleaning &amp; Preprocessing (ETL):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Handling missing data, formatting, transforming raw data.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Weekly meetings via Microsoft Teams.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638450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691725" y="2183950"/>
            <a:ext cx="10662000" cy="3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appreciate your time and attention.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Feel free to reach out for questions or feedback.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moaazadel2002@gmail.com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691725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3446376" y="520497"/>
            <a:ext cx="4266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2600" b="1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Idea</a:t>
            </a:r>
            <a:endParaRPr sz="2600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615525" y="1614250"/>
            <a:ext cx="105732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Train passengers in the UK frequently face delays, cancellations, and inconsistent service quality.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These issues negatively impact passenger satisfaction and operational efficiency.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Without clear data insights, identifying root causes and performance patterns is challenging.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Developed an interactive Power BI dashboard analyzing 31,653 real-world train booking records.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Provides insights into ticket sales, peak travel times, delay patterns, refund trends, and passenger behavior.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Empowers decision-makers to improve service delivery and operational efficiency.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Unique Value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Transforms complex railway data into an intuitive, decision-focused dashboard.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Designed for both technical and non-technical users.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Addresses business pain points, reduces losses, and enhances customer satisfaction through evidence-based decisions.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64"/>
              <a:buNone/>
            </a:pPr>
            <a:endParaRPr sz="16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3" name="Google Shape;103;p13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691725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/>
          </p:nvPr>
        </p:nvSpPr>
        <p:spPr>
          <a:xfrm>
            <a:off x="3129325" y="469925"/>
            <a:ext cx="57894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2900" b="1" u="sng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</a:t>
            </a:r>
            <a:endParaRPr sz="2900" u="sng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6096000" y="1533832"/>
            <a:ext cx="494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00" y="2454163"/>
            <a:ext cx="5611426" cy="28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6590922" y="16194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F3D6E"/>
                </a:solidFill>
                <a:latin typeface="Calibri"/>
                <a:ea typeface="Calibri"/>
                <a:cs typeface="Calibri"/>
                <a:sym typeface="Calibri"/>
              </a:rPr>
              <a:t>2. Overview </a:t>
            </a:r>
            <a:endParaRPr sz="2800" dirty="0">
              <a:solidFill>
                <a:srgbClr val="0F3D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 title="Screenshot 2025-05-15 14262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4525" y="2386225"/>
            <a:ext cx="5365075" cy="30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95725" y="16194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F3D6E"/>
                </a:solidFill>
                <a:latin typeface="Calibri"/>
                <a:ea typeface="Calibri"/>
                <a:cs typeface="Calibri"/>
                <a:sym typeface="Calibri"/>
              </a:rPr>
              <a:t>1. Home </a:t>
            </a:r>
            <a:endParaRPr sz="2800">
              <a:solidFill>
                <a:srgbClr val="0F3D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691725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3129325" y="469925"/>
            <a:ext cx="57894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2900" b="1" u="sng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</a:t>
            </a:r>
            <a:endParaRPr sz="2900" u="sng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6096000" y="1533832"/>
            <a:ext cx="494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5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427300" y="1776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F3D6E"/>
                </a:solidFill>
                <a:latin typeface="Calibri"/>
                <a:ea typeface="Calibri"/>
                <a:cs typeface="Calibri"/>
                <a:sym typeface="Calibri"/>
              </a:rPr>
              <a:t>3. Passenger </a:t>
            </a:r>
            <a:endParaRPr sz="2800">
              <a:solidFill>
                <a:srgbClr val="0F3D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6304846" y="1723537"/>
            <a:ext cx="378917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F3D6E"/>
                </a:solidFill>
                <a:latin typeface="Calibri"/>
                <a:ea typeface="Calibri"/>
                <a:cs typeface="Calibri"/>
                <a:sym typeface="Calibri"/>
              </a:rPr>
              <a:t>4. Rail Performance </a:t>
            </a:r>
            <a:endParaRPr sz="2800" dirty="0">
              <a:solidFill>
                <a:srgbClr val="0F3D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5" title="Screenshot 2025-05-15 14572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675" y="2386225"/>
            <a:ext cx="5565501" cy="31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title="Screenshot 2025-05-15 18123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75" y="2391700"/>
            <a:ext cx="5725849" cy="31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691725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ctrTitle"/>
          </p:nvPr>
        </p:nvSpPr>
        <p:spPr>
          <a:xfrm>
            <a:off x="2375400" y="658425"/>
            <a:ext cx="57894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2900" b="1" u="sng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</a:t>
            </a:r>
            <a:endParaRPr sz="2900" u="sng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480575" y="1308225"/>
            <a:ext cx="5852700" cy="5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240" b="1" u="sng">
                <a:solidFill>
                  <a:srgbClr val="0F3D6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Sales Performance:</a:t>
            </a:r>
            <a:endParaRPr sz="1240" b="1" u="sng">
              <a:solidFill>
                <a:srgbClr val="0F3D6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Sales peaked in Jan at $199K, followed by a steep decline.</a:t>
            </a:r>
            <a:endParaRPr sz="10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Top Departure Station by total sales:  London Kings Cross: $200K.</a:t>
            </a:r>
            <a:endParaRPr sz="10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Online sales outperformed station purchases, especially via credit card, which made up 32.81% of total sales.</a:t>
            </a:r>
            <a:endParaRPr sz="10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240" b="1" u="sng">
                <a:solidFill>
                  <a:srgbClr val="0F3D6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Refund Trends:</a:t>
            </a:r>
            <a:endParaRPr sz="1240" b="1" u="sng">
              <a:solidFill>
                <a:srgbClr val="0F3D6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Refund Rate peaked in March (3.77%), then dropped sharply to 0% by December, reflecting a 100% decrease.</a:t>
            </a:r>
            <a:endParaRPr sz="10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Total Refund Requests also declined from 306 in March to 0 by December.</a:t>
            </a:r>
            <a:endParaRPr sz="10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Edinburgh Waverley reported the highest refund rate (100%), while York was lowest (1.73%).</a:t>
            </a:r>
            <a:endParaRPr sz="13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Liverpool Lime Street had the highest number of refund requests (305).</a:t>
            </a:r>
            <a:endParaRPr sz="10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240" b="1" u="sng">
                <a:solidFill>
                  <a:srgbClr val="0F3D6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Ticket Type &amp; Payment Insights:</a:t>
            </a:r>
            <a:endParaRPr sz="1240" b="1" u="sng">
              <a:solidFill>
                <a:srgbClr val="0F3D6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Debit card transactions had the highest refund rate (49.09%) for off-peak tickets, compared to:</a:t>
            </a:r>
            <a:endParaRPr sz="10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Off-peak tickets recorded the highest average refund rate (0.18), followed by Advance (0.11) and Anytime (0.06).</a:t>
            </a:r>
            <a:endParaRPr sz="10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Advance ticket type had the highest average number of refund requests (203.67).</a:t>
            </a:r>
            <a:endParaRPr sz="10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240" b="1" u="sng">
                <a:solidFill>
                  <a:srgbClr val="0F3D6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Customer Segments</a:t>
            </a:r>
            <a:r>
              <a:rPr lang="en-US" sz="1240" b="1">
                <a:solidFill>
                  <a:srgbClr val="0F3D6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40" b="1">
              <a:solidFill>
                <a:srgbClr val="0F3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Non-Holders contributed significantly more to total sales ($573K) than Holders ($168K).</a:t>
            </a:r>
            <a:endParaRPr sz="10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85" b="1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Adults led in total sales ($86K), while Seniors had the lowest ($29K).</a:t>
            </a:r>
            <a:endParaRPr sz="1085" b="1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395" b="1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5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6096000" y="1533810"/>
            <a:ext cx="494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6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125" y="1533800"/>
            <a:ext cx="5147126" cy="35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691725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8" name="Google Shape;148;p17" title="Process Roadmap Diagram Infographic 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825" y="269525"/>
            <a:ext cx="8305800" cy="60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691725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ctrTitle"/>
          </p:nvPr>
        </p:nvSpPr>
        <p:spPr>
          <a:xfrm>
            <a:off x="2385350" y="425475"/>
            <a:ext cx="70581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Architecture &amp; Processing Flow</a:t>
            </a:r>
            <a:endParaRPr sz="2600" b="1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1"/>
          </p:nvPr>
        </p:nvSpPr>
        <p:spPr>
          <a:xfrm>
            <a:off x="56250" y="1504350"/>
            <a:ext cx="65478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Flat-file CSV (non-relational), processed in Power BI.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Contains 31,653 ticket booking records.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Raw CSV dataset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Cleaning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Handled in  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Power Query</a:t>
            </a:r>
            <a:br>
              <a:rPr lang="en-US" sz="1600" b="1">
                <a:latin typeface="Arial"/>
                <a:ea typeface="Arial"/>
                <a:cs typeface="Arial"/>
                <a:sym typeface="Arial"/>
              </a:rPr>
            </a:b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Loading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Imported into Power BI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Transformation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Using 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DAX expressions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&amp; filters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Built with interactive visuals and KPIs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5480275" y="1504350"/>
            <a:ext cx="6711600" cy="53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Entities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300" b="1">
                <a:solidFill>
                  <a:schemeClr val="dk1"/>
                </a:solidFill>
              </a:rPr>
              <a:t>Transaction:</a:t>
            </a:r>
            <a:r>
              <a:rPr lang="en-US" sz="1300">
                <a:solidFill>
                  <a:schemeClr val="dk1"/>
                </a:solidFill>
              </a:rPr>
              <a:t> Each ticket booking and journey record (Fact_Transaction).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300" b="1">
                <a:solidFill>
                  <a:schemeClr val="dk1"/>
                </a:solidFill>
              </a:rPr>
              <a:t>Railcard:</a:t>
            </a:r>
            <a:r>
              <a:rPr lang="en-US" sz="1300">
                <a:solidFill>
                  <a:schemeClr val="dk1"/>
                </a:solidFill>
              </a:rPr>
              <a:t> Types of railcards and their holders (Dim_Railcard).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300" b="1">
                <a:solidFill>
                  <a:schemeClr val="dk1"/>
                </a:solidFill>
              </a:rPr>
              <a:t>Stations:</a:t>
            </a:r>
            <a:r>
              <a:rPr lang="en-US" sz="1300">
                <a:solidFill>
                  <a:schemeClr val="dk1"/>
                </a:solidFill>
              </a:rPr>
              <a:t> Details about departure and arrival stations (Dim_Departure, Dim_Arrival).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300" b="1">
                <a:solidFill>
                  <a:schemeClr val="dk1"/>
                </a:solidFill>
              </a:rPr>
              <a:t>Delay:</a:t>
            </a:r>
            <a:r>
              <a:rPr lang="en-US" sz="1300">
                <a:solidFill>
                  <a:schemeClr val="dk1"/>
                </a:solidFill>
              </a:rPr>
              <a:t> Reasons and durations of train delays (Dim_Delay).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300" b="1">
                <a:solidFill>
                  <a:schemeClr val="dk1"/>
                </a:solidFill>
              </a:rPr>
              <a:t>Purchase:</a:t>
            </a:r>
            <a:r>
              <a:rPr lang="en-US" sz="1300">
                <a:solidFill>
                  <a:schemeClr val="dk1"/>
                </a:solidFill>
              </a:rPr>
              <a:t> Methods and types of ticket purchases (Dim_Purchase).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300" b="1">
                <a:solidFill>
                  <a:schemeClr val="dk1"/>
                </a:solidFill>
              </a:rPr>
              <a:t>Ticket:</a:t>
            </a:r>
            <a:r>
              <a:rPr lang="en-US" sz="1300">
                <a:solidFill>
                  <a:schemeClr val="dk1"/>
                </a:solidFill>
              </a:rPr>
              <a:t> Ticket class and type information (Dim_Ticket).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300" b="1">
                <a:solidFill>
                  <a:schemeClr val="dk1"/>
                </a:solidFill>
              </a:rPr>
              <a:t>Payment:</a:t>
            </a:r>
            <a:r>
              <a:rPr lang="en-US" sz="1300">
                <a:solidFill>
                  <a:schemeClr val="dk1"/>
                </a:solidFill>
              </a:rPr>
              <a:t> Payment methods used by customers (Dim_Payment).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300" b="1">
                <a:solidFill>
                  <a:schemeClr val="dk1"/>
                </a:solidFill>
              </a:rPr>
              <a:t>Date:</a:t>
            </a:r>
            <a:r>
              <a:rPr lang="en-US" sz="1300">
                <a:solidFill>
                  <a:schemeClr val="dk1"/>
                </a:solidFill>
              </a:rPr>
              <a:t> Time and date attributes for analysis (Dim_Calendar).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8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691725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ctrTitle"/>
          </p:nvPr>
        </p:nvSpPr>
        <p:spPr>
          <a:xfrm>
            <a:off x="2346400" y="658425"/>
            <a:ext cx="57894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2600" b="1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Wireframe</a:t>
            </a:r>
            <a:endParaRPr sz="2600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306600" y="1591825"/>
            <a:ext cx="11047200" cy="4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5800" b="1">
                <a:latin typeface="Arial"/>
                <a:ea typeface="Arial"/>
                <a:cs typeface="Arial"/>
                <a:sym typeface="Arial"/>
              </a:rPr>
              <a:t>User Interface Design:</a:t>
            </a:r>
            <a:endParaRPr sz="5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829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Homepage: Summary KPIs on revenue, ticket sales, delays.</a:t>
            </a:r>
            <a:br>
              <a:rPr lang="en-US" sz="5800">
                <a:latin typeface="Arial"/>
                <a:ea typeface="Arial"/>
                <a:cs typeface="Arial"/>
                <a:sym typeface="Arial"/>
              </a:rPr>
            </a:b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marL="457200" lvl="0" indent="-3482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Dashboard Pages: Delay analytics, refund requests, customer trends, route-level performance.</a:t>
            </a:r>
            <a:br>
              <a:rPr lang="en-US" sz="5800">
                <a:latin typeface="Arial"/>
                <a:ea typeface="Arial"/>
                <a:cs typeface="Arial"/>
                <a:sym typeface="Arial"/>
              </a:rPr>
            </a:b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5800" b="1">
                <a:latin typeface="Arial"/>
                <a:ea typeface="Arial"/>
                <a:cs typeface="Arial"/>
                <a:sym typeface="Arial"/>
              </a:rPr>
              <a:t>User Journey:</a:t>
            </a:r>
            <a:endParaRPr sz="5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829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Login (optional for hosted report).</a:t>
            </a:r>
            <a:br>
              <a:rPr lang="en-US" sz="5800">
                <a:latin typeface="Arial"/>
                <a:ea typeface="Arial"/>
                <a:cs typeface="Arial"/>
                <a:sym typeface="Arial"/>
              </a:rPr>
            </a:b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marL="457200" lvl="0" indent="-3482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Select timeframe or filters (date, station, ticket type).</a:t>
            </a:r>
            <a:br>
              <a:rPr lang="en-US" sz="5800">
                <a:latin typeface="Arial"/>
                <a:ea typeface="Arial"/>
                <a:cs typeface="Arial"/>
                <a:sym typeface="Arial"/>
              </a:rPr>
            </a:b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marL="457200" lvl="0" indent="-3482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Interact with visualized data through maps, graphs, and tables.</a:t>
            </a:r>
            <a:br>
              <a:rPr lang="en-US" sz="5800">
                <a:latin typeface="Arial"/>
                <a:ea typeface="Arial"/>
                <a:cs typeface="Arial"/>
                <a:sym typeface="Arial"/>
              </a:rPr>
            </a:b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marL="457200" lvl="0" indent="-3482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Export or print summaries for stakeholder use.</a:t>
            </a: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8107"/>
              <a:buNone/>
            </a:pPr>
            <a:endParaRPr b="1"/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6096000" y="1610032"/>
            <a:ext cx="494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657625" y="6290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ctrTitle"/>
          </p:nvPr>
        </p:nvSpPr>
        <p:spPr>
          <a:xfrm>
            <a:off x="2212225" y="469028"/>
            <a:ext cx="58995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F3D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 &amp; Features</a:t>
            </a:r>
            <a:endParaRPr sz="2600" b="1">
              <a:solidFill>
                <a:srgbClr val="0F3D6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1"/>
          </p:nvPr>
        </p:nvSpPr>
        <p:spPr>
          <a:xfrm>
            <a:off x="364175" y="1456650"/>
            <a:ext cx="11663700" cy="4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User Personas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 i="1">
                <a:latin typeface="Times New Roman"/>
                <a:ea typeface="Times New Roman"/>
                <a:cs typeface="Times New Roman"/>
                <a:sym typeface="Times New Roman"/>
              </a:rPr>
              <a:t>Operations Managers: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Monitor train performance and delays to optimize schedules.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 i="1">
                <a:latin typeface="Times New Roman"/>
                <a:ea typeface="Times New Roman"/>
                <a:cs typeface="Times New Roman"/>
                <a:sym typeface="Times New Roman"/>
              </a:rPr>
              <a:t>Customer Service Teams: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Track refunds and satisfaction trends to enhance customer experience.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 i="1">
                <a:latin typeface="Times New Roman"/>
                <a:ea typeface="Times New Roman"/>
                <a:cs typeface="Times New Roman"/>
                <a:sym typeface="Times New Roman"/>
              </a:rPr>
              <a:t>Sales &amp; Marketing Analysts: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Analyze purchasing behavior to optimize marketing efforts.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 i="1">
                <a:latin typeface="Times New Roman"/>
                <a:ea typeface="Times New Roman"/>
                <a:cs typeface="Times New Roman"/>
                <a:sym typeface="Times New Roman"/>
              </a:rPr>
              <a:t>Executives: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Gain a high-level overview of efficiency, revenue, and operational metrics.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364175" y="3429000"/>
            <a:ext cx="50937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Features Solve Needs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managers to reduce delays.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service teams address refund spikes.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analysts to improve promotional strategies.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executives with clear KPIs for strategic decisions.</a:t>
            </a: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0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767200" y="6316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16/05/2025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1139</Words>
  <Application>Microsoft Office PowerPoint</Application>
  <PresentationFormat>Widescreen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Project Idea</vt:lpstr>
      <vt:lpstr>Dashboard </vt:lpstr>
      <vt:lpstr>Dashboard </vt:lpstr>
      <vt:lpstr>Insights </vt:lpstr>
      <vt:lpstr>PowerPoint Presentation</vt:lpstr>
      <vt:lpstr>Data Architecture &amp; Processing Flow</vt:lpstr>
      <vt:lpstr>Project Wireframe</vt:lpstr>
      <vt:lpstr>End Users &amp; Features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Roaa mohamed</cp:lastModifiedBy>
  <cp:revision>2</cp:revision>
  <dcterms:modified xsi:type="dcterms:W3CDTF">2025-05-16T18:46:25Z</dcterms:modified>
</cp:coreProperties>
</file>