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61" r:id="rId4"/>
    <p:sldId id="262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0F3BD-EE79-43E8-A965-343FC3D910B3}" type="datetimeFigureOut">
              <a:rPr lang="fr-FR" smtClean="0"/>
              <a:pPr/>
              <a:t>05/02/2014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3354C-F0BF-4661-BE16-CC17C89751E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015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05/02/2014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6145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05/02/2014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9398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05/02/2014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8854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05/02/2014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8539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05/02/2014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9165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05/02/2014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1584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05/02/2014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8657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05/02/2014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114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05/02/2014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113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05/02/2014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0656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pPr/>
              <a:t>05/02/2014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201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E6FAC-1B0A-4832-B362-588846C98EED}" type="datetimeFigureOut">
              <a:rPr lang="fr-FR" smtClean="0"/>
              <a:pPr/>
              <a:t>05/02/2014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05A1-AD81-40F6-BB74-5BB923A8B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911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67544" y="1220755"/>
            <a:ext cx="8229600" cy="537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fr-FR" sz="2000" b="1" dirty="0" err="1" smtClean="0"/>
              <a:t>Voxel</a:t>
            </a:r>
            <a:r>
              <a:rPr lang="fr-FR" sz="2000" b="1" dirty="0" smtClean="0"/>
              <a:t> data type </a:t>
            </a:r>
            <a:r>
              <a:rPr lang="en-US" sz="2000" dirty="0"/>
              <a:t>: </a:t>
            </a:r>
            <a:r>
              <a:rPr lang="en-US" sz="2000" dirty="0" smtClean="0"/>
              <a:t>user can defined what’s inside a voxel</a:t>
            </a:r>
          </a:p>
          <a:p>
            <a:pPr lvl="1"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dirty="0" smtClean="0"/>
              <a:t> list of types : uchar4 (ex: color), half4 (ex: normal)…</a:t>
            </a:r>
            <a:endParaRPr lang="en-US" sz="2000" dirty="0"/>
          </a:p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b="1" dirty="0" smtClean="0">
                <a:ea typeface="Microsoft YaHei" charset="-122"/>
              </a:rPr>
              <a:t>Producers</a:t>
            </a:r>
            <a:r>
              <a:rPr lang="en-US" sz="2000" dirty="0" smtClean="0">
                <a:ea typeface="Microsoft YaHei" charset="-122"/>
              </a:rPr>
              <a:t> </a:t>
            </a:r>
            <a:r>
              <a:rPr lang="en-US" sz="2000" dirty="0" smtClean="0"/>
              <a:t>: fill the data structure</a:t>
            </a:r>
          </a:p>
          <a:p>
            <a:pPr lvl="1"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dirty="0" smtClean="0"/>
              <a:t> Node producer : fill spatial data structure</a:t>
            </a:r>
          </a:p>
          <a:p>
            <a:pPr lvl="1"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dirty="0"/>
              <a:t> </a:t>
            </a:r>
            <a:r>
              <a:rPr lang="en-US" sz="2000" dirty="0" smtClean="0"/>
              <a:t>Brick producer : fill voxel data</a:t>
            </a:r>
          </a:p>
          <a:p>
            <a:pPr lvl="1"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dirty="0"/>
              <a:t> </a:t>
            </a:r>
            <a:r>
              <a:rPr lang="en-US" sz="2000" dirty="0" smtClean="0"/>
              <a:t>either </a:t>
            </a:r>
            <a:r>
              <a:rPr lang="en-US" sz="2000" dirty="0"/>
              <a:t>host or </a:t>
            </a:r>
            <a:r>
              <a:rPr lang="en-US" sz="2000" dirty="0" smtClean="0"/>
              <a:t>device, or a combination</a:t>
            </a:r>
          </a:p>
          <a:p>
            <a:pPr lvl="1"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dirty="0"/>
              <a:t> </a:t>
            </a:r>
            <a:r>
              <a:rPr lang="en-US" sz="2000" dirty="0" smtClean="0"/>
              <a:t>based on user oracles</a:t>
            </a:r>
          </a:p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fr-FR" sz="2000" b="1" dirty="0" err="1" smtClean="0">
                <a:ea typeface="Microsoft YaHei" charset="-122"/>
              </a:rPr>
              <a:t>Shader</a:t>
            </a:r>
            <a:r>
              <a:rPr lang="fr-FR" sz="2000" b="1" dirty="0" smtClean="0">
                <a:ea typeface="Microsoft YaHei" charset="-122"/>
              </a:rPr>
              <a:t> </a:t>
            </a:r>
            <a:r>
              <a:rPr lang="fr-FR" sz="2000" dirty="0" smtClean="0">
                <a:ea typeface="Microsoft YaHei" charset="-122"/>
              </a:rPr>
              <a:t>: </a:t>
            </a:r>
          </a:p>
          <a:p>
            <a:pPr lvl="1"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fr-FR" sz="2000" dirty="0">
                <a:ea typeface="Microsoft YaHei" charset="-122"/>
              </a:rPr>
              <a:t> </a:t>
            </a:r>
            <a:r>
              <a:rPr lang="fr-FR" sz="2000" dirty="0" err="1" smtClean="0">
                <a:ea typeface="Microsoft YaHei" charset="-122"/>
              </a:rPr>
              <a:t>modify</a:t>
            </a:r>
            <a:r>
              <a:rPr lang="fr-FR" sz="2000" dirty="0" smtClean="0">
                <a:ea typeface="Microsoft YaHei" charset="-122"/>
              </a:rPr>
              <a:t> </a:t>
            </a:r>
            <a:r>
              <a:rPr lang="fr-FR" sz="2000" dirty="0" err="1" smtClean="0">
                <a:ea typeface="Microsoft YaHei" charset="-122"/>
              </a:rPr>
              <a:t>apperance</a:t>
            </a:r>
            <a:r>
              <a:rPr lang="fr-FR" sz="2000" dirty="0" smtClean="0">
                <a:ea typeface="Microsoft YaHei" charset="-122"/>
              </a:rPr>
              <a:t> by </a:t>
            </a:r>
            <a:r>
              <a:rPr lang="fr-FR" sz="2000" dirty="0" err="1" smtClean="0">
                <a:ea typeface="Microsoft YaHei" charset="-122"/>
              </a:rPr>
              <a:t>sampling</a:t>
            </a:r>
            <a:r>
              <a:rPr lang="fr-FR" sz="2000" dirty="0" smtClean="0">
                <a:ea typeface="Microsoft YaHei" charset="-122"/>
              </a:rPr>
              <a:t> data </a:t>
            </a:r>
            <a:r>
              <a:rPr lang="fr-FR" sz="2000" dirty="0" err="1" smtClean="0">
                <a:ea typeface="Microsoft YaHei" charset="-122"/>
              </a:rPr>
              <a:t>along</a:t>
            </a:r>
            <a:r>
              <a:rPr lang="fr-FR" sz="2000" dirty="0" smtClean="0">
                <a:ea typeface="Microsoft YaHei" charset="-122"/>
              </a:rPr>
              <a:t> rays</a:t>
            </a:r>
            <a:endParaRPr lang="en-US" sz="2000" dirty="0" smtClean="0">
              <a:ea typeface="Microsoft YaHei" charset="-122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fr-FR" sz="2400" b="1" u="sng" dirty="0">
              <a:ea typeface="Microsoft YaHei" charset="-122"/>
            </a:endParaRPr>
          </a:p>
        </p:txBody>
      </p:sp>
      <p:sp>
        <p:nvSpPr>
          <p:cNvPr id="6" name="Rogner un rectangle avec un coin diagonal 5"/>
          <p:cNvSpPr/>
          <p:nvPr/>
        </p:nvSpPr>
        <p:spPr>
          <a:xfrm>
            <a:off x="1403648" y="188988"/>
            <a:ext cx="5904656" cy="647899"/>
          </a:xfrm>
          <a:prstGeom prst="snip2Diag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835696" y="188466"/>
            <a:ext cx="4680520" cy="64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fr-FR" sz="2800" dirty="0" err="1" smtClean="0">
                <a:ea typeface="Microsoft YaHei" charset="-122"/>
              </a:rPr>
              <a:t>GigaSpace</a:t>
            </a:r>
            <a:r>
              <a:rPr lang="fr-FR" sz="2800" dirty="0" smtClean="0">
                <a:ea typeface="Microsoft YaHei" charset="-122"/>
              </a:rPr>
              <a:t> Cache </a:t>
            </a:r>
            <a:r>
              <a:rPr lang="fr-FR" sz="2800" dirty="0" err="1" smtClean="0">
                <a:ea typeface="Microsoft YaHei" charset="-122"/>
              </a:rPr>
              <a:t>Mechanism</a:t>
            </a:r>
            <a:endParaRPr lang="fr-FR" sz="2800" dirty="0"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789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2293128" y="4626082"/>
            <a:ext cx="4547746" cy="175524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2274590" y="3284984"/>
            <a:ext cx="4547746" cy="11521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2267744" y="2132856"/>
            <a:ext cx="4547746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2267744" y="980728"/>
            <a:ext cx="4547746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074546" y="332656"/>
            <a:ext cx="5017734" cy="64087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107504" y="980728"/>
            <a:ext cx="1080120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</a:p>
          <a:p>
            <a:pPr algn="ctr"/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319546" y="188640"/>
            <a:ext cx="2592288" cy="6480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GigaVoxels</a:t>
            </a:r>
            <a:r>
              <a:rPr lang="fr-FR" dirty="0" smtClean="0"/>
              <a:t> Pipeline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472526" y="1124744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Renderer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472526" y="3429000"/>
            <a:ext cx="192590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Production</a:t>
            </a:r>
          </a:p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483768" y="4770098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Structure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932040" y="1124744"/>
            <a:ext cx="172819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932040" y="3501008"/>
            <a:ext cx="172819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Producers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nodes</a:t>
            </a:r>
            <a:r>
              <a:rPr lang="fr-FR" dirty="0" smtClean="0"/>
              <a:t>, bricks)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483768" y="5589240"/>
            <a:ext cx="3672408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- </a:t>
            </a:r>
            <a:r>
              <a:rPr lang="fr-FR" dirty="0" err="1" smtClean="0"/>
              <a:t>voxel</a:t>
            </a:r>
            <a:r>
              <a:rPr lang="fr-FR" dirty="0" smtClean="0"/>
              <a:t> (data types : </a:t>
            </a:r>
            <a:r>
              <a:rPr lang="fr-FR" dirty="0" err="1" smtClean="0"/>
              <a:t>color</a:t>
            </a:r>
            <a:r>
              <a:rPr lang="fr-FR" dirty="0" smtClean="0"/>
              <a:t>, normal…)</a:t>
            </a:r>
          </a:p>
          <a:p>
            <a:r>
              <a:rPr lang="fr-FR" dirty="0" smtClean="0"/>
              <a:t>- </a:t>
            </a:r>
            <a:r>
              <a:rPr lang="fr-FR" dirty="0" err="1" smtClean="0"/>
              <a:t>octree</a:t>
            </a:r>
            <a:r>
              <a:rPr lang="fr-FR" dirty="0" smtClean="0"/>
              <a:t>, N3-tree, BSP…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932040" y="4770098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Cache Manager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107504" y="4374054"/>
            <a:ext cx="1847617" cy="93610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Graphics</a:t>
            </a:r>
            <a:endParaRPr lang="fr-FR" dirty="0" smtClean="0"/>
          </a:p>
          <a:p>
            <a:pPr algn="ctr"/>
            <a:r>
              <a:rPr lang="fr-FR" dirty="0" smtClean="0"/>
              <a:t>Library</a:t>
            </a:r>
          </a:p>
          <a:p>
            <a:pPr algn="ctr"/>
            <a:r>
              <a:rPr lang="fr-FR" dirty="0" err="1" smtClean="0"/>
              <a:t>interoperability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36296" y="4365104"/>
            <a:ext cx="1847617" cy="93610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Graphics</a:t>
            </a:r>
            <a:endParaRPr lang="fr-FR" dirty="0" smtClean="0"/>
          </a:p>
          <a:p>
            <a:pPr algn="ctr"/>
            <a:r>
              <a:rPr lang="fr-FR" dirty="0" smtClean="0"/>
              <a:t>Library</a:t>
            </a:r>
          </a:p>
          <a:p>
            <a:pPr algn="ctr"/>
            <a:r>
              <a:rPr lang="fr-FR" dirty="0" err="1" smtClean="0"/>
              <a:t>interoperability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956376" y="980728"/>
            <a:ext cx="1080120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</a:p>
          <a:p>
            <a:pPr algn="ctr"/>
            <a:r>
              <a:rPr lang="fr-FR" dirty="0" smtClean="0"/>
              <a:t>output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472526" y="2276872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Visitor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61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1475656" y="1988840"/>
            <a:ext cx="5976664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2051720" y="404664"/>
            <a:ext cx="4547746" cy="11521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2249656" y="548680"/>
            <a:ext cx="192590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Data Production</a:t>
            </a:r>
          </a:p>
          <a:p>
            <a:pPr algn="ctr"/>
            <a:r>
              <a:rPr lang="fr-FR" sz="1600" dirty="0" smtClean="0"/>
              <a:t>Manager</a:t>
            </a:r>
            <a:endParaRPr lang="fr-FR" sz="16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763688" y="2132856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Cache Manager</a:t>
            </a:r>
            <a:endParaRPr lang="fr-FR" sz="16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4716016" y="764704"/>
            <a:ext cx="1296144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Requests</a:t>
            </a:r>
            <a:r>
              <a:rPr lang="fr-FR" sz="1200" dirty="0" smtClean="0"/>
              <a:t> buffer</a:t>
            </a:r>
            <a:endParaRPr lang="fr-FR" sz="1200" dirty="0" smtClean="0"/>
          </a:p>
        </p:txBody>
      </p:sp>
      <p:sp>
        <p:nvSpPr>
          <p:cNvPr id="32" name="Rectangle à coins arrondis 31"/>
          <p:cNvSpPr/>
          <p:nvPr/>
        </p:nvSpPr>
        <p:spPr>
          <a:xfrm>
            <a:off x="5508104" y="2132856"/>
            <a:ext cx="1656184" cy="12241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5940152" y="2204864"/>
            <a:ext cx="1008112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Bricks cache</a:t>
            </a:r>
            <a:endParaRPr lang="fr-FR" sz="1200" dirty="0" smtClean="0"/>
          </a:p>
        </p:txBody>
      </p:sp>
      <p:sp>
        <p:nvSpPr>
          <p:cNvPr id="34" name="Rectangle à coins arrondis 33"/>
          <p:cNvSpPr/>
          <p:nvPr/>
        </p:nvSpPr>
        <p:spPr>
          <a:xfrm>
            <a:off x="5652120" y="2636912"/>
            <a:ext cx="864096" cy="216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timeStamps</a:t>
            </a:r>
            <a:endParaRPr lang="fr-FR" sz="1000" dirty="0" smtClean="0"/>
          </a:p>
        </p:txBody>
      </p:sp>
      <p:sp>
        <p:nvSpPr>
          <p:cNvPr id="35" name="Rectangle à coins arrondis 34"/>
          <p:cNvSpPr/>
          <p:nvPr/>
        </p:nvSpPr>
        <p:spPr>
          <a:xfrm>
            <a:off x="5652120" y="2996952"/>
            <a:ext cx="1224136" cy="216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elementAddresses</a:t>
            </a:r>
            <a:endParaRPr lang="fr-FR" sz="1000" dirty="0" smtClean="0"/>
          </a:p>
        </p:txBody>
      </p:sp>
      <p:sp>
        <p:nvSpPr>
          <p:cNvPr id="36" name="Rectangle à coins arrondis 35"/>
          <p:cNvSpPr/>
          <p:nvPr/>
        </p:nvSpPr>
        <p:spPr>
          <a:xfrm>
            <a:off x="3707904" y="2132856"/>
            <a:ext cx="1656184" cy="12241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4139952" y="2204864"/>
            <a:ext cx="1008112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Nodes</a:t>
            </a:r>
            <a:r>
              <a:rPr lang="fr-FR" sz="1200" dirty="0" smtClean="0"/>
              <a:t> cache</a:t>
            </a:r>
            <a:endParaRPr lang="fr-FR" sz="1200" dirty="0" smtClean="0"/>
          </a:p>
        </p:txBody>
      </p:sp>
      <p:sp>
        <p:nvSpPr>
          <p:cNvPr id="38" name="Rectangle à coins arrondis 37"/>
          <p:cNvSpPr/>
          <p:nvPr/>
        </p:nvSpPr>
        <p:spPr>
          <a:xfrm>
            <a:off x="3851920" y="2636912"/>
            <a:ext cx="864096" cy="216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timeStamps</a:t>
            </a:r>
            <a:endParaRPr lang="fr-FR" sz="1000" dirty="0" smtClean="0"/>
          </a:p>
        </p:txBody>
      </p:sp>
      <p:sp>
        <p:nvSpPr>
          <p:cNvPr id="39" name="Rectangle à coins arrondis 38"/>
          <p:cNvSpPr/>
          <p:nvPr/>
        </p:nvSpPr>
        <p:spPr>
          <a:xfrm>
            <a:off x="3851920" y="2996952"/>
            <a:ext cx="1224136" cy="216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elementAddresses</a:t>
            </a:r>
            <a:endParaRPr lang="fr-FR" sz="1000" dirty="0" smtClean="0"/>
          </a:p>
        </p:txBody>
      </p:sp>
      <p:sp>
        <p:nvSpPr>
          <p:cNvPr id="40" name="Rectangle à coins arrondis 39"/>
          <p:cNvSpPr/>
          <p:nvPr/>
        </p:nvSpPr>
        <p:spPr>
          <a:xfrm>
            <a:off x="1475656" y="4005064"/>
            <a:ext cx="6192688" cy="17281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à coins arrondis 40"/>
          <p:cNvSpPr/>
          <p:nvPr/>
        </p:nvSpPr>
        <p:spPr>
          <a:xfrm>
            <a:off x="1763688" y="4149080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Data Structure</a:t>
            </a:r>
            <a:endParaRPr lang="fr-FR" sz="16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5508104" y="4149080"/>
            <a:ext cx="1944216" cy="14401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5940152" y="4221088"/>
            <a:ext cx="1008112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Data pool</a:t>
            </a:r>
            <a:endParaRPr lang="fr-FR" sz="1200" dirty="0" smtClean="0"/>
          </a:p>
        </p:txBody>
      </p:sp>
      <p:sp>
        <p:nvSpPr>
          <p:cNvPr id="44" name="Rectangle à coins arrondis 43"/>
          <p:cNvSpPr/>
          <p:nvPr/>
        </p:nvSpPr>
        <p:spPr>
          <a:xfrm>
            <a:off x="5652120" y="4653136"/>
            <a:ext cx="1080120" cy="3600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3D texture </a:t>
            </a:r>
            <a:r>
              <a:rPr lang="fr-FR" sz="1000" dirty="0" err="1" smtClean="0"/>
              <a:t>channel</a:t>
            </a:r>
            <a:r>
              <a:rPr lang="fr-FR" sz="1000" dirty="0" smtClean="0"/>
              <a:t> #0</a:t>
            </a:r>
            <a:endParaRPr lang="fr-FR" sz="1000" dirty="0" smtClean="0"/>
          </a:p>
        </p:txBody>
      </p:sp>
      <p:sp>
        <p:nvSpPr>
          <p:cNvPr id="46" name="Rectangle à coins arrondis 45"/>
          <p:cNvSpPr/>
          <p:nvPr/>
        </p:nvSpPr>
        <p:spPr>
          <a:xfrm>
            <a:off x="3707904" y="4149080"/>
            <a:ext cx="1656184" cy="12241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139952" y="4221088"/>
            <a:ext cx="1008112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Nodes</a:t>
            </a:r>
            <a:r>
              <a:rPr lang="fr-FR" sz="1200" dirty="0" smtClean="0"/>
              <a:t> pool</a:t>
            </a:r>
            <a:endParaRPr lang="fr-FR" sz="1200" dirty="0" smtClean="0"/>
          </a:p>
        </p:txBody>
      </p:sp>
      <p:sp>
        <p:nvSpPr>
          <p:cNvPr id="48" name="Rectangle à coins arrondis 47"/>
          <p:cNvSpPr/>
          <p:nvPr/>
        </p:nvSpPr>
        <p:spPr>
          <a:xfrm>
            <a:off x="3851920" y="4653136"/>
            <a:ext cx="864096" cy="216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child</a:t>
            </a:r>
            <a:r>
              <a:rPr lang="fr-FR" sz="1000" dirty="0" smtClean="0"/>
              <a:t> </a:t>
            </a:r>
            <a:r>
              <a:rPr lang="fr-FR" sz="1000" dirty="0" err="1" smtClean="0"/>
              <a:t>array</a:t>
            </a:r>
            <a:endParaRPr lang="fr-FR" sz="1000" dirty="0" smtClean="0"/>
          </a:p>
        </p:txBody>
      </p:sp>
      <p:sp>
        <p:nvSpPr>
          <p:cNvPr id="49" name="Rectangle à coins arrondis 48"/>
          <p:cNvSpPr/>
          <p:nvPr/>
        </p:nvSpPr>
        <p:spPr>
          <a:xfrm>
            <a:off x="3851920" y="5013176"/>
            <a:ext cx="864096" cy="216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d</a:t>
            </a:r>
            <a:r>
              <a:rPr lang="fr-FR" sz="1000" dirty="0" smtClean="0"/>
              <a:t>ata </a:t>
            </a:r>
            <a:r>
              <a:rPr lang="fr-FR" sz="1000" dirty="0" err="1" smtClean="0"/>
              <a:t>array</a:t>
            </a:r>
            <a:endParaRPr lang="fr-FR" sz="1000" dirty="0" smtClean="0"/>
          </a:p>
        </p:txBody>
      </p:sp>
      <p:sp>
        <p:nvSpPr>
          <p:cNvPr id="50" name="Rectangle à coins arrondis 49"/>
          <p:cNvSpPr/>
          <p:nvPr/>
        </p:nvSpPr>
        <p:spPr>
          <a:xfrm>
            <a:off x="5652120" y="5085184"/>
            <a:ext cx="1080120" cy="3600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3D texture </a:t>
            </a:r>
            <a:r>
              <a:rPr lang="fr-FR" sz="1000" dirty="0" err="1" smtClean="0"/>
              <a:t>channel</a:t>
            </a:r>
            <a:r>
              <a:rPr lang="fr-FR" sz="1000" dirty="0" smtClean="0"/>
              <a:t> #1</a:t>
            </a:r>
            <a:endParaRPr lang="fr-FR" sz="1000" dirty="0" smtClean="0"/>
          </a:p>
        </p:txBody>
      </p:sp>
      <p:sp>
        <p:nvSpPr>
          <p:cNvPr id="51" name="Rectangle à coins arrondis 50"/>
          <p:cNvSpPr/>
          <p:nvPr/>
        </p:nvSpPr>
        <p:spPr>
          <a:xfrm>
            <a:off x="4788024" y="4797152"/>
            <a:ext cx="504056" cy="2880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p</a:t>
            </a:r>
            <a:r>
              <a:rPr lang="fr-FR" sz="800" dirty="0" smtClean="0"/>
              <a:t>er</a:t>
            </a:r>
          </a:p>
          <a:p>
            <a:pPr algn="ctr"/>
            <a:r>
              <a:rPr lang="fr-FR" sz="800" dirty="0" smtClean="0"/>
              <a:t> </a:t>
            </a:r>
            <a:r>
              <a:rPr lang="fr-FR" sz="800" dirty="0" err="1" smtClean="0"/>
              <a:t>node</a:t>
            </a:r>
            <a:endParaRPr lang="fr-FR" sz="800" dirty="0" smtClean="0"/>
          </a:p>
        </p:txBody>
      </p:sp>
      <p:sp>
        <p:nvSpPr>
          <p:cNvPr id="52" name="Rectangle à coins arrondis 51"/>
          <p:cNvSpPr/>
          <p:nvPr/>
        </p:nvSpPr>
        <p:spPr>
          <a:xfrm>
            <a:off x="3707904" y="3284984"/>
            <a:ext cx="648072" cy="2880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p</a:t>
            </a:r>
            <a:r>
              <a:rPr lang="fr-FR" sz="800" dirty="0" smtClean="0"/>
              <a:t>er</a:t>
            </a:r>
          </a:p>
          <a:p>
            <a:pPr algn="ctr"/>
            <a:r>
              <a:rPr lang="fr-FR" sz="800" dirty="0" err="1" smtClean="0"/>
              <a:t>node</a:t>
            </a:r>
            <a:r>
              <a:rPr lang="fr-FR" sz="800" dirty="0" smtClean="0"/>
              <a:t> </a:t>
            </a:r>
            <a:r>
              <a:rPr lang="fr-FR" sz="800" dirty="0" err="1" smtClean="0"/>
              <a:t>tile</a:t>
            </a:r>
            <a:endParaRPr lang="fr-FR" sz="800" dirty="0" smtClean="0"/>
          </a:p>
        </p:txBody>
      </p:sp>
      <p:sp>
        <p:nvSpPr>
          <p:cNvPr id="54" name="Rectangle à coins arrondis 53"/>
          <p:cNvSpPr/>
          <p:nvPr/>
        </p:nvSpPr>
        <p:spPr>
          <a:xfrm>
            <a:off x="6876256" y="4797152"/>
            <a:ext cx="432048" cy="2880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p</a:t>
            </a:r>
            <a:r>
              <a:rPr lang="fr-FR" sz="800" dirty="0" smtClean="0"/>
              <a:t>er</a:t>
            </a:r>
          </a:p>
          <a:p>
            <a:pPr algn="ctr"/>
            <a:r>
              <a:rPr lang="fr-FR" sz="800" dirty="0" err="1" smtClean="0"/>
              <a:t>voxel</a:t>
            </a:r>
            <a:endParaRPr lang="fr-FR" sz="800" dirty="0" smtClean="0"/>
          </a:p>
        </p:txBody>
      </p:sp>
      <p:sp>
        <p:nvSpPr>
          <p:cNvPr id="55" name="Rectangle à coins arrondis 54"/>
          <p:cNvSpPr/>
          <p:nvPr/>
        </p:nvSpPr>
        <p:spPr>
          <a:xfrm>
            <a:off x="5508104" y="3284984"/>
            <a:ext cx="432048" cy="2880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p</a:t>
            </a:r>
            <a:r>
              <a:rPr lang="fr-FR" sz="800" dirty="0" smtClean="0"/>
              <a:t>er</a:t>
            </a:r>
          </a:p>
          <a:p>
            <a:pPr algn="ctr"/>
            <a:r>
              <a:rPr lang="fr-FR" sz="800" dirty="0" smtClean="0"/>
              <a:t>brick</a:t>
            </a:r>
            <a:endParaRPr lang="fr-FR" sz="800" dirty="0" smtClean="0"/>
          </a:p>
        </p:txBody>
      </p:sp>
      <p:sp>
        <p:nvSpPr>
          <p:cNvPr id="56" name="Rectangle à coins arrondis 55"/>
          <p:cNvSpPr/>
          <p:nvPr/>
        </p:nvSpPr>
        <p:spPr>
          <a:xfrm>
            <a:off x="5508104" y="1052736"/>
            <a:ext cx="504056" cy="2880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p</a:t>
            </a:r>
            <a:r>
              <a:rPr lang="fr-FR" sz="800" dirty="0" smtClean="0"/>
              <a:t>er</a:t>
            </a:r>
          </a:p>
          <a:p>
            <a:pPr algn="ctr"/>
            <a:r>
              <a:rPr lang="fr-FR" sz="800" dirty="0" smtClean="0"/>
              <a:t> </a:t>
            </a:r>
            <a:r>
              <a:rPr lang="fr-FR" sz="800" dirty="0" err="1" smtClean="0"/>
              <a:t>node</a:t>
            </a:r>
            <a:endParaRPr lang="fr-FR" sz="800" dirty="0" smtClean="0"/>
          </a:p>
        </p:txBody>
      </p:sp>
    </p:spTree>
    <p:extLst>
      <p:ext uri="{BB962C8B-B14F-4D97-AF65-F5344CB8AC3E}">
        <p14:creationId xmlns:p14="http://schemas.microsoft.com/office/powerpoint/2010/main" xmlns="" val="4061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à coins arrondis 36"/>
          <p:cNvSpPr/>
          <p:nvPr/>
        </p:nvSpPr>
        <p:spPr>
          <a:xfrm>
            <a:off x="3995936" y="2204864"/>
            <a:ext cx="1008112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Nodes</a:t>
            </a:r>
            <a:r>
              <a:rPr lang="fr-FR" sz="1200" dirty="0" smtClean="0"/>
              <a:t> cache</a:t>
            </a:r>
            <a:endParaRPr lang="fr-FR" sz="1200" dirty="0" smtClean="0"/>
          </a:p>
        </p:txBody>
      </p:sp>
      <p:sp>
        <p:nvSpPr>
          <p:cNvPr id="38" name="Rectangle à coins arrondis 37"/>
          <p:cNvSpPr/>
          <p:nvPr/>
        </p:nvSpPr>
        <p:spPr>
          <a:xfrm>
            <a:off x="755576" y="2348880"/>
            <a:ext cx="864096" cy="216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timeStamps</a:t>
            </a:r>
            <a:endParaRPr lang="fr-FR" sz="1000" dirty="0" smtClean="0"/>
          </a:p>
        </p:txBody>
      </p:sp>
      <p:sp>
        <p:nvSpPr>
          <p:cNvPr id="39" name="Rectangle à coins arrondis 38"/>
          <p:cNvSpPr/>
          <p:nvPr/>
        </p:nvSpPr>
        <p:spPr>
          <a:xfrm>
            <a:off x="755576" y="4869160"/>
            <a:ext cx="1224136" cy="216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elementAddresses</a:t>
            </a:r>
            <a:endParaRPr lang="fr-FR" sz="10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1331640" y="3645024"/>
            <a:ext cx="432048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1763688" y="3645024"/>
            <a:ext cx="432048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195736" y="3645024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2627784" y="3645024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3059832" y="3645024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3491880" y="3645024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923928" y="3645024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4355976" y="3645024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4788024" y="3645024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220072" y="3645024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5652120" y="3645024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6084168" y="3645024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6516216" y="3645024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6948264" y="3645024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7380312" y="3645024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7812360" y="3645024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1331640" y="6021288"/>
            <a:ext cx="432048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1763688" y="6021288"/>
            <a:ext cx="432048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2195736" y="6021288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627784" y="6021288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3059832" y="6021288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3491880" y="6021288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3923928" y="6021288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4355976" y="6021288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4788024" y="6021288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5220072" y="6021288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5652120" y="6021288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6084168" y="6021288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6516216" y="6021288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6948264" y="6021288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7380312" y="6021288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7812360" y="6021288"/>
            <a:ext cx="432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à coins arrondis 86"/>
          <p:cNvSpPr/>
          <p:nvPr/>
        </p:nvSpPr>
        <p:spPr>
          <a:xfrm>
            <a:off x="1763688" y="2492896"/>
            <a:ext cx="648072" cy="2880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p</a:t>
            </a:r>
            <a:r>
              <a:rPr lang="fr-FR" sz="800" dirty="0" smtClean="0"/>
              <a:t>er</a:t>
            </a:r>
          </a:p>
          <a:p>
            <a:pPr algn="ctr"/>
            <a:r>
              <a:rPr lang="fr-FR" sz="800" dirty="0" err="1" smtClean="0"/>
              <a:t>node</a:t>
            </a:r>
            <a:r>
              <a:rPr lang="fr-FR" sz="800" dirty="0" smtClean="0"/>
              <a:t> </a:t>
            </a:r>
            <a:r>
              <a:rPr lang="fr-FR" sz="800" dirty="0" err="1" smtClean="0"/>
              <a:t>tile</a:t>
            </a:r>
            <a:endParaRPr lang="fr-FR" sz="800" dirty="0" smtClean="0"/>
          </a:p>
        </p:txBody>
      </p:sp>
      <p:sp>
        <p:nvSpPr>
          <p:cNvPr id="88" name="Rectangle à coins arrondis 87"/>
          <p:cNvSpPr/>
          <p:nvPr/>
        </p:nvSpPr>
        <p:spPr>
          <a:xfrm>
            <a:off x="2123728" y="4941168"/>
            <a:ext cx="648072" cy="2880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p</a:t>
            </a:r>
            <a:r>
              <a:rPr lang="fr-FR" sz="800" dirty="0" smtClean="0"/>
              <a:t>er</a:t>
            </a:r>
          </a:p>
          <a:p>
            <a:pPr algn="ctr"/>
            <a:r>
              <a:rPr lang="fr-FR" sz="800" dirty="0" err="1" smtClean="0"/>
              <a:t>node</a:t>
            </a:r>
            <a:r>
              <a:rPr lang="fr-FR" sz="800" dirty="0" smtClean="0"/>
              <a:t> </a:t>
            </a:r>
            <a:r>
              <a:rPr lang="fr-FR" sz="800" dirty="0" err="1" smtClean="0"/>
              <a:t>tile</a:t>
            </a:r>
            <a:endParaRPr lang="fr-FR" sz="800" dirty="0" smtClean="0"/>
          </a:p>
        </p:txBody>
      </p:sp>
      <p:sp>
        <p:nvSpPr>
          <p:cNvPr id="89" name="Rectangle à coins arrondis 88"/>
          <p:cNvSpPr/>
          <p:nvPr/>
        </p:nvSpPr>
        <p:spPr>
          <a:xfrm>
            <a:off x="1403648" y="4077072"/>
            <a:ext cx="648072" cy="21602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u</a:t>
            </a:r>
            <a:r>
              <a:rPr lang="fr-FR" sz="800" b="1" dirty="0" smtClean="0"/>
              <a:t>n-</a:t>
            </a:r>
            <a:r>
              <a:rPr lang="fr-FR" sz="800" b="1" dirty="0" err="1" smtClean="0"/>
              <a:t>used</a:t>
            </a:r>
            <a:endParaRPr lang="fr-FR" sz="800" b="1" dirty="0" smtClean="0"/>
          </a:p>
        </p:txBody>
      </p:sp>
      <p:sp>
        <p:nvSpPr>
          <p:cNvPr id="90" name="Rectangle à coins arrondis 89"/>
          <p:cNvSpPr/>
          <p:nvPr/>
        </p:nvSpPr>
        <p:spPr>
          <a:xfrm>
            <a:off x="1403648" y="6381328"/>
            <a:ext cx="648072" cy="21602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u</a:t>
            </a:r>
            <a:r>
              <a:rPr lang="fr-FR" sz="800" b="1" dirty="0" smtClean="0"/>
              <a:t>n-</a:t>
            </a:r>
            <a:r>
              <a:rPr lang="fr-FR" sz="800" b="1" dirty="0" err="1" smtClean="0"/>
              <a:t>used</a:t>
            </a:r>
            <a:endParaRPr lang="fr-FR" sz="800" b="1" dirty="0" smtClean="0"/>
          </a:p>
        </p:txBody>
      </p:sp>
      <p:sp>
        <p:nvSpPr>
          <p:cNvPr id="91" name="Rectangle à coins arrondis 90"/>
          <p:cNvSpPr/>
          <p:nvPr/>
        </p:nvSpPr>
        <p:spPr>
          <a:xfrm>
            <a:off x="1979712" y="3068960"/>
            <a:ext cx="648072" cy="21602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err="1" smtClean="0"/>
              <a:t>root</a:t>
            </a:r>
            <a:r>
              <a:rPr lang="fr-FR" sz="800" b="1" dirty="0" smtClean="0"/>
              <a:t> </a:t>
            </a:r>
            <a:r>
              <a:rPr lang="fr-FR" sz="800" b="1" dirty="0" err="1" smtClean="0"/>
              <a:t>node</a:t>
            </a:r>
            <a:endParaRPr lang="fr-FR" sz="800" b="1" dirty="0" smtClean="0"/>
          </a:p>
        </p:txBody>
      </p:sp>
      <p:cxnSp>
        <p:nvCxnSpPr>
          <p:cNvPr id="93" name="Connecteur droit avec flèche 92"/>
          <p:cNvCxnSpPr>
            <a:stCxn id="91" idx="2"/>
          </p:cNvCxnSpPr>
          <p:nvPr/>
        </p:nvCxnSpPr>
        <p:spPr>
          <a:xfrm flipH="1">
            <a:off x="2051720" y="3284984"/>
            <a:ext cx="2520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à coins arrondis 93"/>
          <p:cNvSpPr/>
          <p:nvPr/>
        </p:nvSpPr>
        <p:spPr>
          <a:xfrm>
            <a:off x="899592" y="3068960"/>
            <a:ext cx="648072" cy="21602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err="1" smtClean="0"/>
              <a:t>reserved</a:t>
            </a:r>
            <a:endParaRPr lang="fr-FR" sz="800" b="1" dirty="0" smtClean="0"/>
          </a:p>
        </p:txBody>
      </p:sp>
      <p:cxnSp>
        <p:nvCxnSpPr>
          <p:cNvPr id="96" name="Connecteur droit avec flèche 95"/>
          <p:cNvCxnSpPr>
            <a:stCxn id="94" idx="2"/>
          </p:cNvCxnSpPr>
          <p:nvPr/>
        </p:nvCxnSpPr>
        <p:spPr>
          <a:xfrm>
            <a:off x="1223628" y="3284984"/>
            <a:ext cx="3240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à coins arrondis 96"/>
          <p:cNvSpPr/>
          <p:nvPr/>
        </p:nvSpPr>
        <p:spPr>
          <a:xfrm>
            <a:off x="1979712" y="5445224"/>
            <a:ext cx="648072" cy="21602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err="1" smtClean="0"/>
              <a:t>root</a:t>
            </a:r>
            <a:r>
              <a:rPr lang="fr-FR" sz="800" b="1" dirty="0" smtClean="0"/>
              <a:t> </a:t>
            </a:r>
            <a:r>
              <a:rPr lang="fr-FR" sz="800" b="1" dirty="0" err="1" smtClean="0"/>
              <a:t>node</a:t>
            </a:r>
            <a:endParaRPr lang="fr-FR" sz="800" b="1" dirty="0" smtClean="0"/>
          </a:p>
        </p:txBody>
      </p:sp>
      <p:cxnSp>
        <p:nvCxnSpPr>
          <p:cNvPr id="98" name="Connecteur droit avec flèche 97"/>
          <p:cNvCxnSpPr>
            <a:stCxn id="97" idx="2"/>
          </p:cNvCxnSpPr>
          <p:nvPr/>
        </p:nvCxnSpPr>
        <p:spPr>
          <a:xfrm flipH="1">
            <a:off x="2051720" y="5661248"/>
            <a:ext cx="2520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à coins arrondis 98"/>
          <p:cNvSpPr/>
          <p:nvPr/>
        </p:nvSpPr>
        <p:spPr>
          <a:xfrm>
            <a:off x="899592" y="5445224"/>
            <a:ext cx="648072" cy="21602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err="1" smtClean="0"/>
              <a:t>reserved</a:t>
            </a:r>
            <a:endParaRPr lang="fr-FR" sz="800" b="1" dirty="0" smtClean="0"/>
          </a:p>
        </p:txBody>
      </p:sp>
      <p:cxnSp>
        <p:nvCxnSpPr>
          <p:cNvPr id="100" name="Connecteur droit avec flèche 99"/>
          <p:cNvCxnSpPr>
            <a:stCxn id="99" idx="2"/>
          </p:cNvCxnSpPr>
          <p:nvPr/>
        </p:nvCxnSpPr>
        <p:spPr>
          <a:xfrm>
            <a:off x="1223628" y="5661248"/>
            <a:ext cx="3240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187624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1323256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1484040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1619672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/>
          <p:nvPr/>
        </p:nvSpPr>
        <p:spPr>
          <a:xfrm>
            <a:off x="1755304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/>
          <p:cNvSpPr/>
          <p:nvPr/>
        </p:nvSpPr>
        <p:spPr>
          <a:xfrm>
            <a:off x="1890936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119"/>
          <p:cNvSpPr/>
          <p:nvPr/>
        </p:nvSpPr>
        <p:spPr>
          <a:xfrm>
            <a:off x="2051720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Rectangle 120"/>
          <p:cNvSpPr/>
          <p:nvPr/>
        </p:nvSpPr>
        <p:spPr>
          <a:xfrm>
            <a:off x="2187352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/>
          <p:nvPr/>
        </p:nvSpPr>
        <p:spPr>
          <a:xfrm>
            <a:off x="2420144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/>
          <p:cNvSpPr/>
          <p:nvPr/>
        </p:nvSpPr>
        <p:spPr>
          <a:xfrm>
            <a:off x="2555776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/>
          <p:cNvSpPr/>
          <p:nvPr/>
        </p:nvSpPr>
        <p:spPr>
          <a:xfrm>
            <a:off x="2716560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/>
          <p:cNvSpPr/>
          <p:nvPr/>
        </p:nvSpPr>
        <p:spPr>
          <a:xfrm>
            <a:off x="2852192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/>
          <p:cNvSpPr/>
          <p:nvPr/>
        </p:nvSpPr>
        <p:spPr>
          <a:xfrm>
            <a:off x="2987824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/>
          <p:cNvSpPr/>
          <p:nvPr/>
        </p:nvSpPr>
        <p:spPr>
          <a:xfrm>
            <a:off x="3123456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3275856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/>
          <p:cNvSpPr/>
          <p:nvPr/>
        </p:nvSpPr>
        <p:spPr>
          <a:xfrm>
            <a:off x="3411488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/>
          <p:cNvSpPr/>
          <p:nvPr/>
        </p:nvSpPr>
        <p:spPr>
          <a:xfrm>
            <a:off x="3635896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/>
          <p:cNvSpPr/>
          <p:nvPr/>
        </p:nvSpPr>
        <p:spPr>
          <a:xfrm>
            <a:off x="3771528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/>
          <p:cNvSpPr/>
          <p:nvPr/>
        </p:nvSpPr>
        <p:spPr>
          <a:xfrm>
            <a:off x="3932312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/>
          <p:cNvSpPr/>
          <p:nvPr/>
        </p:nvSpPr>
        <p:spPr>
          <a:xfrm>
            <a:off x="4067944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/>
          <p:cNvSpPr/>
          <p:nvPr/>
        </p:nvSpPr>
        <p:spPr>
          <a:xfrm>
            <a:off x="4203576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/>
          <p:cNvSpPr/>
          <p:nvPr/>
        </p:nvSpPr>
        <p:spPr>
          <a:xfrm>
            <a:off x="4339208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/>
          <p:cNvSpPr/>
          <p:nvPr/>
        </p:nvSpPr>
        <p:spPr>
          <a:xfrm>
            <a:off x="4491608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>
            <a:off x="4627240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/>
          <p:cNvSpPr/>
          <p:nvPr/>
        </p:nvSpPr>
        <p:spPr>
          <a:xfrm>
            <a:off x="4860032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>
            <a:off x="4995664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/>
          <p:cNvSpPr/>
          <p:nvPr/>
        </p:nvSpPr>
        <p:spPr>
          <a:xfrm>
            <a:off x="5156448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/>
          <p:cNvSpPr/>
          <p:nvPr/>
        </p:nvSpPr>
        <p:spPr>
          <a:xfrm>
            <a:off x="5292080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 141"/>
          <p:cNvSpPr/>
          <p:nvPr/>
        </p:nvSpPr>
        <p:spPr>
          <a:xfrm>
            <a:off x="5427712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/>
          <p:cNvSpPr/>
          <p:nvPr/>
        </p:nvSpPr>
        <p:spPr>
          <a:xfrm>
            <a:off x="5563344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/>
          <p:cNvSpPr/>
          <p:nvPr/>
        </p:nvSpPr>
        <p:spPr>
          <a:xfrm>
            <a:off x="5715744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/>
          <p:cNvSpPr/>
          <p:nvPr/>
        </p:nvSpPr>
        <p:spPr>
          <a:xfrm>
            <a:off x="5851376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à coins arrondis 145"/>
          <p:cNvSpPr/>
          <p:nvPr/>
        </p:nvSpPr>
        <p:spPr>
          <a:xfrm>
            <a:off x="683568" y="404664"/>
            <a:ext cx="864096" cy="216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child</a:t>
            </a:r>
            <a:r>
              <a:rPr lang="fr-FR" sz="1000" dirty="0" smtClean="0"/>
              <a:t> </a:t>
            </a:r>
            <a:r>
              <a:rPr lang="fr-FR" sz="1000" dirty="0" err="1" smtClean="0"/>
              <a:t>array</a:t>
            </a:r>
            <a:endParaRPr lang="fr-FR" sz="1000" dirty="0" smtClean="0"/>
          </a:p>
        </p:txBody>
      </p:sp>
      <p:sp>
        <p:nvSpPr>
          <p:cNvPr id="147" name="Rectangle à coins arrondis 146"/>
          <p:cNvSpPr/>
          <p:nvPr/>
        </p:nvSpPr>
        <p:spPr>
          <a:xfrm>
            <a:off x="3995936" y="116632"/>
            <a:ext cx="1008112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Nodes</a:t>
            </a:r>
            <a:r>
              <a:rPr lang="fr-FR" sz="1200" dirty="0" smtClean="0"/>
              <a:t> pool</a:t>
            </a:r>
            <a:endParaRPr lang="fr-FR" sz="1200" dirty="0" smtClean="0"/>
          </a:p>
        </p:txBody>
      </p:sp>
      <p:sp>
        <p:nvSpPr>
          <p:cNvPr id="148" name="Rectangle à coins arrondis 147"/>
          <p:cNvSpPr/>
          <p:nvPr/>
        </p:nvSpPr>
        <p:spPr>
          <a:xfrm>
            <a:off x="1691680" y="404664"/>
            <a:ext cx="504056" cy="2880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p</a:t>
            </a:r>
            <a:r>
              <a:rPr lang="fr-FR" sz="800" dirty="0" smtClean="0"/>
              <a:t>er</a:t>
            </a:r>
          </a:p>
          <a:p>
            <a:pPr algn="ctr"/>
            <a:r>
              <a:rPr lang="fr-FR" sz="800" dirty="0" smtClean="0"/>
              <a:t> </a:t>
            </a:r>
            <a:r>
              <a:rPr lang="fr-FR" sz="800" dirty="0" err="1" smtClean="0"/>
              <a:t>node</a:t>
            </a:r>
            <a:endParaRPr lang="fr-FR" sz="800" dirty="0" smtClean="0"/>
          </a:p>
        </p:txBody>
      </p:sp>
      <p:sp>
        <p:nvSpPr>
          <p:cNvPr id="149" name="Rectangle à coins arrondis 148"/>
          <p:cNvSpPr/>
          <p:nvPr/>
        </p:nvSpPr>
        <p:spPr>
          <a:xfrm>
            <a:off x="1331640" y="1484784"/>
            <a:ext cx="648072" cy="21602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err="1" smtClean="0"/>
              <a:t>reserved</a:t>
            </a:r>
            <a:endParaRPr lang="fr-FR" sz="800" b="1" dirty="0" smtClean="0"/>
          </a:p>
        </p:txBody>
      </p:sp>
      <p:cxnSp>
        <p:nvCxnSpPr>
          <p:cNvPr id="151" name="Connecteur droit avec flèche 150"/>
          <p:cNvCxnSpPr/>
          <p:nvPr/>
        </p:nvCxnSpPr>
        <p:spPr>
          <a:xfrm flipH="1" flipV="1">
            <a:off x="1331640" y="1268760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à coins arrondis 151"/>
          <p:cNvSpPr/>
          <p:nvPr/>
        </p:nvSpPr>
        <p:spPr>
          <a:xfrm>
            <a:off x="2627784" y="1484784"/>
            <a:ext cx="648072" cy="21602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err="1" smtClean="0"/>
              <a:t>root</a:t>
            </a:r>
            <a:r>
              <a:rPr lang="fr-FR" sz="800" b="1" dirty="0" smtClean="0"/>
              <a:t> </a:t>
            </a:r>
            <a:r>
              <a:rPr lang="fr-FR" sz="800" b="1" dirty="0" err="1" smtClean="0"/>
              <a:t>node</a:t>
            </a:r>
            <a:endParaRPr lang="fr-FR" sz="800" b="1" dirty="0" smtClean="0"/>
          </a:p>
        </p:txBody>
      </p:sp>
      <p:sp>
        <p:nvSpPr>
          <p:cNvPr id="155" name="Rectangle 154"/>
          <p:cNvSpPr/>
          <p:nvPr/>
        </p:nvSpPr>
        <p:spPr>
          <a:xfrm>
            <a:off x="6084168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/>
          <p:cNvSpPr/>
          <p:nvPr/>
        </p:nvSpPr>
        <p:spPr>
          <a:xfrm>
            <a:off x="6219800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>
            <a:off x="6380584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/>
          <p:cNvSpPr/>
          <p:nvPr/>
        </p:nvSpPr>
        <p:spPr>
          <a:xfrm>
            <a:off x="6516216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Rectangle 158"/>
          <p:cNvSpPr/>
          <p:nvPr/>
        </p:nvSpPr>
        <p:spPr>
          <a:xfrm>
            <a:off x="6651848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159"/>
          <p:cNvSpPr/>
          <p:nvPr/>
        </p:nvSpPr>
        <p:spPr>
          <a:xfrm>
            <a:off x="6787480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 160"/>
          <p:cNvSpPr/>
          <p:nvPr/>
        </p:nvSpPr>
        <p:spPr>
          <a:xfrm>
            <a:off x="6939880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/>
          <p:cNvSpPr/>
          <p:nvPr/>
        </p:nvSpPr>
        <p:spPr>
          <a:xfrm>
            <a:off x="7075512" y="980728"/>
            <a:ext cx="135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droit avec flèche 173"/>
          <p:cNvCxnSpPr/>
          <p:nvPr/>
        </p:nvCxnSpPr>
        <p:spPr>
          <a:xfrm flipH="1" flipV="1">
            <a:off x="2555776" y="1268760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179512" y="1916832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>
            <a:off x="2267744" y="4581128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à coins arrondis 181"/>
          <p:cNvSpPr/>
          <p:nvPr/>
        </p:nvSpPr>
        <p:spPr>
          <a:xfrm>
            <a:off x="6300192" y="2564904"/>
            <a:ext cx="187220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1000" dirty="0" smtClean="0"/>
              <a:t>If a </a:t>
            </a:r>
            <a:r>
              <a:rPr lang="fr-FR" sz="1000" dirty="0" err="1" smtClean="0"/>
              <a:t>node</a:t>
            </a:r>
            <a:r>
              <a:rPr lang="fr-FR" sz="1000" dirty="0" smtClean="0"/>
              <a:t> </a:t>
            </a:r>
            <a:r>
              <a:rPr lang="fr-FR" sz="1000" dirty="0" err="1" smtClean="0"/>
              <a:t>is</a:t>
            </a:r>
            <a:r>
              <a:rPr lang="fr-FR" sz="1000" dirty="0" smtClean="0"/>
              <a:t> </a:t>
            </a:r>
            <a:r>
              <a:rPr lang="fr-FR" sz="1000" dirty="0" err="1" smtClean="0"/>
              <a:t>flagged</a:t>
            </a:r>
            <a:r>
              <a:rPr lang="fr-FR" sz="1000" dirty="0" smtClean="0"/>
              <a:t> as « </a:t>
            </a:r>
            <a:r>
              <a:rPr lang="fr-FR" sz="1000" dirty="0" err="1" smtClean="0"/>
              <a:t>used</a:t>
            </a:r>
            <a:r>
              <a:rPr lang="fr-FR" sz="1000" dirty="0" smtClean="0"/>
              <a:t> », </a:t>
            </a:r>
            <a:r>
              <a:rPr lang="fr-FR" sz="1000" dirty="0" err="1" smtClean="0"/>
              <a:t>its</a:t>
            </a:r>
            <a:r>
              <a:rPr lang="fr-FR" sz="1000" dirty="0" smtClean="0"/>
              <a:t> </a:t>
            </a:r>
            <a:r>
              <a:rPr lang="fr-FR" sz="1000" dirty="0" err="1" smtClean="0"/>
              <a:t>associated</a:t>
            </a:r>
            <a:r>
              <a:rPr lang="fr-FR" sz="1000" dirty="0" smtClean="0"/>
              <a:t> </a:t>
            </a:r>
            <a:r>
              <a:rPr lang="fr-FR" sz="1000" dirty="0" err="1" smtClean="0"/>
              <a:t>node</a:t>
            </a:r>
            <a:r>
              <a:rPr lang="fr-FR" sz="1000" dirty="0" smtClean="0"/>
              <a:t> </a:t>
            </a:r>
            <a:r>
              <a:rPr lang="fr-FR" sz="1000" dirty="0" err="1" smtClean="0"/>
              <a:t>tile</a:t>
            </a:r>
            <a:r>
              <a:rPr lang="fr-FR" sz="1000" dirty="0" smtClean="0"/>
              <a:t> index stores the </a:t>
            </a:r>
            <a:r>
              <a:rPr lang="fr-FR" sz="1000" dirty="0" err="1" smtClean="0"/>
              <a:t>current</a:t>
            </a:r>
            <a:r>
              <a:rPr lang="fr-FR" sz="1000" dirty="0" smtClean="0"/>
              <a:t> time.</a:t>
            </a:r>
            <a:endParaRPr lang="fr-FR" sz="1000" dirty="0"/>
          </a:p>
        </p:txBody>
      </p:sp>
      <p:sp>
        <p:nvSpPr>
          <p:cNvPr id="183" name="Rectangle à coins arrondis 182"/>
          <p:cNvSpPr/>
          <p:nvPr/>
        </p:nvSpPr>
        <p:spPr>
          <a:xfrm>
            <a:off x="6300192" y="5085184"/>
            <a:ext cx="187220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1000" dirty="0" smtClean="0"/>
              <a:t>« </a:t>
            </a:r>
            <a:r>
              <a:rPr lang="fr-FR" sz="1000" dirty="0" err="1" smtClean="0"/>
              <a:t>Sorted</a:t>
            </a:r>
            <a:r>
              <a:rPr lang="fr-FR" sz="1000" dirty="0" smtClean="0"/>
              <a:t> </a:t>
            </a:r>
            <a:r>
              <a:rPr lang="fr-FR" sz="1000" dirty="0" err="1" smtClean="0"/>
              <a:t>list</a:t>
            </a:r>
            <a:r>
              <a:rPr lang="fr-FR" sz="1000" dirty="0" smtClean="0"/>
              <a:t> » of </a:t>
            </a:r>
            <a:r>
              <a:rPr lang="fr-FR" sz="1000" dirty="0" err="1" smtClean="0"/>
              <a:t>node</a:t>
            </a:r>
            <a:r>
              <a:rPr lang="fr-FR" sz="1000" dirty="0" smtClean="0"/>
              <a:t> </a:t>
            </a:r>
            <a:r>
              <a:rPr lang="fr-FR" sz="1000" dirty="0" err="1" smtClean="0"/>
              <a:t>tile</a:t>
            </a:r>
            <a:r>
              <a:rPr lang="fr-FR" sz="1000" dirty="0" smtClean="0"/>
              <a:t> indexes. « </a:t>
            </a:r>
            <a:r>
              <a:rPr lang="fr-FR" sz="1000" dirty="0" err="1" smtClean="0"/>
              <a:t>Unused</a:t>
            </a:r>
            <a:r>
              <a:rPr lang="fr-FR" sz="1000" dirty="0" smtClean="0"/>
              <a:t> » </a:t>
            </a:r>
            <a:r>
              <a:rPr lang="fr-FR" sz="1000" dirty="0" err="1" smtClean="0"/>
              <a:t>ones</a:t>
            </a:r>
            <a:r>
              <a:rPr lang="fr-FR" sz="1000" dirty="0" smtClean="0"/>
              <a:t> first and « </a:t>
            </a:r>
            <a:r>
              <a:rPr lang="fr-FR" sz="1000" dirty="0" err="1" smtClean="0"/>
              <a:t>used</a:t>
            </a:r>
            <a:r>
              <a:rPr lang="fr-FR" sz="1000" dirty="0" smtClean="0"/>
              <a:t> » </a:t>
            </a:r>
            <a:r>
              <a:rPr lang="fr-FR" sz="1000" dirty="0" err="1" smtClean="0"/>
              <a:t>ones</a:t>
            </a:r>
            <a:r>
              <a:rPr lang="fr-FR" sz="1000" dirty="0" smtClean="0"/>
              <a:t> </a:t>
            </a:r>
            <a:r>
              <a:rPr lang="fr-FR" sz="1000" dirty="0" err="1" smtClean="0"/>
              <a:t>at</a:t>
            </a:r>
            <a:r>
              <a:rPr lang="fr-FR" sz="1000" dirty="0" smtClean="0"/>
              <a:t> the end.</a:t>
            </a:r>
          </a:p>
          <a:p>
            <a:pPr algn="just"/>
            <a:r>
              <a:rPr lang="fr-FR" sz="1000" dirty="0" smtClean="0"/>
              <a:t>LRU </a:t>
            </a:r>
            <a:r>
              <a:rPr lang="fr-FR" sz="1000" dirty="0" err="1" smtClean="0"/>
              <a:t>mechanism</a:t>
            </a:r>
            <a:endParaRPr lang="fr-FR" sz="1000" dirty="0"/>
          </a:p>
        </p:txBody>
      </p:sp>
      <p:cxnSp>
        <p:nvCxnSpPr>
          <p:cNvPr id="185" name="Connecteur droit 184"/>
          <p:cNvCxnSpPr/>
          <p:nvPr/>
        </p:nvCxnSpPr>
        <p:spPr>
          <a:xfrm>
            <a:off x="5652120" y="5589240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à coins arrondis 185"/>
          <p:cNvSpPr/>
          <p:nvPr/>
        </p:nvSpPr>
        <p:spPr>
          <a:xfrm>
            <a:off x="5796136" y="6381328"/>
            <a:ext cx="1872208" cy="21602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List of « </a:t>
            </a:r>
            <a:r>
              <a:rPr lang="fr-FR" sz="800" b="1" dirty="0" err="1" smtClean="0"/>
              <a:t>used</a:t>
            </a:r>
            <a:r>
              <a:rPr lang="fr-FR" sz="800" b="1" dirty="0" smtClean="0"/>
              <a:t> » </a:t>
            </a:r>
            <a:r>
              <a:rPr lang="fr-FR" sz="800" b="1" dirty="0" err="1" smtClean="0"/>
              <a:t>node</a:t>
            </a:r>
            <a:r>
              <a:rPr lang="fr-FR" sz="800" b="1" dirty="0" smtClean="0"/>
              <a:t> </a:t>
            </a:r>
            <a:r>
              <a:rPr lang="fr-FR" sz="800" b="1" dirty="0" err="1" smtClean="0"/>
              <a:t>tiles</a:t>
            </a:r>
            <a:r>
              <a:rPr lang="fr-FR" sz="800" b="1" dirty="0" smtClean="0"/>
              <a:t> (by indexes)</a:t>
            </a:r>
            <a:endParaRPr lang="fr-FR" sz="800" b="1" dirty="0" smtClean="0"/>
          </a:p>
        </p:txBody>
      </p:sp>
      <p:sp>
        <p:nvSpPr>
          <p:cNvPr id="187" name="Rectangle à coins arrondis 186"/>
          <p:cNvSpPr/>
          <p:nvPr/>
        </p:nvSpPr>
        <p:spPr>
          <a:xfrm>
            <a:off x="2771800" y="6381328"/>
            <a:ext cx="2088232" cy="2160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List of « un-</a:t>
            </a:r>
            <a:r>
              <a:rPr lang="fr-FR" sz="800" b="1" dirty="0" err="1" smtClean="0"/>
              <a:t>used</a:t>
            </a:r>
            <a:r>
              <a:rPr lang="fr-FR" sz="800" b="1" dirty="0" smtClean="0"/>
              <a:t> » </a:t>
            </a:r>
            <a:r>
              <a:rPr lang="fr-FR" sz="800" b="1" dirty="0" err="1" smtClean="0"/>
              <a:t>node</a:t>
            </a:r>
            <a:r>
              <a:rPr lang="fr-FR" sz="800" b="1" dirty="0" smtClean="0"/>
              <a:t> </a:t>
            </a:r>
            <a:r>
              <a:rPr lang="fr-FR" sz="800" b="1" dirty="0" err="1" smtClean="0"/>
              <a:t>tiles</a:t>
            </a:r>
            <a:r>
              <a:rPr lang="fr-FR" sz="800" b="1" dirty="0" smtClean="0"/>
              <a:t> (by indexes)</a:t>
            </a:r>
            <a:endParaRPr lang="fr-FR" sz="800" b="1" dirty="0" smtClean="0"/>
          </a:p>
        </p:txBody>
      </p:sp>
      <p:sp>
        <p:nvSpPr>
          <p:cNvPr id="188" name="Accolade fermante 187"/>
          <p:cNvSpPr/>
          <p:nvPr/>
        </p:nvSpPr>
        <p:spPr>
          <a:xfrm rot="16200000">
            <a:off x="2832378" y="200071"/>
            <a:ext cx="238885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Rectangle à coins arrondis 188"/>
          <p:cNvSpPr/>
          <p:nvPr/>
        </p:nvSpPr>
        <p:spPr>
          <a:xfrm>
            <a:off x="5796136" y="188640"/>
            <a:ext cx="792088" cy="2160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1 </a:t>
            </a:r>
            <a:r>
              <a:rPr lang="fr-FR" sz="800" b="1" dirty="0" err="1" smtClean="0"/>
              <a:t>node</a:t>
            </a:r>
            <a:r>
              <a:rPr lang="fr-FR" sz="800" b="1" dirty="0" smtClean="0"/>
              <a:t> </a:t>
            </a:r>
            <a:r>
              <a:rPr lang="fr-FR" sz="800" b="1" dirty="0" err="1" smtClean="0"/>
              <a:t>tile</a:t>
            </a:r>
            <a:endParaRPr lang="fr-FR" sz="800" b="1" dirty="0" smtClean="0"/>
          </a:p>
        </p:txBody>
      </p:sp>
      <p:sp>
        <p:nvSpPr>
          <p:cNvPr id="190" name="Accolade fermante 189"/>
          <p:cNvSpPr/>
          <p:nvPr/>
        </p:nvSpPr>
        <p:spPr>
          <a:xfrm rot="16200000">
            <a:off x="4056514" y="200071"/>
            <a:ext cx="238885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Accolade fermante 190"/>
          <p:cNvSpPr/>
          <p:nvPr/>
        </p:nvSpPr>
        <p:spPr>
          <a:xfrm rot="16200000">
            <a:off x="5280650" y="200071"/>
            <a:ext cx="238885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3" name="Connecteur droit avec flèche 192"/>
          <p:cNvCxnSpPr/>
          <p:nvPr/>
        </p:nvCxnSpPr>
        <p:spPr>
          <a:xfrm flipH="1">
            <a:off x="5508104" y="47667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à coins arrondis 193"/>
          <p:cNvSpPr/>
          <p:nvPr/>
        </p:nvSpPr>
        <p:spPr>
          <a:xfrm>
            <a:off x="7596336" y="332656"/>
            <a:ext cx="1440160" cy="11521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1000" dirty="0" smtClean="0"/>
              <a:t>NOTE : </a:t>
            </a:r>
          </a:p>
          <a:p>
            <a:pPr algn="just"/>
            <a:r>
              <a:rPr lang="fr-FR" sz="1000" dirty="0" err="1" smtClean="0"/>
              <a:t>there</a:t>
            </a:r>
            <a:r>
              <a:rPr lang="fr-FR" sz="1000" dirty="0" smtClean="0"/>
              <a:t> </a:t>
            </a:r>
            <a:r>
              <a:rPr lang="fr-FR" sz="1000" dirty="0" err="1" smtClean="0"/>
              <a:t>is</a:t>
            </a:r>
            <a:r>
              <a:rPr lang="fr-FR" sz="1000" dirty="0" smtClean="0"/>
              <a:t> no </a:t>
            </a:r>
            <a:r>
              <a:rPr lang="fr-FR" sz="1000" dirty="0" err="1" smtClean="0"/>
              <a:t>jump</a:t>
            </a:r>
            <a:r>
              <a:rPr lang="fr-FR" sz="1000" dirty="0" smtClean="0"/>
              <a:t>/</a:t>
            </a:r>
            <a:r>
              <a:rPr lang="fr-FR" sz="1000" dirty="0" err="1" smtClean="0"/>
              <a:t>hole</a:t>
            </a:r>
            <a:r>
              <a:rPr lang="fr-FR" sz="1000" dirty="0" smtClean="0"/>
              <a:t> </a:t>
            </a:r>
          </a:p>
          <a:p>
            <a:pPr algn="just"/>
            <a:r>
              <a:rPr lang="fr-FR" sz="1000" dirty="0" smtClean="0"/>
              <a:t>=&gt; </a:t>
            </a:r>
            <a:r>
              <a:rPr lang="fr-FR" sz="1000" dirty="0" err="1" smtClean="0"/>
              <a:t>each</a:t>
            </a:r>
            <a:r>
              <a:rPr lang="fr-FR" sz="1000" dirty="0" smtClean="0"/>
              <a:t> </a:t>
            </a:r>
            <a:r>
              <a:rPr lang="fr-FR" sz="1000" dirty="0" err="1" smtClean="0"/>
              <a:t>nodetile</a:t>
            </a:r>
            <a:r>
              <a:rPr lang="fr-FR" sz="1000" dirty="0" smtClean="0"/>
              <a:t> </a:t>
            </a:r>
            <a:r>
              <a:rPr lang="fr-FR" sz="1000" dirty="0" err="1" smtClean="0"/>
              <a:t>is</a:t>
            </a:r>
            <a:r>
              <a:rPr lang="fr-FR" sz="1000" dirty="0" smtClean="0"/>
              <a:t> </a:t>
            </a:r>
            <a:r>
              <a:rPr lang="fr-FR" sz="1000" dirty="0" err="1" smtClean="0"/>
              <a:t>inserted</a:t>
            </a:r>
            <a:r>
              <a:rPr lang="fr-FR" sz="1000" dirty="0" smtClean="0"/>
              <a:t> one </a:t>
            </a:r>
            <a:r>
              <a:rPr lang="fr-FR" sz="1000" dirty="0" err="1" smtClean="0"/>
              <a:t>after</a:t>
            </a:r>
            <a:r>
              <a:rPr lang="fr-FR" sz="1000" dirty="0" smtClean="0"/>
              <a:t> the </a:t>
            </a:r>
            <a:r>
              <a:rPr lang="fr-FR" sz="1000" dirty="0" err="1" smtClean="0"/>
              <a:t>other</a:t>
            </a:r>
            <a:r>
              <a:rPr lang="fr-FR" sz="1000" dirty="0" smtClean="0"/>
              <a:t>.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xmlns="" val="4061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230</Words>
  <Application>Microsoft Office PowerPoint</Application>
  <PresentationFormat>Affichage à l'écran (4:3)</PresentationFormat>
  <Paragraphs>87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PascalGuehl</dc:creator>
  <cp:lastModifiedBy>Pascal Guehl</cp:lastModifiedBy>
  <cp:revision>68</cp:revision>
  <dcterms:created xsi:type="dcterms:W3CDTF">2013-11-04T20:20:25Z</dcterms:created>
  <dcterms:modified xsi:type="dcterms:W3CDTF">2014-02-05T15:26:06Z</dcterms:modified>
</cp:coreProperties>
</file>