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6" r:id="rId5"/>
    <p:sldId id="267" r:id="rId6"/>
    <p:sldId id="270" r:id="rId7"/>
    <p:sldId id="268" r:id="rId8"/>
    <p:sldId id="269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59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76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11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94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58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16/01/2014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81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16/01/2014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48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16/01/2014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5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16/01/2014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31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16/01/2014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44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16/01/2014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36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A4F62-C33C-45D8-9EE0-1DEE3C7A0CEF}" type="datetimeFigureOut">
              <a:rPr lang="fr-FR" smtClean="0"/>
              <a:pPr/>
              <a:t>16/01/2014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92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1628800"/>
            <a:ext cx="8352928" cy="4032448"/>
          </a:xfrm>
        </p:spPr>
        <p:txBody>
          <a:bodyPr>
            <a:noAutofit/>
          </a:bodyPr>
          <a:lstStyle/>
          <a:p>
            <a:pPr algn="l"/>
            <a:r>
              <a:rPr lang="fr-FR" sz="2000" dirty="0" smtClean="0">
                <a:solidFill>
                  <a:schemeClr val="tx1"/>
                </a:solidFill>
              </a:rPr>
              <a:t>IDEA</a:t>
            </a:r>
          </a:p>
          <a:p>
            <a:pPr algn="l">
              <a:buFontTx/>
              <a:buChar char="-"/>
            </a:pP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smtClean="0">
                <a:solidFill>
                  <a:schemeClr val="tx1"/>
                </a:solidFill>
              </a:rPr>
              <a:t>Noise </a:t>
            </a:r>
            <a:r>
              <a:rPr lang="fr-FR" sz="2000" dirty="0" err="1" smtClean="0">
                <a:solidFill>
                  <a:schemeClr val="tx1"/>
                </a:solidFill>
              </a:rPr>
              <a:t>is</a:t>
            </a:r>
            <a:r>
              <a:rPr lang="fr-FR" sz="2000" dirty="0" smtClean="0">
                <a:solidFill>
                  <a:schemeClr val="tx1"/>
                </a:solidFill>
              </a:rPr>
              <a:t> a </a:t>
            </a:r>
            <a:r>
              <a:rPr lang="fr-FR" sz="2000" dirty="0" err="1" smtClean="0">
                <a:solidFill>
                  <a:schemeClr val="tx1"/>
                </a:solidFill>
              </a:rPr>
              <a:t>sum</a:t>
            </a:r>
            <a:r>
              <a:rPr lang="fr-FR" sz="2000" dirty="0" smtClean="0">
                <a:solidFill>
                  <a:schemeClr val="tx1"/>
                </a:solidFill>
              </a:rPr>
              <a:t> octaves : F(x</a:t>
            </a:r>
            <a:r>
              <a:rPr lang="fr-FR" sz="2000" dirty="0">
                <a:solidFill>
                  <a:schemeClr val="tx1"/>
                </a:solidFill>
              </a:rPr>
              <a:t>) = </a:t>
            </a:r>
            <a:r>
              <a:rPr lang="fr-FR" sz="2000" dirty="0" err="1">
                <a:solidFill>
                  <a:schemeClr val="tx1"/>
                </a:solidFill>
              </a:rPr>
              <a:t>Sum</a:t>
            </a:r>
            <a:r>
              <a:rPr lang="fr-FR" sz="2000" baseline="-25000" dirty="0" err="1">
                <a:solidFill>
                  <a:schemeClr val="tx1"/>
                </a:solidFill>
              </a:rPr>
              <a:t>i</a:t>
            </a:r>
            <a:r>
              <a:rPr lang="fr-FR" sz="2000" dirty="0">
                <a:solidFill>
                  <a:schemeClr val="tx1"/>
                </a:solidFill>
              </a:rPr>
              <a:t>( A . noise( B . x ) )</a:t>
            </a:r>
          </a:p>
          <a:p>
            <a:pPr algn="l">
              <a:buFontTx/>
              <a:buChar char="-"/>
            </a:pPr>
            <a:r>
              <a:rPr lang="fr-FR" sz="2000" dirty="0">
                <a:solidFill>
                  <a:schemeClr val="tx1"/>
                </a:solidFill>
              </a:rPr>
              <a:t> A </a:t>
            </a:r>
            <a:r>
              <a:rPr lang="fr-FR" sz="2000" dirty="0" smtClean="0">
                <a:solidFill>
                  <a:schemeClr val="tx1"/>
                </a:solidFill>
              </a:rPr>
              <a:t>( </a:t>
            </a:r>
            <a:r>
              <a:rPr lang="fr-FR" sz="2000" dirty="0">
                <a:solidFill>
                  <a:schemeClr val="tx1"/>
                </a:solidFill>
              </a:rPr>
              <a:t>amplitude = </a:t>
            </a:r>
            <a:r>
              <a:rPr lang="fr-FR" sz="2000" dirty="0" smtClean="0">
                <a:solidFill>
                  <a:schemeClr val="tx1"/>
                </a:solidFill>
              </a:rPr>
              <a:t>1/2</a:t>
            </a:r>
            <a:r>
              <a:rPr lang="fr-FR" sz="2000" baseline="30000" dirty="0" smtClean="0">
                <a:solidFill>
                  <a:schemeClr val="tx1"/>
                </a:solidFill>
              </a:rPr>
              <a:t>i</a:t>
            </a:r>
            <a:r>
              <a:rPr lang="fr-FR" sz="2000" dirty="0" smtClean="0">
                <a:solidFill>
                  <a:schemeClr val="tx1"/>
                </a:solidFill>
              </a:rPr>
              <a:t> ) , B </a:t>
            </a:r>
            <a:r>
              <a:rPr lang="fr-FR" sz="2000" dirty="0">
                <a:solidFill>
                  <a:schemeClr val="tx1"/>
                </a:solidFill>
              </a:rPr>
              <a:t>: </a:t>
            </a:r>
            <a:r>
              <a:rPr lang="fr-FR" sz="2000" dirty="0" err="1">
                <a:solidFill>
                  <a:schemeClr val="tx1"/>
                </a:solidFill>
              </a:rPr>
              <a:t>frequency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smtClean="0">
                <a:solidFill>
                  <a:schemeClr val="tx1"/>
                </a:solidFill>
              </a:rPr>
              <a:t>( 2</a:t>
            </a:r>
            <a:r>
              <a:rPr lang="fr-FR" sz="2000" baseline="30000" dirty="0" smtClean="0">
                <a:solidFill>
                  <a:schemeClr val="tx1"/>
                </a:solidFill>
              </a:rPr>
              <a:t>i</a:t>
            </a:r>
            <a:r>
              <a:rPr lang="fr-FR" sz="2000" dirty="0" smtClean="0">
                <a:solidFill>
                  <a:schemeClr val="tx1"/>
                </a:solidFill>
              </a:rPr>
              <a:t> )</a:t>
            </a:r>
          </a:p>
          <a:p>
            <a:pPr algn="l">
              <a:buFontTx/>
              <a:buChar char="-"/>
            </a:pPr>
            <a:endParaRPr lang="fr-FR" sz="2000" dirty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fr-FR" sz="2000" dirty="0" smtClean="0">
                <a:solidFill>
                  <a:schemeClr val="tx1"/>
                </a:solidFill>
              </a:rPr>
              <a:t> Replace </a:t>
            </a:r>
            <a:r>
              <a:rPr lang="fr-FR" sz="2000" dirty="0" err="1" smtClean="0">
                <a:solidFill>
                  <a:schemeClr val="tx1"/>
                </a:solidFill>
              </a:rPr>
              <a:t>expensive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sum</a:t>
            </a:r>
            <a:r>
              <a:rPr lang="fr-FR" sz="2000" dirty="0" smtClean="0">
                <a:solidFill>
                  <a:schemeClr val="tx1"/>
                </a:solidFill>
              </a:rPr>
              <a:t> by </a:t>
            </a:r>
            <a:r>
              <a:rPr lang="fr-FR" sz="2000" dirty="0" err="1" smtClean="0">
                <a:solidFill>
                  <a:schemeClr val="tx1"/>
                </a:solidFill>
              </a:rPr>
              <a:t>adding</a:t>
            </a:r>
            <a:r>
              <a:rPr lang="fr-FR" sz="2000" dirty="0" smtClean="0">
                <a:solidFill>
                  <a:schemeClr val="tx1"/>
                </a:solidFill>
              </a:rPr>
              <a:t> one octave at </a:t>
            </a:r>
            <a:r>
              <a:rPr lang="fr-FR" sz="2000" dirty="0" err="1" smtClean="0">
                <a:solidFill>
                  <a:schemeClr val="tx1"/>
                </a:solidFill>
              </a:rPr>
              <a:t>each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level</a:t>
            </a:r>
            <a:r>
              <a:rPr lang="fr-FR" sz="2000" dirty="0" smtClean="0">
                <a:solidFill>
                  <a:schemeClr val="tx1"/>
                </a:solidFill>
              </a:rPr>
              <a:t> of </a:t>
            </a:r>
            <a:r>
              <a:rPr lang="fr-FR" sz="2000" dirty="0" err="1" smtClean="0">
                <a:solidFill>
                  <a:schemeClr val="tx1"/>
                </a:solidFill>
              </a:rPr>
              <a:t>resolution</a:t>
            </a:r>
            <a:r>
              <a:rPr lang="fr-FR" sz="20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Tx/>
              <a:buChar char="-"/>
            </a:pP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Each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level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computes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only</a:t>
            </a:r>
            <a:r>
              <a:rPr lang="fr-FR" sz="2000" dirty="0" smtClean="0">
                <a:solidFill>
                  <a:schemeClr val="tx1"/>
                </a:solidFill>
              </a:rPr>
              <a:t> one octave and </a:t>
            </a:r>
            <a:r>
              <a:rPr lang="fr-FR" sz="2000" dirty="0" err="1" smtClean="0">
                <a:solidFill>
                  <a:schemeClr val="tx1"/>
                </a:solidFill>
              </a:rPr>
              <a:t>asks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its</a:t>
            </a:r>
            <a:r>
              <a:rPr lang="fr-FR" sz="2000" dirty="0" smtClean="0">
                <a:solidFill>
                  <a:schemeClr val="tx1"/>
                </a:solidFill>
              </a:rPr>
              <a:t> parent </a:t>
            </a:r>
            <a:r>
              <a:rPr lang="fr-FR" sz="2000" dirty="0" err="1" smtClean="0">
                <a:solidFill>
                  <a:schemeClr val="tx1"/>
                </a:solidFill>
              </a:rPr>
              <a:t>node</a:t>
            </a:r>
            <a:r>
              <a:rPr lang="fr-FR" sz="2000" dirty="0" smtClean="0">
                <a:solidFill>
                  <a:schemeClr val="tx1"/>
                </a:solidFill>
              </a:rPr>
              <a:t> (at corser </a:t>
            </a:r>
            <a:r>
              <a:rPr lang="fr-FR" sz="2000" dirty="0" err="1" smtClean="0">
                <a:solidFill>
                  <a:schemeClr val="tx1"/>
                </a:solidFill>
              </a:rPr>
              <a:t>resolution</a:t>
            </a:r>
            <a:r>
              <a:rPr lang="fr-FR" sz="2000" dirty="0" smtClean="0">
                <a:solidFill>
                  <a:schemeClr val="tx1"/>
                </a:solidFill>
              </a:rPr>
              <a:t>) </a:t>
            </a:r>
            <a:r>
              <a:rPr lang="fr-FR" sz="2000" dirty="0" err="1" smtClean="0">
                <a:solidFill>
                  <a:schemeClr val="tx1"/>
                </a:solidFill>
              </a:rPr>
              <a:t>its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previously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computed</a:t>
            </a:r>
            <a:r>
              <a:rPr lang="fr-FR" sz="2000" dirty="0" smtClean="0">
                <a:solidFill>
                  <a:schemeClr val="tx1"/>
                </a:solidFill>
              </a:rPr>
              <a:t> noise value.</a:t>
            </a:r>
            <a:endParaRPr lang="fr-FR" sz="2000" dirty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endParaRPr lang="fr-FR" sz="2000" dirty="0" smtClean="0">
              <a:solidFill>
                <a:schemeClr val="tx1"/>
              </a:solidFill>
            </a:endParaRPr>
          </a:p>
          <a:p>
            <a:pPr algn="l"/>
            <a:endParaRPr lang="fr-FR" sz="2000" dirty="0" smtClean="0">
              <a:solidFill>
                <a:schemeClr val="tx1"/>
              </a:solidFill>
            </a:endParaRPr>
          </a:p>
        </p:txBody>
      </p:sp>
      <p:sp>
        <p:nvSpPr>
          <p:cNvPr id="5" name="Titr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792087"/>
          </a:xfrm>
        </p:spPr>
        <p:txBody>
          <a:bodyPr>
            <a:normAutofit/>
          </a:bodyPr>
          <a:lstStyle/>
          <a:p>
            <a:r>
              <a:rPr lang="fr-FR" dirty="0" smtClean="0"/>
              <a:t>Noise </a:t>
            </a:r>
            <a:r>
              <a:rPr lang="fr-FR" dirty="0" err="1" smtClean="0"/>
              <a:t>Inheritance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36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792087"/>
          </a:xfrm>
        </p:spPr>
        <p:txBody>
          <a:bodyPr>
            <a:normAutofit/>
          </a:bodyPr>
          <a:lstStyle/>
          <a:p>
            <a:r>
              <a:rPr lang="fr-FR" dirty="0" smtClean="0"/>
              <a:t>Noise </a:t>
            </a:r>
            <a:r>
              <a:rPr lang="fr-FR" dirty="0" err="1" smtClean="0"/>
              <a:t>Inheritance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79512" y="2708920"/>
            <a:ext cx="201622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HOST </a:t>
            </a:r>
            <a:r>
              <a:rPr lang="fr-FR" dirty="0" err="1" smtClean="0"/>
              <a:t>producer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79512" y="5013176"/>
            <a:ext cx="201622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DEVICE </a:t>
            </a:r>
            <a:r>
              <a:rPr lang="fr-FR" dirty="0" err="1" smtClean="0"/>
              <a:t>producer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275856" y="2924944"/>
            <a:ext cx="1800200" cy="7200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produce</a:t>
            </a:r>
            <a:r>
              <a:rPr lang="fr-FR" dirty="0" smtClean="0"/>
              <a:t> </a:t>
            </a:r>
            <a:r>
              <a:rPr lang="fr-FR" dirty="0" err="1" smtClean="0"/>
              <a:t>Nodes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724128" y="305966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 </a:t>
            </a:r>
            <a:r>
              <a:rPr lang="fr-FR" dirty="0" err="1" smtClean="0"/>
              <a:t>nothing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1043608" y="1124744"/>
            <a:ext cx="4032448" cy="93610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 smtClean="0"/>
              <a:t>Voxel</a:t>
            </a:r>
            <a:r>
              <a:rPr lang="fr-FR" dirty="0" smtClean="0"/>
              <a:t> </a:t>
            </a:r>
            <a:r>
              <a:rPr lang="fr-FR" dirty="0" err="1" smtClean="0"/>
              <a:t>channels</a:t>
            </a:r>
            <a:r>
              <a:rPr lang="fr-FR" dirty="0" smtClean="0"/>
              <a:t> </a:t>
            </a:r>
            <a:r>
              <a:rPr lang="fr-FR" dirty="0" smtClean="0"/>
              <a:t>: </a:t>
            </a:r>
            <a:r>
              <a:rPr lang="fr-FR" dirty="0" smtClean="0"/>
              <a:t>&lt; uchar4, half4, </a:t>
            </a:r>
            <a:r>
              <a:rPr lang="fr-FR" dirty="0" err="1" smtClean="0"/>
              <a:t>float</a:t>
            </a:r>
            <a:r>
              <a:rPr lang="fr-FR" dirty="0" smtClean="0"/>
              <a:t> &gt;</a:t>
            </a:r>
            <a:endParaRPr lang="fr-FR" dirty="0" smtClean="0"/>
          </a:p>
          <a:p>
            <a:r>
              <a:rPr lang="fr-FR" dirty="0" smtClean="0"/>
              <a:t>=&gt; [ </a:t>
            </a:r>
            <a:r>
              <a:rPr lang="fr-FR" dirty="0" err="1" smtClean="0"/>
              <a:t>color</a:t>
            </a:r>
            <a:r>
              <a:rPr lang="fr-FR" dirty="0" smtClean="0"/>
              <a:t>, normal, noise </a:t>
            </a:r>
            <a:r>
              <a:rPr lang="fr-FR" dirty="0" smtClean="0"/>
              <a:t>]</a:t>
            </a:r>
            <a:endParaRPr lang="fr-FR" dirty="0"/>
          </a:p>
        </p:txBody>
      </p:sp>
      <p:pic>
        <p:nvPicPr>
          <p:cNvPr id="20" name="Picture 2" descr="F:\Projects\GigaVoxels\trunk\Development\Library\GigaVoxels\doc\brickOfVox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8082" y="1052736"/>
            <a:ext cx="1280142" cy="1008112"/>
          </a:xfrm>
          <a:prstGeom prst="rect">
            <a:avLst/>
          </a:prstGeom>
          <a:noFill/>
        </p:spPr>
      </p:pic>
      <p:pic>
        <p:nvPicPr>
          <p:cNvPr id="21" name="Picture 2" descr="F:\Projects\GigaVoxels\trunk\Development\Library\GigaVoxels\doc\brickOfVox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8202" y="1052736"/>
            <a:ext cx="1280142" cy="1008112"/>
          </a:xfrm>
          <a:prstGeom prst="rect">
            <a:avLst/>
          </a:prstGeom>
          <a:noFill/>
        </p:spPr>
      </p:pic>
      <p:pic>
        <p:nvPicPr>
          <p:cNvPr id="22" name="Picture 2" descr="F:\Projects\GigaVoxels\trunk\Development\Library\GigaVoxels\doc\brickOfVox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052736"/>
            <a:ext cx="1280142" cy="1008112"/>
          </a:xfrm>
          <a:prstGeom prst="rect">
            <a:avLst/>
          </a:prstGeom>
          <a:noFill/>
        </p:spPr>
      </p:pic>
      <p:sp>
        <p:nvSpPr>
          <p:cNvPr id="23" name="Rectangle à coins arrondis 22"/>
          <p:cNvSpPr/>
          <p:nvPr/>
        </p:nvSpPr>
        <p:spPr>
          <a:xfrm>
            <a:off x="3275856" y="5157192"/>
            <a:ext cx="1800200" cy="7200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produce</a:t>
            </a:r>
            <a:r>
              <a:rPr lang="fr-FR" dirty="0" smtClean="0"/>
              <a:t> </a:t>
            </a:r>
            <a:r>
              <a:rPr lang="fr-FR" dirty="0" err="1" smtClean="0"/>
              <a:t>Nodes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648518" y="5291916"/>
            <a:ext cx="349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oracle </a:t>
            </a:r>
            <a:r>
              <a:rPr lang="fr-FR" dirty="0" err="1" smtClean="0"/>
              <a:t>says</a:t>
            </a:r>
            <a:r>
              <a:rPr lang="fr-FR" dirty="0" smtClean="0"/>
              <a:t> =&gt; « data </a:t>
            </a:r>
            <a:r>
              <a:rPr lang="fr-FR" dirty="0" err="1" smtClean="0"/>
              <a:t>everywhere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27" name="Flèche vers le bas 26"/>
          <p:cNvSpPr/>
          <p:nvPr/>
        </p:nvSpPr>
        <p:spPr>
          <a:xfrm rot="16200000">
            <a:off x="2552884" y="2855829"/>
            <a:ext cx="365824" cy="79208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vers le bas 28"/>
          <p:cNvSpPr/>
          <p:nvPr/>
        </p:nvSpPr>
        <p:spPr>
          <a:xfrm rot="16200000">
            <a:off x="2552883" y="5154300"/>
            <a:ext cx="365824" cy="79208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vers le bas 30"/>
          <p:cNvSpPr/>
          <p:nvPr/>
        </p:nvSpPr>
        <p:spPr>
          <a:xfrm>
            <a:off x="1043608" y="4005064"/>
            <a:ext cx="365824" cy="79208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 vers le bas 31"/>
          <p:cNvSpPr/>
          <p:nvPr/>
        </p:nvSpPr>
        <p:spPr>
          <a:xfrm rot="16200000">
            <a:off x="5292080" y="3068960"/>
            <a:ext cx="216024" cy="36004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vers le bas 33"/>
          <p:cNvSpPr/>
          <p:nvPr/>
        </p:nvSpPr>
        <p:spPr>
          <a:xfrm rot="16200000">
            <a:off x="5292080" y="5301208"/>
            <a:ext cx="216024" cy="36004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683568" y="2492896"/>
            <a:ext cx="36004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683568" y="4869160"/>
            <a:ext cx="36004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3419872" y="270892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3419872" y="494116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36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792087"/>
          </a:xfrm>
        </p:spPr>
        <p:txBody>
          <a:bodyPr>
            <a:normAutofit/>
          </a:bodyPr>
          <a:lstStyle/>
          <a:p>
            <a:r>
              <a:rPr lang="fr-FR" dirty="0"/>
              <a:t>Noise </a:t>
            </a:r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79512" y="2708920"/>
            <a:ext cx="201622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HOST </a:t>
            </a:r>
            <a:r>
              <a:rPr lang="fr-FR" dirty="0" err="1" smtClean="0"/>
              <a:t>producer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79512" y="5013176"/>
            <a:ext cx="144016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DEVICE </a:t>
            </a:r>
            <a:r>
              <a:rPr lang="fr-FR" dirty="0" err="1" smtClean="0"/>
              <a:t>producer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2843808" y="2996952"/>
            <a:ext cx="1800200" cy="7200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produce</a:t>
            </a:r>
            <a:r>
              <a:rPr lang="fr-FR" dirty="0" smtClean="0"/>
              <a:t> Bricks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2123728" y="5283212"/>
            <a:ext cx="1800200" cy="7200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produce</a:t>
            </a:r>
            <a:r>
              <a:rPr lang="fr-FR" dirty="0" smtClean="0"/>
              <a:t> Bricks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4139952" y="4293096"/>
            <a:ext cx="4824536" cy="18722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dirty="0" err="1"/>
              <a:t>C</a:t>
            </a:r>
            <a:r>
              <a:rPr lang="fr-FR" dirty="0" err="1" smtClean="0"/>
              <a:t>ompute</a:t>
            </a:r>
            <a:r>
              <a:rPr lang="fr-FR" dirty="0" smtClean="0"/>
              <a:t> octave at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depth</a:t>
            </a:r>
            <a:endParaRPr lang="fr-FR" dirty="0" smtClean="0"/>
          </a:p>
          <a:p>
            <a:pPr marL="285750" indent="-285750" algn="ctr">
              <a:buFontTx/>
              <a:buChar char="-"/>
            </a:pPr>
            <a:r>
              <a:rPr lang="fr-FR" dirty="0" err="1" smtClean="0"/>
              <a:t>Retrieve</a:t>
            </a:r>
            <a:r>
              <a:rPr lang="fr-FR" dirty="0" smtClean="0"/>
              <a:t> </a:t>
            </a:r>
            <a:r>
              <a:rPr lang="fr-FR" dirty="0" err="1" smtClean="0"/>
              <a:t>previous</a:t>
            </a:r>
            <a:r>
              <a:rPr lang="fr-FR" dirty="0" smtClean="0"/>
              <a:t> noise </a:t>
            </a:r>
            <a:r>
              <a:rPr lang="fr-FR" dirty="0" err="1" smtClean="0"/>
              <a:t>from</a:t>
            </a:r>
            <a:r>
              <a:rPr lang="fr-FR" dirty="0" smtClean="0"/>
              <a:t> parent </a:t>
            </a:r>
            <a:r>
              <a:rPr lang="fr-FR" dirty="0" err="1" smtClean="0"/>
              <a:t>node</a:t>
            </a:r>
            <a:endParaRPr lang="fr-FR" dirty="0" smtClean="0"/>
          </a:p>
          <a:p>
            <a:pPr marL="285750" indent="-285750" algn="ctr">
              <a:buFontTx/>
              <a:buChar char="-"/>
            </a:pPr>
            <a:r>
              <a:rPr lang="fr-FR" dirty="0" smtClean="0"/>
              <a:t>F(x) = noise + </a:t>
            </a:r>
            <a:r>
              <a:rPr lang="fr-FR" dirty="0" err="1" smtClean="0"/>
              <a:t>previousSumNoise</a:t>
            </a:r>
            <a:endParaRPr lang="fr-FR" dirty="0" smtClean="0"/>
          </a:p>
          <a:p>
            <a:pPr marL="285750" indent="-285750" algn="ctr">
              <a:buFontTx/>
              <a:buChar char="-"/>
            </a:pPr>
            <a:r>
              <a:rPr lang="fr-FR" dirty="0" smtClean="0"/>
              <a:t>STORE </a:t>
            </a:r>
            <a:r>
              <a:rPr lang="fr-FR" dirty="0" err="1" smtClean="0"/>
              <a:t>previousSumNoise</a:t>
            </a:r>
            <a:r>
              <a:rPr lang="fr-FR" dirty="0" smtClean="0"/>
              <a:t> in 3rd </a:t>
            </a:r>
            <a:r>
              <a:rPr lang="fr-FR" dirty="0" err="1" smtClean="0"/>
              <a:t>channel</a:t>
            </a:r>
            <a:r>
              <a:rPr lang="fr-FR" dirty="0" smtClean="0"/>
              <a:t> (#2)</a:t>
            </a:r>
            <a:endParaRPr lang="fr-FR" dirty="0"/>
          </a:p>
        </p:txBody>
      </p:sp>
      <p:sp>
        <p:nvSpPr>
          <p:cNvPr id="28" name="Flèche vers le bas 27"/>
          <p:cNvSpPr/>
          <p:nvPr/>
        </p:nvSpPr>
        <p:spPr>
          <a:xfrm rot="16200000">
            <a:off x="2192844" y="2927837"/>
            <a:ext cx="365824" cy="79208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bas 29"/>
          <p:cNvSpPr/>
          <p:nvPr/>
        </p:nvSpPr>
        <p:spPr>
          <a:xfrm rot="16200000">
            <a:off x="1622564" y="5193196"/>
            <a:ext cx="365824" cy="79208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vers le bas 30"/>
          <p:cNvSpPr/>
          <p:nvPr/>
        </p:nvSpPr>
        <p:spPr>
          <a:xfrm>
            <a:off x="1043608" y="4005064"/>
            <a:ext cx="365824" cy="79208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 vers le bas 34"/>
          <p:cNvSpPr/>
          <p:nvPr/>
        </p:nvSpPr>
        <p:spPr>
          <a:xfrm rot="16200000">
            <a:off x="3959932" y="5413858"/>
            <a:ext cx="216024" cy="50405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 vers le bas 36"/>
          <p:cNvSpPr/>
          <p:nvPr/>
        </p:nvSpPr>
        <p:spPr>
          <a:xfrm rot="16200000">
            <a:off x="4705164" y="3079813"/>
            <a:ext cx="237728" cy="50405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683568" y="2492896"/>
            <a:ext cx="36004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683568" y="4869160"/>
            <a:ext cx="36004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2915816" y="27809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2195736" y="506718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724128" y="305966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 </a:t>
            </a:r>
            <a:r>
              <a:rPr lang="fr-FR" dirty="0" err="1" smtClean="0"/>
              <a:t>nothing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1043608" y="1124744"/>
            <a:ext cx="4032448" cy="93610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 smtClean="0"/>
              <a:t>Voxel</a:t>
            </a:r>
            <a:r>
              <a:rPr lang="fr-FR" dirty="0" smtClean="0"/>
              <a:t> </a:t>
            </a:r>
            <a:r>
              <a:rPr lang="fr-FR" dirty="0" err="1" smtClean="0"/>
              <a:t>channels</a:t>
            </a:r>
            <a:r>
              <a:rPr lang="fr-FR" dirty="0" smtClean="0"/>
              <a:t> </a:t>
            </a:r>
            <a:r>
              <a:rPr lang="fr-FR" dirty="0" smtClean="0"/>
              <a:t>: </a:t>
            </a:r>
            <a:r>
              <a:rPr lang="fr-FR" dirty="0" smtClean="0"/>
              <a:t>&lt; uchar4, half4, </a:t>
            </a:r>
            <a:r>
              <a:rPr lang="fr-FR" dirty="0" err="1" smtClean="0"/>
              <a:t>float</a:t>
            </a:r>
            <a:r>
              <a:rPr lang="fr-FR" dirty="0" smtClean="0"/>
              <a:t> &gt;</a:t>
            </a:r>
            <a:endParaRPr lang="fr-FR" dirty="0" smtClean="0"/>
          </a:p>
          <a:p>
            <a:r>
              <a:rPr lang="fr-FR" dirty="0" smtClean="0"/>
              <a:t>=&gt; [ </a:t>
            </a:r>
            <a:r>
              <a:rPr lang="fr-FR" dirty="0" err="1" smtClean="0"/>
              <a:t>color</a:t>
            </a:r>
            <a:r>
              <a:rPr lang="fr-FR" dirty="0" smtClean="0"/>
              <a:t>, normal, noise </a:t>
            </a:r>
            <a:r>
              <a:rPr lang="fr-FR" dirty="0" smtClean="0"/>
              <a:t>]</a:t>
            </a:r>
            <a:endParaRPr lang="fr-FR" dirty="0"/>
          </a:p>
        </p:txBody>
      </p:sp>
      <p:pic>
        <p:nvPicPr>
          <p:cNvPr id="27" name="Picture 2" descr="F:\Projects\GigaVoxels\trunk\Development\Library\GigaVoxels\doc\brickOfVox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8082" y="1052736"/>
            <a:ext cx="1280142" cy="1008112"/>
          </a:xfrm>
          <a:prstGeom prst="rect">
            <a:avLst/>
          </a:prstGeom>
          <a:noFill/>
        </p:spPr>
      </p:pic>
      <p:pic>
        <p:nvPicPr>
          <p:cNvPr id="29" name="Picture 2" descr="F:\Projects\GigaVoxels\trunk\Development\Library\GigaVoxels\doc\brickOfVox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8202" y="1052736"/>
            <a:ext cx="1280142" cy="1008112"/>
          </a:xfrm>
          <a:prstGeom prst="rect">
            <a:avLst/>
          </a:prstGeom>
          <a:noFill/>
        </p:spPr>
      </p:pic>
      <p:pic>
        <p:nvPicPr>
          <p:cNvPr id="32" name="Picture 2" descr="F:\Projects\GigaVoxels\trunk\Development\Library\GigaVoxels\doc\brickOfVox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052736"/>
            <a:ext cx="1280142" cy="1008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36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16016" y="3348095"/>
            <a:ext cx="3024336" cy="27363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220072" y="3852151"/>
            <a:ext cx="2016224" cy="180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220072" y="5229200"/>
            <a:ext cx="504056" cy="4055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5" idx="1"/>
            <a:endCxn id="5" idx="3"/>
          </p:cNvCxnSpPr>
          <p:nvPr/>
        </p:nvCxnSpPr>
        <p:spPr>
          <a:xfrm>
            <a:off x="4716016" y="4716247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5" idx="0"/>
            <a:endCxn id="5" idx="2"/>
          </p:cNvCxnSpPr>
          <p:nvPr/>
        </p:nvCxnSpPr>
        <p:spPr>
          <a:xfrm>
            <a:off x="6228184" y="334809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6732240" y="334809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7236296" y="334809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5724128" y="334809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5220072" y="334809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4716016" y="5220303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4716016" y="5652351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716016" y="4284199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4716016" y="3852151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à coins arrondis 66"/>
          <p:cNvSpPr/>
          <p:nvPr/>
        </p:nvSpPr>
        <p:spPr>
          <a:xfrm>
            <a:off x="6785188" y="980728"/>
            <a:ext cx="1511596" cy="9912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Brick</a:t>
            </a:r>
          </a:p>
          <a:p>
            <a:r>
              <a:rPr lang="fr-FR" dirty="0" smtClean="0"/>
              <a:t>- 4x4 </a:t>
            </a:r>
            <a:r>
              <a:rPr lang="fr-FR" dirty="0" err="1" smtClean="0"/>
              <a:t>voxels</a:t>
            </a:r>
            <a:endParaRPr lang="fr-FR" dirty="0" smtClean="0"/>
          </a:p>
          <a:p>
            <a:r>
              <a:rPr lang="fr-FR" dirty="0" smtClean="0"/>
              <a:t>- 1 border</a:t>
            </a:r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920761" y="404872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4920761" y="448076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4920761" y="354466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4920761" y="491281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4920761" y="541687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4920761" y="584892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5424817" y="404872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424817" y="448076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5424817" y="354466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5424817" y="491281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5424817" y="541687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5424817" y="584892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5928873" y="404872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5928873" y="448076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5928873" y="354466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5928873" y="491281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5928873" y="541687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5928873" y="584892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6432929" y="404872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6432929" y="448076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6432929" y="354466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6432929" y="491281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6432929" y="541687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6432929" y="584892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/>
        </p:nvSpPr>
        <p:spPr>
          <a:xfrm>
            <a:off x="6936985" y="404872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6936985" y="448076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6936985" y="354466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6936985" y="491281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6936985" y="541687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6936985" y="584892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7441041" y="404872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7441041" y="448076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7441041" y="354466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7441041" y="491281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7441041" y="541687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7441041" y="584892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7" name="Titr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792087"/>
          </a:xfrm>
        </p:spPr>
        <p:txBody>
          <a:bodyPr>
            <a:normAutofit/>
          </a:bodyPr>
          <a:lstStyle/>
          <a:p>
            <a:r>
              <a:rPr lang="fr-FR" dirty="0" smtClean="0"/>
              <a:t>Noise </a:t>
            </a:r>
            <a:r>
              <a:rPr lang="fr-FR" dirty="0" err="1" smtClean="0"/>
              <a:t>Inheritance</a:t>
            </a:r>
            <a:endParaRPr lang="fr-FR" dirty="0"/>
          </a:p>
        </p:txBody>
      </p:sp>
      <p:sp>
        <p:nvSpPr>
          <p:cNvPr id="278" name="Rectangle 277"/>
          <p:cNvSpPr/>
          <p:nvPr/>
        </p:nvSpPr>
        <p:spPr>
          <a:xfrm>
            <a:off x="899592" y="3688680"/>
            <a:ext cx="1512168" cy="1368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9" name="Connecteur droit 278"/>
          <p:cNvCxnSpPr>
            <a:stCxn id="278" idx="1"/>
            <a:endCxn id="278" idx="3"/>
          </p:cNvCxnSpPr>
          <p:nvPr/>
        </p:nvCxnSpPr>
        <p:spPr>
          <a:xfrm>
            <a:off x="899592" y="4372756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/>
          <p:cNvCxnSpPr>
            <a:stCxn id="278" idx="0"/>
            <a:endCxn id="278" idx="2"/>
          </p:cNvCxnSpPr>
          <p:nvPr/>
        </p:nvCxnSpPr>
        <p:spPr>
          <a:xfrm>
            <a:off x="1655676" y="3688680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eur droit 280"/>
          <p:cNvCxnSpPr/>
          <p:nvPr/>
        </p:nvCxnSpPr>
        <p:spPr>
          <a:xfrm>
            <a:off x="1979712" y="3688680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eur droit 281"/>
          <p:cNvCxnSpPr/>
          <p:nvPr/>
        </p:nvCxnSpPr>
        <p:spPr>
          <a:xfrm>
            <a:off x="1259632" y="3688680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droit 282"/>
          <p:cNvCxnSpPr/>
          <p:nvPr/>
        </p:nvCxnSpPr>
        <p:spPr>
          <a:xfrm>
            <a:off x="899592" y="4696792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283"/>
          <p:cNvCxnSpPr/>
          <p:nvPr/>
        </p:nvCxnSpPr>
        <p:spPr>
          <a:xfrm>
            <a:off x="899592" y="4048720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tangle à coins arrondis 315"/>
          <p:cNvSpPr/>
          <p:nvPr/>
        </p:nvSpPr>
        <p:spPr>
          <a:xfrm>
            <a:off x="903964" y="2536552"/>
            <a:ext cx="1435788" cy="49563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World </a:t>
            </a:r>
            <a:r>
              <a:rPr lang="fr-FR" dirty="0" err="1" smtClean="0"/>
              <a:t>Space</a:t>
            </a:r>
            <a:endParaRPr lang="fr-FR" dirty="0" smtClean="0"/>
          </a:p>
          <a:p>
            <a:r>
              <a:rPr lang="fr-FR" dirty="0" smtClean="0"/>
              <a:t>(3D </a:t>
            </a:r>
            <a:r>
              <a:rPr lang="fr-FR" dirty="0" err="1" smtClean="0"/>
              <a:t>tree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17" name="Rectangle à coins arrondis 316"/>
          <p:cNvSpPr/>
          <p:nvPr/>
        </p:nvSpPr>
        <p:spPr>
          <a:xfrm>
            <a:off x="5220072" y="2492896"/>
            <a:ext cx="1716913" cy="53929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Cache </a:t>
            </a:r>
            <a:r>
              <a:rPr lang="fr-FR" dirty="0" err="1" smtClean="0"/>
              <a:t>Space</a:t>
            </a:r>
            <a:endParaRPr lang="fr-FR" dirty="0" smtClean="0"/>
          </a:p>
          <a:p>
            <a:r>
              <a:rPr lang="fr-FR" dirty="0" smtClean="0"/>
              <a:t>(texture </a:t>
            </a:r>
            <a:r>
              <a:rPr lang="fr-FR" dirty="0" err="1" smtClean="0"/>
              <a:t>space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18" name="Flèche vers le bas 317"/>
          <p:cNvSpPr/>
          <p:nvPr/>
        </p:nvSpPr>
        <p:spPr>
          <a:xfrm rot="16200000">
            <a:off x="3344972" y="4123620"/>
            <a:ext cx="365824" cy="79208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9" name="Rectangle à coins arrondis 318"/>
          <p:cNvSpPr/>
          <p:nvPr/>
        </p:nvSpPr>
        <p:spPr>
          <a:xfrm>
            <a:off x="7812360" y="2508671"/>
            <a:ext cx="805770" cy="3799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 smtClean="0"/>
              <a:t>border</a:t>
            </a:r>
            <a:endParaRPr lang="fr-FR" sz="1400" dirty="0"/>
          </a:p>
        </p:txBody>
      </p:sp>
      <p:sp>
        <p:nvSpPr>
          <p:cNvPr id="64" name="Titre 1"/>
          <p:cNvSpPr txBox="1">
            <a:spLocks/>
          </p:cNvSpPr>
          <p:nvPr/>
        </p:nvSpPr>
        <p:spPr>
          <a:xfrm>
            <a:off x="755576" y="1052737"/>
            <a:ext cx="5240841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u="sng" dirty="0" smtClean="0"/>
              <a:t>Equivalence</a:t>
            </a:r>
            <a:r>
              <a:rPr lang="fr-FR" sz="2400" dirty="0" smtClean="0"/>
              <a:t> : brick </a:t>
            </a:r>
            <a:r>
              <a:rPr lang="fr-FR" sz="2400" dirty="0" err="1" smtClean="0"/>
              <a:t>space</a:t>
            </a:r>
            <a:r>
              <a:rPr lang="fr-FR" sz="2400" dirty="0" smtClean="0"/>
              <a:t> / cache </a:t>
            </a:r>
            <a:r>
              <a:rPr lang="fr-FR" sz="2400" dirty="0" err="1" smtClean="0"/>
              <a:t>space</a:t>
            </a:r>
            <a:endParaRPr lang="fr-FR" sz="2400" dirty="0"/>
          </a:p>
        </p:txBody>
      </p:sp>
      <p:cxnSp>
        <p:nvCxnSpPr>
          <p:cNvPr id="3" name="Connecteur droit avec flèche 2"/>
          <p:cNvCxnSpPr/>
          <p:nvPr/>
        </p:nvCxnSpPr>
        <p:spPr>
          <a:xfrm flipV="1">
            <a:off x="3527884" y="4984824"/>
            <a:ext cx="1692188" cy="235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à coins arrondis 67"/>
          <p:cNvSpPr/>
          <p:nvPr/>
        </p:nvSpPr>
        <p:spPr>
          <a:xfrm>
            <a:off x="2843808" y="5298894"/>
            <a:ext cx="1008112" cy="3799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 smtClean="0"/>
              <a:t>Brick data</a:t>
            </a:r>
            <a:endParaRPr lang="fr-FR" sz="1400" dirty="0"/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7812360" y="2924944"/>
            <a:ext cx="576064" cy="655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à coins arrondis 69"/>
          <p:cNvSpPr/>
          <p:nvPr/>
        </p:nvSpPr>
        <p:spPr>
          <a:xfrm>
            <a:off x="2501770" y="6084399"/>
            <a:ext cx="1872208" cy="3799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 smtClean="0"/>
              <a:t>Brick </a:t>
            </a:r>
            <a:r>
              <a:rPr lang="fr-FR" sz="1400" dirty="0" err="1" smtClean="0"/>
              <a:t>address</a:t>
            </a:r>
            <a:r>
              <a:rPr lang="fr-FR" sz="1400" dirty="0" smtClean="0"/>
              <a:t> in cache</a:t>
            </a:r>
          </a:p>
          <a:p>
            <a:r>
              <a:rPr lang="fr-FR" sz="1400" dirty="0" smtClean="0"/>
              <a:t>(</a:t>
            </a:r>
            <a:r>
              <a:rPr lang="fr-FR" sz="1400" dirty="0" err="1" smtClean="0"/>
              <a:t>shifted</a:t>
            </a:r>
            <a:r>
              <a:rPr lang="fr-FR" sz="1400" dirty="0" smtClean="0"/>
              <a:t> by 1 border)</a:t>
            </a:r>
            <a:endParaRPr lang="fr-FR" sz="1400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4283968" y="5358002"/>
            <a:ext cx="1140849" cy="807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à coins arrondis 73"/>
          <p:cNvSpPr/>
          <p:nvPr/>
        </p:nvSpPr>
        <p:spPr>
          <a:xfrm>
            <a:off x="3635896" y="3049029"/>
            <a:ext cx="576064" cy="3799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 err="1" smtClean="0"/>
              <a:t>texel</a:t>
            </a:r>
            <a:endParaRPr lang="fr-FR" sz="1400" dirty="0"/>
          </a:p>
        </p:txBody>
      </p:sp>
      <p:cxnSp>
        <p:nvCxnSpPr>
          <p:cNvPr id="58" name="Connecteur droit avec flèche 57"/>
          <p:cNvCxnSpPr/>
          <p:nvPr/>
        </p:nvCxnSpPr>
        <p:spPr>
          <a:xfrm>
            <a:off x="4067944" y="3501008"/>
            <a:ext cx="852817" cy="43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ccolade ouvrante 58"/>
          <p:cNvSpPr/>
          <p:nvPr/>
        </p:nvSpPr>
        <p:spPr>
          <a:xfrm rot="16200000">
            <a:off x="7357446" y="6044155"/>
            <a:ext cx="261756" cy="5040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à coins arrondis 77"/>
          <p:cNvSpPr/>
          <p:nvPr/>
        </p:nvSpPr>
        <p:spPr>
          <a:xfrm>
            <a:off x="6173369" y="6296182"/>
            <a:ext cx="998581" cy="3799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 err="1" smtClean="0"/>
              <a:t>Element</a:t>
            </a:r>
            <a:r>
              <a:rPr lang="fr-FR" sz="1400" dirty="0" smtClean="0"/>
              <a:t> size</a:t>
            </a:r>
            <a:endParaRPr lang="fr-FR" sz="1400" dirty="0"/>
          </a:p>
        </p:txBody>
      </p:sp>
      <p:sp>
        <p:nvSpPr>
          <p:cNvPr id="60" name="Accolade fermante 59"/>
          <p:cNvSpPr/>
          <p:nvPr/>
        </p:nvSpPr>
        <p:spPr>
          <a:xfrm>
            <a:off x="7812360" y="3852151"/>
            <a:ext cx="648072" cy="18267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avec flèche 61"/>
          <p:cNvCxnSpPr/>
          <p:nvPr/>
        </p:nvCxnSpPr>
        <p:spPr>
          <a:xfrm flipV="1">
            <a:off x="7236296" y="6427061"/>
            <a:ext cx="204745" cy="249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à coins arrondis 81"/>
          <p:cNvSpPr/>
          <p:nvPr/>
        </p:nvSpPr>
        <p:spPr>
          <a:xfrm>
            <a:off x="8136396" y="5884924"/>
            <a:ext cx="720080" cy="3799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 smtClean="0"/>
              <a:t>Brick</a:t>
            </a:r>
          </a:p>
          <a:p>
            <a:r>
              <a:rPr lang="fr-FR" sz="1400" dirty="0" smtClean="0"/>
              <a:t>size</a:t>
            </a:r>
            <a:endParaRPr lang="fr-FR" sz="1400" dirty="0"/>
          </a:p>
        </p:txBody>
      </p:sp>
      <p:cxnSp>
        <p:nvCxnSpPr>
          <p:cNvPr id="256" name="Connecteur droit avec flèche 255"/>
          <p:cNvCxnSpPr/>
          <p:nvPr/>
        </p:nvCxnSpPr>
        <p:spPr>
          <a:xfrm flipH="1" flipV="1">
            <a:off x="8300384" y="4984824"/>
            <a:ext cx="321346" cy="746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itr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792087"/>
          </a:xfrm>
        </p:spPr>
        <p:txBody>
          <a:bodyPr>
            <a:normAutofit/>
          </a:bodyPr>
          <a:lstStyle/>
          <a:p>
            <a:r>
              <a:rPr lang="fr-FR" dirty="0" smtClean="0"/>
              <a:t>Noise </a:t>
            </a:r>
            <a:r>
              <a:rPr lang="fr-FR" dirty="0" err="1" smtClean="0"/>
              <a:t>Inheritance</a:t>
            </a:r>
            <a:endParaRPr lang="fr-FR" dirty="0"/>
          </a:p>
        </p:txBody>
      </p:sp>
      <p:sp>
        <p:nvSpPr>
          <p:cNvPr id="303" name="Sous-titre 2"/>
          <p:cNvSpPr>
            <a:spLocks noGrp="1"/>
          </p:cNvSpPr>
          <p:nvPr>
            <p:ph type="subTitle" idx="1"/>
          </p:nvPr>
        </p:nvSpPr>
        <p:spPr>
          <a:xfrm>
            <a:off x="467544" y="1700808"/>
            <a:ext cx="8352928" cy="3816424"/>
          </a:xfrm>
        </p:spPr>
        <p:txBody>
          <a:bodyPr>
            <a:noAutofit/>
          </a:bodyPr>
          <a:lstStyle/>
          <a:p>
            <a:pPr algn="l"/>
            <a:r>
              <a:rPr lang="fr-FR" sz="2000" u="sng" dirty="0" err="1" smtClean="0">
                <a:solidFill>
                  <a:schemeClr val="tx1"/>
                </a:solidFill>
              </a:rPr>
              <a:t>Retrieve</a:t>
            </a:r>
            <a:r>
              <a:rPr lang="fr-FR" sz="2000" u="sng" dirty="0" smtClean="0">
                <a:solidFill>
                  <a:schemeClr val="tx1"/>
                </a:solidFill>
              </a:rPr>
              <a:t> noise </a:t>
            </a:r>
            <a:r>
              <a:rPr lang="fr-FR" sz="2000" u="sng" dirty="0" err="1" smtClean="0">
                <a:solidFill>
                  <a:schemeClr val="tx1"/>
                </a:solidFill>
              </a:rPr>
              <a:t>from</a:t>
            </a:r>
            <a:r>
              <a:rPr lang="fr-FR" sz="2000" u="sng" dirty="0" smtClean="0">
                <a:solidFill>
                  <a:schemeClr val="tx1"/>
                </a:solidFill>
              </a:rPr>
              <a:t> parent </a:t>
            </a:r>
            <a:r>
              <a:rPr lang="fr-FR" sz="2000" u="sng" dirty="0" err="1" smtClean="0">
                <a:solidFill>
                  <a:schemeClr val="tx1"/>
                </a:solidFill>
              </a:rPr>
              <a:t>node</a:t>
            </a:r>
            <a:endParaRPr lang="fr-FR" sz="2000" u="sng" dirty="0" smtClean="0">
              <a:solidFill>
                <a:schemeClr val="tx1"/>
              </a:solidFill>
            </a:endParaRPr>
          </a:p>
          <a:p>
            <a:pPr algn="l"/>
            <a:endParaRPr lang="fr-FR" sz="2000" dirty="0" smtClean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smtClean="0">
                <a:solidFill>
                  <a:schemeClr val="tx1"/>
                </a:solidFill>
              </a:rPr>
              <a:t>Use </a:t>
            </a:r>
            <a:r>
              <a:rPr lang="fr-FR" sz="2000" dirty="0" err="1" smtClean="0">
                <a:solidFill>
                  <a:schemeClr val="tx1"/>
                </a:solidFill>
              </a:rPr>
              <a:t>NodeVisitor</a:t>
            </a:r>
            <a:r>
              <a:rPr lang="fr-FR" sz="2000" dirty="0" smtClean="0">
                <a:solidFill>
                  <a:schemeClr val="tx1"/>
                </a:solidFill>
              </a:rPr>
              <a:t> to « </a:t>
            </a:r>
            <a:r>
              <a:rPr lang="fr-FR" sz="2000" dirty="0" err="1" smtClean="0">
                <a:solidFill>
                  <a:schemeClr val="tx1"/>
                </a:solidFill>
              </a:rPr>
              <a:t>query</a:t>
            </a:r>
            <a:r>
              <a:rPr lang="fr-FR" sz="2000" dirty="0" smtClean="0">
                <a:solidFill>
                  <a:schemeClr val="tx1"/>
                </a:solidFill>
              </a:rPr>
              <a:t> » parent </a:t>
            </a:r>
            <a:r>
              <a:rPr lang="fr-FR" sz="2000" dirty="0" err="1" smtClean="0">
                <a:solidFill>
                  <a:schemeClr val="tx1"/>
                </a:solidFill>
              </a:rPr>
              <a:t>node</a:t>
            </a:r>
            <a:endParaRPr lang="fr-FR" sz="2000" dirty="0" smtClean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fr-FR" sz="2000" dirty="0">
                <a:solidFill>
                  <a:schemeClr val="tx1"/>
                </a:solidFill>
              </a:rPr>
              <a:t> P</a:t>
            </a:r>
            <a:r>
              <a:rPr lang="fr-FR" sz="2000" dirty="0" smtClean="0">
                <a:solidFill>
                  <a:schemeClr val="tx1"/>
                </a:solidFill>
              </a:rPr>
              <a:t>arent </a:t>
            </a:r>
            <a:r>
              <a:rPr lang="fr-FR" sz="2000" dirty="0" err="1" smtClean="0">
                <a:solidFill>
                  <a:schemeClr val="tx1"/>
                </a:solidFill>
              </a:rPr>
              <a:t>node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gives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its</a:t>
            </a:r>
            <a:r>
              <a:rPr lang="fr-FR" sz="2000" dirty="0" smtClean="0">
                <a:solidFill>
                  <a:schemeClr val="tx1"/>
                </a:solidFill>
              </a:rPr>
              <a:t> brick </a:t>
            </a:r>
            <a:r>
              <a:rPr lang="fr-FR" sz="2000" dirty="0" err="1" smtClean="0">
                <a:solidFill>
                  <a:schemeClr val="tx1"/>
                </a:solidFill>
              </a:rPr>
              <a:t>address</a:t>
            </a:r>
            <a:r>
              <a:rPr lang="fr-FR" sz="2000" dirty="0" smtClean="0">
                <a:solidFill>
                  <a:schemeClr val="tx1"/>
                </a:solidFill>
              </a:rPr>
              <a:t> in cache to </a:t>
            </a:r>
            <a:r>
              <a:rPr lang="fr-FR" sz="2000" dirty="0" err="1" smtClean="0">
                <a:solidFill>
                  <a:schemeClr val="tx1"/>
                </a:solidFill>
              </a:rPr>
              <a:t>be</a:t>
            </a:r>
            <a:r>
              <a:rPr lang="fr-FR" sz="2000" dirty="0" smtClean="0">
                <a:solidFill>
                  <a:schemeClr val="tx1"/>
                </a:solidFill>
              </a:rPr>
              <a:t> able to </a:t>
            </a:r>
            <a:r>
              <a:rPr lang="fr-FR" sz="2000" dirty="0" err="1" smtClean="0">
                <a:solidFill>
                  <a:schemeClr val="tx1"/>
                </a:solidFill>
              </a:rPr>
              <a:t>sample</a:t>
            </a:r>
            <a:r>
              <a:rPr lang="fr-FR" sz="2000" dirty="0" smtClean="0">
                <a:solidFill>
                  <a:schemeClr val="tx1"/>
                </a:solidFill>
              </a:rPr>
              <a:t> data </a:t>
            </a:r>
            <a:r>
              <a:rPr lang="fr-FR" sz="2000" dirty="0" err="1" smtClean="0">
                <a:solidFill>
                  <a:schemeClr val="tx1"/>
                </a:solidFill>
              </a:rPr>
              <a:t>inside</a:t>
            </a:r>
            <a:endParaRPr lang="fr-FR" sz="2000" dirty="0" smtClean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smtClean="0">
                <a:solidFill>
                  <a:schemeClr val="tx1"/>
                </a:solidFill>
              </a:rPr>
              <a:t>User </a:t>
            </a:r>
            <a:r>
              <a:rPr lang="fr-FR" sz="2000" dirty="0" err="1" smtClean="0">
                <a:solidFill>
                  <a:schemeClr val="tx1"/>
                </a:solidFill>
              </a:rPr>
              <a:t>needs</a:t>
            </a:r>
            <a:r>
              <a:rPr lang="fr-FR" sz="2000" dirty="0" smtClean="0">
                <a:solidFill>
                  <a:schemeClr val="tx1"/>
                </a:solidFill>
              </a:rPr>
              <a:t> to </a:t>
            </a:r>
            <a:r>
              <a:rPr lang="fr-FR" sz="2000" dirty="0" err="1" smtClean="0">
                <a:solidFill>
                  <a:schemeClr val="tx1"/>
                </a:solidFill>
              </a:rPr>
              <a:t>compute</a:t>
            </a:r>
            <a:r>
              <a:rPr lang="fr-FR" sz="2000" dirty="0" smtClean="0">
                <a:solidFill>
                  <a:schemeClr val="tx1"/>
                </a:solidFill>
              </a:rPr>
              <a:t> the « </a:t>
            </a:r>
            <a:r>
              <a:rPr lang="fr-FR" sz="2000" dirty="0" err="1" smtClean="0">
                <a:solidFill>
                  <a:schemeClr val="tx1"/>
                </a:solidFill>
              </a:rPr>
              <a:t>equivalent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sample</a:t>
            </a:r>
            <a:r>
              <a:rPr lang="fr-FR" sz="2000" dirty="0" smtClean="0">
                <a:solidFill>
                  <a:schemeClr val="tx1"/>
                </a:solidFill>
              </a:rPr>
              <a:t> position » in cache (</a:t>
            </a:r>
            <a:r>
              <a:rPr lang="fr-FR" sz="2000" dirty="0" err="1" smtClean="0">
                <a:solidFill>
                  <a:schemeClr val="tx1"/>
                </a:solidFill>
              </a:rPr>
              <a:t>given</a:t>
            </a:r>
            <a:r>
              <a:rPr lang="fr-FR" sz="2000" dirty="0" smtClean="0">
                <a:solidFill>
                  <a:schemeClr val="tx1"/>
                </a:solidFill>
              </a:rPr>
              <a:t> cache </a:t>
            </a:r>
            <a:r>
              <a:rPr lang="fr-FR" sz="2000" dirty="0" err="1" smtClean="0">
                <a:solidFill>
                  <a:schemeClr val="tx1"/>
                </a:solidFill>
              </a:rPr>
              <a:t>parameters</a:t>
            </a:r>
            <a:r>
              <a:rPr lang="fr-FR" sz="2000" dirty="0" smtClean="0">
                <a:solidFill>
                  <a:schemeClr val="tx1"/>
                </a:solidFill>
              </a:rPr>
              <a:t> : </a:t>
            </a:r>
            <a:r>
              <a:rPr lang="fr-FR" sz="2000" dirty="0" err="1" smtClean="0">
                <a:solidFill>
                  <a:schemeClr val="tx1"/>
                </a:solidFill>
              </a:rPr>
              <a:t>element</a:t>
            </a:r>
            <a:r>
              <a:rPr lang="fr-FR" sz="2000" dirty="0" smtClean="0">
                <a:solidFill>
                  <a:schemeClr val="tx1"/>
                </a:solidFill>
              </a:rPr>
              <a:t> size, etc…)</a:t>
            </a:r>
          </a:p>
          <a:p>
            <a:pPr algn="l"/>
            <a:endParaRPr lang="fr-FR" sz="2000" dirty="0" smtClean="0">
              <a:solidFill>
                <a:schemeClr val="tx1"/>
              </a:solidFill>
            </a:endParaRPr>
          </a:p>
          <a:p>
            <a:pPr algn="l"/>
            <a:endParaRPr lang="fr-FR" sz="2000" dirty="0" smtClean="0">
              <a:solidFill>
                <a:schemeClr val="tx1"/>
              </a:solidFill>
            </a:endParaRPr>
          </a:p>
          <a:p>
            <a:pPr algn="l"/>
            <a:endParaRPr lang="fr-FR" sz="2000" baseline="30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45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à coins arrondis 66"/>
          <p:cNvSpPr/>
          <p:nvPr/>
        </p:nvSpPr>
        <p:spPr>
          <a:xfrm>
            <a:off x="7308304" y="980728"/>
            <a:ext cx="1511596" cy="9912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Brick</a:t>
            </a:r>
          </a:p>
          <a:p>
            <a:r>
              <a:rPr lang="fr-FR" dirty="0" smtClean="0"/>
              <a:t>- 4x4 </a:t>
            </a:r>
            <a:r>
              <a:rPr lang="fr-FR" dirty="0" err="1" smtClean="0"/>
              <a:t>voxels</a:t>
            </a:r>
            <a:endParaRPr lang="fr-FR" dirty="0" smtClean="0"/>
          </a:p>
          <a:p>
            <a:r>
              <a:rPr lang="fr-FR" dirty="0" smtClean="0"/>
              <a:t>- 1 border</a:t>
            </a:r>
            <a:endParaRPr lang="fr-FR" dirty="0"/>
          </a:p>
        </p:txBody>
      </p:sp>
      <p:sp>
        <p:nvSpPr>
          <p:cNvPr id="61" name="Rectangle 60"/>
          <p:cNvSpPr/>
          <p:nvPr/>
        </p:nvSpPr>
        <p:spPr>
          <a:xfrm>
            <a:off x="5076056" y="2996952"/>
            <a:ext cx="3024336" cy="27363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1" name="Rectangle 270"/>
          <p:cNvSpPr/>
          <p:nvPr/>
        </p:nvSpPr>
        <p:spPr>
          <a:xfrm>
            <a:off x="5364088" y="3226296"/>
            <a:ext cx="936104" cy="9227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5868144" y="306896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/>
          <p:cNvSpPr/>
          <p:nvPr/>
        </p:nvSpPr>
        <p:spPr>
          <a:xfrm>
            <a:off x="5220072" y="306896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6372200" y="306896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5436096" y="306896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6156176" y="306896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5652120" y="306896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/>
          <p:cNvSpPr/>
          <p:nvPr/>
        </p:nvSpPr>
        <p:spPr>
          <a:xfrm>
            <a:off x="5076056" y="2996952"/>
            <a:ext cx="1512168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6588224" y="2996952"/>
            <a:ext cx="1512168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/>
          <p:cNvSpPr/>
          <p:nvPr/>
        </p:nvSpPr>
        <p:spPr>
          <a:xfrm>
            <a:off x="6588224" y="4365104"/>
            <a:ext cx="1512168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4" name="Connecteur droit 113"/>
          <p:cNvCxnSpPr/>
          <p:nvPr/>
        </p:nvCxnSpPr>
        <p:spPr>
          <a:xfrm>
            <a:off x="5076056" y="3212976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6300192" y="2996952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6876256" y="2996952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7812360" y="2996952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lipse 126"/>
          <p:cNvSpPr/>
          <p:nvPr/>
        </p:nvSpPr>
        <p:spPr>
          <a:xfrm>
            <a:off x="5868144" y="328498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/>
          <p:cNvSpPr/>
          <p:nvPr/>
        </p:nvSpPr>
        <p:spPr>
          <a:xfrm>
            <a:off x="5220072" y="328498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6372200" y="328498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/>
          <p:cNvSpPr/>
          <p:nvPr/>
        </p:nvSpPr>
        <p:spPr>
          <a:xfrm>
            <a:off x="5436096" y="328498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6156176" y="328498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5652120" y="328498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/>
          <p:cNvSpPr/>
          <p:nvPr/>
        </p:nvSpPr>
        <p:spPr>
          <a:xfrm>
            <a:off x="5868144" y="357301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5220072" y="357301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2" name="Rectangle 271"/>
          <p:cNvSpPr/>
          <p:nvPr/>
        </p:nvSpPr>
        <p:spPr>
          <a:xfrm>
            <a:off x="6876256" y="3226296"/>
            <a:ext cx="936104" cy="9227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/>
          <p:cNvSpPr/>
          <p:nvPr/>
        </p:nvSpPr>
        <p:spPr>
          <a:xfrm>
            <a:off x="6372200" y="357301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/>
          <p:cNvSpPr/>
          <p:nvPr/>
        </p:nvSpPr>
        <p:spPr>
          <a:xfrm>
            <a:off x="5436096" y="357301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6156176" y="357301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5652120" y="357301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/>
          <p:cNvSpPr/>
          <p:nvPr/>
        </p:nvSpPr>
        <p:spPr>
          <a:xfrm>
            <a:off x="5868144" y="378904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5220072" y="378904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/>
          <p:cNvSpPr/>
          <p:nvPr/>
        </p:nvSpPr>
        <p:spPr>
          <a:xfrm>
            <a:off x="6372200" y="378904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5436096" y="378904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/>
          <p:cNvSpPr/>
          <p:nvPr/>
        </p:nvSpPr>
        <p:spPr>
          <a:xfrm>
            <a:off x="6156176" y="378904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/>
          <p:cNvSpPr/>
          <p:nvPr/>
        </p:nvSpPr>
        <p:spPr>
          <a:xfrm>
            <a:off x="5652120" y="378904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/>
          <p:cNvSpPr/>
          <p:nvPr/>
        </p:nvSpPr>
        <p:spPr>
          <a:xfrm>
            <a:off x="5868144" y="400506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Ellipse 145"/>
          <p:cNvSpPr/>
          <p:nvPr/>
        </p:nvSpPr>
        <p:spPr>
          <a:xfrm>
            <a:off x="5220072" y="400506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/>
          <p:cNvSpPr/>
          <p:nvPr/>
        </p:nvSpPr>
        <p:spPr>
          <a:xfrm>
            <a:off x="6372200" y="400506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5436096" y="400506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/>
          <p:cNvSpPr/>
          <p:nvPr/>
        </p:nvSpPr>
        <p:spPr>
          <a:xfrm>
            <a:off x="6156176" y="400506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/>
          <p:cNvSpPr/>
          <p:nvPr/>
        </p:nvSpPr>
        <p:spPr>
          <a:xfrm>
            <a:off x="5652120" y="400506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/>
          <p:cNvSpPr/>
          <p:nvPr/>
        </p:nvSpPr>
        <p:spPr>
          <a:xfrm>
            <a:off x="5868144" y="422108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/>
          <p:cNvSpPr/>
          <p:nvPr/>
        </p:nvSpPr>
        <p:spPr>
          <a:xfrm>
            <a:off x="5220072" y="422108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Ellipse 152"/>
          <p:cNvSpPr/>
          <p:nvPr/>
        </p:nvSpPr>
        <p:spPr>
          <a:xfrm>
            <a:off x="6372200" y="422108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Ellipse 153"/>
          <p:cNvSpPr/>
          <p:nvPr/>
        </p:nvSpPr>
        <p:spPr>
          <a:xfrm>
            <a:off x="5436096" y="422108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Ellipse 154"/>
          <p:cNvSpPr/>
          <p:nvPr/>
        </p:nvSpPr>
        <p:spPr>
          <a:xfrm>
            <a:off x="6156176" y="422108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Ellipse 155"/>
          <p:cNvSpPr/>
          <p:nvPr/>
        </p:nvSpPr>
        <p:spPr>
          <a:xfrm>
            <a:off x="5652120" y="422108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Ellipse 198"/>
          <p:cNvSpPr/>
          <p:nvPr/>
        </p:nvSpPr>
        <p:spPr>
          <a:xfrm>
            <a:off x="7380312" y="306896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Ellipse 199"/>
          <p:cNvSpPr/>
          <p:nvPr/>
        </p:nvSpPr>
        <p:spPr>
          <a:xfrm>
            <a:off x="6732240" y="306896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Ellipse 200"/>
          <p:cNvSpPr/>
          <p:nvPr/>
        </p:nvSpPr>
        <p:spPr>
          <a:xfrm>
            <a:off x="7884368" y="306896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Ellipse 201"/>
          <p:cNvSpPr/>
          <p:nvPr/>
        </p:nvSpPr>
        <p:spPr>
          <a:xfrm>
            <a:off x="6948264" y="306896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Ellipse 202"/>
          <p:cNvSpPr/>
          <p:nvPr/>
        </p:nvSpPr>
        <p:spPr>
          <a:xfrm>
            <a:off x="7668344" y="306896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Ellipse 203"/>
          <p:cNvSpPr/>
          <p:nvPr/>
        </p:nvSpPr>
        <p:spPr>
          <a:xfrm>
            <a:off x="7164288" y="306896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Ellipse 204"/>
          <p:cNvSpPr/>
          <p:nvPr/>
        </p:nvSpPr>
        <p:spPr>
          <a:xfrm>
            <a:off x="7380312" y="328498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Ellipse 205"/>
          <p:cNvSpPr/>
          <p:nvPr/>
        </p:nvSpPr>
        <p:spPr>
          <a:xfrm>
            <a:off x="6732240" y="328498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Ellipse 206"/>
          <p:cNvSpPr/>
          <p:nvPr/>
        </p:nvSpPr>
        <p:spPr>
          <a:xfrm>
            <a:off x="7884368" y="328498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Ellipse 207"/>
          <p:cNvSpPr/>
          <p:nvPr/>
        </p:nvSpPr>
        <p:spPr>
          <a:xfrm>
            <a:off x="6948264" y="328498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Ellipse 208"/>
          <p:cNvSpPr/>
          <p:nvPr/>
        </p:nvSpPr>
        <p:spPr>
          <a:xfrm>
            <a:off x="7668344" y="328498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Ellipse 209"/>
          <p:cNvSpPr/>
          <p:nvPr/>
        </p:nvSpPr>
        <p:spPr>
          <a:xfrm>
            <a:off x="7164288" y="328498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1" name="Ellipse 210"/>
          <p:cNvSpPr/>
          <p:nvPr/>
        </p:nvSpPr>
        <p:spPr>
          <a:xfrm>
            <a:off x="7380312" y="357301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Ellipse 211"/>
          <p:cNvSpPr/>
          <p:nvPr/>
        </p:nvSpPr>
        <p:spPr>
          <a:xfrm>
            <a:off x="6732240" y="357301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7884368" y="357301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Ellipse 213"/>
          <p:cNvSpPr/>
          <p:nvPr/>
        </p:nvSpPr>
        <p:spPr>
          <a:xfrm>
            <a:off x="6948264" y="357301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5" name="Ellipse 214"/>
          <p:cNvSpPr/>
          <p:nvPr/>
        </p:nvSpPr>
        <p:spPr>
          <a:xfrm>
            <a:off x="7668344" y="357301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Ellipse 215"/>
          <p:cNvSpPr/>
          <p:nvPr/>
        </p:nvSpPr>
        <p:spPr>
          <a:xfrm>
            <a:off x="7164288" y="357301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/>
          <p:cNvSpPr/>
          <p:nvPr/>
        </p:nvSpPr>
        <p:spPr>
          <a:xfrm>
            <a:off x="7380312" y="378904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Ellipse 217"/>
          <p:cNvSpPr/>
          <p:nvPr/>
        </p:nvSpPr>
        <p:spPr>
          <a:xfrm>
            <a:off x="6732240" y="378904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Ellipse 218"/>
          <p:cNvSpPr/>
          <p:nvPr/>
        </p:nvSpPr>
        <p:spPr>
          <a:xfrm>
            <a:off x="7884368" y="378904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6948264" y="378904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7668344" y="378904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2" name="Ellipse 221"/>
          <p:cNvSpPr/>
          <p:nvPr/>
        </p:nvSpPr>
        <p:spPr>
          <a:xfrm>
            <a:off x="7164288" y="378904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Ellipse 222"/>
          <p:cNvSpPr/>
          <p:nvPr/>
        </p:nvSpPr>
        <p:spPr>
          <a:xfrm>
            <a:off x="7380312" y="400506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Ellipse 223"/>
          <p:cNvSpPr/>
          <p:nvPr/>
        </p:nvSpPr>
        <p:spPr>
          <a:xfrm>
            <a:off x="6732240" y="400506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5" name="Ellipse 224"/>
          <p:cNvSpPr/>
          <p:nvPr/>
        </p:nvSpPr>
        <p:spPr>
          <a:xfrm>
            <a:off x="7884368" y="400506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Ellipse 225"/>
          <p:cNvSpPr/>
          <p:nvPr/>
        </p:nvSpPr>
        <p:spPr>
          <a:xfrm>
            <a:off x="6948264" y="400506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Ellipse 226"/>
          <p:cNvSpPr/>
          <p:nvPr/>
        </p:nvSpPr>
        <p:spPr>
          <a:xfrm>
            <a:off x="7668344" y="400506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Ellipse 227"/>
          <p:cNvSpPr/>
          <p:nvPr/>
        </p:nvSpPr>
        <p:spPr>
          <a:xfrm>
            <a:off x="7164288" y="400506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Ellipse 228"/>
          <p:cNvSpPr/>
          <p:nvPr/>
        </p:nvSpPr>
        <p:spPr>
          <a:xfrm>
            <a:off x="7380312" y="422108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0" name="Ellipse 229"/>
          <p:cNvSpPr/>
          <p:nvPr/>
        </p:nvSpPr>
        <p:spPr>
          <a:xfrm>
            <a:off x="6732240" y="422108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1" name="Ellipse 230"/>
          <p:cNvSpPr/>
          <p:nvPr/>
        </p:nvSpPr>
        <p:spPr>
          <a:xfrm>
            <a:off x="7884368" y="422108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Ellipse 231"/>
          <p:cNvSpPr/>
          <p:nvPr/>
        </p:nvSpPr>
        <p:spPr>
          <a:xfrm>
            <a:off x="6948264" y="422108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3" name="Ellipse 232"/>
          <p:cNvSpPr/>
          <p:nvPr/>
        </p:nvSpPr>
        <p:spPr>
          <a:xfrm>
            <a:off x="7668344" y="422108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4" name="Ellipse 233"/>
          <p:cNvSpPr/>
          <p:nvPr/>
        </p:nvSpPr>
        <p:spPr>
          <a:xfrm>
            <a:off x="7164288" y="422108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72"/>
          <p:cNvCxnSpPr/>
          <p:nvPr/>
        </p:nvCxnSpPr>
        <p:spPr>
          <a:xfrm>
            <a:off x="5076056" y="3501008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5076056" y="3717032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5076056" y="3933056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5076056" y="4149080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6876256" y="4659796"/>
            <a:ext cx="936104" cy="857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5" name="Ellipse 234"/>
          <p:cNvSpPr/>
          <p:nvPr/>
        </p:nvSpPr>
        <p:spPr>
          <a:xfrm>
            <a:off x="7380312" y="443711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732240" y="443711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Ellipse 236"/>
          <p:cNvSpPr/>
          <p:nvPr/>
        </p:nvSpPr>
        <p:spPr>
          <a:xfrm>
            <a:off x="7884368" y="443711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8" name="Ellipse 237"/>
          <p:cNvSpPr/>
          <p:nvPr/>
        </p:nvSpPr>
        <p:spPr>
          <a:xfrm>
            <a:off x="6948264" y="443711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9" name="Ellipse 238"/>
          <p:cNvSpPr/>
          <p:nvPr/>
        </p:nvSpPr>
        <p:spPr>
          <a:xfrm>
            <a:off x="7668344" y="443711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0" name="Ellipse 239"/>
          <p:cNvSpPr/>
          <p:nvPr/>
        </p:nvSpPr>
        <p:spPr>
          <a:xfrm>
            <a:off x="7164288" y="443711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Ellipse 240"/>
          <p:cNvSpPr/>
          <p:nvPr/>
        </p:nvSpPr>
        <p:spPr>
          <a:xfrm>
            <a:off x="7380312" y="472514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Ellipse 241"/>
          <p:cNvSpPr/>
          <p:nvPr/>
        </p:nvSpPr>
        <p:spPr>
          <a:xfrm>
            <a:off x="6732240" y="472514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3" name="Ellipse 242"/>
          <p:cNvSpPr/>
          <p:nvPr/>
        </p:nvSpPr>
        <p:spPr>
          <a:xfrm>
            <a:off x="7884368" y="472514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4" name="Ellipse 243"/>
          <p:cNvSpPr/>
          <p:nvPr/>
        </p:nvSpPr>
        <p:spPr>
          <a:xfrm>
            <a:off x="6948264" y="472514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5" name="Ellipse 244"/>
          <p:cNvSpPr/>
          <p:nvPr/>
        </p:nvSpPr>
        <p:spPr>
          <a:xfrm>
            <a:off x="7668344" y="472514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6" name="Ellipse 245"/>
          <p:cNvSpPr/>
          <p:nvPr/>
        </p:nvSpPr>
        <p:spPr>
          <a:xfrm>
            <a:off x="7164288" y="472514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7" name="Ellipse 246"/>
          <p:cNvSpPr/>
          <p:nvPr/>
        </p:nvSpPr>
        <p:spPr>
          <a:xfrm>
            <a:off x="7380312" y="494116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Ellipse 247"/>
          <p:cNvSpPr/>
          <p:nvPr/>
        </p:nvSpPr>
        <p:spPr>
          <a:xfrm>
            <a:off x="6732240" y="494116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9" name="Ellipse 248"/>
          <p:cNvSpPr/>
          <p:nvPr/>
        </p:nvSpPr>
        <p:spPr>
          <a:xfrm>
            <a:off x="7884368" y="494116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Ellipse 249"/>
          <p:cNvSpPr/>
          <p:nvPr/>
        </p:nvSpPr>
        <p:spPr>
          <a:xfrm>
            <a:off x="6948264" y="494116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Ellipse 250"/>
          <p:cNvSpPr/>
          <p:nvPr/>
        </p:nvSpPr>
        <p:spPr>
          <a:xfrm>
            <a:off x="7668344" y="494116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Ellipse 251"/>
          <p:cNvSpPr/>
          <p:nvPr/>
        </p:nvSpPr>
        <p:spPr>
          <a:xfrm>
            <a:off x="7164288" y="494116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Ellipse 252"/>
          <p:cNvSpPr/>
          <p:nvPr/>
        </p:nvSpPr>
        <p:spPr>
          <a:xfrm>
            <a:off x="7380312" y="515719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/>
          <p:cNvSpPr/>
          <p:nvPr/>
        </p:nvSpPr>
        <p:spPr>
          <a:xfrm>
            <a:off x="6732240" y="515719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5" name="Ellipse 254"/>
          <p:cNvSpPr/>
          <p:nvPr/>
        </p:nvSpPr>
        <p:spPr>
          <a:xfrm>
            <a:off x="7884368" y="515719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Ellipse 255"/>
          <p:cNvSpPr/>
          <p:nvPr/>
        </p:nvSpPr>
        <p:spPr>
          <a:xfrm>
            <a:off x="6948264" y="515719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7" name="Ellipse 256"/>
          <p:cNvSpPr/>
          <p:nvPr/>
        </p:nvSpPr>
        <p:spPr>
          <a:xfrm>
            <a:off x="7668344" y="515719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Ellipse 257"/>
          <p:cNvSpPr/>
          <p:nvPr/>
        </p:nvSpPr>
        <p:spPr>
          <a:xfrm>
            <a:off x="7164288" y="515719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9" name="Ellipse 258"/>
          <p:cNvSpPr/>
          <p:nvPr/>
        </p:nvSpPr>
        <p:spPr>
          <a:xfrm>
            <a:off x="7380312" y="537321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0" name="Ellipse 259"/>
          <p:cNvSpPr/>
          <p:nvPr/>
        </p:nvSpPr>
        <p:spPr>
          <a:xfrm>
            <a:off x="6732240" y="537321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1" name="Ellipse 260"/>
          <p:cNvSpPr/>
          <p:nvPr/>
        </p:nvSpPr>
        <p:spPr>
          <a:xfrm>
            <a:off x="7884368" y="537321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2" name="Ellipse 261"/>
          <p:cNvSpPr/>
          <p:nvPr/>
        </p:nvSpPr>
        <p:spPr>
          <a:xfrm>
            <a:off x="6948264" y="537321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3" name="Ellipse 262"/>
          <p:cNvSpPr/>
          <p:nvPr/>
        </p:nvSpPr>
        <p:spPr>
          <a:xfrm>
            <a:off x="7668344" y="537321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4" name="Ellipse 263"/>
          <p:cNvSpPr/>
          <p:nvPr/>
        </p:nvSpPr>
        <p:spPr>
          <a:xfrm>
            <a:off x="7164288" y="537321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5" name="Ellipse 264"/>
          <p:cNvSpPr/>
          <p:nvPr/>
        </p:nvSpPr>
        <p:spPr>
          <a:xfrm>
            <a:off x="7380312" y="558924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6" name="Ellipse 265"/>
          <p:cNvSpPr/>
          <p:nvPr/>
        </p:nvSpPr>
        <p:spPr>
          <a:xfrm>
            <a:off x="6732240" y="558924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7" name="Ellipse 266"/>
          <p:cNvSpPr/>
          <p:nvPr/>
        </p:nvSpPr>
        <p:spPr>
          <a:xfrm>
            <a:off x="7884368" y="558924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8" name="Ellipse 267"/>
          <p:cNvSpPr/>
          <p:nvPr/>
        </p:nvSpPr>
        <p:spPr>
          <a:xfrm>
            <a:off x="6948264" y="558924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9" name="Ellipse 268"/>
          <p:cNvSpPr/>
          <p:nvPr/>
        </p:nvSpPr>
        <p:spPr>
          <a:xfrm>
            <a:off x="7668344" y="558924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0" name="Ellipse 269"/>
          <p:cNvSpPr/>
          <p:nvPr/>
        </p:nvSpPr>
        <p:spPr>
          <a:xfrm>
            <a:off x="7164288" y="558924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7" name="Connecteur droit 116"/>
          <p:cNvCxnSpPr/>
          <p:nvPr/>
        </p:nvCxnSpPr>
        <p:spPr>
          <a:xfrm>
            <a:off x="5076056" y="4653136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7092280" y="2996952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7596336" y="2996952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7308304" y="2996952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5364088" y="4659796"/>
            <a:ext cx="936104" cy="857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Ellipse 162"/>
          <p:cNvSpPr/>
          <p:nvPr/>
        </p:nvSpPr>
        <p:spPr>
          <a:xfrm>
            <a:off x="5868144" y="443711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llipse 163"/>
          <p:cNvSpPr/>
          <p:nvPr/>
        </p:nvSpPr>
        <p:spPr>
          <a:xfrm>
            <a:off x="5220072" y="443711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/>
          <p:cNvSpPr/>
          <p:nvPr/>
        </p:nvSpPr>
        <p:spPr>
          <a:xfrm>
            <a:off x="6372200" y="443711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Ellipse 165"/>
          <p:cNvSpPr/>
          <p:nvPr/>
        </p:nvSpPr>
        <p:spPr>
          <a:xfrm>
            <a:off x="5436096" y="443711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Ellipse 166"/>
          <p:cNvSpPr/>
          <p:nvPr/>
        </p:nvSpPr>
        <p:spPr>
          <a:xfrm>
            <a:off x="6156176" y="443711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Ellipse 167"/>
          <p:cNvSpPr/>
          <p:nvPr/>
        </p:nvSpPr>
        <p:spPr>
          <a:xfrm>
            <a:off x="5652120" y="443711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Ellipse 168"/>
          <p:cNvSpPr/>
          <p:nvPr/>
        </p:nvSpPr>
        <p:spPr>
          <a:xfrm>
            <a:off x="5868144" y="472514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Ellipse 169"/>
          <p:cNvSpPr/>
          <p:nvPr/>
        </p:nvSpPr>
        <p:spPr>
          <a:xfrm>
            <a:off x="5220072" y="472514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Ellipse 170"/>
          <p:cNvSpPr/>
          <p:nvPr/>
        </p:nvSpPr>
        <p:spPr>
          <a:xfrm>
            <a:off x="6372200" y="472514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/>
          <p:cNvSpPr/>
          <p:nvPr/>
        </p:nvSpPr>
        <p:spPr>
          <a:xfrm>
            <a:off x="5436096" y="472514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Ellipse 172"/>
          <p:cNvSpPr/>
          <p:nvPr/>
        </p:nvSpPr>
        <p:spPr>
          <a:xfrm>
            <a:off x="6156176" y="472514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Ellipse 173"/>
          <p:cNvSpPr/>
          <p:nvPr/>
        </p:nvSpPr>
        <p:spPr>
          <a:xfrm>
            <a:off x="5652120" y="472514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/>
          <p:cNvSpPr/>
          <p:nvPr/>
        </p:nvSpPr>
        <p:spPr>
          <a:xfrm>
            <a:off x="5868144" y="494116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Ellipse 175"/>
          <p:cNvSpPr/>
          <p:nvPr/>
        </p:nvSpPr>
        <p:spPr>
          <a:xfrm>
            <a:off x="5220072" y="494116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Ellipse 176"/>
          <p:cNvSpPr/>
          <p:nvPr/>
        </p:nvSpPr>
        <p:spPr>
          <a:xfrm>
            <a:off x="6372200" y="494116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Ellipse 177"/>
          <p:cNvSpPr/>
          <p:nvPr/>
        </p:nvSpPr>
        <p:spPr>
          <a:xfrm>
            <a:off x="5436096" y="494116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Ellipse 178"/>
          <p:cNvSpPr/>
          <p:nvPr/>
        </p:nvSpPr>
        <p:spPr>
          <a:xfrm>
            <a:off x="6156176" y="494116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Ellipse 179"/>
          <p:cNvSpPr/>
          <p:nvPr/>
        </p:nvSpPr>
        <p:spPr>
          <a:xfrm>
            <a:off x="5652120" y="494116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Ellipse 180"/>
          <p:cNvSpPr/>
          <p:nvPr/>
        </p:nvSpPr>
        <p:spPr>
          <a:xfrm>
            <a:off x="5868144" y="515719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Ellipse 181"/>
          <p:cNvSpPr/>
          <p:nvPr/>
        </p:nvSpPr>
        <p:spPr>
          <a:xfrm>
            <a:off x="5220072" y="515719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Ellipse 182"/>
          <p:cNvSpPr/>
          <p:nvPr/>
        </p:nvSpPr>
        <p:spPr>
          <a:xfrm>
            <a:off x="6372200" y="515719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Ellipse 183"/>
          <p:cNvSpPr/>
          <p:nvPr/>
        </p:nvSpPr>
        <p:spPr>
          <a:xfrm>
            <a:off x="5436096" y="515719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Ellipse 184"/>
          <p:cNvSpPr/>
          <p:nvPr/>
        </p:nvSpPr>
        <p:spPr>
          <a:xfrm>
            <a:off x="6156176" y="515719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Ellipse 185"/>
          <p:cNvSpPr/>
          <p:nvPr/>
        </p:nvSpPr>
        <p:spPr>
          <a:xfrm>
            <a:off x="5652120" y="515719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Ellipse 186"/>
          <p:cNvSpPr/>
          <p:nvPr/>
        </p:nvSpPr>
        <p:spPr>
          <a:xfrm>
            <a:off x="5868144" y="537321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Ellipse 187"/>
          <p:cNvSpPr/>
          <p:nvPr/>
        </p:nvSpPr>
        <p:spPr>
          <a:xfrm>
            <a:off x="5220072" y="537321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Ellipse 188"/>
          <p:cNvSpPr/>
          <p:nvPr/>
        </p:nvSpPr>
        <p:spPr>
          <a:xfrm>
            <a:off x="6372200" y="537321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Ellipse 189"/>
          <p:cNvSpPr/>
          <p:nvPr/>
        </p:nvSpPr>
        <p:spPr>
          <a:xfrm>
            <a:off x="5436096" y="537321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llipse 190"/>
          <p:cNvSpPr/>
          <p:nvPr/>
        </p:nvSpPr>
        <p:spPr>
          <a:xfrm>
            <a:off x="6156176" y="537321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/>
          <p:cNvSpPr/>
          <p:nvPr/>
        </p:nvSpPr>
        <p:spPr>
          <a:xfrm>
            <a:off x="5652120" y="537321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Ellipse 192"/>
          <p:cNvSpPr/>
          <p:nvPr/>
        </p:nvSpPr>
        <p:spPr>
          <a:xfrm>
            <a:off x="5868144" y="558924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Ellipse 193"/>
          <p:cNvSpPr/>
          <p:nvPr/>
        </p:nvSpPr>
        <p:spPr>
          <a:xfrm>
            <a:off x="5220072" y="558924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Ellipse 194"/>
          <p:cNvSpPr/>
          <p:nvPr/>
        </p:nvSpPr>
        <p:spPr>
          <a:xfrm>
            <a:off x="6372200" y="558924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Ellipse 195"/>
          <p:cNvSpPr/>
          <p:nvPr/>
        </p:nvSpPr>
        <p:spPr>
          <a:xfrm>
            <a:off x="5436096" y="558924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Ellipse 196"/>
          <p:cNvSpPr/>
          <p:nvPr/>
        </p:nvSpPr>
        <p:spPr>
          <a:xfrm>
            <a:off x="6156176" y="558924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Ellipse 197"/>
          <p:cNvSpPr/>
          <p:nvPr/>
        </p:nvSpPr>
        <p:spPr>
          <a:xfrm>
            <a:off x="5652120" y="558924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8" name="Connecteur droit 67"/>
          <p:cNvCxnSpPr/>
          <p:nvPr/>
        </p:nvCxnSpPr>
        <p:spPr>
          <a:xfrm>
            <a:off x="6012160" y="2996952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5580112" y="2996952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5076056" y="5517232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5364088" y="2996952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96136" y="2996952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5076056" y="4869160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5076056" y="5301208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5076056" y="5085184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à coins arrondis 275"/>
          <p:cNvSpPr/>
          <p:nvPr/>
        </p:nvSpPr>
        <p:spPr>
          <a:xfrm>
            <a:off x="5884428" y="2297372"/>
            <a:ext cx="1455688" cy="49563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Cache </a:t>
            </a:r>
            <a:r>
              <a:rPr lang="fr-FR" dirty="0" err="1" smtClean="0"/>
              <a:t>space</a:t>
            </a:r>
            <a:endParaRPr lang="fr-FR" dirty="0"/>
          </a:p>
        </p:txBody>
      </p:sp>
      <p:sp>
        <p:nvSpPr>
          <p:cNvPr id="277" name="Titr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792087"/>
          </a:xfrm>
        </p:spPr>
        <p:txBody>
          <a:bodyPr>
            <a:normAutofit/>
          </a:bodyPr>
          <a:lstStyle/>
          <a:p>
            <a:r>
              <a:rPr lang="fr-FR" dirty="0" smtClean="0"/>
              <a:t>Noise </a:t>
            </a:r>
            <a:r>
              <a:rPr lang="fr-FR" dirty="0" err="1" smtClean="0"/>
              <a:t>Inheritance</a:t>
            </a:r>
            <a:endParaRPr lang="fr-FR" dirty="0"/>
          </a:p>
        </p:txBody>
      </p:sp>
      <p:sp>
        <p:nvSpPr>
          <p:cNvPr id="278" name="Rectangle 277"/>
          <p:cNvSpPr/>
          <p:nvPr/>
        </p:nvSpPr>
        <p:spPr>
          <a:xfrm>
            <a:off x="899592" y="4581128"/>
            <a:ext cx="1512168" cy="1368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9" name="Connecteur droit 278"/>
          <p:cNvCxnSpPr>
            <a:stCxn id="278" idx="1"/>
            <a:endCxn id="278" idx="3"/>
          </p:cNvCxnSpPr>
          <p:nvPr/>
        </p:nvCxnSpPr>
        <p:spPr>
          <a:xfrm>
            <a:off x="899592" y="5265204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/>
          <p:cNvCxnSpPr>
            <a:stCxn id="278" idx="0"/>
            <a:endCxn id="278" idx="2"/>
          </p:cNvCxnSpPr>
          <p:nvPr/>
        </p:nvCxnSpPr>
        <p:spPr>
          <a:xfrm>
            <a:off x="1655676" y="4581128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eur droit 280"/>
          <p:cNvCxnSpPr/>
          <p:nvPr/>
        </p:nvCxnSpPr>
        <p:spPr>
          <a:xfrm>
            <a:off x="1979712" y="4581128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eur droit 281"/>
          <p:cNvCxnSpPr/>
          <p:nvPr/>
        </p:nvCxnSpPr>
        <p:spPr>
          <a:xfrm>
            <a:off x="1259632" y="4581128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droit 282"/>
          <p:cNvCxnSpPr/>
          <p:nvPr/>
        </p:nvCxnSpPr>
        <p:spPr>
          <a:xfrm>
            <a:off x="899592" y="5589240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283"/>
          <p:cNvCxnSpPr/>
          <p:nvPr/>
        </p:nvCxnSpPr>
        <p:spPr>
          <a:xfrm>
            <a:off x="899592" y="4941168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/>
          <p:cNvSpPr/>
          <p:nvPr/>
        </p:nvSpPr>
        <p:spPr>
          <a:xfrm>
            <a:off x="916923" y="2046159"/>
            <a:ext cx="1512168" cy="1368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9" name="Connecteur droit 308"/>
          <p:cNvCxnSpPr>
            <a:stCxn id="308" idx="1"/>
            <a:endCxn id="308" idx="3"/>
          </p:cNvCxnSpPr>
          <p:nvPr/>
        </p:nvCxnSpPr>
        <p:spPr>
          <a:xfrm>
            <a:off x="916923" y="2730235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onnecteur droit 309"/>
          <p:cNvCxnSpPr>
            <a:stCxn id="308" idx="0"/>
            <a:endCxn id="308" idx="2"/>
          </p:cNvCxnSpPr>
          <p:nvPr/>
        </p:nvCxnSpPr>
        <p:spPr>
          <a:xfrm>
            <a:off x="1673007" y="2046159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/>
          <p:cNvSpPr/>
          <p:nvPr/>
        </p:nvSpPr>
        <p:spPr>
          <a:xfrm>
            <a:off x="1673007" y="2065322"/>
            <a:ext cx="756084" cy="6840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1" name="Connecteur droit 310"/>
          <p:cNvCxnSpPr/>
          <p:nvPr/>
        </p:nvCxnSpPr>
        <p:spPr>
          <a:xfrm>
            <a:off x="1997043" y="2046159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/>
          <p:nvPr/>
        </p:nvCxnSpPr>
        <p:spPr>
          <a:xfrm>
            <a:off x="1276963" y="2046159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cteur droit 312"/>
          <p:cNvCxnSpPr/>
          <p:nvPr/>
        </p:nvCxnSpPr>
        <p:spPr>
          <a:xfrm>
            <a:off x="916923" y="3054271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necteur droit 313"/>
          <p:cNvCxnSpPr/>
          <p:nvPr/>
        </p:nvCxnSpPr>
        <p:spPr>
          <a:xfrm>
            <a:off x="916923" y="2406199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angle 314"/>
          <p:cNvSpPr/>
          <p:nvPr/>
        </p:nvSpPr>
        <p:spPr>
          <a:xfrm>
            <a:off x="5076056" y="4365104"/>
            <a:ext cx="1512168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6" name="Rectangle 285"/>
          <p:cNvSpPr/>
          <p:nvPr/>
        </p:nvSpPr>
        <p:spPr>
          <a:xfrm>
            <a:off x="916923" y="2749398"/>
            <a:ext cx="756084" cy="684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Étoile à 4 branches 3"/>
          <p:cNvSpPr/>
          <p:nvPr/>
        </p:nvSpPr>
        <p:spPr>
          <a:xfrm>
            <a:off x="2078009" y="2447177"/>
            <a:ext cx="45719" cy="45719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8" name="Étoile à 4 branches 287"/>
          <p:cNvSpPr/>
          <p:nvPr/>
        </p:nvSpPr>
        <p:spPr>
          <a:xfrm>
            <a:off x="2051720" y="5013176"/>
            <a:ext cx="45719" cy="45719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89" name="Connecteur droit 288"/>
          <p:cNvCxnSpPr/>
          <p:nvPr/>
        </p:nvCxnSpPr>
        <p:spPr>
          <a:xfrm>
            <a:off x="1115616" y="2060848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/>
          <p:nvPr/>
        </p:nvCxnSpPr>
        <p:spPr>
          <a:xfrm>
            <a:off x="1475656" y="2060848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/>
          <p:nvPr/>
        </p:nvCxnSpPr>
        <p:spPr>
          <a:xfrm>
            <a:off x="2195736" y="2060848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/>
          <p:nvPr/>
        </p:nvCxnSpPr>
        <p:spPr>
          <a:xfrm>
            <a:off x="1835696" y="2060848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/>
          <p:nvPr/>
        </p:nvCxnSpPr>
        <p:spPr>
          <a:xfrm>
            <a:off x="899592" y="2204864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/>
          <p:nvPr/>
        </p:nvCxnSpPr>
        <p:spPr>
          <a:xfrm>
            <a:off x="899592" y="2564904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/>
          <p:nvPr/>
        </p:nvCxnSpPr>
        <p:spPr>
          <a:xfrm>
            <a:off x="899592" y="3212976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/>
          <p:nvPr/>
        </p:nvCxnSpPr>
        <p:spPr>
          <a:xfrm>
            <a:off x="899592" y="2924944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angle à coins arrondis 296"/>
          <p:cNvSpPr/>
          <p:nvPr/>
        </p:nvSpPr>
        <p:spPr>
          <a:xfrm>
            <a:off x="1354499" y="1412776"/>
            <a:ext cx="720080" cy="3799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 smtClean="0"/>
              <a:t>Child </a:t>
            </a:r>
            <a:r>
              <a:rPr lang="fr-FR" sz="1400" dirty="0" err="1" smtClean="0"/>
              <a:t>node</a:t>
            </a:r>
            <a:endParaRPr lang="fr-FR" sz="1400" dirty="0"/>
          </a:p>
        </p:txBody>
      </p:sp>
      <p:sp>
        <p:nvSpPr>
          <p:cNvPr id="298" name="Rectangle à coins arrondis 297"/>
          <p:cNvSpPr/>
          <p:nvPr/>
        </p:nvSpPr>
        <p:spPr>
          <a:xfrm>
            <a:off x="1354499" y="4057141"/>
            <a:ext cx="720080" cy="3799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 err="1" smtClean="0"/>
              <a:t>Parentnode</a:t>
            </a:r>
            <a:endParaRPr lang="fr-FR" sz="1400" dirty="0"/>
          </a:p>
        </p:txBody>
      </p:sp>
      <p:cxnSp>
        <p:nvCxnSpPr>
          <p:cNvPr id="63" name="Connecteur droit avec flèche 62"/>
          <p:cNvCxnSpPr/>
          <p:nvPr/>
        </p:nvCxnSpPr>
        <p:spPr>
          <a:xfrm>
            <a:off x="2123728" y="2492896"/>
            <a:ext cx="1224136" cy="921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à coins arrondis 298"/>
          <p:cNvSpPr/>
          <p:nvPr/>
        </p:nvSpPr>
        <p:spPr>
          <a:xfrm>
            <a:off x="2825806" y="3501008"/>
            <a:ext cx="1479004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 err="1" smtClean="0"/>
              <a:t>Ask</a:t>
            </a:r>
            <a:r>
              <a:rPr lang="fr-FR" sz="1400" dirty="0" smtClean="0"/>
              <a:t> parent data at « </a:t>
            </a:r>
            <a:r>
              <a:rPr lang="fr-FR" sz="1400" dirty="0" err="1" smtClean="0"/>
              <a:t>equivalent</a:t>
            </a:r>
            <a:r>
              <a:rPr lang="fr-FR" sz="1400" dirty="0" smtClean="0"/>
              <a:t> » position</a:t>
            </a:r>
            <a:endParaRPr lang="fr-FR" sz="1400" dirty="0"/>
          </a:p>
        </p:txBody>
      </p:sp>
      <p:cxnSp>
        <p:nvCxnSpPr>
          <p:cNvPr id="75" name="Connecteur droit avec flèche 74"/>
          <p:cNvCxnSpPr/>
          <p:nvPr/>
        </p:nvCxnSpPr>
        <p:spPr>
          <a:xfrm flipH="1">
            <a:off x="2195736" y="4509120"/>
            <a:ext cx="1152128" cy="541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 à coins arrondis 299"/>
          <p:cNvSpPr/>
          <p:nvPr/>
        </p:nvSpPr>
        <p:spPr>
          <a:xfrm>
            <a:off x="4492660" y="1824893"/>
            <a:ext cx="720080" cy="3799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 smtClean="0"/>
              <a:t>Child brick</a:t>
            </a:r>
            <a:endParaRPr lang="fr-FR" sz="1400" dirty="0"/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4852700" y="2297372"/>
            <a:ext cx="223356" cy="627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tangle à coins arrondis 300"/>
          <p:cNvSpPr/>
          <p:nvPr/>
        </p:nvSpPr>
        <p:spPr>
          <a:xfrm>
            <a:off x="5652120" y="6055530"/>
            <a:ext cx="720080" cy="3799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 err="1" smtClean="0"/>
              <a:t>Parentbrick</a:t>
            </a:r>
            <a:endParaRPr lang="fr-FR" sz="1400" dirty="0"/>
          </a:p>
        </p:txBody>
      </p:sp>
      <p:cxnSp>
        <p:nvCxnSpPr>
          <p:cNvPr id="84" name="Connecteur droit avec flèche 83"/>
          <p:cNvCxnSpPr/>
          <p:nvPr/>
        </p:nvCxnSpPr>
        <p:spPr>
          <a:xfrm flipV="1">
            <a:off x="6444208" y="5805265"/>
            <a:ext cx="504056" cy="440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/>
          <p:nvPr/>
        </p:nvCxnSpPr>
        <p:spPr>
          <a:xfrm flipV="1">
            <a:off x="2195736" y="1792747"/>
            <a:ext cx="720080" cy="614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à coins arrondis 301"/>
          <p:cNvSpPr/>
          <p:nvPr/>
        </p:nvSpPr>
        <p:spPr>
          <a:xfrm>
            <a:off x="2606942" y="1159591"/>
            <a:ext cx="1697868" cy="5063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 err="1" smtClean="0"/>
              <a:t>Compute</a:t>
            </a:r>
            <a:r>
              <a:rPr lang="fr-FR" sz="1400" dirty="0" smtClean="0"/>
              <a:t> Noise at </a:t>
            </a:r>
            <a:r>
              <a:rPr lang="fr-FR" sz="1400" dirty="0" err="1" smtClean="0"/>
              <a:t>given</a:t>
            </a:r>
            <a:r>
              <a:rPr lang="fr-FR" sz="1400" dirty="0" smtClean="0"/>
              <a:t> </a:t>
            </a:r>
            <a:r>
              <a:rPr lang="fr-FR" sz="1400" dirty="0" err="1" smtClean="0"/>
              <a:t>voxel</a:t>
            </a:r>
            <a:r>
              <a:rPr lang="fr-FR" sz="1400" dirty="0" smtClean="0"/>
              <a:t> position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10137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1700808"/>
            <a:ext cx="8352928" cy="3816424"/>
          </a:xfrm>
        </p:spPr>
        <p:txBody>
          <a:bodyPr>
            <a:noAutofit/>
          </a:bodyPr>
          <a:lstStyle/>
          <a:p>
            <a:pPr algn="l"/>
            <a:r>
              <a:rPr lang="fr-FR" sz="2000" dirty="0" smtClean="0">
                <a:solidFill>
                  <a:schemeClr val="tx1"/>
                </a:solidFill>
              </a:rPr>
              <a:t>Noise</a:t>
            </a:r>
          </a:p>
          <a:p>
            <a:pPr algn="l">
              <a:buFontTx/>
              <a:buChar char="-"/>
            </a:pP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Sum</a:t>
            </a:r>
            <a:r>
              <a:rPr lang="fr-FR" sz="2000" dirty="0" smtClean="0">
                <a:solidFill>
                  <a:schemeClr val="tx1"/>
                </a:solidFill>
              </a:rPr>
              <a:t> of octaves</a:t>
            </a:r>
          </a:p>
          <a:p>
            <a:pPr algn="l">
              <a:buFontTx/>
              <a:buChar char="-"/>
            </a:pPr>
            <a:endParaRPr lang="fr-FR" sz="2000" dirty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fr-FR" sz="2000" dirty="0" smtClean="0">
                <a:solidFill>
                  <a:schemeClr val="tx1"/>
                </a:solidFill>
              </a:rPr>
              <a:t> F(x) = </a:t>
            </a:r>
            <a:r>
              <a:rPr lang="fr-FR" sz="2000" dirty="0" err="1" smtClean="0">
                <a:solidFill>
                  <a:schemeClr val="tx1"/>
                </a:solidFill>
              </a:rPr>
              <a:t>Sum</a:t>
            </a:r>
            <a:r>
              <a:rPr lang="fr-FR" sz="2000" baseline="-25000" dirty="0" err="1" smtClean="0">
                <a:solidFill>
                  <a:schemeClr val="tx1"/>
                </a:solidFill>
              </a:rPr>
              <a:t>i</a:t>
            </a:r>
            <a:r>
              <a:rPr lang="fr-FR" sz="2000" dirty="0" smtClean="0">
                <a:solidFill>
                  <a:schemeClr val="tx1"/>
                </a:solidFill>
              </a:rPr>
              <a:t>( A . noise( B . x ) )</a:t>
            </a:r>
          </a:p>
          <a:p>
            <a:pPr algn="l">
              <a:buFontTx/>
              <a:buChar char="-"/>
            </a:pPr>
            <a:r>
              <a:rPr lang="fr-FR" sz="2000" dirty="0" smtClean="0">
                <a:solidFill>
                  <a:schemeClr val="tx1"/>
                </a:solidFill>
              </a:rPr>
              <a:t> A : amplitude = 1/2</a:t>
            </a:r>
            <a:r>
              <a:rPr lang="fr-FR" sz="2000" baseline="30000" dirty="0" smtClean="0">
                <a:solidFill>
                  <a:schemeClr val="tx1"/>
                </a:solidFill>
              </a:rPr>
              <a:t>i</a:t>
            </a:r>
          </a:p>
          <a:p>
            <a:pPr algn="l">
              <a:buFontTx/>
              <a:buChar char="-"/>
            </a:pPr>
            <a:r>
              <a:rPr lang="fr-FR" sz="2000" dirty="0" smtClean="0">
                <a:solidFill>
                  <a:schemeClr val="tx1"/>
                </a:solidFill>
              </a:rPr>
              <a:t> B </a:t>
            </a:r>
            <a:r>
              <a:rPr lang="fr-FR" sz="2000" dirty="0">
                <a:solidFill>
                  <a:schemeClr val="tx1"/>
                </a:solidFill>
              </a:rPr>
              <a:t>: </a:t>
            </a:r>
            <a:r>
              <a:rPr lang="fr-FR" sz="2000" dirty="0" err="1" smtClean="0">
                <a:solidFill>
                  <a:schemeClr val="tx1"/>
                </a:solidFill>
              </a:rPr>
              <a:t>frequency</a:t>
            </a:r>
            <a:r>
              <a:rPr lang="fr-FR" sz="2000" dirty="0" smtClean="0">
                <a:solidFill>
                  <a:schemeClr val="tx1"/>
                </a:solidFill>
              </a:rPr>
              <a:t> = 2</a:t>
            </a:r>
            <a:r>
              <a:rPr lang="fr-FR" sz="2000" baseline="30000" dirty="0" smtClean="0">
                <a:solidFill>
                  <a:schemeClr val="tx1"/>
                </a:solidFill>
              </a:rPr>
              <a:t>i</a:t>
            </a:r>
          </a:p>
          <a:p>
            <a:pPr algn="l">
              <a:buFontTx/>
              <a:buChar char="-"/>
            </a:pPr>
            <a:endParaRPr lang="fr-FR" sz="2000" baseline="30000" dirty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fr-FR" sz="2000" baseline="30000" dirty="0">
                <a:solidFill>
                  <a:schemeClr val="tx1"/>
                </a:solidFill>
              </a:rPr>
              <a:t> </a:t>
            </a:r>
            <a:r>
              <a:rPr lang="fr-FR" sz="2000" dirty="0" smtClean="0">
                <a:solidFill>
                  <a:schemeClr val="tx1"/>
                </a:solidFill>
              </a:rPr>
              <a:t>F</a:t>
            </a:r>
            <a:r>
              <a:rPr lang="fr-FR" sz="2000" baseline="-25000" dirty="0" smtClean="0">
                <a:solidFill>
                  <a:schemeClr val="tx1"/>
                </a:solidFill>
              </a:rPr>
              <a:t>n</a:t>
            </a:r>
            <a:r>
              <a:rPr lang="fr-FR" sz="2000" dirty="0" smtClean="0">
                <a:solidFill>
                  <a:schemeClr val="tx1"/>
                </a:solidFill>
              </a:rPr>
              <a:t>(x) = F</a:t>
            </a:r>
            <a:r>
              <a:rPr lang="fr-FR" sz="2000" baseline="-25000" dirty="0" smtClean="0">
                <a:solidFill>
                  <a:schemeClr val="tx1"/>
                </a:solidFill>
              </a:rPr>
              <a:t>n-1</a:t>
            </a:r>
            <a:r>
              <a:rPr lang="fr-FR" sz="2000" dirty="0" smtClean="0">
                <a:solidFill>
                  <a:schemeClr val="tx1"/>
                </a:solidFill>
              </a:rPr>
              <a:t>(x) + 1/2</a:t>
            </a:r>
            <a:r>
              <a:rPr lang="fr-FR" sz="2000" baseline="30000" dirty="0" smtClean="0">
                <a:solidFill>
                  <a:schemeClr val="tx1"/>
                </a:solidFill>
              </a:rPr>
              <a:t>n</a:t>
            </a:r>
            <a:r>
              <a:rPr lang="fr-FR" sz="2000" dirty="0" smtClean="0">
                <a:solidFill>
                  <a:schemeClr val="tx1"/>
                </a:solidFill>
              </a:rPr>
              <a:t> . </a:t>
            </a:r>
            <a:r>
              <a:rPr lang="fr-FR" sz="2000" dirty="0">
                <a:solidFill>
                  <a:schemeClr val="tx1"/>
                </a:solidFill>
              </a:rPr>
              <a:t>n</a:t>
            </a:r>
            <a:r>
              <a:rPr lang="fr-FR" sz="2000" dirty="0" smtClean="0">
                <a:solidFill>
                  <a:schemeClr val="tx1"/>
                </a:solidFill>
              </a:rPr>
              <a:t>oise( 2</a:t>
            </a:r>
            <a:r>
              <a:rPr lang="fr-FR" sz="2000" baseline="30000" dirty="0" smtClean="0">
                <a:solidFill>
                  <a:schemeClr val="tx1"/>
                </a:solidFill>
              </a:rPr>
              <a:t>n</a:t>
            </a:r>
            <a:r>
              <a:rPr lang="fr-FR" sz="2000" dirty="0" smtClean="0">
                <a:solidFill>
                  <a:schemeClr val="tx1"/>
                </a:solidFill>
              </a:rPr>
              <a:t> . x )</a:t>
            </a:r>
          </a:p>
          <a:p>
            <a:pPr algn="l">
              <a:buFontTx/>
              <a:buChar char="-"/>
            </a:pPr>
            <a:r>
              <a:rPr lang="fr-FR" sz="2000" baseline="30000" dirty="0">
                <a:solidFill>
                  <a:schemeClr val="tx1"/>
                </a:solidFill>
              </a:rPr>
              <a:t> </a:t>
            </a:r>
            <a:r>
              <a:rPr lang="fr-FR" sz="2000" dirty="0" smtClean="0">
                <a:solidFill>
                  <a:schemeClr val="tx1"/>
                </a:solidFill>
              </a:rPr>
              <a:t>F</a:t>
            </a:r>
            <a:r>
              <a:rPr lang="fr-FR" sz="2000" baseline="-25000" dirty="0" smtClean="0">
                <a:solidFill>
                  <a:schemeClr val="tx1"/>
                </a:solidFill>
              </a:rPr>
              <a:t>0</a:t>
            </a:r>
            <a:r>
              <a:rPr lang="fr-FR" sz="2000" dirty="0" smtClean="0">
                <a:solidFill>
                  <a:schemeClr val="tx1"/>
                </a:solidFill>
              </a:rPr>
              <a:t>(x</a:t>
            </a:r>
            <a:r>
              <a:rPr lang="fr-FR" sz="2000" dirty="0">
                <a:solidFill>
                  <a:schemeClr val="tx1"/>
                </a:solidFill>
              </a:rPr>
              <a:t>) = </a:t>
            </a:r>
            <a:r>
              <a:rPr lang="fr-FR" sz="2000" dirty="0" smtClean="0">
                <a:solidFill>
                  <a:schemeClr val="tx1"/>
                </a:solidFill>
              </a:rPr>
              <a:t>noise( </a:t>
            </a:r>
            <a:r>
              <a:rPr lang="fr-FR" sz="2000" dirty="0">
                <a:solidFill>
                  <a:schemeClr val="tx1"/>
                </a:solidFill>
              </a:rPr>
              <a:t>x )</a:t>
            </a:r>
          </a:p>
          <a:p>
            <a:pPr algn="l">
              <a:buFontTx/>
              <a:buChar char="-"/>
            </a:pPr>
            <a:endParaRPr lang="fr-FR" sz="2000" dirty="0" smtClean="0">
              <a:solidFill>
                <a:schemeClr val="tx1"/>
              </a:solidFill>
            </a:endParaRPr>
          </a:p>
          <a:p>
            <a:pPr algn="l"/>
            <a:endParaRPr lang="fr-FR" sz="2000" baseline="30000" dirty="0" smtClean="0">
              <a:solidFill>
                <a:schemeClr val="tx1"/>
              </a:solidFill>
            </a:endParaRPr>
          </a:p>
        </p:txBody>
      </p:sp>
      <p:sp>
        <p:nvSpPr>
          <p:cNvPr id="5" name="Titr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792087"/>
          </a:xfrm>
        </p:spPr>
        <p:txBody>
          <a:bodyPr>
            <a:normAutofit/>
          </a:bodyPr>
          <a:lstStyle/>
          <a:p>
            <a:r>
              <a:rPr lang="fr-FR" dirty="0" smtClean="0"/>
              <a:t>Noise </a:t>
            </a:r>
            <a:r>
              <a:rPr lang="fr-FR" dirty="0" err="1" smtClean="0"/>
              <a:t>Inheritance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91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2204864"/>
            <a:ext cx="8352928" cy="3168352"/>
          </a:xfrm>
        </p:spPr>
        <p:txBody>
          <a:bodyPr>
            <a:noAutofit/>
          </a:bodyPr>
          <a:lstStyle/>
          <a:p>
            <a:pPr algn="l"/>
            <a:r>
              <a:rPr lang="fr-FR" sz="2000" u="sng" dirty="0" err="1" smtClean="0">
                <a:solidFill>
                  <a:schemeClr val="tx1"/>
                </a:solidFill>
              </a:rPr>
              <a:t>Problems</a:t>
            </a:r>
            <a:r>
              <a:rPr lang="fr-FR" sz="2000" dirty="0" smtClean="0">
                <a:solidFill>
                  <a:schemeClr val="tx1"/>
                </a:solidFill>
              </a:rPr>
              <a:t> :</a:t>
            </a:r>
          </a:p>
          <a:p>
            <a:pPr algn="l"/>
            <a:endParaRPr lang="fr-FR" sz="2000" dirty="0" smtClean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>
                <a:solidFill>
                  <a:schemeClr val="tx1"/>
                </a:solidFill>
              </a:rPr>
              <a:t>Border computations </a:t>
            </a:r>
            <a:r>
              <a:rPr lang="fr-FR" sz="2000" dirty="0" smtClean="0">
                <a:solidFill>
                  <a:schemeClr val="tx1"/>
                </a:solidFill>
              </a:rPr>
              <a:t>? =&gt; </a:t>
            </a:r>
            <a:r>
              <a:rPr lang="fr-FR" sz="2000" dirty="0" err="1" smtClean="0">
                <a:solidFill>
                  <a:schemeClr val="tx1"/>
                </a:solidFill>
              </a:rPr>
              <a:t>may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require</a:t>
            </a:r>
            <a:r>
              <a:rPr lang="fr-FR" sz="2000" dirty="0" smtClean="0">
                <a:solidFill>
                  <a:schemeClr val="tx1"/>
                </a:solidFill>
              </a:rPr>
              <a:t> a lot of parent </a:t>
            </a:r>
            <a:r>
              <a:rPr lang="fr-FR" sz="2000" dirty="0" err="1" smtClean="0">
                <a:solidFill>
                  <a:schemeClr val="tx1"/>
                </a:solidFill>
              </a:rPr>
              <a:t>nodes</a:t>
            </a:r>
            <a:endParaRPr lang="fr-FR" sz="2000" dirty="0" smtClean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endParaRPr lang="fr-FR" sz="2000" baseline="30000" dirty="0" smtClean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Sample</a:t>
            </a:r>
            <a:r>
              <a:rPr lang="fr-FR" sz="2000" dirty="0" smtClean="0">
                <a:solidFill>
                  <a:schemeClr val="tx1"/>
                </a:solidFill>
              </a:rPr>
              <a:t> positions ?</a:t>
            </a:r>
            <a:endParaRPr lang="fr-FR" sz="2000" dirty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fr-FR" sz="2000" dirty="0" smtClean="0">
                <a:solidFill>
                  <a:schemeClr val="tx1"/>
                </a:solidFill>
              </a:rPr>
              <a:t> F</a:t>
            </a:r>
            <a:r>
              <a:rPr lang="fr-FR" sz="2000" baseline="-25000" dirty="0" smtClean="0">
                <a:solidFill>
                  <a:schemeClr val="tx1"/>
                </a:solidFill>
              </a:rPr>
              <a:t>n</a:t>
            </a:r>
            <a:r>
              <a:rPr lang="fr-FR" sz="2000" dirty="0" smtClean="0">
                <a:solidFill>
                  <a:schemeClr val="tx1"/>
                </a:solidFill>
              </a:rPr>
              <a:t>(x) = F</a:t>
            </a:r>
            <a:r>
              <a:rPr lang="fr-FR" sz="2000" baseline="-25000" dirty="0" smtClean="0">
                <a:solidFill>
                  <a:schemeClr val="tx1"/>
                </a:solidFill>
              </a:rPr>
              <a:t>n-1</a:t>
            </a:r>
            <a:r>
              <a:rPr lang="fr-FR" sz="2000" dirty="0" smtClean="0">
                <a:solidFill>
                  <a:schemeClr val="tx1"/>
                </a:solidFill>
              </a:rPr>
              <a:t>(x) + 1/2</a:t>
            </a:r>
            <a:r>
              <a:rPr lang="fr-FR" sz="2000" baseline="30000" dirty="0" smtClean="0">
                <a:solidFill>
                  <a:schemeClr val="tx1"/>
                </a:solidFill>
              </a:rPr>
              <a:t>n</a:t>
            </a:r>
            <a:r>
              <a:rPr lang="fr-FR" sz="2000" dirty="0" smtClean="0">
                <a:solidFill>
                  <a:schemeClr val="tx1"/>
                </a:solidFill>
              </a:rPr>
              <a:t> . </a:t>
            </a:r>
            <a:r>
              <a:rPr lang="fr-FR" sz="2000" dirty="0">
                <a:solidFill>
                  <a:schemeClr val="tx1"/>
                </a:solidFill>
              </a:rPr>
              <a:t>n</a:t>
            </a:r>
            <a:r>
              <a:rPr lang="fr-FR" sz="2000" dirty="0" smtClean="0">
                <a:solidFill>
                  <a:schemeClr val="tx1"/>
                </a:solidFill>
              </a:rPr>
              <a:t>oise( 2</a:t>
            </a:r>
            <a:r>
              <a:rPr lang="fr-FR" sz="2000" baseline="30000" dirty="0" smtClean="0">
                <a:solidFill>
                  <a:schemeClr val="tx1"/>
                </a:solidFill>
              </a:rPr>
              <a:t>n</a:t>
            </a:r>
            <a:r>
              <a:rPr lang="fr-FR" sz="2000" dirty="0" smtClean="0">
                <a:solidFill>
                  <a:schemeClr val="tx1"/>
                </a:solidFill>
              </a:rPr>
              <a:t> . x )</a:t>
            </a:r>
          </a:p>
          <a:p>
            <a:pPr algn="l">
              <a:buFontTx/>
              <a:buChar char="-"/>
            </a:pPr>
            <a:r>
              <a:rPr lang="fr-FR" sz="2000" baseline="30000" dirty="0">
                <a:solidFill>
                  <a:schemeClr val="tx1"/>
                </a:solidFill>
              </a:rPr>
              <a:t> </a:t>
            </a:r>
            <a:r>
              <a:rPr lang="fr-FR" sz="2000" dirty="0">
                <a:solidFill>
                  <a:schemeClr val="tx1"/>
                </a:solidFill>
              </a:rPr>
              <a:t>F</a:t>
            </a:r>
            <a:r>
              <a:rPr lang="fr-FR" sz="2000" baseline="-25000" dirty="0">
                <a:solidFill>
                  <a:schemeClr val="tx1"/>
                </a:solidFill>
              </a:rPr>
              <a:t>n-1</a:t>
            </a:r>
            <a:r>
              <a:rPr lang="fr-FR" sz="2000" dirty="0">
                <a:solidFill>
                  <a:schemeClr val="tx1"/>
                </a:solidFill>
              </a:rPr>
              <a:t>(x</a:t>
            </a:r>
            <a:r>
              <a:rPr lang="fr-FR" sz="2000" dirty="0" smtClean="0">
                <a:solidFill>
                  <a:schemeClr val="tx1"/>
                </a:solidFill>
              </a:rPr>
              <a:t>) : </a:t>
            </a:r>
            <a:r>
              <a:rPr lang="fr-FR" sz="2000" dirty="0" err="1" smtClean="0">
                <a:solidFill>
                  <a:schemeClr val="tx1"/>
                </a:solidFill>
              </a:rPr>
              <a:t>coarser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level</a:t>
            </a:r>
            <a:r>
              <a:rPr lang="fr-FR" sz="2000" dirty="0" smtClean="0">
                <a:solidFill>
                  <a:schemeClr val="tx1"/>
                </a:solidFill>
              </a:rPr>
              <a:t> : « x » </a:t>
            </a:r>
            <a:r>
              <a:rPr lang="fr-FR" sz="2000" dirty="0" err="1" smtClean="0">
                <a:solidFill>
                  <a:schemeClr val="tx1"/>
                </a:solidFill>
              </a:rPr>
              <a:t>is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different</a:t>
            </a:r>
            <a:r>
              <a:rPr lang="fr-FR" sz="2000" dirty="0" smtClean="0">
                <a:solidFill>
                  <a:schemeClr val="tx1"/>
                </a:solidFill>
              </a:rPr>
              <a:t> =&gt; </a:t>
            </a:r>
            <a:r>
              <a:rPr lang="fr-FR" sz="2000" dirty="0" err="1" smtClean="0">
                <a:solidFill>
                  <a:schemeClr val="tx1"/>
                </a:solidFill>
              </a:rPr>
              <a:t>associated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voxel</a:t>
            </a:r>
            <a:r>
              <a:rPr lang="fr-FR" sz="2000" dirty="0" smtClean="0">
                <a:solidFill>
                  <a:schemeClr val="tx1"/>
                </a:solidFill>
              </a:rPr>
              <a:t> position in parent </a:t>
            </a:r>
            <a:r>
              <a:rPr lang="fr-FR" sz="2000" dirty="0" err="1" smtClean="0">
                <a:solidFill>
                  <a:schemeClr val="tx1"/>
                </a:solidFill>
              </a:rPr>
              <a:t>node</a:t>
            </a:r>
            <a:r>
              <a:rPr lang="fr-FR" sz="2000" dirty="0" smtClean="0">
                <a:solidFill>
                  <a:schemeClr val="tx1"/>
                </a:solidFill>
              </a:rPr>
              <a:t>, </a:t>
            </a:r>
            <a:r>
              <a:rPr lang="fr-FR" sz="2000" dirty="0" err="1" smtClean="0">
                <a:solidFill>
                  <a:schemeClr val="tx1"/>
                </a:solidFill>
              </a:rPr>
              <a:t>because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coarser</a:t>
            </a:r>
            <a:r>
              <a:rPr lang="fr-FR" sz="2000" dirty="0" smtClean="0">
                <a:solidFill>
                  <a:schemeClr val="tx1"/>
                </a:solidFill>
              </a:rPr>
              <a:t> value has been </a:t>
            </a:r>
            <a:r>
              <a:rPr lang="fr-FR" sz="2000" dirty="0" err="1" smtClean="0">
                <a:solidFill>
                  <a:schemeClr val="tx1"/>
                </a:solidFill>
              </a:rPr>
              <a:t>written</a:t>
            </a:r>
            <a:r>
              <a:rPr lang="fr-FR" sz="2000" dirty="0" smtClean="0">
                <a:solidFill>
                  <a:schemeClr val="tx1"/>
                </a:solidFill>
              </a:rPr>
              <a:t> at parent </a:t>
            </a:r>
            <a:r>
              <a:rPr lang="fr-FR" sz="2000" dirty="0" err="1" smtClean="0">
                <a:solidFill>
                  <a:schemeClr val="tx1"/>
                </a:solidFill>
              </a:rPr>
              <a:t>texel</a:t>
            </a:r>
            <a:r>
              <a:rPr lang="fr-FR" sz="2000" dirty="0" smtClean="0">
                <a:solidFill>
                  <a:schemeClr val="tx1"/>
                </a:solidFill>
              </a:rPr>
              <a:t> position </a:t>
            </a:r>
            <a:r>
              <a:rPr lang="fr-FR" sz="2000" dirty="0" err="1" smtClean="0">
                <a:solidFill>
                  <a:schemeClr val="tx1"/>
                </a:solidFill>
              </a:rPr>
              <a:t>which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is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different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than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child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texel</a:t>
            </a:r>
            <a:r>
              <a:rPr lang="fr-FR" sz="2000" dirty="0" smtClean="0">
                <a:solidFill>
                  <a:schemeClr val="tx1"/>
                </a:solidFill>
              </a:rPr>
              <a:t> position.</a:t>
            </a:r>
            <a:endParaRPr lang="fr-FR" sz="2000" dirty="0" smtClean="0">
              <a:solidFill>
                <a:schemeClr val="tx1"/>
              </a:solidFill>
            </a:endParaRPr>
          </a:p>
          <a:p>
            <a:pPr algn="l"/>
            <a:endParaRPr lang="fr-FR" sz="2000" baseline="30000" dirty="0" smtClean="0">
              <a:solidFill>
                <a:schemeClr val="tx1"/>
              </a:solidFill>
            </a:endParaRPr>
          </a:p>
        </p:txBody>
      </p:sp>
      <p:sp>
        <p:nvSpPr>
          <p:cNvPr id="5" name="Titr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792087"/>
          </a:xfrm>
        </p:spPr>
        <p:txBody>
          <a:bodyPr>
            <a:normAutofit/>
          </a:bodyPr>
          <a:lstStyle/>
          <a:p>
            <a:r>
              <a:rPr lang="fr-FR" dirty="0" smtClean="0"/>
              <a:t>Noise </a:t>
            </a:r>
            <a:r>
              <a:rPr lang="fr-FR" dirty="0" err="1" smtClean="0"/>
              <a:t>Inheritance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72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360</Words>
  <Application>Microsoft Office PowerPoint</Application>
  <PresentationFormat>Affichage à l'écran (4:3)</PresentationFormat>
  <Paragraphs>89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Noise Inheritance</vt:lpstr>
      <vt:lpstr>Noise Inheritance</vt:lpstr>
      <vt:lpstr>Noise Inheritance</vt:lpstr>
      <vt:lpstr>Noise Inheritance</vt:lpstr>
      <vt:lpstr>Noise Inheritance</vt:lpstr>
      <vt:lpstr>Noise Inheritance</vt:lpstr>
      <vt:lpstr>Noise Inheritance</vt:lpstr>
      <vt:lpstr>Noise Inheritance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PascalGuehl</dc:creator>
  <cp:lastModifiedBy>PascalGuehl</cp:lastModifiedBy>
  <cp:revision>122</cp:revision>
  <dcterms:created xsi:type="dcterms:W3CDTF">2013-11-05T06:17:20Z</dcterms:created>
  <dcterms:modified xsi:type="dcterms:W3CDTF">2014-01-16T08:04:29Z</dcterms:modified>
</cp:coreProperties>
</file>