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1859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8776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361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6194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535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1581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14/03/2014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894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14/03/2014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335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14/03/2014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8031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4244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1236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4F62-C33C-45D8-9EE0-1DEE3C7A0CEF}" type="datetimeFigureOut">
              <a:rPr lang="fr-FR" smtClean="0"/>
              <a:pPr/>
              <a:t>14/03/2014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49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1844824"/>
            <a:ext cx="8352928" cy="4320480"/>
          </a:xfrm>
        </p:spPr>
        <p:txBody>
          <a:bodyPr>
            <a:noAutofit/>
          </a:bodyPr>
          <a:lstStyle/>
          <a:p>
            <a:pPr algn="l"/>
            <a:r>
              <a:rPr lang="fr-FR" sz="2000" dirty="0" err="1" smtClean="0">
                <a:solidFill>
                  <a:schemeClr val="tx1"/>
                </a:solidFill>
              </a:rPr>
              <a:t>Generate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depth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maps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from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mesh</a:t>
            </a:r>
            <a:r>
              <a:rPr lang="fr-FR" sz="2000" dirty="0" smtClean="0">
                <a:solidFill>
                  <a:schemeClr val="tx1"/>
                </a:solidFill>
              </a:rPr>
              <a:t> in 2 </a:t>
            </a:r>
            <a:r>
              <a:rPr lang="fr-FR" sz="2000" dirty="0" err="1" smtClean="0">
                <a:solidFill>
                  <a:schemeClr val="tx1"/>
                </a:solidFill>
              </a:rPr>
              <a:t>OpenGL</a:t>
            </a:r>
            <a:r>
              <a:rPr lang="fr-FR" sz="2000" dirty="0" smtClean="0">
                <a:solidFill>
                  <a:schemeClr val="tx1"/>
                </a:solidFill>
              </a:rPr>
              <a:t> passes :</a:t>
            </a: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[ 1 ] – </a:t>
            </a:r>
            <a:r>
              <a:rPr lang="fr-FR" sz="2000" dirty="0" err="1" smtClean="0">
                <a:solidFill>
                  <a:schemeClr val="tx1"/>
                </a:solidFill>
              </a:rPr>
              <a:t>depth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map</a:t>
            </a:r>
            <a:r>
              <a:rPr lang="fr-FR" sz="2000" dirty="0" smtClean="0">
                <a:solidFill>
                  <a:schemeClr val="tx1"/>
                </a:solidFill>
              </a:rPr>
              <a:t> of </a:t>
            </a:r>
            <a:r>
              <a:rPr lang="fr-FR" sz="2000" dirty="0" err="1" smtClean="0">
                <a:solidFill>
                  <a:schemeClr val="tx1"/>
                </a:solidFill>
              </a:rPr>
              <a:t>closests</a:t>
            </a:r>
            <a:r>
              <a:rPr lang="fr-FR" sz="2000" dirty="0" smtClean="0">
                <a:solidFill>
                  <a:schemeClr val="tx1"/>
                </a:solidFill>
              </a:rPr>
              <a:t> faces (</a:t>
            </a:r>
            <a:r>
              <a:rPr lang="fr-FR" sz="2000" dirty="0" err="1" smtClean="0">
                <a:solidFill>
                  <a:schemeClr val="tx1"/>
                </a:solidFill>
              </a:rPr>
              <a:t>GLuint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minDepthTex</a:t>
            </a:r>
            <a:r>
              <a:rPr lang="fr-FR" sz="20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[ 2 ] – </a:t>
            </a:r>
            <a:r>
              <a:rPr lang="fr-FR" sz="2000" dirty="0" err="1" smtClean="0">
                <a:solidFill>
                  <a:schemeClr val="tx1"/>
                </a:solidFill>
              </a:rPr>
              <a:t>depth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map</a:t>
            </a:r>
            <a:r>
              <a:rPr lang="fr-FR" sz="2000" dirty="0" smtClean="0">
                <a:solidFill>
                  <a:schemeClr val="tx1"/>
                </a:solidFill>
              </a:rPr>
              <a:t> of </a:t>
            </a:r>
            <a:r>
              <a:rPr lang="fr-FR" sz="2000" dirty="0" err="1" smtClean="0">
                <a:solidFill>
                  <a:schemeClr val="tx1"/>
                </a:solidFill>
              </a:rPr>
              <a:t>farthest</a:t>
            </a:r>
            <a:r>
              <a:rPr lang="fr-FR" sz="2000" dirty="0" smtClean="0">
                <a:solidFill>
                  <a:schemeClr val="tx1"/>
                </a:solidFill>
              </a:rPr>
              <a:t> faces (</a:t>
            </a:r>
            <a:r>
              <a:rPr lang="fr-FR" sz="2000" dirty="0" err="1" smtClean="0">
                <a:solidFill>
                  <a:schemeClr val="tx1"/>
                </a:solidFill>
              </a:rPr>
              <a:t>GLuint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maxDepthTex</a:t>
            </a:r>
            <a:r>
              <a:rPr lang="fr-FR" sz="20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use Frame Buffer Object to do off-</a:t>
            </a:r>
            <a:r>
              <a:rPr lang="fr-FR" sz="2000" dirty="0" err="1" smtClean="0">
                <a:solidFill>
                  <a:schemeClr val="tx1"/>
                </a:solidFill>
              </a:rPr>
              <a:t>screen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rendering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dn</a:t>
            </a:r>
            <a:r>
              <a:rPr lang="fr-FR" sz="2000" dirty="0" smtClean="0">
                <a:solidFill>
                  <a:schemeClr val="tx1"/>
                </a:solidFill>
              </a:rPr>
              <a:t> CUDA GL </a:t>
            </a:r>
            <a:r>
              <a:rPr lang="fr-FR" sz="2000" dirty="0" err="1" smtClean="0">
                <a:solidFill>
                  <a:schemeClr val="tx1"/>
                </a:solidFill>
              </a:rPr>
              <a:t>interoperability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Tx/>
              <a:buChar char="-"/>
            </a:pPr>
            <a:endParaRPr lang="fr-FR" sz="20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fr-FR" sz="2000" dirty="0" err="1" smtClean="0">
                <a:solidFill>
                  <a:schemeClr val="tx1"/>
                </a:solidFill>
              </a:rPr>
              <a:t>Then</a:t>
            </a:r>
            <a:r>
              <a:rPr lang="fr-FR" sz="2000" dirty="0" smtClean="0">
                <a:solidFill>
                  <a:schemeClr val="tx1"/>
                </a:solidFill>
              </a:rPr>
              <a:t>, </a:t>
            </a:r>
            <a:r>
              <a:rPr lang="fr-FR" sz="2000" dirty="0" err="1" smtClean="0">
                <a:solidFill>
                  <a:schemeClr val="tx1"/>
                </a:solidFill>
              </a:rPr>
              <a:t>launch</a:t>
            </a:r>
            <a:r>
              <a:rPr lang="fr-FR" sz="2000" dirty="0" smtClean="0">
                <a:solidFill>
                  <a:schemeClr val="tx1"/>
                </a:solidFill>
              </a:rPr>
              <a:t> the </a:t>
            </a:r>
            <a:r>
              <a:rPr lang="fr-FR" sz="2000" dirty="0" err="1" smtClean="0">
                <a:solidFill>
                  <a:schemeClr val="tx1"/>
                </a:solidFill>
              </a:rPr>
              <a:t>GigaVoxels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pass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modify</a:t>
            </a:r>
            <a:r>
              <a:rPr lang="fr-FR" sz="2000" dirty="0" smtClean="0">
                <a:solidFill>
                  <a:schemeClr val="tx1"/>
                </a:solidFill>
              </a:rPr>
              <a:t> the </a:t>
            </a:r>
            <a:r>
              <a:rPr lang="fr-FR" sz="2000" dirty="0" err="1" smtClean="0">
                <a:solidFill>
                  <a:schemeClr val="tx1"/>
                </a:solidFill>
              </a:rPr>
              <a:t>renderer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at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RayInitialization</a:t>
            </a:r>
            <a:r>
              <a:rPr lang="fr-FR" sz="2000" dirty="0" smtClean="0">
                <a:solidFill>
                  <a:schemeClr val="tx1"/>
                </a:solidFill>
              </a:rPr>
              <a:t>() </a:t>
            </a:r>
            <a:r>
              <a:rPr lang="fr-FR" sz="2000" dirty="0" err="1" smtClean="0">
                <a:solidFill>
                  <a:schemeClr val="tx1"/>
                </a:solidFill>
              </a:rPr>
              <a:t>step</a:t>
            </a:r>
            <a:r>
              <a:rPr lang="fr-FR" sz="2000" dirty="0" smtClean="0">
                <a:solidFill>
                  <a:schemeClr val="tx1"/>
                </a:solidFill>
              </a:rPr>
              <a:t> :</a:t>
            </a:r>
          </a:p>
          <a:p>
            <a:pPr lvl="1" algn="l">
              <a:buFontTx/>
              <a:buChar char="-"/>
            </a:pPr>
            <a:r>
              <a:rPr lang="fr-FR" sz="1600" dirty="0" smtClean="0">
                <a:solidFill>
                  <a:schemeClr val="tx1"/>
                </a:solidFill>
              </a:rPr>
              <a:t>Replace </a:t>
            </a:r>
            <a:r>
              <a:rPr lang="fr-FR" sz="1600" dirty="0" err="1" smtClean="0">
                <a:solidFill>
                  <a:schemeClr val="tx1"/>
                </a:solidFill>
              </a:rPr>
              <a:t>intersectBox</a:t>
            </a:r>
            <a:r>
              <a:rPr lang="fr-FR" sz="1600" dirty="0" smtClean="0">
                <a:solidFill>
                  <a:schemeClr val="tx1"/>
                </a:solidFill>
              </a:rPr>
              <a:t>() by 2 texture </a:t>
            </a:r>
            <a:r>
              <a:rPr lang="fr-FR" sz="1600" dirty="0" err="1" smtClean="0">
                <a:solidFill>
                  <a:schemeClr val="tx1"/>
                </a:solidFill>
              </a:rPr>
              <a:t>fetch</a:t>
            </a:r>
            <a:r>
              <a:rPr lang="fr-FR" sz="1600" dirty="0" smtClean="0">
                <a:solidFill>
                  <a:schemeClr val="tx1"/>
                </a:solidFill>
              </a:rPr>
              <a:t> in min/max </a:t>
            </a:r>
            <a:r>
              <a:rPr lang="fr-FR" sz="1600" dirty="0" err="1" smtClean="0">
                <a:solidFill>
                  <a:schemeClr val="tx1"/>
                </a:solidFill>
              </a:rPr>
              <a:t>depth</a:t>
            </a:r>
            <a:r>
              <a:rPr lang="fr-FR" sz="1600" dirty="0" smtClean="0">
                <a:solidFill>
                  <a:schemeClr val="tx1"/>
                </a:solidFill>
              </a:rPr>
              <a:t> to </a:t>
            </a:r>
            <a:r>
              <a:rPr lang="fr-FR" sz="1600" dirty="0" err="1" smtClean="0">
                <a:solidFill>
                  <a:schemeClr val="tx1"/>
                </a:solidFill>
              </a:rPr>
              <a:t>determine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start</a:t>
            </a:r>
            <a:r>
              <a:rPr lang="fr-FR" sz="1600" dirty="0" smtClean="0">
                <a:solidFill>
                  <a:schemeClr val="tx1"/>
                </a:solidFill>
              </a:rPr>
              <a:t> and stop rays position.</a:t>
            </a:r>
          </a:p>
          <a:p>
            <a:pPr algn="l">
              <a:buFontTx/>
              <a:buChar char="-"/>
            </a:pP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Rendering</a:t>
            </a:r>
            <a:r>
              <a:rPr lang="fr-FR" sz="4000" dirty="0" smtClean="0"/>
              <a:t> </a:t>
            </a:r>
            <a:r>
              <a:rPr lang="fr-FR" sz="4000" dirty="0" err="1" smtClean="0"/>
              <a:t>with</a:t>
            </a:r>
            <a:r>
              <a:rPr lang="fr-FR" sz="4000" dirty="0" smtClean="0"/>
              <a:t> Distance </a:t>
            </a:r>
            <a:r>
              <a:rPr lang="fr-FR" sz="4000" dirty="0" smtClean="0"/>
              <a:t>F</a:t>
            </a:r>
            <a:r>
              <a:rPr lang="fr-FR" sz="4000" dirty="0" smtClean="0"/>
              <a:t>ields</a:t>
            </a:r>
            <a:endParaRPr lang="fr-FR" sz="4000" dirty="0"/>
          </a:p>
        </p:txBody>
      </p:sp>
    </p:spTree>
    <p:extLst>
      <p:ext uri="{BB962C8B-B14F-4D97-AF65-F5344CB8AC3E}">
        <p14:creationId xmlns=""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1844824"/>
            <a:ext cx="8352928" cy="4320480"/>
          </a:xfrm>
        </p:spPr>
        <p:txBody>
          <a:bodyPr>
            <a:noAutofit/>
          </a:bodyPr>
          <a:lstStyle/>
          <a:p>
            <a:pPr algn="l"/>
            <a:r>
              <a:rPr lang="fr-FR" sz="2000" dirty="0" err="1" smtClean="0">
                <a:solidFill>
                  <a:schemeClr val="tx1"/>
                </a:solidFill>
              </a:rPr>
              <a:t>Optimization</a:t>
            </a:r>
            <a:r>
              <a:rPr lang="fr-FR" sz="2000" dirty="0" smtClean="0">
                <a:solidFill>
                  <a:schemeClr val="tx1"/>
                </a:solidFill>
              </a:rPr>
              <a:t>(s)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- </a:t>
            </a:r>
            <a:r>
              <a:rPr lang="fr-FR" sz="2000" dirty="0" err="1" smtClean="0">
                <a:solidFill>
                  <a:schemeClr val="tx1"/>
                </a:solidFill>
              </a:rPr>
              <a:t>add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StopCriteria</a:t>
            </a:r>
            <a:r>
              <a:rPr lang="fr-FR" sz="2000" dirty="0" smtClean="0">
                <a:solidFill>
                  <a:schemeClr val="tx1"/>
                </a:solidFill>
              </a:rPr>
              <a:t>() to stop the </a:t>
            </a:r>
            <a:r>
              <a:rPr lang="fr-FR" sz="2000" dirty="0" err="1" smtClean="0">
                <a:solidFill>
                  <a:schemeClr val="tx1"/>
                </a:solidFill>
              </a:rPr>
              <a:t>node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refinement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l">
              <a:buFont typeface="Symbol"/>
              <a:buChar char="Þ"/>
            </a:pPr>
            <a:r>
              <a:rPr lang="fr-FR" sz="2000" dirty="0" err="1" smtClean="0">
                <a:solidFill>
                  <a:schemeClr val="tx1"/>
                </a:solidFill>
              </a:rPr>
              <a:t>could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be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done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during</a:t>
            </a:r>
            <a:r>
              <a:rPr lang="fr-FR" sz="2000" dirty="0" smtClean="0">
                <a:solidFill>
                  <a:schemeClr val="tx1"/>
                </a:solidFill>
              </a:rPr>
              <a:t> the </a:t>
            </a:r>
            <a:r>
              <a:rPr lang="fr-FR" sz="2000" dirty="0" err="1" smtClean="0">
                <a:solidFill>
                  <a:schemeClr val="tx1"/>
                </a:solidFill>
              </a:rPr>
              <a:t>NodeVisitor</a:t>
            </a:r>
            <a:r>
              <a:rPr lang="fr-FR" sz="2000" dirty="0" smtClean="0">
                <a:solidFill>
                  <a:schemeClr val="tx1"/>
                </a:solidFill>
              </a:rPr>
              <a:t> (i.e. </a:t>
            </a:r>
            <a:r>
              <a:rPr lang="fr-FR" sz="2000" dirty="0" err="1" smtClean="0">
                <a:solidFill>
                  <a:schemeClr val="tx1"/>
                </a:solidFill>
              </a:rPr>
              <a:t>descent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octree</a:t>
            </a:r>
            <a:r>
              <a:rPr lang="fr-FR" sz="20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buFont typeface="Symbol"/>
              <a:buChar char="Þ"/>
            </a:pP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maybe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like</a:t>
            </a:r>
            <a:r>
              <a:rPr lang="fr-FR" sz="2000" dirty="0" smtClean="0">
                <a:solidFill>
                  <a:schemeClr val="tx1"/>
                </a:solidFill>
              </a:rPr>
              <a:t> : if ( </a:t>
            </a:r>
            <a:r>
              <a:rPr lang="fr-FR" sz="2000" dirty="0" err="1" smtClean="0">
                <a:solidFill>
                  <a:schemeClr val="tx1"/>
                </a:solidFill>
              </a:rPr>
              <a:t>nodeSize</a:t>
            </a:r>
            <a:r>
              <a:rPr lang="fr-FR" sz="2000" dirty="0" smtClean="0">
                <a:solidFill>
                  <a:schemeClr val="tx1"/>
                </a:solidFill>
              </a:rPr>
              <a:t>() &lt; </a:t>
            </a:r>
            <a:r>
              <a:rPr lang="fr-FR" sz="2000" dirty="0" err="1" smtClean="0">
                <a:solidFill>
                  <a:schemeClr val="tx1"/>
                </a:solidFill>
              </a:rPr>
              <a:t>coeff</a:t>
            </a:r>
            <a:r>
              <a:rPr lang="fr-FR" sz="2000" dirty="0" smtClean="0">
                <a:solidFill>
                  <a:schemeClr val="tx1"/>
                </a:solidFill>
              </a:rPr>
              <a:t> * </a:t>
            </a:r>
            <a:r>
              <a:rPr lang="fr-FR" sz="2000" dirty="0" err="1" smtClean="0">
                <a:solidFill>
                  <a:schemeClr val="tx1"/>
                </a:solidFill>
              </a:rPr>
              <a:t>coneAperture</a:t>
            </a:r>
            <a:r>
              <a:rPr lang="fr-FR" sz="2000" dirty="0" smtClean="0">
                <a:solidFill>
                  <a:schemeClr val="tx1"/>
                </a:solidFill>
              </a:rPr>
              <a:t> ) =&gt; stop </a:t>
            </a:r>
            <a:r>
              <a:rPr lang="fr-FR" sz="2000" smtClean="0">
                <a:solidFill>
                  <a:schemeClr val="tx1"/>
                </a:solidFill>
              </a:rPr>
              <a:t>descent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l">
              <a:buFont typeface="Symbol"/>
              <a:buChar char="Þ"/>
            </a:pPr>
            <a:r>
              <a:rPr lang="fr-FR" sz="2000" dirty="0" smtClean="0">
                <a:solidFill>
                  <a:schemeClr val="tx1"/>
                </a:solidFill>
              </a:rPr>
              <a:t>(</a:t>
            </a:r>
            <a:r>
              <a:rPr lang="fr-FR" sz="2000" dirty="0" err="1" smtClean="0">
                <a:solidFill>
                  <a:schemeClr val="tx1"/>
                </a:solidFill>
              </a:rPr>
              <a:t>reminder</a:t>
            </a:r>
            <a:r>
              <a:rPr lang="fr-FR" sz="2000" dirty="0" smtClean="0">
                <a:solidFill>
                  <a:schemeClr val="tx1"/>
                </a:solidFill>
              </a:rPr>
              <a:t> : </a:t>
            </a:r>
            <a:r>
              <a:rPr lang="fr-FR" sz="2000" dirty="0" err="1" smtClean="0">
                <a:solidFill>
                  <a:schemeClr val="tx1"/>
                </a:solidFill>
              </a:rPr>
              <a:t>coneAperture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is</a:t>
            </a:r>
            <a:r>
              <a:rPr lang="fr-FR" sz="2000" dirty="0" smtClean="0">
                <a:solidFill>
                  <a:schemeClr val="tx1"/>
                </a:solidFill>
              </a:rPr>
              <a:t> the size of an </a:t>
            </a:r>
            <a:r>
              <a:rPr lang="fr-FR" sz="2000" dirty="0" err="1" smtClean="0">
                <a:solidFill>
                  <a:schemeClr val="tx1"/>
                </a:solidFill>
              </a:rPr>
              <a:t>object</a:t>
            </a:r>
            <a:r>
              <a:rPr lang="fr-FR" sz="2000" dirty="0" smtClean="0">
                <a:solidFill>
                  <a:schemeClr val="tx1"/>
                </a:solidFill>
              </a:rPr>
              <a:t> in </a:t>
            </a:r>
            <a:r>
              <a:rPr lang="fr-FR" sz="2000" dirty="0" err="1" smtClean="0">
                <a:solidFill>
                  <a:schemeClr val="tx1"/>
                </a:solidFill>
              </a:rPr>
              <a:t>node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space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that</a:t>
            </a:r>
            <a:r>
              <a:rPr lang="fr-FR" sz="2000" dirty="0" smtClean="0">
                <a:solidFill>
                  <a:schemeClr val="tx1"/>
                </a:solidFill>
              </a:rPr>
              <a:t> has a </a:t>
            </a:r>
            <a:r>
              <a:rPr lang="fr-FR" sz="2000" dirty="0" err="1" smtClean="0">
                <a:solidFill>
                  <a:schemeClr val="tx1"/>
                </a:solidFill>
              </a:rPr>
              <a:t>footprint</a:t>
            </a:r>
            <a:r>
              <a:rPr lang="fr-FR" sz="2000" dirty="0" smtClean="0">
                <a:solidFill>
                  <a:schemeClr val="tx1"/>
                </a:solidFill>
              </a:rPr>
              <a:t> of 1 pixel on </a:t>
            </a:r>
            <a:r>
              <a:rPr lang="fr-FR" sz="2000" dirty="0" err="1" smtClean="0">
                <a:solidFill>
                  <a:schemeClr val="tx1"/>
                </a:solidFill>
              </a:rPr>
              <a:t>screen</a:t>
            </a:r>
            <a:r>
              <a:rPr lang="fr-FR" sz="2000" dirty="0" smtClean="0">
                <a:solidFill>
                  <a:schemeClr val="tx1"/>
                </a:solidFill>
              </a:rPr>
              <a:t>)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Rendering</a:t>
            </a:r>
            <a:r>
              <a:rPr lang="fr-FR" sz="4000" dirty="0" smtClean="0"/>
              <a:t> </a:t>
            </a:r>
            <a:r>
              <a:rPr lang="fr-FR" sz="4000" dirty="0" err="1" smtClean="0"/>
              <a:t>with</a:t>
            </a:r>
            <a:r>
              <a:rPr lang="fr-FR" sz="4000" dirty="0" smtClean="0"/>
              <a:t> Distance </a:t>
            </a:r>
            <a:r>
              <a:rPr lang="fr-FR" sz="4000" dirty="0" smtClean="0"/>
              <a:t>F</a:t>
            </a:r>
            <a:r>
              <a:rPr lang="fr-FR" sz="4000" dirty="0" smtClean="0"/>
              <a:t>ields</a:t>
            </a:r>
            <a:endParaRPr lang="fr-FR" sz="4000" dirty="0"/>
          </a:p>
        </p:txBody>
      </p:sp>
    </p:spTree>
    <p:extLst>
      <p:ext uri="{BB962C8B-B14F-4D97-AF65-F5344CB8AC3E}">
        <p14:creationId xmlns=""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Rendering</a:t>
            </a:r>
            <a:r>
              <a:rPr lang="fr-FR" sz="4000" dirty="0" smtClean="0"/>
              <a:t> </a:t>
            </a:r>
            <a:r>
              <a:rPr lang="fr-FR" sz="4000" dirty="0" err="1" smtClean="0"/>
              <a:t>with</a:t>
            </a:r>
            <a:r>
              <a:rPr lang="fr-FR" sz="4000" dirty="0" smtClean="0"/>
              <a:t> Distance </a:t>
            </a:r>
            <a:r>
              <a:rPr lang="fr-FR" sz="4000" dirty="0" smtClean="0"/>
              <a:t>F</a:t>
            </a:r>
            <a:r>
              <a:rPr lang="fr-FR" sz="4000" dirty="0" smtClean="0"/>
              <a:t>ields</a:t>
            </a:r>
            <a:endParaRPr lang="fr-FR" sz="4000" dirty="0"/>
          </a:p>
        </p:txBody>
      </p:sp>
      <p:pic>
        <p:nvPicPr>
          <p:cNvPr id="8" name="Image 7" descr="column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1641427" cy="1800200"/>
          </a:xfrm>
          <a:prstGeom prst="rect">
            <a:avLst/>
          </a:prstGeom>
        </p:spPr>
      </p:pic>
      <p:pic>
        <p:nvPicPr>
          <p:cNvPr id="9" name="Image 8" descr="column_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1628800"/>
            <a:ext cx="1561484" cy="1714963"/>
          </a:xfrm>
          <a:prstGeom prst="rect">
            <a:avLst/>
          </a:prstGeom>
        </p:spPr>
      </p:pic>
      <p:pic>
        <p:nvPicPr>
          <p:cNvPr id="10" name="Image 9" descr="column_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1628800"/>
            <a:ext cx="1590442" cy="1742020"/>
          </a:xfrm>
          <a:prstGeom prst="rect">
            <a:avLst/>
          </a:prstGeom>
        </p:spPr>
      </p:pic>
      <p:pic>
        <p:nvPicPr>
          <p:cNvPr id="11" name="Image 10" descr="column_0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69718" y="1628800"/>
            <a:ext cx="1590714" cy="1749559"/>
          </a:xfrm>
          <a:prstGeom prst="rect">
            <a:avLst/>
          </a:prstGeom>
        </p:spPr>
      </p:pic>
      <p:pic>
        <p:nvPicPr>
          <p:cNvPr id="12" name="Image 11" descr="column_0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544" y="4005064"/>
            <a:ext cx="1636970" cy="1800200"/>
          </a:xfrm>
          <a:prstGeom prst="rect">
            <a:avLst/>
          </a:prstGeom>
        </p:spPr>
      </p:pic>
      <p:pic>
        <p:nvPicPr>
          <p:cNvPr id="13" name="Image 12" descr="column_0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99792" y="4005064"/>
            <a:ext cx="1584050" cy="1735019"/>
          </a:xfrm>
          <a:prstGeom prst="rect">
            <a:avLst/>
          </a:prstGeom>
        </p:spPr>
      </p:pic>
      <p:pic>
        <p:nvPicPr>
          <p:cNvPr id="14" name="Image 13" descr="column_0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60032" y="4005064"/>
            <a:ext cx="1584177" cy="1737850"/>
          </a:xfrm>
          <a:prstGeom prst="rect">
            <a:avLst/>
          </a:prstGeom>
        </p:spPr>
      </p:pic>
      <p:pic>
        <p:nvPicPr>
          <p:cNvPr id="15" name="Image 14" descr="column_0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76256" y="4149080"/>
            <a:ext cx="1419130" cy="15567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Rendering</a:t>
            </a:r>
            <a:r>
              <a:rPr lang="fr-FR" sz="4000" dirty="0" smtClean="0"/>
              <a:t> </a:t>
            </a:r>
            <a:r>
              <a:rPr lang="fr-FR" sz="4000" dirty="0" err="1" smtClean="0"/>
              <a:t>with</a:t>
            </a:r>
            <a:r>
              <a:rPr lang="fr-FR" sz="4000" dirty="0" smtClean="0"/>
              <a:t> Distance </a:t>
            </a:r>
            <a:r>
              <a:rPr lang="fr-FR" sz="4000" dirty="0" smtClean="0"/>
              <a:t>F</a:t>
            </a:r>
            <a:r>
              <a:rPr lang="fr-FR" sz="4000" dirty="0" smtClean="0"/>
              <a:t>ields</a:t>
            </a:r>
            <a:endParaRPr lang="fr-FR" sz="4000" dirty="0"/>
          </a:p>
        </p:txBody>
      </p:sp>
      <p:pic>
        <p:nvPicPr>
          <p:cNvPr id="3" name="Image 2" descr="column_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196752"/>
            <a:ext cx="4739606" cy="51845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Rendering</a:t>
            </a:r>
            <a:r>
              <a:rPr lang="fr-FR" sz="4000" dirty="0" smtClean="0"/>
              <a:t> </a:t>
            </a:r>
            <a:r>
              <a:rPr lang="fr-FR" sz="4000" dirty="0" err="1" smtClean="0"/>
              <a:t>with</a:t>
            </a:r>
            <a:r>
              <a:rPr lang="fr-FR" sz="4000" dirty="0" smtClean="0"/>
              <a:t> Distance </a:t>
            </a:r>
            <a:r>
              <a:rPr lang="fr-FR" sz="4000" dirty="0" smtClean="0"/>
              <a:t>F</a:t>
            </a:r>
            <a:r>
              <a:rPr lang="fr-FR" sz="4000" dirty="0" smtClean="0"/>
              <a:t>ields</a:t>
            </a:r>
            <a:endParaRPr lang="fr-FR" sz="4000" dirty="0"/>
          </a:p>
        </p:txBody>
      </p:sp>
    </p:spTree>
    <p:extLst>
      <p:ext uri="{BB962C8B-B14F-4D97-AF65-F5344CB8AC3E}">
        <p14:creationId xmlns=""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Rendering</a:t>
            </a:r>
            <a:r>
              <a:rPr lang="fr-FR" sz="4000" dirty="0" smtClean="0"/>
              <a:t> </a:t>
            </a:r>
            <a:r>
              <a:rPr lang="fr-FR" sz="4000" dirty="0" err="1" smtClean="0"/>
              <a:t>with</a:t>
            </a:r>
            <a:r>
              <a:rPr lang="fr-FR" sz="4000" dirty="0" smtClean="0"/>
              <a:t> Distance </a:t>
            </a:r>
            <a:r>
              <a:rPr lang="fr-FR" sz="4000" dirty="0" smtClean="0"/>
              <a:t>F</a:t>
            </a:r>
            <a:r>
              <a:rPr lang="fr-FR" sz="4000" dirty="0" smtClean="0"/>
              <a:t>ields</a:t>
            </a:r>
            <a:endParaRPr lang="fr-FR" sz="4000" dirty="0"/>
          </a:p>
        </p:txBody>
      </p:sp>
      <p:pic>
        <p:nvPicPr>
          <p:cNvPr id="3" name="Image 2" descr="monster_fu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196752"/>
            <a:ext cx="4633894" cy="50900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172</Words>
  <Application>Microsoft Office PowerPoint</Application>
  <PresentationFormat>Affichage à l'écran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Rendering with Distance Fields</vt:lpstr>
      <vt:lpstr>Rendering with Distance Fields</vt:lpstr>
      <vt:lpstr>Rendering with Distance Fields</vt:lpstr>
      <vt:lpstr>Rendering with Distance Fields</vt:lpstr>
      <vt:lpstr>Rendering with Distance Fields</vt:lpstr>
      <vt:lpstr>Rendering with Distance Fields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PascalGuehl</dc:creator>
  <cp:lastModifiedBy>Pascal Guehl</cp:lastModifiedBy>
  <cp:revision>106</cp:revision>
  <dcterms:created xsi:type="dcterms:W3CDTF">2013-11-05T06:17:20Z</dcterms:created>
  <dcterms:modified xsi:type="dcterms:W3CDTF">2014-03-14T09:52:13Z</dcterms:modified>
</cp:coreProperties>
</file>