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5" r:id="rId3"/>
  </p:sldMasterIdLst>
  <p:notesMasterIdLst>
    <p:notesMasterId r:id="rId7"/>
  </p:notesMasterIdLst>
  <p:sldIdLst>
    <p:sldId id="257" r:id="rId4"/>
    <p:sldId id="428" r:id="rId5"/>
    <p:sldId id="256" r:id="rId6"/>
    <p:sldId id="340" r:id="rId8"/>
    <p:sldId id="341" r:id="rId9"/>
    <p:sldId id="260" r:id="rId10"/>
    <p:sldId id="467" r:id="rId11"/>
    <p:sldId id="345" r:id="rId12"/>
    <p:sldId id="346" r:id="rId13"/>
    <p:sldId id="347" r:id="rId14"/>
    <p:sldId id="348" r:id="rId15"/>
    <p:sldId id="349" r:id="rId16"/>
    <p:sldId id="353" r:id="rId17"/>
    <p:sldId id="354" r:id="rId18"/>
    <p:sldId id="281" r:id="rId19"/>
    <p:sldId id="366" r:id="rId20"/>
    <p:sldId id="368" r:id="rId21"/>
    <p:sldId id="369" r:id="rId22"/>
    <p:sldId id="464" r:id="rId23"/>
    <p:sldId id="372" r:id="rId24"/>
    <p:sldId id="427" r:id="rId25"/>
    <p:sldId id="465" r:id="rId26"/>
    <p:sldId id="466" r:id="rId27"/>
    <p:sldId id="375" r:id="rId28"/>
    <p:sldId id="376" r:id="rId29"/>
    <p:sldId id="379" r:id="rId30"/>
    <p:sldId id="380" r:id="rId31"/>
    <p:sldId id="384" r:id="rId32"/>
    <p:sldId id="298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401" r:id="rId42"/>
    <p:sldId id="402" r:id="rId4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微软雅黑" panose="020B0503020204020204" pitchFamily="34" charset="-122"/>
      <p:regular r:id="rId51"/>
    </p:embeddedFont>
    <p:embeddedFont>
      <p:font typeface="Calibri" panose="020F0502020204030204"/>
      <p:regular r:id="rId52"/>
      <p:bold r:id="rId53"/>
      <p:italic r:id="rId54"/>
      <p:boldItalic r:id="rId55"/>
    </p:embeddedFont>
    <p:embeddedFont>
      <p:font typeface="Arial Rounded MT Bold" panose="020F0704030504030204" pitchFamily="34" charset="0"/>
      <p:regular r:id="rId56"/>
    </p:embeddedFont>
    <p:embeddedFont>
      <p:font typeface="黑体" panose="02010609060101010101" pitchFamily="2" charset="-122"/>
      <p:regular r:id="rId57"/>
    </p:embeddedFont>
  </p:embeddedFontLst>
  <p:custDataLst>
    <p:tags r:id="rId5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D8F9"/>
    <a:srgbClr val="99FFCC"/>
    <a:srgbClr val="0000FF"/>
    <a:srgbClr val="000099"/>
    <a:srgbClr val="C3E3F9"/>
    <a:srgbClr val="FFFF99"/>
    <a:srgbClr val="9900CC"/>
    <a:srgbClr val="FFFF00"/>
    <a:srgbClr val="FFFF66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 snapToGrid="0">
      <p:cViewPr varScale="1">
        <p:scale>
          <a:sx n="133" d="100"/>
          <a:sy n="133" d="100"/>
        </p:scale>
        <p:origin x="906" y="120"/>
      </p:cViewPr>
      <p:guideLst>
        <p:guide orient="horz" pos="1620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8" Type="http://schemas.openxmlformats.org/officeDocument/2006/relationships/tags" Target="tags/tag11.xml"/><Relationship Id="rId57" Type="http://schemas.openxmlformats.org/officeDocument/2006/relationships/font" Target="fonts/font11.fntdata"/><Relationship Id="rId56" Type="http://schemas.openxmlformats.org/officeDocument/2006/relationships/font" Target="fonts/font10.fntdata"/><Relationship Id="rId55" Type="http://schemas.openxmlformats.org/officeDocument/2006/relationships/font" Target="fonts/font9.fntdata"/><Relationship Id="rId54" Type="http://schemas.openxmlformats.org/officeDocument/2006/relationships/font" Target="fonts/font8.fntdata"/><Relationship Id="rId53" Type="http://schemas.openxmlformats.org/officeDocument/2006/relationships/font" Target="fonts/font7.fntdata"/><Relationship Id="rId52" Type="http://schemas.openxmlformats.org/officeDocument/2006/relationships/font" Target="fonts/font6.fntdata"/><Relationship Id="rId51" Type="http://schemas.openxmlformats.org/officeDocument/2006/relationships/font" Target="fonts/font5.fntdata"/><Relationship Id="rId50" Type="http://schemas.openxmlformats.org/officeDocument/2006/relationships/font" Target="fonts/font4.fntdata"/><Relationship Id="rId5" Type="http://schemas.openxmlformats.org/officeDocument/2006/relationships/slide" Target="slides/slide2.xml"/><Relationship Id="rId49" Type="http://schemas.openxmlformats.org/officeDocument/2006/relationships/font" Target="fonts/font3.fntdata"/><Relationship Id="rId48" Type="http://schemas.openxmlformats.org/officeDocument/2006/relationships/font" Target="fonts/font2.fntdata"/><Relationship Id="rId47" Type="http://schemas.openxmlformats.org/officeDocument/2006/relationships/font" Target="fonts/font1.fntdata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7A0F7-AD19-4993-8574-730EC50C92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4BD24-89E3-4C51-B736-BCCE6C13A8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oseal.net.cn/news/169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UTP</a:t>
            </a:r>
            <a:r>
              <a:rPr lang="zh-CN" altLang="en-US" dirty="0">
                <a:effectLst/>
              </a:rPr>
              <a:t>即是指非屏蔽双绞线，这类网线在市面上非常普遍，也是家庭装修中使用频率最高的线材。</a:t>
            </a:r>
            <a:r>
              <a:rPr lang="en-US" altLang="zh-CN" dirty="0">
                <a:effectLst/>
              </a:rPr>
              <a:t>UTP</a:t>
            </a:r>
            <a:r>
              <a:rPr lang="zh-CN" altLang="en-US" dirty="0">
                <a:effectLst/>
              </a:rPr>
              <a:t>线主要用于传输带宽在</a:t>
            </a:r>
            <a:r>
              <a:rPr lang="en-US" altLang="zh-CN" dirty="0">
                <a:effectLst/>
              </a:rPr>
              <a:t>250MHz</a:t>
            </a:r>
            <a:r>
              <a:rPr lang="zh-CN" altLang="en-US" dirty="0">
                <a:effectLst/>
              </a:rPr>
              <a:t>以下，没有特殊性能要求的普通网络系统中，最高仅能支持六类布线系统标准，这类线安装施工都较为方便，价格也比较实惠。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en-US" altLang="zh-CN" i="0" dirty="0"/>
              <a:t>FTP</a:t>
            </a:r>
            <a:r>
              <a:rPr lang="zh-CN" altLang="en-US" dirty="0"/>
              <a:t>即是指铝箔屏蔽的</a:t>
            </a:r>
            <a:r>
              <a:rPr lang="zh-CN" altLang="en-US" i="1" dirty="0"/>
              <a:t>双绞线</a:t>
            </a:r>
            <a:r>
              <a:rPr lang="en-US" altLang="zh-CN" dirty="0"/>
              <a:t>,</a:t>
            </a:r>
            <a:r>
              <a:rPr lang="zh-CN" altLang="en-US" dirty="0"/>
              <a:t>这种线缆支持带宽能力强</a:t>
            </a:r>
            <a:r>
              <a:rPr lang="en-US" altLang="zh-CN" dirty="0"/>
              <a:t>,</a:t>
            </a:r>
            <a:r>
              <a:rPr lang="zh-CN" altLang="en-US" dirty="0"/>
              <a:t>且具备一定的抗干扰能力</a:t>
            </a:r>
            <a:r>
              <a:rPr lang="en-US" altLang="zh-CN" dirty="0"/>
              <a:t>,</a:t>
            </a:r>
            <a:r>
              <a:rPr lang="zh-CN" altLang="en-US" dirty="0"/>
              <a:t>能够减小信号衰减。此外</a:t>
            </a:r>
            <a:r>
              <a:rPr lang="en-US" altLang="zh-CN" dirty="0"/>
              <a:t>,</a:t>
            </a:r>
            <a:r>
              <a:rPr lang="zh-CN" altLang="en-US" dirty="0"/>
              <a:t>其最明显的特性是采用可回收低烟无卤材料</a:t>
            </a:r>
            <a:r>
              <a:rPr lang="en-US" altLang="zh-CN" dirty="0"/>
              <a:t>,</a:t>
            </a:r>
            <a:r>
              <a:rPr lang="zh-CN" altLang="en-US" dirty="0"/>
              <a:t>环保性强。</a:t>
            </a:r>
            <a:endParaRPr lang="zh-CN" altLang="en-US" dirty="0">
              <a:effectLst/>
            </a:endParaRPr>
          </a:p>
          <a:p>
            <a:endParaRPr lang="en-US" altLang="zh-CN" dirty="0">
              <a:effectLst/>
              <a:hlinkClick r:id="rId3"/>
            </a:endParaRPr>
          </a:p>
          <a:p>
            <a:endParaRPr lang="zh-CN" altLang="en-US" dirty="0">
              <a:effectLst/>
            </a:endParaRPr>
          </a:p>
          <a:p>
            <a:r>
              <a:rPr lang="en-US" altLang="zh-CN" dirty="0">
                <a:effectLst/>
              </a:rPr>
              <a:t>SFTP</a:t>
            </a:r>
            <a:r>
              <a:rPr lang="zh-CN" altLang="en-US" dirty="0">
                <a:effectLst/>
              </a:rPr>
              <a:t>即是指双屏蔽双绞线，该线缆在</a:t>
            </a:r>
            <a:r>
              <a:rPr lang="en-US" altLang="zh-CN" dirty="0">
                <a:effectLst/>
              </a:rPr>
              <a:t>STP</a:t>
            </a:r>
            <a:r>
              <a:rPr lang="zh-CN" altLang="en-US" dirty="0">
                <a:effectLst/>
              </a:rPr>
              <a:t>的铝箔层基础上增设了编织网，通常采用铝镁丝或镀锌铜材质，外层采用</a:t>
            </a:r>
            <a:r>
              <a:rPr lang="en-US" altLang="zh-CN" dirty="0">
                <a:effectLst/>
              </a:rPr>
              <a:t>PVC</a:t>
            </a:r>
            <a:r>
              <a:rPr lang="zh-CN" altLang="en-US" dirty="0">
                <a:effectLst/>
              </a:rPr>
              <a:t>材料。</a:t>
            </a:r>
            <a:r>
              <a:rPr lang="en-US" altLang="zh-CN" dirty="0">
                <a:effectLst/>
              </a:rPr>
              <a:t>SFTP</a:t>
            </a:r>
            <a:r>
              <a:rPr lang="zh-CN" altLang="en-US" dirty="0">
                <a:effectLst/>
              </a:rPr>
              <a:t>相较</a:t>
            </a:r>
            <a:r>
              <a:rPr lang="en-US" altLang="zh-CN" dirty="0">
                <a:effectLst/>
              </a:rPr>
              <a:t>STP</a:t>
            </a:r>
            <a:r>
              <a:rPr lang="zh-CN" altLang="en-US" dirty="0">
                <a:effectLst/>
              </a:rPr>
              <a:t>的不同处主要是，有两层屏蔽层以及屏蔽层之间多了绝缘隔离结构。</a:t>
            </a:r>
            <a:r>
              <a:rPr lang="en-US" altLang="zh-CN" dirty="0">
                <a:effectLst/>
              </a:rPr>
              <a:t>SFTP</a:t>
            </a:r>
            <a:r>
              <a:rPr lang="zh-CN" altLang="en-US" dirty="0">
                <a:effectLst/>
              </a:rPr>
              <a:t>的特性是屏蔽环境磁场、信号的干扰能力更强，内部信号衰减程度更低。更为复杂的结构使其柔软性比</a:t>
            </a:r>
            <a:r>
              <a:rPr lang="en-US" altLang="zh-CN" dirty="0">
                <a:effectLst/>
              </a:rPr>
              <a:t>STP</a:t>
            </a:r>
            <a:r>
              <a:rPr lang="zh-CN" altLang="en-US" dirty="0">
                <a:effectLst/>
              </a:rPr>
              <a:t>稍差，价格也更贵。</a:t>
            </a:r>
            <a:r>
              <a:rPr lang="en-US" altLang="zh-CN" dirty="0">
                <a:effectLst/>
              </a:rPr>
              <a:t>SFTP</a:t>
            </a:r>
            <a:r>
              <a:rPr lang="zh-CN" altLang="en-US" dirty="0">
                <a:effectLst/>
              </a:rPr>
              <a:t>主要适用于特殊环境的专业布线工程中。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hlinkClick r:id="rId3"/>
              </a:rPr>
              <a:t>STP</a:t>
            </a:r>
            <a:r>
              <a:rPr lang="zh-CN" altLang="en-US" dirty="0">
                <a:effectLst/>
                <a:hlinkClick r:id="rId3"/>
              </a:rPr>
              <a:t>是指独立屏蔽双绞线</a:t>
            </a:r>
            <a:r>
              <a:rPr lang="zh-CN" altLang="en-US" dirty="0">
                <a:effectLst/>
              </a:rPr>
              <a:t>，该双绞线导芯外有一层铝箔层，且每对线都有单独铝箔屏蔽层，起到减少信号衰减的作用。此外，标准的七类</a:t>
            </a:r>
            <a:r>
              <a:rPr lang="en-US" altLang="zh-CN" dirty="0">
                <a:effectLst/>
              </a:rPr>
              <a:t>STP</a:t>
            </a:r>
            <a:r>
              <a:rPr lang="zh-CN" altLang="en-US" dirty="0">
                <a:effectLst/>
              </a:rPr>
              <a:t>线缆中每四对线合并后，外部还包裹着一层金属编织网屏蔽。秋叶原七类</a:t>
            </a:r>
            <a:r>
              <a:rPr lang="en-US" altLang="zh-CN" dirty="0">
                <a:effectLst/>
              </a:rPr>
              <a:t>STP</a:t>
            </a:r>
            <a:r>
              <a:rPr lang="zh-CN" altLang="en-US" dirty="0">
                <a:effectLst/>
              </a:rPr>
              <a:t>网线主要适用于高速网络或高保密要求的场所传输，可支持未来多类型应用，有助于多媒体信息共同传输及布线平台的统一。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endParaRPr lang="en-US" altLang="zh-CN" dirty="0">
              <a:effectLst/>
              <a:hlinkClick r:id="rId3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3B0D37-B650-4F36-9AF4-E0C58AC46186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30FB5E-FBC5-486C-B226-802E21D21F3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E24AEA-74A9-4099-9A56-447F8443042D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B76FEC2-9CFF-4436-844D-2D5595FDF35B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F58448-F6D4-4566-AE9E-C49DFCCFFE79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2485B17-6DCC-4B80-BFD5-13BCBC683071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A329A4-D27B-47FF-810D-EE065D85E4EC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9BF8F64-AEEF-4EA5-B05C-A8B826AB69E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344629-E8D8-4FC9-B2F5-E1E23C54B76E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B92F815-478E-4E94-8CB1-4FA036D12C2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271B62-ACE9-45FB-967E-7F3DF287A117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EDEBAC4-09E0-4CDA-BEAB-7114EA3C252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0D7647C-2BA5-490B-BA8F-200D31D2A377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8C907-F5C8-4C51-A988-DD1AA919B615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73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0" hasCustomPrompt="1"/>
          </p:nvPr>
        </p:nvSpPr>
        <p:spPr>
          <a:xfrm>
            <a:off x="466344" y="963190"/>
            <a:ext cx="8129016" cy="337699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49591" y="609273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49591" y="637635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70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49591" y="609270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49591" y="637635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49591" y="637635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sp>
        <p:nvSpPr>
          <p:cNvPr id="5" name="内容占位符 7"/>
          <p:cNvSpPr>
            <a:spLocks noGrp="1"/>
          </p:cNvSpPr>
          <p:nvPr>
            <p:ph sz="quarter" idx="11" hasCustomPrompt="1"/>
          </p:nvPr>
        </p:nvSpPr>
        <p:spPr>
          <a:xfrm>
            <a:off x="466344" y="1027580"/>
            <a:ext cx="8129016" cy="3312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h="254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49591" y="647422"/>
            <a:ext cx="6632575" cy="33429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sp>
        <p:nvSpPr>
          <p:cNvPr id="5" name="内容占位符 7"/>
          <p:cNvSpPr>
            <a:spLocks noGrp="1"/>
          </p:cNvSpPr>
          <p:nvPr>
            <p:ph sz="quarter" idx="11" hasCustomPrompt="1"/>
          </p:nvPr>
        </p:nvSpPr>
        <p:spPr>
          <a:xfrm>
            <a:off x="466344" y="1034021"/>
            <a:ext cx="8129016" cy="33190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ECE22F-C5C5-4781-A914-564AC8604FFF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9141D5B-6DFE-4544-AB12-B62DBE9FF1F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3E13FE-D74E-4681-86EE-8605341373C1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4B2D38-9BBB-44EE-A7EC-0C73C7AF765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3.GIF"/><Relationship Id="rId18" Type="http://schemas.openxmlformats.org/officeDocument/2006/relationships/image" Target="../media/image2.jpeg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5" Type="http://schemas.openxmlformats.org/officeDocument/2006/relationships/image" Target="../media/image4.GIF"/><Relationship Id="rId14" Type="http://schemas.openxmlformats.org/officeDocument/2006/relationships/image" Target="../media/image2.jpe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Line 3"/>
          <p:cNvSpPr>
            <a:spLocks noChangeShapeType="1"/>
          </p:cNvSpPr>
          <p:nvPr userDrawn="1"/>
        </p:nvSpPr>
        <p:spPr bwMode="auto">
          <a:xfrm>
            <a:off x="0" y="301625"/>
            <a:ext cx="2960688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4"/>
          <p:cNvSpPr>
            <a:spLocks noChangeArrowheads="1"/>
          </p:cNvSpPr>
          <p:nvPr userDrawn="1"/>
        </p:nvSpPr>
        <p:spPr bwMode="auto">
          <a:xfrm>
            <a:off x="4919588" y="163513"/>
            <a:ext cx="10652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谢希仁 编著</a:t>
            </a:r>
            <a:endParaRPr kumimoji="0" lang="fr-FR" sz="11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1" name="Rectangle 5"/>
          <p:cNvSpPr>
            <a:spLocks noChangeArrowheads="1"/>
          </p:cNvSpPr>
          <p:nvPr userDrawn="1"/>
        </p:nvSpPr>
        <p:spPr bwMode="auto">
          <a:xfrm>
            <a:off x="2944272" y="165100"/>
            <a:ext cx="14927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计算机网络 </a:t>
            </a:r>
            <a:r>
              <a:rPr kumimoji="0" lang="en-US" altLang="zh-CN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 </a:t>
            </a:r>
            <a:r>
              <a:rPr kumimoji="0" lang="en-US" altLang="zh-CN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 </a:t>
            </a:r>
            <a:r>
              <a:rPr kumimoji="0" lang="zh-CN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版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fr-FR" altLang="zh-CN" sz="11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2" name="椭圆 11"/>
          <p:cNvSpPr>
            <a:spLocks noChangeArrowheads="1"/>
          </p:cNvSpPr>
          <p:nvPr userDrawn="1"/>
        </p:nvSpPr>
        <p:spPr bwMode="auto">
          <a:xfrm>
            <a:off x="2941638" y="258763"/>
            <a:ext cx="85725" cy="85725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Line 3"/>
          <p:cNvSpPr>
            <a:spLocks noChangeShapeType="1"/>
          </p:cNvSpPr>
          <p:nvPr userDrawn="1"/>
        </p:nvSpPr>
        <p:spPr bwMode="auto">
          <a:xfrm>
            <a:off x="5780012" y="301625"/>
            <a:ext cx="3363987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椭圆 13"/>
          <p:cNvSpPr>
            <a:spLocks noChangeArrowheads="1"/>
          </p:cNvSpPr>
          <p:nvPr userDrawn="1"/>
        </p:nvSpPr>
        <p:spPr bwMode="auto">
          <a:xfrm>
            <a:off x="5780013" y="258763"/>
            <a:ext cx="85725" cy="85725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662488"/>
            <a:ext cx="1125537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1266825" y="4803775"/>
            <a:ext cx="6942138" cy="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8208963" y="4394200"/>
            <a:ext cx="609600" cy="6096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5D1F7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049" y="4419021"/>
            <a:ext cx="503429" cy="559959"/>
          </a:xfrm>
          <a:prstGeom prst="rect">
            <a:avLst/>
          </a:prstGeom>
        </p:spPr>
      </p:pic>
      <p:sp>
        <p:nvSpPr>
          <p:cNvPr id="1027" name="Line 3"/>
          <p:cNvSpPr>
            <a:spLocks noChangeShapeType="1"/>
          </p:cNvSpPr>
          <p:nvPr userDrawn="1"/>
        </p:nvSpPr>
        <p:spPr bwMode="auto">
          <a:xfrm>
            <a:off x="0" y="428625"/>
            <a:ext cx="9144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36988" y="123825"/>
            <a:ext cx="474736" cy="465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12" y="149234"/>
            <a:ext cx="358346" cy="4586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3"/>
          <p:cNvSpPr>
            <a:spLocks noChangeShapeType="1"/>
          </p:cNvSpPr>
          <p:nvPr userDrawn="1"/>
        </p:nvSpPr>
        <p:spPr bwMode="auto">
          <a:xfrm>
            <a:off x="0" y="428092"/>
            <a:ext cx="9144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4231482" y="123478"/>
            <a:ext cx="681036" cy="465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Line 3"/>
          <p:cNvSpPr>
            <a:spLocks noChangeShapeType="1"/>
          </p:cNvSpPr>
          <p:nvPr userDrawn="1"/>
        </p:nvSpPr>
        <p:spPr bwMode="auto">
          <a:xfrm>
            <a:off x="0" y="301530"/>
            <a:ext cx="2960498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22" name="Rectangle 4"/>
          <p:cNvSpPr>
            <a:spLocks noChangeArrowheads="1"/>
          </p:cNvSpPr>
          <p:nvPr userDrawn="1"/>
        </p:nvSpPr>
        <p:spPr bwMode="auto">
          <a:xfrm>
            <a:off x="4810742" y="164227"/>
            <a:ext cx="106521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fr-FR" sz="11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谢希仁 编著</a:t>
            </a:r>
            <a:endParaRPr lang="fr-FR" sz="11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5"/>
          <p:cNvSpPr>
            <a:spLocks noChangeArrowheads="1"/>
          </p:cNvSpPr>
          <p:nvPr userDrawn="1"/>
        </p:nvSpPr>
        <p:spPr bwMode="auto">
          <a:xfrm>
            <a:off x="2960498" y="164857"/>
            <a:ext cx="136768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fr-FR" sz="11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1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fr-FR" sz="11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2942045" y="259181"/>
            <a:ext cx="84698" cy="84698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</a:ln>
        </p:spPr>
        <p:txBody>
          <a:bodyPr/>
          <a:lstStyle/>
          <a:p>
            <a:pPr lvl="0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Line 3"/>
          <p:cNvSpPr>
            <a:spLocks noChangeShapeType="1"/>
          </p:cNvSpPr>
          <p:nvPr userDrawn="1"/>
        </p:nvSpPr>
        <p:spPr bwMode="auto">
          <a:xfrm>
            <a:off x="5671079" y="301530"/>
            <a:ext cx="3472921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5671079" y="259181"/>
            <a:ext cx="84698" cy="84698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</a:ln>
        </p:spPr>
        <p:txBody>
          <a:bodyPr/>
          <a:lstStyle/>
          <a:p>
            <a:pPr lvl="0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" name="图片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662488"/>
            <a:ext cx="1125537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1266825" y="4803775"/>
            <a:ext cx="6942138" cy="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8208963" y="4394200"/>
            <a:ext cx="609600" cy="6096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5D1F7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endParaRPr lang="fr-FR" altLang="zh-CN">
              <a:cs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049" y="4419021"/>
            <a:ext cx="503429" cy="55995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827" y="149234"/>
            <a:ext cx="358346" cy="4586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image" Target="../media/image20.png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9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8.png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image" Target="../media/image22.png"/><Relationship Id="rId3" Type="http://schemas.openxmlformats.org/officeDocument/2006/relationships/tags" Target="../tags/tag8.xml"/><Relationship Id="rId2" Type="http://schemas.openxmlformats.org/officeDocument/2006/relationships/image" Target="../media/image21.png"/><Relationship Id="rId1" Type="http://schemas.openxmlformats.org/officeDocument/2006/relationships/tags" Target="../tags/tag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8.png"/><Relationship Id="rId1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92742" y="2219222"/>
            <a:ext cx="2483372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5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fr-FR" altLang="zh-CN" sz="5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65012" y="1736604"/>
            <a:ext cx="1338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fr-FR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2 章</a:t>
            </a:r>
            <a:endParaRPr lang="fr-FR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63253" y="2583673"/>
            <a:ext cx="12065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sz="1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谢希仁  编著</a:t>
            </a:r>
            <a:endParaRPr lang="fr-FR" sz="12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0302" y="2239963"/>
            <a:ext cx="251240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0" hangingPunct="0">
              <a:spcBef>
                <a:spcPts val="1000"/>
              </a:spcBef>
            </a:pPr>
            <a:r>
              <a:rPr lang="fr-FR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计算机网络（</a:t>
            </a:r>
            <a:r>
              <a:rPr lang="fr-FR" sz="16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8 版</a:t>
            </a:r>
            <a:r>
              <a:rPr lang="fr-FR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fr-FR" sz="16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2236788"/>
            <a:ext cx="2749685" cy="3175"/>
          </a:xfrm>
          <a:prstGeom prst="line">
            <a:avLst/>
          </a:prstGeom>
          <a:ln w="19050">
            <a:solidFill>
              <a:srgbClr val="6D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2" y="2955148"/>
            <a:ext cx="11985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zh-CN" altLang="en-US" dirty="0"/>
              <a:t>有关信道的几个基本概念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zh-CN" altLang="en-US" dirty="0">
                <a:solidFill>
                  <a:srgbClr val="0000FF"/>
                </a:solidFill>
              </a:rPr>
              <a:t>基带信号</a:t>
            </a:r>
            <a:r>
              <a:rPr lang="zh-CN" altLang="en-US" dirty="0"/>
              <a:t>（即基本频带信号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ts val="2800"/>
              </a:lnSpc>
            </a:pPr>
            <a:r>
              <a:rPr lang="zh-CN" altLang="en-US" dirty="0" smtClean="0"/>
              <a:t>来自</a:t>
            </a:r>
            <a:r>
              <a:rPr lang="zh-CN" altLang="en-US" dirty="0"/>
              <a:t>信源的信号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ts val="2800"/>
              </a:lnSpc>
            </a:pPr>
            <a:r>
              <a:rPr lang="zh-CN" altLang="en-US" dirty="0"/>
              <a:t>包含有较多的低频成分，甚至有直流</a:t>
            </a:r>
            <a:r>
              <a:rPr lang="zh-CN" altLang="en-US" dirty="0" smtClean="0"/>
              <a:t>成分。</a:t>
            </a: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调制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lnSpc>
                <a:spcPts val="2800"/>
              </a:lnSpc>
            </a:pPr>
            <a:r>
              <a:rPr lang="zh-CN" altLang="en-US" dirty="0">
                <a:solidFill>
                  <a:srgbClr val="C00000"/>
                </a:solidFill>
              </a:rPr>
              <a:t>基带调制：</a:t>
            </a:r>
            <a:r>
              <a:rPr lang="zh-CN" altLang="en-US" dirty="0"/>
              <a:t>仅对基带信号的波形进行</a:t>
            </a:r>
            <a:r>
              <a:rPr lang="zh-CN" altLang="en-US" dirty="0" smtClean="0"/>
              <a:t>变换，</a:t>
            </a:r>
            <a:r>
              <a:rPr lang="zh-CN" altLang="en-US" dirty="0" smtClean="0">
                <a:solidFill>
                  <a:srgbClr val="0000FF"/>
                </a:solidFill>
              </a:rPr>
              <a:t>把</a:t>
            </a:r>
            <a:r>
              <a:rPr lang="zh-CN" altLang="en-US" dirty="0">
                <a:solidFill>
                  <a:srgbClr val="0000FF"/>
                </a:solidFill>
              </a:rPr>
              <a:t>数字信号转换为另一种形式的</a:t>
            </a:r>
            <a:r>
              <a:rPr lang="zh-CN" altLang="en-US" dirty="0" smtClean="0">
                <a:solidFill>
                  <a:srgbClr val="0000FF"/>
                </a:solidFill>
              </a:rPr>
              <a:t>数字信号。</a:t>
            </a:r>
            <a:r>
              <a:rPr lang="zh-CN" altLang="en-US" dirty="0" smtClean="0"/>
              <a:t>把</a:t>
            </a:r>
            <a:r>
              <a:rPr lang="zh-CN" altLang="en-US" dirty="0"/>
              <a:t>这种过程称为</a:t>
            </a:r>
            <a:r>
              <a:rPr lang="zh-CN" altLang="en-US" dirty="0">
                <a:solidFill>
                  <a:srgbClr val="0000FF"/>
                </a:solidFill>
              </a:rPr>
              <a:t>编码</a:t>
            </a:r>
            <a:r>
              <a:rPr lang="zh-CN" altLang="en-US" dirty="0"/>
              <a:t> </a:t>
            </a:r>
            <a:r>
              <a:rPr lang="en-US" altLang="zh-CN" dirty="0"/>
              <a:t>(coding)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>
              <a:lnSpc>
                <a:spcPts val="2800"/>
              </a:lnSpc>
            </a:pPr>
            <a:r>
              <a:rPr lang="zh-CN" altLang="en-US" dirty="0">
                <a:solidFill>
                  <a:srgbClr val="C00000"/>
                </a:solidFill>
              </a:rPr>
              <a:t>带通调制：</a:t>
            </a:r>
            <a:r>
              <a:rPr lang="zh-CN" altLang="en-US" dirty="0"/>
              <a:t>使用载波 </a:t>
            </a:r>
            <a:r>
              <a:rPr lang="en-US" altLang="zh-CN" dirty="0"/>
              <a:t>(carrier)</a:t>
            </a:r>
            <a:r>
              <a:rPr lang="zh-CN" altLang="en-US" dirty="0"/>
              <a:t>进行调制，把基带信号的频率范围搬移到较高的频段，并</a:t>
            </a:r>
            <a:r>
              <a:rPr lang="zh-CN" altLang="en-US" dirty="0">
                <a:solidFill>
                  <a:srgbClr val="0000FF"/>
                </a:solidFill>
              </a:rPr>
              <a:t>转换为模拟信号。</a:t>
            </a:r>
            <a:r>
              <a:rPr lang="zh-CN" altLang="en-US" dirty="0"/>
              <a:t>经过载波调制后的信号称为</a:t>
            </a:r>
            <a:r>
              <a:rPr lang="zh-CN" altLang="en-US" dirty="0">
                <a:solidFill>
                  <a:srgbClr val="0000FF"/>
                </a:solidFill>
              </a:rPr>
              <a:t>带通信号</a:t>
            </a:r>
            <a:r>
              <a:rPr lang="zh-CN" altLang="en-US" dirty="0"/>
              <a:t>（即仅在一段频率范围内能够通过信道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不归零制</a:t>
            </a:r>
            <a:r>
              <a:rPr lang="zh-CN" altLang="en-US" dirty="0"/>
              <a:t>：正电平代表 </a:t>
            </a:r>
            <a:r>
              <a:rPr lang="en-US" altLang="zh-CN" dirty="0"/>
              <a:t>1</a:t>
            </a:r>
            <a:r>
              <a:rPr lang="zh-CN" altLang="en-US" dirty="0"/>
              <a:t>，负电平代表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zh-CN" altLang="en-US" dirty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归零制</a:t>
            </a:r>
            <a:r>
              <a:rPr lang="zh-CN" altLang="en-US" dirty="0"/>
              <a:t>：正脉冲代表 </a:t>
            </a:r>
            <a:r>
              <a:rPr lang="en-US" altLang="zh-CN" dirty="0"/>
              <a:t>1</a:t>
            </a:r>
            <a:r>
              <a:rPr lang="zh-CN" altLang="en-US" dirty="0"/>
              <a:t>，负脉冲代表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zh-CN" altLang="en-US" dirty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曼彻斯特编码</a:t>
            </a:r>
            <a:r>
              <a:rPr lang="zh-CN" altLang="en-US" dirty="0"/>
              <a:t>：位周期中心的向上跳变代表 </a:t>
            </a:r>
            <a:r>
              <a:rPr lang="en-US" altLang="zh-CN" dirty="0"/>
              <a:t>0</a:t>
            </a:r>
            <a:r>
              <a:rPr lang="zh-CN" altLang="en-US" dirty="0"/>
              <a:t>，位周期中心的向下跳变代表 </a:t>
            </a:r>
            <a:r>
              <a:rPr lang="en-US" altLang="zh-CN" dirty="0"/>
              <a:t>1</a:t>
            </a:r>
            <a:r>
              <a:rPr lang="zh-CN" altLang="en-US" dirty="0"/>
              <a:t>。但也可反过来定义。</a:t>
            </a:r>
            <a:endParaRPr lang="zh-CN" altLang="en-US" dirty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差分曼彻斯特编码</a:t>
            </a:r>
            <a:r>
              <a:rPr lang="zh-CN" altLang="en-US" dirty="0"/>
              <a:t>：在每一位的中心处始终都有跳变。位开始边界有跳变代表 </a:t>
            </a:r>
            <a:r>
              <a:rPr lang="en-US" altLang="zh-CN" dirty="0"/>
              <a:t>0</a:t>
            </a:r>
            <a:r>
              <a:rPr lang="zh-CN" altLang="en-US" dirty="0"/>
              <a:t>，而位开始边界没有跳变代表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5145" y="1032954"/>
            <a:ext cx="8053711" cy="288590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3096660" y="3923380"/>
            <a:ext cx="2924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数字信号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常用的编码方式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766490" y="1328798"/>
            <a:ext cx="7345085" cy="2294626"/>
            <a:chOff x="766490" y="1642196"/>
            <a:chExt cx="7345085" cy="2294626"/>
          </a:xfrm>
        </p:grpSpPr>
        <p:sp>
          <p:nvSpPr>
            <p:cNvPr id="120" name="Rectangle 6"/>
            <p:cNvSpPr>
              <a:spLocks noChangeArrowheads="1"/>
            </p:cNvSpPr>
            <p:nvPr/>
          </p:nvSpPr>
          <p:spPr bwMode="auto">
            <a:xfrm>
              <a:off x="933205" y="2128211"/>
              <a:ext cx="1247137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不归零制</a:t>
              </a:r>
              <a:endPara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Rectangle 7"/>
            <p:cNvSpPr>
              <a:spLocks noChangeArrowheads="1"/>
            </p:cNvSpPr>
            <p:nvPr/>
          </p:nvSpPr>
          <p:spPr bwMode="auto">
            <a:xfrm>
              <a:off x="1176859" y="3108207"/>
              <a:ext cx="100348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曼彻斯特</a:t>
              </a:r>
              <a:endPara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Rectangle 8"/>
            <p:cNvSpPr>
              <a:spLocks noChangeArrowheads="1"/>
            </p:cNvSpPr>
            <p:nvPr/>
          </p:nvSpPr>
          <p:spPr bwMode="auto">
            <a:xfrm>
              <a:off x="6936193" y="1646180"/>
              <a:ext cx="596323" cy="22906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Rectangle 9"/>
            <p:cNvSpPr>
              <a:spLocks noChangeArrowheads="1"/>
            </p:cNvSpPr>
            <p:nvPr/>
          </p:nvSpPr>
          <p:spPr bwMode="auto">
            <a:xfrm>
              <a:off x="3370203" y="1646180"/>
              <a:ext cx="583043" cy="22906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Rectangle 10"/>
            <p:cNvSpPr>
              <a:spLocks noChangeArrowheads="1"/>
            </p:cNvSpPr>
            <p:nvPr/>
          </p:nvSpPr>
          <p:spPr bwMode="auto">
            <a:xfrm>
              <a:off x="4570820" y="1642196"/>
              <a:ext cx="577731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Rectangle 11"/>
            <p:cNvSpPr>
              <a:spLocks noChangeArrowheads="1"/>
            </p:cNvSpPr>
            <p:nvPr/>
          </p:nvSpPr>
          <p:spPr bwMode="auto">
            <a:xfrm>
              <a:off x="5762139" y="1642196"/>
              <a:ext cx="576402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Rectangle 12"/>
            <p:cNvSpPr>
              <a:spLocks noChangeArrowheads="1"/>
            </p:cNvSpPr>
            <p:nvPr/>
          </p:nvSpPr>
          <p:spPr bwMode="auto">
            <a:xfrm>
              <a:off x="2196149" y="1642196"/>
              <a:ext cx="597652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Rectangle 13"/>
            <p:cNvSpPr>
              <a:spLocks noChangeArrowheads="1"/>
            </p:cNvSpPr>
            <p:nvPr/>
          </p:nvSpPr>
          <p:spPr bwMode="auto">
            <a:xfrm>
              <a:off x="234622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dirty="0">
                  <a:latin typeface="Arial Rounded MT Bold" panose="020F0704030504030204" pitchFamily="34" charset="0"/>
                </a:rPr>
                <a:t>1</a:t>
              </a:r>
              <a:endParaRPr kumimoji="1" lang="en-US" altLang="zh-CN" sz="16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28" name="Rectangle 14"/>
            <p:cNvSpPr>
              <a:spLocks noChangeArrowheads="1"/>
            </p:cNvSpPr>
            <p:nvPr/>
          </p:nvSpPr>
          <p:spPr bwMode="auto">
            <a:xfrm>
              <a:off x="7669313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  <a:endParaRPr kumimoji="1" lang="en-US" altLang="zh-CN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29" name="Rectangle 15"/>
            <p:cNvSpPr>
              <a:spLocks noChangeArrowheads="1"/>
            </p:cNvSpPr>
            <p:nvPr/>
          </p:nvSpPr>
          <p:spPr bwMode="auto">
            <a:xfrm>
              <a:off x="4727537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  <a:endParaRPr kumimoji="1" lang="en-US" altLang="zh-CN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30" name="Rectangle 16"/>
            <p:cNvSpPr>
              <a:spLocks noChangeArrowheads="1"/>
            </p:cNvSpPr>
            <p:nvPr/>
          </p:nvSpPr>
          <p:spPr bwMode="auto">
            <a:xfrm>
              <a:off x="7075645" y="1696641"/>
              <a:ext cx="249686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  <a:endParaRPr kumimoji="1" lang="en-US" altLang="zh-CN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31" name="Rectangle 17"/>
            <p:cNvSpPr>
              <a:spLocks noChangeArrowheads="1"/>
            </p:cNvSpPr>
            <p:nvPr/>
          </p:nvSpPr>
          <p:spPr bwMode="auto">
            <a:xfrm>
              <a:off x="6487290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  <a:endParaRPr kumimoji="1" lang="en-US" altLang="zh-CN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32" name="Rectangle 18"/>
            <p:cNvSpPr>
              <a:spLocks noChangeArrowheads="1"/>
            </p:cNvSpPr>
            <p:nvPr/>
          </p:nvSpPr>
          <p:spPr bwMode="auto">
            <a:xfrm>
              <a:off x="295184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  <a:endParaRPr kumimoji="1" lang="en-US" altLang="zh-CN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33" name="Rectangle 19"/>
            <p:cNvSpPr>
              <a:spLocks noChangeArrowheads="1"/>
            </p:cNvSpPr>
            <p:nvPr/>
          </p:nvSpPr>
          <p:spPr bwMode="auto">
            <a:xfrm>
              <a:off x="3558796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  <a:endParaRPr kumimoji="1" lang="en-US" altLang="zh-CN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34" name="Rectangle 20"/>
            <p:cNvSpPr>
              <a:spLocks noChangeArrowheads="1"/>
            </p:cNvSpPr>
            <p:nvPr/>
          </p:nvSpPr>
          <p:spPr bwMode="auto">
            <a:xfrm>
              <a:off x="4137854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  <a:endParaRPr kumimoji="1" lang="en-US" altLang="zh-CN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35" name="Rectangle 21"/>
            <p:cNvSpPr>
              <a:spLocks noChangeArrowheads="1"/>
            </p:cNvSpPr>
            <p:nvPr/>
          </p:nvSpPr>
          <p:spPr bwMode="auto">
            <a:xfrm>
              <a:off x="5319877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  <a:endParaRPr kumimoji="1" lang="en-US" altLang="zh-CN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36" name="Rectangle 22"/>
            <p:cNvSpPr>
              <a:spLocks noChangeArrowheads="1"/>
            </p:cNvSpPr>
            <p:nvPr/>
          </p:nvSpPr>
          <p:spPr bwMode="auto">
            <a:xfrm>
              <a:off x="589760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  <a:endParaRPr kumimoji="1" lang="en-US" altLang="zh-CN" sz="1600">
                <a:latin typeface="Arial Rounded MT Bold" panose="020F0704030504030204" pitchFamily="34" charset="0"/>
              </a:endParaRPr>
            </a:p>
          </p:txBody>
        </p:sp>
        <p:grpSp>
          <p:nvGrpSpPr>
            <p:cNvPr id="137" name="Group 23"/>
            <p:cNvGrpSpPr/>
            <p:nvPr/>
          </p:nvGrpSpPr>
          <p:grpSpPr bwMode="auto">
            <a:xfrm>
              <a:off x="2173572" y="2088373"/>
              <a:ext cx="5859645" cy="325338"/>
              <a:chOff x="832" y="286"/>
              <a:chExt cx="4728" cy="965"/>
            </a:xfrm>
          </p:grpSpPr>
          <p:sp>
            <p:nvSpPr>
              <p:cNvPr id="138" name="Freeform 24"/>
              <p:cNvSpPr/>
              <p:nvPr/>
            </p:nvSpPr>
            <p:spPr bwMode="auto">
              <a:xfrm>
                <a:off x="832" y="298"/>
                <a:ext cx="4728" cy="953"/>
              </a:xfrm>
              <a:custGeom>
                <a:avLst/>
                <a:gdLst>
                  <a:gd name="T0" fmla="*/ 0 w 4728"/>
                  <a:gd name="T1" fmla="*/ 0 h 953"/>
                  <a:gd name="T2" fmla="*/ 486 w 4728"/>
                  <a:gd name="T3" fmla="*/ 0 h 953"/>
                  <a:gd name="T4" fmla="*/ 486 w 4728"/>
                  <a:gd name="T5" fmla="*/ 952 h 953"/>
                  <a:gd name="T6" fmla="*/ 1924 w 4728"/>
                  <a:gd name="T7" fmla="*/ 952 h 953"/>
                  <a:gd name="T8" fmla="*/ 1924 w 4728"/>
                  <a:gd name="T9" fmla="*/ 0 h 953"/>
                  <a:gd name="T10" fmla="*/ 2410 w 4728"/>
                  <a:gd name="T11" fmla="*/ 0 h 953"/>
                  <a:gd name="T12" fmla="*/ 2410 w 4728"/>
                  <a:gd name="T13" fmla="*/ 952 h 953"/>
                  <a:gd name="T14" fmla="*/ 3372 w 4728"/>
                  <a:gd name="T15" fmla="*/ 952 h 953"/>
                  <a:gd name="T16" fmla="*/ 3372 w 4728"/>
                  <a:gd name="T17" fmla="*/ 0 h 953"/>
                  <a:gd name="T18" fmla="*/ 4727 w 4728"/>
                  <a:gd name="T19" fmla="*/ 0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28" h="953">
                    <a:moveTo>
                      <a:pt x="0" y="0"/>
                    </a:moveTo>
                    <a:lnTo>
                      <a:pt x="486" y="0"/>
                    </a:lnTo>
                    <a:lnTo>
                      <a:pt x="486" y="952"/>
                    </a:lnTo>
                    <a:lnTo>
                      <a:pt x="1924" y="952"/>
                    </a:lnTo>
                    <a:lnTo>
                      <a:pt x="1924" y="0"/>
                    </a:lnTo>
                    <a:lnTo>
                      <a:pt x="2410" y="0"/>
                    </a:lnTo>
                    <a:lnTo>
                      <a:pt x="2410" y="952"/>
                    </a:lnTo>
                    <a:lnTo>
                      <a:pt x="3372" y="952"/>
                    </a:lnTo>
                    <a:lnTo>
                      <a:pt x="3372" y="0"/>
                    </a:lnTo>
                    <a:lnTo>
                      <a:pt x="4727" y="0"/>
                    </a:lnTo>
                  </a:path>
                </a:pathLst>
              </a:custGeom>
              <a:noFill/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Line 25"/>
              <p:cNvSpPr>
                <a:spLocks noChangeShapeType="1"/>
              </p:cNvSpPr>
              <p:nvPr/>
            </p:nvSpPr>
            <p:spPr bwMode="auto">
              <a:xfrm flipV="1">
                <a:off x="3721" y="1152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" name="Line 26"/>
              <p:cNvSpPr>
                <a:spLocks noChangeShapeType="1"/>
              </p:cNvSpPr>
              <p:nvPr/>
            </p:nvSpPr>
            <p:spPr bwMode="auto">
              <a:xfrm flipV="1">
                <a:off x="4676" y="286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" name="Line 27"/>
              <p:cNvSpPr>
                <a:spLocks noChangeShapeType="1"/>
              </p:cNvSpPr>
              <p:nvPr/>
            </p:nvSpPr>
            <p:spPr bwMode="auto">
              <a:xfrm flipV="1">
                <a:off x="5155" y="299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" name="Line 28"/>
              <p:cNvSpPr>
                <a:spLocks noChangeShapeType="1"/>
              </p:cNvSpPr>
              <p:nvPr/>
            </p:nvSpPr>
            <p:spPr bwMode="auto">
              <a:xfrm flipV="1">
                <a:off x="2282" y="1150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" name="Line 29"/>
              <p:cNvSpPr>
                <a:spLocks noChangeShapeType="1"/>
              </p:cNvSpPr>
              <p:nvPr/>
            </p:nvSpPr>
            <p:spPr bwMode="auto">
              <a:xfrm flipV="1">
                <a:off x="1796" y="1151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" name="Freeform 30"/>
            <p:cNvSpPr/>
            <p:nvPr/>
          </p:nvSpPr>
          <p:spPr bwMode="auto">
            <a:xfrm>
              <a:off x="2174900" y="3108207"/>
              <a:ext cx="5845036" cy="318698"/>
            </a:xfrm>
            <a:custGeom>
              <a:avLst/>
              <a:gdLst>
                <a:gd name="T0" fmla="*/ 0 w 4401"/>
                <a:gd name="T1" fmla="*/ 0 h 245"/>
                <a:gd name="T2" fmla="*/ 222 w 4401"/>
                <a:gd name="T3" fmla="*/ 0 h 245"/>
                <a:gd name="T4" fmla="*/ 222 w 4401"/>
                <a:gd name="T5" fmla="*/ 245 h 245"/>
                <a:gd name="T6" fmla="*/ 676 w 4401"/>
                <a:gd name="T7" fmla="*/ 245 h 245"/>
                <a:gd name="T8" fmla="*/ 676 w 4401"/>
                <a:gd name="T9" fmla="*/ 0 h 245"/>
                <a:gd name="T10" fmla="*/ 898 w 4401"/>
                <a:gd name="T11" fmla="*/ 0 h 245"/>
                <a:gd name="T12" fmla="*/ 898 w 4401"/>
                <a:gd name="T13" fmla="*/ 245 h 245"/>
                <a:gd name="T14" fmla="*/ 1129 w 4401"/>
                <a:gd name="T15" fmla="*/ 245 h 245"/>
                <a:gd name="T16" fmla="*/ 1129 w 4401"/>
                <a:gd name="T17" fmla="*/ 0 h 245"/>
                <a:gd name="T18" fmla="*/ 1351 w 4401"/>
                <a:gd name="T19" fmla="*/ 0 h 245"/>
                <a:gd name="T20" fmla="*/ 1351 w 4401"/>
                <a:gd name="T21" fmla="*/ 245 h 245"/>
                <a:gd name="T22" fmla="*/ 1573 w 4401"/>
                <a:gd name="T23" fmla="*/ 245 h 245"/>
                <a:gd name="T24" fmla="*/ 1573 w 4401"/>
                <a:gd name="T25" fmla="*/ 0 h 245"/>
                <a:gd name="T26" fmla="*/ 2027 w 4401"/>
                <a:gd name="T27" fmla="*/ 0 h 245"/>
                <a:gd name="T28" fmla="*/ 2027 w 4401"/>
                <a:gd name="T29" fmla="*/ 245 h 245"/>
                <a:gd name="T30" fmla="*/ 2471 w 4401"/>
                <a:gd name="T31" fmla="*/ 245 h 245"/>
                <a:gd name="T32" fmla="*/ 2471 w 4401"/>
                <a:gd name="T33" fmla="*/ 3 h 245"/>
                <a:gd name="T34" fmla="*/ 2693 w 4401"/>
                <a:gd name="T35" fmla="*/ 0 h 245"/>
                <a:gd name="T36" fmla="*/ 2693 w 4401"/>
                <a:gd name="T37" fmla="*/ 245 h 245"/>
                <a:gd name="T38" fmla="*/ 2915 w 4401"/>
                <a:gd name="T39" fmla="*/ 245 h 245"/>
                <a:gd name="T40" fmla="*/ 2915 w 4401"/>
                <a:gd name="T41" fmla="*/ 0 h 245"/>
                <a:gd name="T42" fmla="*/ 3368 w 4401"/>
                <a:gd name="T43" fmla="*/ 0 h 245"/>
                <a:gd name="T44" fmla="*/ 3368 w 4401"/>
                <a:gd name="T45" fmla="*/ 245 h 245"/>
                <a:gd name="T46" fmla="*/ 3590 w 4401"/>
                <a:gd name="T47" fmla="*/ 245 h 245"/>
                <a:gd name="T48" fmla="*/ 3590 w 4401"/>
                <a:gd name="T49" fmla="*/ 0 h 245"/>
                <a:gd name="T50" fmla="*/ 3812 w 4401"/>
                <a:gd name="T51" fmla="*/ 0 h 245"/>
                <a:gd name="T52" fmla="*/ 3812 w 4401"/>
                <a:gd name="T53" fmla="*/ 245 h 245"/>
                <a:gd name="T54" fmla="*/ 4034 w 4401"/>
                <a:gd name="T55" fmla="*/ 245 h 245"/>
                <a:gd name="T56" fmla="*/ 4034 w 4401"/>
                <a:gd name="T57" fmla="*/ 0 h 245"/>
                <a:gd name="T58" fmla="*/ 4256 w 4401"/>
                <a:gd name="T59" fmla="*/ 0 h 245"/>
                <a:gd name="T60" fmla="*/ 4256 w 4401"/>
                <a:gd name="T61" fmla="*/ 245 h 245"/>
                <a:gd name="T62" fmla="*/ 4401 w 4401"/>
                <a:gd name="T63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01" h="245">
                  <a:moveTo>
                    <a:pt x="0" y="0"/>
                  </a:moveTo>
                  <a:lnTo>
                    <a:pt x="222" y="0"/>
                  </a:lnTo>
                  <a:lnTo>
                    <a:pt x="222" y="245"/>
                  </a:lnTo>
                  <a:lnTo>
                    <a:pt x="676" y="245"/>
                  </a:lnTo>
                  <a:lnTo>
                    <a:pt x="676" y="0"/>
                  </a:lnTo>
                  <a:lnTo>
                    <a:pt x="898" y="0"/>
                  </a:lnTo>
                  <a:lnTo>
                    <a:pt x="898" y="245"/>
                  </a:lnTo>
                  <a:lnTo>
                    <a:pt x="1129" y="245"/>
                  </a:lnTo>
                  <a:lnTo>
                    <a:pt x="1129" y="0"/>
                  </a:lnTo>
                  <a:lnTo>
                    <a:pt x="1351" y="0"/>
                  </a:lnTo>
                  <a:lnTo>
                    <a:pt x="1351" y="245"/>
                  </a:lnTo>
                  <a:lnTo>
                    <a:pt x="1573" y="245"/>
                  </a:lnTo>
                  <a:lnTo>
                    <a:pt x="1573" y="0"/>
                  </a:lnTo>
                  <a:lnTo>
                    <a:pt x="2027" y="0"/>
                  </a:lnTo>
                  <a:lnTo>
                    <a:pt x="2027" y="245"/>
                  </a:lnTo>
                  <a:lnTo>
                    <a:pt x="2471" y="245"/>
                  </a:lnTo>
                  <a:lnTo>
                    <a:pt x="2471" y="3"/>
                  </a:lnTo>
                  <a:lnTo>
                    <a:pt x="2693" y="0"/>
                  </a:lnTo>
                  <a:lnTo>
                    <a:pt x="2693" y="245"/>
                  </a:lnTo>
                  <a:lnTo>
                    <a:pt x="2915" y="245"/>
                  </a:lnTo>
                  <a:lnTo>
                    <a:pt x="2915" y="0"/>
                  </a:lnTo>
                  <a:lnTo>
                    <a:pt x="3368" y="0"/>
                  </a:lnTo>
                  <a:lnTo>
                    <a:pt x="3368" y="245"/>
                  </a:lnTo>
                  <a:lnTo>
                    <a:pt x="3590" y="245"/>
                  </a:lnTo>
                  <a:lnTo>
                    <a:pt x="3590" y="0"/>
                  </a:lnTo>
                  <a:lnTo>
                    <a:pt x="3812" y="0"/>
                  </a:lnTo>
                  <a:lnTo>
                    <a:pt x="3812" y="245"/>
                  </a:lnTo>
                  <a:lnTo>
                    <a:pt x="4034" y="245"/>
                  </a:lnTo>
                  <a:lnTo>
                    <a:pt x="4034" y="0"/>
                  </a:lnTo>
                  <a:lnTo>
                    <a:pt x="4256" y="0"/>
                  </a:lnTo>
                  <a:lnTo>
                    <a:pt x="4256" y="245"/>
                  </a:lnTo>
                  <a:lnTo>
                    <a:pt x="4401" y="245"/>
                  </a:lnTo>
                </a:path>
              </a:pathLst>
            </a:custGeom>
            <a:noFill/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32"/>
            <p:cNvSpPr>
              <a:spLocks noChangeShapeType="1"/>
            </p:cNvSpPr>
            <p:nvPr/>
          </p:nvSpPr>
          <p:spPr bwMode="auto">
            <a:xfrm flipH="1" flipV="1">
              <a:off x="2190837" y="1675394"/>
              <a:ext cx="2656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Line 33"/>
            <p:cNvSpPr>
              <a:spLocks noChangeShapeType="1"/>
            </p:cNvSpPr>
            <p:nvPr/>
          </p:nvSpPr>
          <p:spPr bwMode="auto">
            <a:xfrm flipV="1">
              <a:off x="2779192" y="1664771"/>
              <a:ext cx="0" cy="227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Line 34"/>
            <p:cNvSpPr>
              <a:spLocks noChangeShapeType="1"/>
            </p:cNvSpPr>
            <p:nvPr/>
          </p:nvSpPr>
          <p:spPr bwMode="auto">
            <a:xfrm flipV="1">
              <a:off x="3366219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35"/>
            <p:cNvSpPr>
              <a:spLocks noChangeShapeType="1"/>
            </p:cNvSpPr>
            <p:nvPr/>
          </p:nvSpPr>
          <p:spPr bwMode="auto">
            <a:xfrm flipH="1" flipV="1">
              <a:off x="3959887" y="1642196"/>
              <a:ext cx="0" cy="2294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36"/>
            <p:cNvSpPr>
              <a:spLocks noChangeShapeType="1"/>
            </p:cNvSpPr>
            <p:nvPr/>
          </p:nvSpPr>
          <p:spPr bwMode="auto">
            <a:xfrm flipV="1">
              <a:off x="4558867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37"/>
            <p:cNvSpPr>
              <a:spLocks noChangeShapeType="1"/>
            </p:cNvSpPr>
            <p:nvPr/>
          </p:nvSpPr>
          <p:spPr bwMode="auto">
            <a:xfrm flipV="1">
              <a:off x="5161831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Line 38"/>
            <p:cNvSpPr>
              <a:spLocks noChangeShapeType="1"/>
            </p:cNvSpPr>
            <p:nvPr/>
          </p:nvSpPr>
          <p:spPr bwMode="auto">
            <a:xfrm flipV="1">
              <a:off x="5752842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Line 39"/>
            <p:cNvSpPr>
              <a:spLocks noChangeShapeType="1"/>
            </p:cNvSpPr>
            <p:nvPr/>
          </p:nvSpPr>
          <p:spPr bwMode="auto">
            <a:xfrm flipV="1">
              <a:off x="6347838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Line 40"/>
            <p:cNvSpPr>
              <a:spLocks noChangeShapeType="1"/>
            </p:cNvSpPr>
            <p:nvPr/>
          </p:nvSpPr>
          <p:spPr bwMode="auto">
            <a:xfrm flipH="1" flipV="1">
              <a:off x="6938850" y="1675394"/>
              <a:ext cx="1328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Line 41"/>
            <p:cNvSpPr>
              <a:spLocks noChangeShapeType="1"/>
            </p:cNvSpPr>
            <p:nvPr/>
          </p:nvSpPr>
          <p:spPr bwMode="auto">
            <a:xfrm flipV="1">
              <a:off x="7520564" y="1676722"/>
              <a:ext cx="11953" cy="2260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Rectangle 42"/>
            <p:cNvSpPr>
              <a:spLocks noChangeArrowheads="1"/>
            </p:cNvSpPr>
            <p:nvPr/>
          </p:nvSpPr>
          <p:spPr bwMode="auto">
            <a:xfrm>
              <a:off x="1321130" y="1703280"/>
              <a:ext cx="85921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比特流</a:t>
              </a:r>
              <a:endPara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6" name="Group 66"/>
            <p:cNvGrpSpPr/>
            <p:nvPr/>
          </p:nvGrpSpPr>
          <p:grpSpPr bwMode="auto">
            <a:xfrm>
              <a:off x="2174900" y="2591651"/>
              <a:ext cx="5936675" cy="325337"/>
              <a:chOff x="1260" y="3138"/>
              <a:chExt cx="4470" cy="192"/>
            </a:xfrm>
          </p:grpSpPr>
          <p:sp>
            <p:nvSpPr>
              <p:cNvPr id="157" name="Freeform 46"/>
              <p:cNvSpPr/>
              <p:nvPr/>
            </p:nvSpPr>
            <p:spPr bwMode="auto">
              <a:xfrm>
                <a:off x="126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Freeform 47"/>
              <p:cNvSpPr/>
              <p:nvPr/>
            </p:nvSpPr>
            <p:spPr bwMode="auto">
              <a:xfrm>
                <a:off x="3036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Freeform 48"/>
              <p:cNvSpPr/>
              <p:nvPr/>
            </p:nvSpPr>
            <p:spPr bwMode="auto">
              <a:xfrm>
                <a:off x="4386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Freeform 49"/>
              <p:cNvSpPr/>
              <p:nvPr/>
            </p:nvSpPr>
            <p:spPr bwMode="auto">
              <a:xfrm>
                <a:off x="483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Freeform 50"/>
              <p:cNvSpPr/>
              <p:nvPr/>
            </p:nvSpPr>
            <p:spPr bwMode="auto">
              <a:xfrm>
                <a:off x="525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Freeform 51"/>
              <p:cNvSpPr/>
              <p:nvPr/>
            </p:nvSpPr>
            <p:spPr bwMode="auto">
              <a:xfrm flipV="1">
                <a:off x="1692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Freeform 52"/>
              <p:cNvSpPr/>
              <p:nvPr/>
            </p:nvSpPr>
            <p:spPr bwMode="auto">
              <a:xfrm flipV="1">
                <a:off x="2130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Freeform 53"/>
              <p:cNvSpPr/>
              <p:nvPr/>
            </p:nvSpPr>
            <p:spPr bwMode="auto">
              <a:xfrm flipV="1">
                <a:off x="2592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Freeform 54"/>
              <p:cNvSpPr/>
              <p:nvPr/>
            </p:nvSpPr>
            <p:spPr bwMode="auto">
              <a:xfrm flipV="1">
                <a:off x="3486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55"/>
              <p:cNvSpPr/>
              <p:nvPr/>
            </p:nvSpPr>
            <p:spPr bwMode="auto">
              <a:xfrm flipV="1">
                <a:off x="3936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7" name="Group 65"/>
            <p:cNvGrpSpPr/>
            <p:nvPr/>
          </p:nvGrpSpPr>
          <p:grpSpPr bwMode="auto">
            <a:xfrm>
              <a:off x="2182868" y="3594222"/>
              <a:ext cx="5924723" cy="318698"/>
              <a:chOff x="1264" y="2804"/>
              <a:chExt cx="4461" cy="258"/>
            </a:xfrm>
          </p:grpSpPr>
          <p:sp>
            <p:nvSpPr>
              <p:cNvPr id="168" name="Freeform 63"/>
              <p:cNvSpPr/>
              <p:nvPr/>
            </p:nvSpPr>
            <p:spPr bwMode="auto">
              <a:xfrm>
                <a:off x="1264" y="2804"/>
                <a:ext cx="2909" cy="258"/>
              </a:xfrm>
              <a:custGeom>
                <a:avLst/>
                <a:gdLst>
                  <a:gd name="T0" fmla="*/ 0 w 2909"/>
                  <a:gd name="T1" fmla="*/ 0 h 258"/>
                  <a:gd name="T2" fmla="*/ 223 w 2909"/>
                  <a:gd name="T3" fmla="*/ 0 h 258"/>
                  <a:gd name="T4" fmla="*/ 223 w 2909"/>
                  <a:gd name="T5" fmla="*/ 258 h 258"/>
                  <a:gd name="T6" fmla="*/ 446 w 2909"/>
                  <a:gd name="T7" fmla="*/ 258 h 258"/>
                  <a:gd name="T8" fmla="*/ 446 w 2909"/>
                  <a:gd name="T9" fmla="*/ 5 h 258"/>
                  <a:gd name="T10" fmla="*/ 681 w 2909"/>
                  <a:gd name="T11" fmla="*/ 5 h 258"/>
                  <a:gd name="T12" fmla="*/ 681 w 2909"/>
                  <a:gd name="T13" fmla="*/ 258 h 258"/>
                  <a:gd name="T14" fmla="*/ 887 w 2909"/>
                  <a:gd name="T15" fmla="*/ 258 h 258"/>
                  <a:gd name="T16" fmla="*/ 887 w 2909"/>
                  <a:gd name="T17" fmla="*/ 0 h 258"/>
                  <a:gd name="T18" fmla="*/ 1111 w 2909"/>
                  <a:gd name="T19" fmla="*/ 0 h 258"/>
                  <a:gd name="T20" fmla="*/ 1111 w 2909"/>
                  <a:gd name="T21" fmla="*/ 258 h 258"/>
                  <a:gd name="T22" fmla="*/ 1340 w 2909"/>
                  <a:gd name="T23" fmla="*/ 258 h 258"/>
                  <a:gd name="T24" fmla="*/ 1340 w 2909"/>
                  <a:gd name="T25" fmla="*/ 0 h 258"/>
                  <a:gd name="T26" fmla="*/ 1563 w 2909"/>
                  <a:gd name="T27" fmla="*/ 0 h 258"/>
                  <a:gd name="T28" fmla="*/ 1563 w 2909"/>
                  <a:gd name="T29" fmla="*/ 258 h 258"/>
                  <a:gd name="T30" fmla="*/ 2010 w 2909"/>
                  <a:gd name="T31" fmla="*/ 258 h 258"/>
                  <a:gd name="T32" fmla="*/ 2010 w 2909"/>
                  <a:gd name="T33" fmla="*/ 0 h 258"/>
                  <a:gd name="T34" fmla="*/ 2245 w 2909"/>
                  <a:gd name="T35" fmla="*/ 0 h 258"/>
                  <a:gd name="T36" fmla="*/ 2245 w 2909"/>
                  <a:gd name="T37" fmla="*/ 258 h 258"/>
                  <a:gd name="T38" fmla="*/ 2462 w 2909"/>
                  <a:gd name="T39" fmla="*/ 258 h 258"/>
                  <a:gd name="T40" fmla="*/ 2462 w 2909"/>
                  <a:gd name="T41" fmla="*/ 0 h 258"/>
                  <a:gd name="T42" fmla="*/ 2686 w 2909"/>
                  <a:gd name="T43" fmla="*/ 0 h 258"/>
                  <a:gd name="T44" fmla="*/ 2686 w 2909"/>
                  <a:gd name="T45" fmla="*/ 258 h 258"/>
                  <a:gd name="T46" fmla="*/ 2909 w 2909"/>
                  <a:gd name="T47" fmla="*/ 258 h 258"/>
                  <a:gd name="T48" fmla="*/ 2909 w 2909"/>
                  <a:gd name="T4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09" h="258">
                    <a:moveTo>
                      <a:pt x="0" y="0"/>
                    </a:moveTo>
                    <a:lnTo>
                      <a:pt x="223" y="0"/>
                    </a:lnTo>
                    <a:lnTo>
                      <a:pt x="223" y="258"/>
                    </a:lnTo>
                    <a:lnTo>
                      <a:pt x="446" y="258"/>
                    </a:lnTo>
                    <a:lnTo>
                      <a:pt x="446" y="5"/>
                    </a:lnTo>
                    <a:lnTo>
                      <a:pt x="681" y="5"/>
                    </a:lnTo>
                    <a:lnTo>
                      <a:pt x="681" y="258"/>
                    </a:lnTo>
                    <a:lnTo>
                      <a:pt x="887" y="258"/>
                    </a:lnTo>
                    <a:lnTo>
                      <a:pt x="887" y="0"/>
                    </a:lnTo>
                    <a:lnTo>
                      <a:pt x="1111" y="0"/>
                    </a:lnTo>
                    <a:lnTo>
                      <a:pt x="1111" y="258"/>
                    </a:lnTo>
                    <a:lnTo>
                      <a:pt x="1340" y="258"/>
                    </a:lnTo>
                    <a:lnTo>
                      <a:pt x="1340" y="0"/>
                    </a:lnTo>
                    <a:lnTo>
                      <a:pt x="1563" y="0"/>
                    </a:lnTo>
                    <a:lnTo>
                      <a:pt x="1563" y="258"/>
                    </a:lnTo>
                    <a:lnTo>
                      <a:pt x="2010" y="258"/>
                    </a:lnTo>
                    <a:lnTo>
                      <a:pt x="2010" y="0"/>
                    </a:lnTo>
                    <a:lnTo>
                      <a:pt x="2245" y="0"/>
                    </a:lnTo>
                    <a:lnTo>
                      <a:pt x="2245" y="258"/>
                    </a:lnTo>
                    <a:lnTo>
                      <a:pt x="2462" y="258"/>
                    </a:lnTo>
                    <a:lnTo>
                      <a:pt x="2462" y="0"/>
                    </a:lnTo>
                    <a:lnTo>
                      <a:pt x="2686" y="0"/>
                    </a:lnTo>
                    <a:lnTo>
                      <a:pt x="2686" y="258"/>
                    </a:lnTo>
                    <a:lnTo>
                      <a:pt x="2909" y="258"/>
                    </a:lnTo>
                    <a:lnTo>
                      <a:pt x="29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Freeform 64"/>
              <p:cNvSpPr/>
              <p:nvPr/>
            </p:nvSpPr>
            <p:spPr bwMode="auto">
              <a:xfrm>
                <a:off x="4173" y="2804"/>
                <a:ext cx="1552" cy="258"/>
              </a:xfrm>
              <a:custGeom>
                <a:avLst/>
                <a:gdLst>
                  <a:gd name="T0" fmla="*/ 0 w 1552"/>
                  <a:gd name="T1" fmla="*/ 0 h 258"/>
                  <a:gd name="T2" fmla="*/ 453 w 1552"/>
                  <a:gd name="T3" fmla="*/ 0 h 258"/>
                  <a:gd name="T4" fmla="*/ 453 w 1552"/>
                  <a:gd name="T5" fmla="*/ 258 h 258"/>
                  <a:gd name="T6" fmla="*/ 905 w 1552"/>
                  <a:gd name="T7" fmla="*/ 258 h 258"/>
                  <a:gd name="T8" fmla="*/ 905 w 1552"/>
                  <a:gd name="T9" fmla="*/ 0 h 258"/>
                  <a:gd name="T10" fmla="*/ 1329 w 1552"/>
                  <a:gd name="T11" fmla="*/ 0 h 258"/>
                  <a:gd name="T12" fmla="*/ 1329 w 1552"/>
                  <a:gd name="T13" fmla="*/ 258 h 258"/>
                  <a:gd name="T14" fmla="*/ 1552 w 1552"/>
                  <a:gd name="T15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2" h="258">
                    <a:moveTo>
                      <a:pt x="0" y="0"/>
                    </a:moveTo>
                    <a:lnTo>
                      <a:pt x="453" y="0"/>
                    </a:lnTo>
                    <a:lnTo>
                      <a:pt x="453" y="258"/>
                    </a:lnTo>
                    <a:lnTo>
                      <a:pt x="905" y="258"/>
                    </a:lnTo>
                    <a:lnTo>
                      <a:pt x="905" y="0"/>
                    </a:lnTo>
                    <a:lnTo>
                      <a:pt x="1329" y="0"/>
                    </a:lnTo>
                    <a:lnTo>
                      <a:pt x="1329" y="258"/>
                    </a:lnTo>
                    <a:lnTo>
                      <a:pt x="1552" y="25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0" name="Rectangle 68"/>
            <p:cNvSpPr>
              <a:spLocks noChangeArrowheads="1"/>
            </p:cNvSpPr>
            <p:nvPr/>
          </p:nvSpPr>
          <p:spPr bwMode="auto">
            <a:xfrm>
              <a:off x="766490" y="3594222"/>
              <a:ext cx="1413850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差分曼彻斯特</a:t>
              </a:r>
              <a:endPara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Rectangle 69"/>
            <p:cNvSpPr>
              <a:spLocks noChangeArrowheads="1"/>
            </p:cNvSpPr>
            <p:nvPr/>
          </p:nvSpPr>
          <p:spPr bwMode="auto">
            <a:xfrm>
              <a:off x="1138388" y="2598290"/>
              <a:ext cx="1041953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归零制</a:t>
              </a:r>
              <a:endPara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基带信号往往包含有较多的低频成分，甚至有直流成分，而许多信道并不能传输这种低频分量或直流分量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必须</a:t>
            </a:r>
            <a:r>
              <a:rPr lang="zh-CN" altLang="en-US" dirty="0"/>
              <a:t>对基带信号进行</a:t>
            </a:r>
            <a:r>
              <a:rPr lang="zh-CN" altLang="en-US" dirty="0">
                <a:solidFill>
                  <a:srgbClr val="C00000"/>
                </a:solidFill>
              </a:rPr>
              <a:t>调制</a:t>
            </a:r>
            <a:r>
              <a:rPr lang="zh-CN" altLang="en-US" dirty="0"/>
              <a:t> </a:t>
            </a:r>
            <a:r>
              <a:rPr lang="en-US" altLang="zh-CN" dirty="0"/>
              <a:t>(modulation)</a:t>
            </a:r>
            <a:r>
              <a:rPr lang="zh-CN" altLang="en-US" dirty="0"/>
              <a:t>。 </a:t>
            </a:r>
            <a:endParaRPr lang="zh-CN" altLang="en-US" dirty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最基本</a:t>
            </a:r>
            <a:r>
              <a:rPr lang="zh-CN" altLang="en-US" dirty="0" smtClean="0"/>
              <a:t>的调制</a:t>
            </a:r>
            <a:r>
              <a:rPr lang="zh-CN" altLang="en-US" dirty="0"/>
              <a:t>方法有以下几种：</a:t>
            </a:r>
            <a:endParaRPr lang="zh-CN" altLang="en-US" dirty="0"/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调幅</a:t>
            </a:r>
            <a:r>
              <a:rPr lang="en-US" altLang="zh-CN" dirty="0">
                <a:solidFill>
                  <a:srgbClr val="0000FF"/>
                </a:solidFill>
              </a:rPr>
              <a:t>(AM)</a:t>
            </a:r>
            <a:r>
              <a:rPr lang="zh-CN" altLang="en-US" dirty="0"/>
              <a:t>：载波的振幅随基带数字信号而变化。 </a:t>
            </a:r>
            <a:endParaRPr lang="zh-CN" altLang="en-US" dirty="0"/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调频</a:t>
            </a:r>
            <a:r>
              <a:rPr lang="en-US" altLang="zh-CN" dirty="0">
                <a:solidFill>
                  <a:srgbClr val="0000FF"/>
                </a:solidFill>
              </a:rPr>
              <a:t>(FM)</a:t>
            </a:r>
            <a:r>
              <a:rPr lang="zh-CN" altLang="en-US" dirty="0"/>
              <a:t>：载波的频率随基带数字信号而变化。</a:t>
            </a:r>
            <a:endParaRPr lang="zh-CN" altLang="en-US" dirty="0"/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调相</a:t>
            </a:r>
            <a:r>
              <a:rPr lang="en-US" altLang="zh-CN" dirty="0">
                <a:solidFill>
                  <a:srgbClr val="0000FF"/>
                </a:solidFill>
              </a:rPr>
              <a:t>(PM) </a:t>
            </a:r>
            <a:r>
              <a:rPr lang="zh-CN" altLang="en-US" dirty="0"/>
              <a:t>：载波的初始相位随基带数字信号而变化。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基本的带通调制方法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圆角矩形 179"/>
          <p:cNvSpPr/>
          <p:nvPr/>
        </p:nvSpPr>
        <p:spPr>
          <a:xfrm>
            <a:off x="545145" y="1041663"/>
            <a:ext cx="8053711" cy="298169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Rectangle 12"/>
          <p:cNvSpPr>
            <a:spLocks noChangeArrowheads="1"/>
          </p:cNvSpPr>
          <p:nvPr/>
        </p:nvSpPr>
        <p:spPr bwMode="auto">
          <a:xfrm>
            <a:off x="6860578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" name="Rectangle 12"/>
          <p:cNvSpPr>
            <a:spLocks noChangeArrowheads="1"/>
          </p:cNvSpPr>
          <p:nvPr/>
        </p:nvSpPr>
        <p:spPr bwMode="auto">
          <a:xfrm>
            <a:off x="5757144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Rectangle 12"/>
          <p:cNvSpPr>
            <a:spLocks noChangeArrowheads="1"/>
          </p:cNvSpPr>
          <p:nvPr/>
        </p:nvSpPr>
        <p:spPr bwMode="auto">
          <a:xfrm>
            <a:off x="4678722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Rectangle 12"/>
          <p:cNvSpPr>
            <a:spLocks noChangeArrowheads="1"/>
          </p:cNvSpPr>
          <p:nvPr/>
        </p:nvSpPr>
        <p:spPr bwMode="auto">
          <a:xfrm>
            <a:off x="3591793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" name="Rectangle 12"/>
          <p:cNvSpPr>
            <a:spLocks noChangeArrowheads="1"/>
          </p:cNvSpPr>
          <p:nvPr/>
        </p:nvSpPr>
        <p:spPr bwMode="auto">
          <a:xfrm>
            <a:off x="2513371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基本的带通调制方法</a:t>
            </a:r>
            <a:endParaRPr lang="zh-CN" altLang="en-US" dirty="0"/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auto">
          <a:xfrm>
            <a:off x="1313552" y="1230696"/>
            <a:ext cx="100348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基带信号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auto">
          <a:xfrm>
            <a:off x="1723920" y="1887921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调幅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auto">
          <a:xfrm>
            <a:off x="1723920" y="2602296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调频</a:t>
            </a:r>
            <a:endParaRPr kumimoji="1"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auto">
          <a:xfrm>
            <a:off x="1723920" y="3288096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调相</a:t>
            </a:r>
            <a:endParaRPr kumimoji="1"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6181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1515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681772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2453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7787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3121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58439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407509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695678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 dirty="0">
                <a:latin typeface="Times New Roman" panose="02020603050405020304" pitchFamily="18" charset="0"/>
              </a:rPr>
              <a:t>0</a:t>
            </a:r>
            <a:endParaRPr kumimoji="1" lang="en-US" altLang="zh-CN" sz="1600" dirty="0">
              <a:latin typeface="Times New Roman" panose="02020603050405020304" pitchFamily="18" charset="0"/>
            </a:endParaRPr>
          </a:p>
        </p:txBody>
      </p:sp>
      <p:sp>
        <p:nvSpPr>
          <p:cNvPr id="19" name="Freeform 13"/>
          <p:cNvSpPr/>
          <p:nvPr/>
        </p:nvSpPr>
        <p:spPr bwMode="auto">
          <a:xfrm>
            <a:off x="2497497" y="1298270"/>
            <a:ext cx="4875212" cy="282575"/>
          </a:xfrm>
          <a:custGeom>
            <a:avLst/>
            <a:gdLst>
              <a:gd name="T0" fmla="*/ 0 w 4321"/>
              <a:gd name="T1" fmla="*/ 486 h 487"/>
              <a:gd name="T2" fmla="*/ 477 w 4321"/>
              <a:gd name="T3" fmla="*/ 486 h 487"/>
              <a:gd name="T4" fmla="*/ 477 w 4321"/>
              <a:gd name="T5" fmla="*/ 0 h 487"/>
              <a:gd name="T6" fmla="*/ 963 w 4321"/>
              <a:gd name="T7" fmla="*/ 0 h 487"/>
              <a:gd name="T8" fmla="*/ 963 w 4321"/>
              <a:gd name="T9" fmla="*/ 486 h 487"/>
              <a:gd name="T10" fmla="*/ 1926 w 4321"/>
              <a:gd name="T11" fmla="*/ 486 h 487"/>
              <a:gd name="T12" fmla="*/ 1926 w 4321"/>
              <a:gd name="T13" fmla="*/ 0 h 487"/>
              <a:gd name="T14" fmla="*/ 3357 w 4321"/>
              <a:gd name="T15" fmla="*/ 0 h 487"/>
              <a:gd name="T16" fmla="*/ 3357 w 4321"/>
              <a:gd name="T17" fmla="*/ 486 h 487"/>
              <a:gd name="T18" fmla="*/ 4320 w 4321"/>
              <a:gd name="T19" fmla="*/ 486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21" h="487">
                <a:moveTo>
                  <a:pt x="0" y="486"/>
                </a:moveTo>
                <a:lnTo>
                  <a:pt x="477" y="486"/>
                </a:lnTo>
                <a:lnTo>
                  <a:pt x="477" y="0"/>
                </a:lnTo>
                <a:lnTo>
                  <a:pt x="963" y="0"/>
                </a:lnTo>
                <a:lnTo>
                  <a:pt x="963" y="486"/>
                </a:lnTo>
                <a:lnTo>
                  <a:pt x="1926" y="486"/>
                </a:lnTo>
                <a:lnTo>
                  <a:pt x="1926" y="0"/>
                </a:lnTo>
                <a:lnTo>
                  <a:pt x="3357" y="0"/>
                </a:lnTo>
                <a:lnTo>
                  <a:pt x="3357" y="486"/>
                </a:lnTo>
                <a:lnTo>
                  <a:pt x="4320" y="486"/>
                </a:lnTo>
              </a:path>
            </a:pathLst>
          </a:custGeom>
          <a:noFill/>
          <a:ln w="1905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173"/>
          <p:cNvGrpSpPr/>
          <p:nvPr/>
        </p:nvGrpSpPr>
        <p:grpSpPr bwMode="auto">
          <a:xfrm>
            <a:off x="2500672" y="2550808"/>
            <a:ext cx="4857750" cy="423862"/>
            <a:chOff x="771" y="669"/>
            <a:chExt cx="3060" cy="267"/>
          </a:xfrm>
        </p:grpSpPr>
        <p:sp>
          <p:nvSpPr>
            <p:cNvPr id="22" name="Freeform 47"/>
            <p:cNvSpPr/>
            <p:nvPr/>
          </p:nvSpPr>
          <p:spPr bwMode="auto">
            <a:xfrm>
              <a:off x="1108" y="671"/>
              <a:ext cx="27" cy="142"/>
            </a:xfrm>
            <a:custGeom>
              <a:avLst/>
              <a:gdLst>
                <a:gd name="T0" fmla="*/ 0 w 38"/>
                <a:gd name="T1" fmla="*/ 290 h 290"/>
                <a:gd name="T2" fmla="*/ 26 w 38"/>
                <a:gd name="T3" fmla="*/ 40 h 290"/>
                <a:gd name="T4" fmla="*/ 27 w 38"/>
                <a:gd name="T5" fmla="*/ 28 h 290"/>
                <a:gd name="T6" fmla="*/ 28 w 38"/>
                <a:gd name="T7" fmla="*/ 19 h 290"/>
                <a:gd name="T8" fmla="*/ 30 w 38"/>
                <a:gd name="T9" fmla="*/ 11 h 290"/>
                <a:gd name="T10" fmla="*/ 33 w 38"/>
                <a:gd name="T11" fmla="*/ 4 h 290"/>
                <a:gd name="T12" fmla="*/ 38 w 38"/>
                <a:gd name="T1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90">
                  <a:moveTo>
                    <a:pt x="0" y="290"/>
                  </a:moveTo>
                  <a:lnTo>
                    <a:pt x="26" y="40"/>
                  </a:lnTo>
                  <a:lnTo>
                    <a:pt x="27" y="28"/>
                  </a:lnTo>
                  <a:lnTo>
                    <a:pt x="28" y="19"/>
                  </a:lnTo>
                  <a:lnTo>
                    <a:pt x="30" y="11"/>
                  </a:lnTo>
                  <a:lnTo>
                    <a:pt x="33" y="4"/>
                  </a:lnTo>
                  <a:lnTo>
                    <a:pt x="3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8"/>
            <p:cNvSpPr/>
            <p:nvPr/>
          </p:nvSpPr>
          <p:spPr bwMode="auto">
            <a:xfrm>
              <a:off x="1136" y="673"/>
              <a:ext cx="61" cy="260"/>
            </a:xfrm>
            <a:custGeom>
              <a:avLst/>
              <a:gdLst>
                <a:gd name="T0" fmla="*/ 0 w 87"/>
                <a:gd name="T1" fmla="*/ 0 h 709"/>
                <a:gd name="T2" fmla="*/ 7 w 87"/>
                <a:gd name="T3" fmla="*/ 4 h 709"/>
                <a:gd name="T4" fmla="*/ 12 w 87"/>
                <a:gd name="T5" fmla="*/ 16 h 709"/>
                <a:gd name="T6" fmla="*/ 14 w 87"/>
                <a:gd name="T7" fmla="*/ 33 h 709"/>
                <a:gd name="T8" fmla="*/ 16 w 87"/>
                <a:gd name="T9" fmla="*/ 59 h 709"/>
                <a:gd name="T10" fmla="*/ 43 w 87"/>
                <a:gd name="T11" fmla="*/ 651 h 709"/>
                <a:gd name="T12" fmla="*/ 46 w 87"/>
                <a:gd name="T13" fmla="*/ 684 h 709"/>
                <a:gd name="T14" fmla="*/ 48 w 87"/>
                <a:gd name="T15" fmla="*/ 694 h 709"/>
                <a:gd name="T16" fmla="*/ 53 w 87"/>
                <a:gd name="T17" fmla="*/ 704 h 709"/>
                <a:gd name="T18" fmla="*/ 58 w 87"/>
                <a:gd name="T19" fmla="*/ 708 h 709"/>
                <a:gd name="T20" fmla="*/ 64 w 87"/>
                <a:gd name="T21" fmla="*/ 700 h 709"/>
                <a:gd name="T22" fmla="*/ 68 w 87"/>
                <a:gd name="T23" fmla="*/ 684 h 709"/>
                <a:gd name="T24" fmla="*/ 86 w 87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6" y="59"/>
                  </a:lnTo>
                  <a:lnTo>
                    <a:pt x="43" y="651"/>
                  </a:lnTo>
                  <a:lnTo>
                    <a:pt x="46" y="684"/>
                  </a:lnTo>
                  <a:lnTo>
                    <a:pt x="48" y="694"/>
                  </a:lnTo>
                  <a:lnTo>
                    <a:pt x="53" y="704"/>
                  </a:lnTo>
                  <a:lnTo>
                    <a:pt x="58" y="708"/>
                  </a:lnTo>
                  <a:lnTo>
                    <a:pt x="64" y="700"/>
                  </a:lnTo>
                  <a:lnTo>
                    <a:pt x="68" y="684"/>
                  </a:lnTo>
                  <a:lnTo>
                    <a:pt x="86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" name="Group 49"/>
            <p:cNvGrpSpPr/>
            <p:nvPr/>
          </p:nvGrpSpPr>
          <p:grpSpPr bwMode="auto">
            <a:xfrm>
              <a:off x="1197" y="671"/>
              <a:ext cx="85" cy="262"/>
              <a:chOff x="1557" y="2272"/>
              <a:chExt cx="119" cy="713"/>
            </a:xfrm>
          </p:grpSpPr>
          <p:sp>
            <p:nvSpPr>
              <p:cNvPr id="80" name="Freeform 50"/>
              <p:cNvSpPr/>
              <p:nvPr/>
            </p:nvSpPr>
            <p:spPr bwMode="auto">
              <a:xfrm>
                <a:off x="1557" y="2272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51"/>
              <p:cNvSpPr/>
              <p:nvPr/>
            </p:nvSpPr>
            <p:spPr bwMode="auto">
              <a:xfrm>
                <a:off x="1590" y="2276"/>
                <a:ext cx="86" cy="709"/>
              </a:xfrm>
              <a:custGeom>
                <a:avLst/>
                <a:gdLst>
                  <a:gd name="T0" fmla="*/ 0 w 86"/>
                  <a:gd name="T1" fmla="*/ 0 h 709"/>
                  <a:gd name="T2" fmla="*/ 7 w 86"/>
                  <a:gd name="T3" fmla="*/ 4 h 709"/>
                  <a:gd name="T4" fmla="*/ 12 w 86"/>
                  <a:gd name="T5" fmla="*/ 16 h 709"/>
                  <a:gd name="T6" fmla="*/ 14 w 86"/>
                  <a:gd name="T7" fmla="*/ 33 h 709"/>
                  <a:gd name="T8" fmla="*/ 15 w 86"/>
                  <a:gd name="T9" fmla="*/ 59 h 709"/>
                  <a:gd name="T10" fmla="*/ 43 w 86"/>
                  <a:gd name="T11" fmla="*/ 651 h 709"/>
                  <a:gd name="T12" fmla="*/ 45 w 86"/>
                  <a:gd name="T13" fmla="*/ 684 h 709"/>
                  <a:gd name="T14" fmla="*/ 47 w 86"/>
                  <a:gd name="T15" fmla="*/ 694 h 709"/>
                  <a:gd name="T16" fmla="*/ 53 w 86"/>
                  <a:gd name="T17" fmla="*/ 704 h 709"/>
                  <a:gd name="T18" fmla="*/ 57 w 86"/>
                  <a:gd name="T19" fmla="*/ 708 h 709"/>
                  <a:gd name="T20" fmla="*/ 63 w 86"/>
                  <a:gd name="T21" fmla="*/ 700 h 709"/>
                  <a:gd name="T22" fmla="*/ 67 w 86"/>
                  <a:gd name="T23" fmla="*/ 684 h 709"/>
                  <a:gd name="T24" fmla="*/ 85 w 86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4" y="33"/>
                    </a:lnTo>
                    <a:lnTo>
                      <a:pt x="15" y="59"/>
                    </a:lnTo>
                    <a:lnTo>
                      <a:pt x="43" y="651"/>
                    </a:lnTo>
                    <a:lnTo>
                      <a:pt x="45" y="684"/>
                    </a:lnTo>
                    <a:lnTo>
                      <a:pt x="47" y="694"/>
                    </a:lnTo>
                    <a:lnTo>
                      <a:pt x="53" y="704"/>
                    </a:lnTo>
                    <a:lnTo>
                      <a:pt x="57" y="708"/>
                    </a:lnTo>
                    <a:lnTo>
                      <a:pt x="63" y="700"/>
                    </a:lnTo>
                    <a:lnTo>
                      <a:pt x="67" y="684"/>
                    </a:lnTo>
                    <a:lnTo>
                      <a:pt x="85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" name="Freeform 52"/>
            <p:cNvSpPr/>
            <p:nvPr/>
          </p:nvSpPr>
          <p:spPr bwMode="auto">
            <a:xfrm>
              <a:off x="1280" y="669"/>
              <a:ext cx="25" cy="144"/>
            </a:xfrm>
            <a:custGeom>
              <a:avLst/>
              <a:gdLst>
                <a:gd name="T0" fmla="*/ 0 w 35"/>
                <a:gd name="T1" fmla="*/ 294 h 294"/>
                <a:gd name="T2" fmla="*/ 22 w 35"/>
                <a:gd name="T3" fmla="*/ 40 h 294"/>
                <a:gd name="T4" fmla="*/ 24 w 35"/>
                <a:gd name="T5" fmla="*/ 28 h 294"/>
                <a:gd name="T6" fmla="*/ 25 w 35"/>
                <a:gd name="T7" fmla="*/ 19 h 294"/>
                <a:gd name="T8" fmla="*/ 26 w 35"/>
                <a:gd name="T9" fmla="*/ 11 h 294"/>
                <a:gd name="T10" fmla="*/ 30 w 35"/>
                <a:gd name="T11" fmla="*/ 4 h 294"/>
                <a:gd name="T12" fmla="*/ 35 w 35"/>
                <a:gd name="T1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94">
                  <a:moveTo>
                    <a:pt x="0" y="294"/>
                  </a:moveTo>
                  <a:lnTo>
                    <a:pt x="22" y="40"/>
                  </a:lnTo>
                  <a:lnTo>
                    <a:pt x="24" y="28"/>
                  </a:lnTo>
                  <a:lnTo>
                    <a:pt x="25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53"/>
            <p:cNvSpPr/>
            <p:nvPr/>
          </p:nvSpPr>
          <p:spPr bwMode="auto">
            <a:xfrm>
              <a:off x="1306" y="671"/>
              <a:ext cx="61" cy="259"/>
            </a:xfrm>
            <a:custGeom>
              <a:avLst/>
              <a:gdLst>
                <a:gd name="T0" fmla="*/ 0 w 85"/>
                <a:gd name="T1" fmla="*/ 0 h 709"/>
                <a:gd name="T2" fmla="*/ 7 w 85"/>
                <a:gd name="T3" fmla="*/ 4 h 709"/>
                <a:gd name="T4" fmla="*/ 12 w 85"/>
                <a:gd name="T5" fmla="*/ 16 h 709"/>
                <a:gd name="T6" fmla="*/ 14 w 85"/>
                <a:gd name="T7" fmla="*/ 33 h 709"/>
                <a:gd name="T8" fmla="*/ 15 w 85"/>
                <a:gd name="T9" fmla="*/ 59 h 709"/>
                <a:gd name="T10" fmla="*/ 42 w 85"/>
                <a:gd name="T11" fmla="*/ 651 h 709"/>
                <a:gd name="T12" fmla="*/ 45 w 85"/>
                <a:gd name="T13" fmla="*/ 684 h 709"/>
                <a:gd name="T14" fmla="*/ 47 w 85"/>
                <a:gd name="T15" fmla="*/ 694 h 709"/>
                <a:gd name="T16" fmla="*/ 52 w 85"/>
                <a:gd name="T17" fmla="*/ 704 h 709"/>
                <a:gd name="T18" fmla="*/ 57 w 85"/>
                <a:gd name="T19" fmla="*/ 708 h 709"/>
                <a:gd name="T20" fmla="*/ 62 w 85"/>
                <a:gd name="T21" fmla="*/ 700 h 709"/>
                <a:gd name="T22" fmla="*/ 66 w 85"/>
                <a:gd name="T23" fmla="*/ 684 h 709"/>
                <a:gd name="T24" fmla="*/ 84 w 85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5" y="59"/>
                  </a:lnTo>
                  <a:lnTo>
                    <a:pt x="42" y="651"/>
                  </a:lnTo>
                  <a:lnTo>
                    <a:pt x="45" y="684"/>
                  </a:lnTo>
                  <a:lnTo>
                    <a:pt x="47" y="694"/>
                  </a:lnTo>
                  <a:lnTo>
                    <a:pt x="52" y="704"/>
                  </a:lnTo>
                  <a:lnTo>
                    <a:pt x="57" y="708"/>
                  </a:lnTo>
                  <a:lnTo>
                    <a:pt x="62" y="700"/>
                  </a:lnTo>
                  <a:lnTo>
                    <a:pt x="66" y="684"/>
                  </a:lnTo>
                  <a:lnTo>
                    <a:pt x="84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54"/>
            <p:cNvSpPr/>
            <p:nvPr/>
          </p:nvSpPr>
          <p:spPr bwMode="auto">
            <a:xfrm>
              <a:off x="1366" y="669"/>
              <a:ext cx="25" cy="137"/>
            </a:xfrm>
            <a:custGeom>
              <a:avLst/>
              <a:gdLst>
                <a:gd name="T0" fmla="*/ 0 w 35"/>
                <a:gd name="T1" fmla="*/ 279 h 279"/>
                <a:gd name="T2" fmla="*/ 22 w 35"/>
                <a:gd name="T3" fmla="*/ 40 h 279"/>
                <a:gd name="T4" fmla="*/ 23 w 35"/>
                <a:gd name="T5" fmla="*/ 28 h 279"/>
                <a:gd name="T6" fmla="*/ 24 w 35"/>
                <a:gd name="T7" fmla="*/ 19 h 279"/>
                <a:gd name="T8" fmla="*/ 26 w 35"/>
                <a:gd name="T9" fmla="*/ 11 h 279"/>
                <a:gd name="T10" fmla="*/ 30 w 35"/>
                <a:gd name="T11" fmla="*/ 4 h 279"/>
                <a:gd name="T12" fmla="*/ 35 w 35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79">
                  <a:moveTo>
                    <a:pt x="0" y="279"/>
                  </a:moveTo>
                  <a:lnTo>
                    <a:pt x="22" y="40"/>
                  </a:lnTo>
                  <a:lnTo>
                    <a:pt x="23" y="28"/>
                  </a:lnTo>
                  <a:lnTo>
                    <a:pt x="24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5"/>
            <p:cNvSpPr/>
            <p:nvPr/>
          </p:nvSpPr>
          <p:spPr bwMode="auto">
            <a:xfrm>
              <a:off x="1392" y="671"/>
              <a:ext cx="67" cy="259"/>
            </a:xfrm>
            <a:custGeom>
              <a:avLst/>
              <a:gdLst>
                <a:gd name="T0" fmla="*/ 0 w 96"/>
                <a:gd name="T1" fmla="*/ 0 h 530"/>
                <a:gd name="T2" fmla="*/ 7 w 96"/>
                <a:gd name="T3" fmla="*/ 3 h 530"/>
                <a:gd name="T4" fmla="*/ 12 w 96"/>
                <a:gd name="T5" fmla="*/ 12 h 530"/>
                <a:gd name="T6" fmla="*/ 14 w 96"/>
                <a:gd name="T7" fmla="*/ 25 h 530"/>
                <a:gd name="T8" fmla="*/ 15 w 96"/>
                <a:gd name="T9" fmla="*/ 44 h 530"/>
                <a:gd name="T10" fmla="*/ 42 w 96"/>
                <a:gd name="T11" fmla="*/ 488 h 530"/>
                <a:gd name="T12" fmla="*/ 45 w 96"/>
                <a:gd name="T13" fmla="*/ 512 h 530"/>
                <a:gd name="T14" fmla="*/ 47 w 96"/>
                <a:gd name="T15" fmla="*/ 520 h 530"/>
                <a:gd name="T16" fmla="*/ 52 w 96"/>
                <a:gd name="T17" fmla="*/ 527 h 530"/>
                <a:gd name="T18" fmla="*/ 57 w 96"/>
                <a:gd name="T19" fmla="*/ 530 h 530"/>
                <a:gd name="T20" fmla="*/ 62 w 96"/>
                <a:gd name="T21" fmla="*/ 524 h 530"/>
                <a:gd name="T22" fmla="*/ 66 w 96"/>
                <a:gd name="T23" fmla="*/ 512 h 530"/>
                <a:gd name="T24" fmla="*/ 96 w 96"/>
                <a:gd name="T25" fmla="*/ 28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96" y="28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56"/>
            <p:cNvSpPr/>
            <p:nvPr/>
          </p:nvSpPr>
          <p:spPr bwMode="auto">
            <a:xfrm>
              <a:off x="2817" y="672"/>
              <a:ext cx="24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7"/>
            <p:cNvSpPr/>
            <p:nvPr/>
          </p:nvSpPr>
          <p:spPr bwMode="auto">
            <a:xfrm>
              <a:off x="2841" y="673"/>
              <a:ext cx="60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3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3 w 85"/>
                <a:gd name="T17" fmla="*/ 527 h 530"/>
                <a:gd name="T18" fmla="*/ 57 w 85"/>
                <a:gd name="T19" fmla="*/ 530 h 530"/>
                <a:gd name="T20" fmla="*/ 63 w 85"/>
                <a:gd name="T21" fmla="*/ 524 h 530"/>
                <a:gd name="T22" fmla="*/ 67 w 85"/>
                <a:gd name="T23" fmla="*/ 512 h 530"/>
                <a:gd name="T24" fmla="*/ 85 w 85"/>
                <a:gd name="T25" fmla="*/ 27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5" y="27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58"/>
            <p:cNvSpPr/>
            <p:nvPr/>
          </p:nvSpPr>
          <p:spPr bwMode="auto">
            <a:xfrm>
              <a:off x="2901" y="672"/>
              <a:ext cx="24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59"/>
            <p:cNvSpPr/>
            <p:nvPr/>
          </p:nvSpPr>
          <p:spPr bwMode="auto">
            <a:xfrm>
              <a:off x="2925" y="673"/>
              <a:ext cx="61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2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2 w 87"/>
                <a:gd name="T17" fmla="*/ 527 h 530"/>
                <a:gd name="T18" fmla="*/ 57 w 87"/>
                <a:gd name="T19" fmla="*/ 530 h 530"/>
                <a:gd name="T20" fmla="*/ 62 w 87"/>
                <a:gd name="T21" fmla="*/ 524 h 530"/>
                <a:gd name="T22" fmla="*/ 66 w 87"/>
                <a:gd name="T23" fmla="*/ 512 h 530"/>
                <a:gd name="T24" fmla="*/ 87 w 87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7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60"/>
            <p:cNvSpPr/>
            <p:nvPr/>
          </p:nvSpPr>
          <p:spPr bwMode="auto">
            <a:xfrm>
              <a:off x="2985" y="670"/>
              <a:ext cx="24" cy="133"/>
            </a:xfrm>
            <a:custGeom>
              <a:avLst/>
              <a:gdLst>
                <a:gd name="T0" fmla="*/ 0 w 34"/>
                <a:gd name="T1" fmla="*/ 362 h 363"/>
                <a:gd name="T2" fmla="*/ 20 w 34"/>
                <a:gd name="T3" fmla="*/ 54 h 363"/>
                <a:gd name="T4" fmla="*/ 22 w 34"/>
                <a:gd name="T5" fmla="*/ 38 h 363"/>
                <a:gd name="T6" fmla="*/ 23 w 34"/>
                <a:gd name="T7" fmla="*/ 25 h 363"/>
                <a:gd name="T8" fmla="*/ 24 w 34"/>
                <a:gd name="T9" fmla="*/ 15 h 363"/>
                <a:gd name="T10" fmla="*/ 28 w 34"/>
                <a:gd name="T11" fmla="*/ 6 h 363"/>
                <a:gd name="T12" fmla="*/ 33 w 3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61"/>
            <p:cNvSpPr/>
            <p:nvPr/>
          </p:nvSpPr>
          <p:spPr bwMode="auto">
            <a:xfrm>
              <a:off x="3009" y="671"/>
              <a:ext cx="61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3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4 w 85"/>
                <a:gd name="T13" fmla="*/ 512 h 530"/>
                <a:gd name="T14" fmla="*/ 46 w 85"/>
                <a:gd name="T15" fmla="*/ 520 h 530"/>
                <a:gd name="T16" fmla="*/ 52 w 85"/>
                <a:gd name="T17" fmla="*/ 527 h 530"/>
                <a:gd name="T18" fmla="*/ 56 w 85"/>
                <a:gd name="T19" fmla="*/ 530 h 530"/>
                <a:gd name="T20" fmla="*/ 62 w 85"/>
                <a:gd name="T21" fmla="*/ 524 h 530"/>
                <a:gd name="T22" fmla="*/ 65 w 85"/>
                <a:gd name="T23" fmla="*/ 512 h 530"/>
                <a:gd name="T24" fmla="*/ 85 w 85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5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" name="Group 62"/>
            <p:cNvGrpSpPr/>
            <p:nvPr/>
          </p:nvGrpSpPr>
          <p:grpSpPr bwMode="auto">
            <a:xfrm>
              <a:off x="3069" y="670"/>
              <a:ext cx="85" cy="261"/>
              <a:chOff x="4190" y="2269"/>
              <a:chExt cx="119" cy="713"/>
            </a:xfrm>
          </p:grpSpPr>
          <p:sp>
            <p:nvSpPr>
              <p:cNvPr id="78" name="Freeform 63"/>
              <p:cNvSpPr/>
              <p:nvPr/>
            </p:nvSpPr>
            <p:spPr bwMode="auto">
              <a:xfrm>
                <a:off x="4190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Freeform 64"/>
              <p:cNvSpPr/>
              <p:nvPr/>
            </p:nvSpPr>
            <p:spPr bwMode="auto">
              <a:xfrm>
                <a:off x="4225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" name="Freeform 65"/>
            <p:cNvSpPr/>
            <p:nvPr/>
          </p:nvSpPr>
          <p:spPr bwMode="auto">
            <a:xfrm>
              <a:off x="2480" y="672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66"/>
            <p:cNvSpPr/>
            <p:nvPr/>
          </p:nvSpPr>
          <p:spPr bwMode="auto">
            <a:xfrm>
              <a:off x="2503" y="673"/>
              <a:ext cx="63" cy="260"/>
            </a:xfrm>
            <a:custGeom>
              <a:avLst/>
              <a:gdLst>
                <a:gd name="T0" fmla="*/ 0 w 89"/>
                <a:gd name="T1" fmla="*/ 0 h 530"/>
                <a:gd name="T2" fmla="*/ 7 w 89"/>
                <a:gd name="T3" fmla="*/ 3 h 530"/>
                <a:gd name="T4" fmla="*/ 12 w 89"/>
                <a:gd name="T5" fmla="*/ 12 h 530"/>
                <a:gd name="T6" fmla="*/ 14 w 89"/>
                <a:gd name="T7" fmla="*/ 25 h 530"/>
                <a:gd name="T8" fmla="*/ 15 w 89"/>
                <a:gd name="T9" fmla="*/ 44 h 530"/>
                <a:gd name="T10" fmla="*/ 43 w 89"/>
                <a:gd name="T11" fmla="*/ 488 h 530"/>
                <a:gd name="T12" fmla="*/ 45 w 89"/>
                <a:gd name="T13" fmla="*/ 512 h 530"/>
                <a:gd name="T14" fmla="*/ 47 w 89"/>
                <a:gd name="T15" fmla="*/ 520 h 530"/>
                <a:gd name="T16" fmla="*/ 53 w 89"/>
                <a:gd name="T17" fmla="*/ 527 h 530"/>
                <a:gd name="T18" fmla="*/ 57 w 89"/>
                <a:gd name="T19" fmla="*/ 530 h 530"/>
                <a:gd name="T20" fmla="*/ 63 w 89"/>
                <a:gd name="T21" fmla="*/ 524 h 530"/>
                <a:gd name="T22" fmla="*/ 67 w 89"/>
                <a:gd name="T23" fmla="*/ 512 h 530"/>
                <a:gd name="T24" fmla="*/ 89 w 89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9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67"/>
            <p:cNvSpPr/>
            <p:nvPr/>
          </p:nvSpPr>
          <p:spPr bwMode="auto">
            <a:xfrm>
              <a:off x="2564" y="672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68"/>
            <p:cNvSpPr/>
            <p:nvPr/>
          </p:nvSpPr>
          <p:spPr bwMode="auto">
            <a:xfrm>
              <a:off x="2587" y="673"/>
              <a:ext cx="61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2 w 85"/>
                <a:gd name="T17" fmla="*/ 527 h 530"/>
                <a:gd name="T18" fmla="*/ 57 w 85"/>
                <a:gd name="T19" fmla="*/ 530 h 530"/>
                <a:gd name="T20" fmla="*/ 62 w 85"/>
                <a:gd name="T21" fmla="*/ 524 h 530"/>
                <a:gd name="T22" fmla="*/ 66 w 85"/>
                <a:gd name="T23" fmla="*/ 512 h 530"/>
                <a:gd name="T24" fmla="*/ 85 w 85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69"/>
            <p:cNvSpPr/>
            <p:nvPr/>
          </p:nvSpPr>
          <p:spPr bwMode="auto">
            <a:xfrm>
              <a:off x="2648" y="670"/>
              <a:ext cx="24" cy="133"/>
            </a:xfrm>
            <a:custGeom>
              <a:avLst/>
              <a:gdLst>
                <a:gd name="T0" fmla="*/ 0 w 34"/>
                <a:gd name="T1" fmla="*/ 362 h 363"/>
                <a:gd name="T2" fmla="*/ 20 w 34"/>
                <a:gd name="T3" fmla="*/ 54 h 363"/>
                <a:gd name="T4" fmla="*/ 22 w 34"/>
                <a:gd name="T5" fmla="*/ 38 h 363"/>
                <a:gd name="T6" fmla="*/ 23 w 34"/>
                <a:gd name="T7" fmla="*/ 25 h 363"/>
                <a:gd name="T8" fmla="*/ 24 w 34"/>
                <a:gd name="T9" fmla="*/ 15 h 363"/>
                <a:gd name="T10" fmla="*/ 28 w 34"/>
                <a:gd name="T11" fmla="*/ 6 h 363"/>
                <a:gd name="T12" fmla="*/ 33 w 3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0"/>
            <p:cNvSpPr/>
            <p:nvPr/>
          </p:nvSpPr>
          <p:spPr bwMode="auto">
            <a:xfrm>
              <a:off x="2672" y="671"/>
              <a:ext cx="61" cy="260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3 w 86"/>
                <a:gd name="T7" fmla="*/ 25 h 530"/>
                <a:gd name="T8" fmla="*/ 15 w 86"/>
                <a:gd name="T9" fmla="*/ 44 h 530"/>
                <a:gd name="T10" fmla="*/ 42 w 86"/>
                <a:gd name="T11" fmla="*/ 488 h 530"/>
                <a:gd name="T12" fmla="*/ 44 w 86"/>
                <a:gd name="T13" fmla="*/ 512 h 530"/>
                <a:gd name="T14" fmla="*/ 46 w 86"/>
                <a:gd name="T15" fmla="*/ 520 h 530"/>
                <a:gd name="T16" fmla="*/ 52 w 86"/>
                <a:gd name="T17" fmla="*/ 527 h 530"/>
                <a:gd name="T18" fmla="*/ 56 w 86"/>
                <a:gd name="T19" fmla="*/ 530 h 530"/>
                <a:gd name="T20" fmla="*/ 62 w 86"/>
                <a:gd name="T21" fmla="*/ 524 h 530"/>
                <a:gd name="T22" fmla="*/ 65 w 86"/>
                <a:gd name="T23" fmla="*/ 512 h 530"/>
                <a:gd name="T24" fmla="*/ 86 w 86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6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" name="Group 71"/>
            <p:cNvGrpSpPr/>
            <p:nvPr/>
          </p:nvGrpSpPr>
          <p:grpSpPr bwMode="auto">
            <a:xfrm>
              <a:off x="2731" y="670"/>
              <a:ext cx="85" cy="261"/>
              <a:chOff x="3715" y="2269"/>
              <a:chExt cx="119" cy="713"/>
            </a:xfrm>
          </p:grpSpPr>
          <p:sp>
            <p:nvSpPr>
              <p:cNvPr id="76" name="Freeform 72"/>
              <p:cNvSpPr/>
              <p:nvPr/>
            </p:nvSpPr>
            <p:spPr bwMode="auto">
              <a:xfrm>
                <a:off x="3715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Freeform 73"/>
              <p:cNvSpPr/>
              <p:nvPr/>
            </p:nvSpPr>
            <p:spPr bwMode="auto">
              <a:xfrm>
                <a:off x="3750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" name="Freeform 74"/>
            <p:cNvSpPr/>
            <p:nvPr/>
          </p:nvSpPr>
          <p:spPr bwMode="auto">
            <a:xfrm>
              <a:off x="2136" y="672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5"/>
            <p:cNvSpPr/>
            <p:nvPr/>
          </p:nvSpPr>
          <p:spPr bwMode="auto">
            <a:xfrm>
              <a:off x="2159" y="673"/>
              <a:ext cx="62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3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3 w 87"/>
                <a:gd name="T17" fmla="*/ 527 h 530"/>
                <a:gd name="T18" fmla="*/ 57 w 87"/>
                <a:gd name="T19" fmla="*/ 530 h 530"/>
                <a:gd name="T20" fmla="*/ 63 w 87"/>
                <a:gd name="T21" fmla="*/ 524 h 530"/>
                <a:gd name="T22" fmla="*/ 67 w 87"/>
                <a:gd name="T23" fmla="*/ 512 h 530"/>
                <a:gd name="T24" fmla="*/ 87 w 87"/>
                <a:gd name="T25" fmla="*/ 276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76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6"/>
            <p:cNvSpPr/>
            <p:nvPr/>
          </p:nvSpPr>
          <p:spPr bwMode="auto">
            <a:xfrm>
              <a:off x="2220" y="672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7"/>
            <p:cNvSpPr/>
            <p:nvPr/>
          </p:nvSpPr>
          <p:spPr bwMode="auto">
            <a:xfrm>
              <a:off x="2243" y="673"/>
              <a:ext cx="61" cy="260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5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78"/>
            <p:cNvSpPr/>
            <p:nvPr/>
          </p:nvSpPr>
          <p:spPr bwMode="auto">
            <a:xfrm>
              <a:off x="2304" y="670"/>
              <a:ext cx="24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9"/>
            <p:cNvSpPr/>
            <p:nvPr/>
          </p:nvSpPr>
          <p:spPr bwMode="auto">
            <a:xfrm>
              <a:off x="2328" y="671"/>
              <a:ext cx="61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3 w 87"/>
                <a:gd name="T7" fmla="*/ 25 h 530"/>
                <a:gd name="T8" fmla="*/ 15 w 87"/>
                <a:gd name="T9" fmla="*/ 44 h 530"/>
                <a:gd name="T10" fmla="*/ 42 w 87"/>
                <a:gd name="T11" fmla="*/ 488 h 530"/>
                <a:gd name="T12" fmla="*/ 44 w 87"/>
                <a:gd name="T13" fmla="*/ 512 h 530"/>
                <a:gd name="T14" fmla="*/ 46 w 87"/>
                <a:gd name="T15" fmla="*/ 520 h 530"/>
                <a:gd name="T16" fmla="*/ 52 w 87"/>
                <a:gd name="T17" fmla="*/ 527 h 530"/>
                <a:gd name="T18" fmla="*/ 56 w 87"/>
                <a:gd name="T19" fmla="*/ 530 h 530"/>
                <a:gd name="T20" fmla="*/ 62 w 87"/>
                <a:gd name="T21" fmla="*/ 524 h 530"/>
                <a:gd name="T22" fmla="*/ 65 w 87"/>
                <a:gd name="T23" fmla="*/ 512 h 530"/>
                <a:gd name="T24" fmla="*/ 87 w 87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7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0"/>
            <p:cNvSpPr/>
            <p:nvPr/>
          </p:nvSpPr>
          <p:spPr bwMode="auto">
            <a:xfrm>
              <a:off x="2387" y="670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81"/>
            <p:cNvSpPr/>
            <p:nvPr/>
          </p:nvSpPr>
          <p:spPr bwMode="auto">
            <a:xfrm>
              <a:off x="2412" y="671"/>
              <a:ext cx="67" cy="260"/>
            </a:xfrm>
            <a:custGeom>
              <a:avLst/>
              <a:gdLst>
                <a:gd name="T0" fmla="*/ 0 w 94"/>
                <a:gd name="T1" fmla="*/ 0 h 530"/>
                <a:gd name="T2" fmla="*/ 7 w 94"/>
                <a:gd name="T3" fmla="*/ 3 h 530"/>
                <a:gd name="T4" fmla="*/ 12 w 94"/>
                <a:gd name="T5" fmla="*/ 12 h 530"/>
                <a:gd name="T6" fmla="*/ 13 w 94"/>
                <a:gd name="T7" fmla="*/ 25 h 530"/>
                <a:gd name="T8" fmla="*/ 15 w 94"/>
                <a:gd name="T9" fmla="*/ 44 h 530"/>
                <a:gd name="T10" fmla="*/ 42 w 94"/>
                <a:gd name="T11" fmla="*/ 488 h 530"/>
                <a:gd name="T12" fmla="*/ 44 w 94"/>
                <a:gd name="T13" fmla="*/ 512 h 530"/>
                <a:gd name="T14" fmla="*/ 46 w 94"/>
                <a:gd name="T15" fmla="*/ 520 h 530"/>
                <a:gd name="T16" fmla="*/ 52 w 94"/>
                <a:gd name="T17" fmla="*/ 527 h 530"/>
                <a:gd name="T18" fmla="*/ 56 w 94"/>
                <a:gd name="T19" fmla="*/ 530 h 530"/>
                <a:gd name="T20" fmla="*/ 62 w 94"/>
                <a:gd name="T21" fmla="*/ 524 h 530"/>
                <a:gd name="T22" fmla="*/ 65 w 94"/>
                <a:gd name="T23" fmla="*/ 512 h 530"/>
                <a:gd name="T24" fmla="*/ 94 w 94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4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" name="Group 82"/>
            <p:cNvGrpSpPr/>
            <p:nvPr/>
          </p:nvGrpSpPr>
          <p:grpSpPr bwMode="auto">
            <a:xfrm>
              <a:off x="771" y="676"/>
              <a:ext cx="337" cy="260"/>
              <a:chOff x="956" y="2283"/>
              <a:chExt cx="476" cy="711"/>
            </a:xfrm>
          </p:grpSpPr>
          <p:sp>
            <p:nvSpPr>
              <p:cNvPr id="72" name="Freeform 83"/>
              <p:cNvSpPr/>
              <p:nvPr/>
            </p:nvSpPr>
            <p:spPr bwMode="auto">
              <a:xfrm>
                <a:off x="956" y="2284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Freeform 84"/>
              <p:cNvSpPr/>
              <p:nvPr/>
            </p:nvSpPr>
            <p:spPr bwMode="auto">
              <a:xfrm>
                <a:off x="1022" y="2283"/>
                <a:ext cx="171" cy="711"/>
              </a:xfrm>
              <a:custGeom>
                <a:avLst/>
                <a:gdLst>
                  <a:gd name="T0" fmla="*/ 0 w 171"/>
                  <a:gd name="T1" fmla="*/ 0 h 711"/>
                  <a:gd name="T2" fmla="*/ 14 w 171"/>
                  <a:gd name="T3" fmla="*/ 4 h 711"/>
                  <a:gd name="T4" fmla="*/ 24 w 171"/>
                  <a:gd name="T5" fmla="*/ 16 h 711"/>
                  <a:gd name="T6" fmla="*/ 28 w 171"/>
                  <a:gd name="T7" fmla="*/ 33 h 711"/>
                  <a:gd name="T8" fmla="*/ 31 w 171"/>
                  <a:gd name="T9" fmla="*/ 59 h 711"/>
                  <a:gd name="T10" fmla="*/ 85 w 171"/>
                  <a:gd name="T11" fmla="*/ 653 h 711"/>
                  <a:gd name="T12" fmla="*/ 90 w 171"/>
                  <a:gd name="T13" fmla="*/ 686 h 711"/>
                  <a:gd name="T14" fmla="*/ 95 w 171"/>
                  <a:gd name="T15" fmla="*/ 696 h 711"/>
                  <a:gd name="T16" fmla="*/ 106 w 171"/>
                  <a:gd name="T17" fmla="*/ 706 h 711"/>
                  <a:gd name="T18" fmla="*/ 115 w 171"/>
                  <a:gd name="T19" fmla="*/ 710 h 711"/>
                  <a:gd name="T20" fmla="*/ 126 w 171"/>
                  <a:gd name="T21" fmla="*/ 702 h 711"/>
                  <a:gd name="T22" fmla="*/ 134 w 171"/>
                  <a:gd name="T23" fmla="*/ 686 h 711"/>
                  <a:gd name="T24" fmla="*/ 170 w 171"/>
                  <a:gd name="T25" fmla="*/ 381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11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3"/>
                    </a:lnTo>
                    <a:lnTo>
                      <a:pt x="90" y="686"/>
                    </a:lnTo>
                    <a:lnTo>
                      <a:pt x="95" y="696"/>
                    </a:lnTo>
                    <a:lnTo>
                      <a:pt x="106" y="706"/>
                    </a:lnTo>
                    <a:lnTo>
                      <a:pt x="115" y="710"/>
                    </a:lnTo>
                    <a:lnTo>
                      <a:pt x="126" y="702"/>
                    </a:lnTo>
                    <a:lnTo>
                      <a:pt x="134" y="686"/>
                    </a:lnTo>
                    <a:lnTo>
                      <a:pt x="170" y="381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Freeform 85"/>
              <p:cNvSpPr/>
              <p:nvPr/>
            </p:nvSpPr>
            <p:spPr bwMode="auto">
              <a:xfrm>
                <a:off x="1194" y="2290"/>
                <a:ext cx="66" cy="363"/>
              </a:xfrm>
              <a:custGeom>
                <a:avLst/>
                <a:gdLst>
                  <a:gd name="T0" fmla="*/ 0 w 66"/>
                  <a:gd name="T1" fmla="*/ 362 h 363"/>
                  <a:gd name="T2" fmla="*/ 40 w 66"/>
                  <a:gd name="T3" fmla="*/ 54 h 363"/>
                  <a:gd name="T4" fmla="*/ 43 w 66"/>
                  <a:gd name="T5" fmla="*/ 38 h 363"/>
                  <a:gd name="T6" fmla="*/ 44 w 66"/>
                  <a:gd name="T7" fmla="*/ 25 h 363"/>
                  <a:gd name="T8" fmla="*/ 48 w 66"/>
                  <a:gd name="T9" fmla="*/ 15 h 363"/>
                  <a:gd name="T10" fmla="*/ 56 w 66"/>
                  <a:gd name="T11" fmla="*/ 6 h 363"/>
                  <a:gd name="T12" fmla="*/ 65 w 66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3" y="38"/>
                    </a:lnTo>
                    <a:lnTo>
                      <a:pt x="44" y="25"/>
                    </a:lnTo>
                    <a:lnTo>
                      <a:pt x="48" y="15"/>
                    </a:lnTo>
                    <a:lnTo>
                      <a:pt x="56" y="6"/>
                    </a:lnTo>
                    <a:lnTo>
                      <a:pt x="65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Freeform 86"/>
              <p:cNvSpPr/>
              <p:nvPr/>
            </p:nvSpPr>
            <p:spPr bwMode="auto">
              <a:xfrm>
                <a:off x="1261" y="2285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" name="Group 87"/>
            <p:cNvGrpSpPr/>
            <p:nvPr/>
          </p:nvGrpSpPr>
          <p:grpSpPr bwMode="auto">
            <a:xfrm>
              <a:off x="1462" y="671"/>
              <a:ext cx="338" cy="262"/>
              <a:chOff x="1929" y="2272"/>
              <a:chExt cx="476" cy="713"/>
            </a:xfrm>
          </p:grpSpPr>
          <p:grpSp>
            <p:nvGrpSpPr>
              <p:cNvPr id="66" name="Group 88"/>
              <p:cNvGrpSpPr/>
              <p:nvPr/>
            </p:nvGrpSpPr>
            <p:grpSpPr bwMode="auto">
              <a:xfrm>
                <a:off x="1929" y="2272"/>
                <a:ext cx="238" cy="713"/>
                <a:chOff x="1929" y="2272"/>
                <a:chExt cx="238" cy="713"/>
              </a:xfrm>
            </p:grpSpPr>
            <p:sp>
              <p:nvSpPr>
                <p:cNvPr id="70" name="Freeform 89"/>
                <p:cNvSpPr/>
                <p:nvPr/>
              </p:nvSpPr>
              <p:spPr bwMode="auto">
                <a:xfrm>
                  <a:off x="1929" y="2272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Freeform 90"/>
                <p:cNvSpPr/>
                <p:nvPr/>
              </p:nvSpPr>
              <p:spPr bwMode="auto">
                <a:xfrm>
                  <a:off x="1995" y="2276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Group 91"/>
              <p:cNvGrpSpPr/>
              <p:nvPr/>
            </p:nvGrpSpPr>
            <p:grpSpPr bwMode="auto">
              <a:xfrm>
                <a:off x="2169" y="2272"/>
                <a:ext cx="236" cy="713"/>
                <a:chOff x="2169" y="2272"/>
                <a:chExt cx="236" cy="713"/>
              </a:xfrm>
            </p:grpSpPr>
            <p:sp>
              <p:nvSpPr>
                <p:cNvPr id="68" name="Freeform 92"/>
                <p:cNvSpPr/>
                <p:nvPr/>
              </p:nvSpPr>
              <p:spPr bwMode="auto">
                <a:xfrm>
                  <a:off x="2169" y="2272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Freeform 93"/>
                <p:cNvSpPr/>
                <p:nvPr/>
              </p:nvSpPr>
              <p:spPr bwMode="auto">
                <a:xfrm>
                  <a:off x="2234" y="2276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3" name="Freeform 94"/>
            <p:cNvSpPr/>
            <p:nvPr/>
          </p:nvSpPr>
          <p:spPr bwMode="auto">
            <a:xfrm>
              <a:off x="1799" y="669"/>
              <a:ext cx="48" cy="144"/>
            </a:xfrm>
            <a:custGeom>
              <a:avLst/>
              <a:gdLst>
                <a:gd name="T0" fmla="*/ 0 w 68"/>
                <a:gd name="T1" fmla="*/ 294 h 294"/>
                <a:gd name="T2" fmla="*/ 43 w 68"/>
                <a:gd name="T3" fmla="*/ 40 h 294"/>
                <a:gd name="T4" fmla="*/ 45 w 68"/>
                <a:gd name="T5" fmla="*/ 28 h 294"/>
                <a:gd name="T6" fmla="*/ 47 w 68"/>
                <a:gd name="T7" fmla="*/ 19 h 294"/>
                <a:gd name="T8" fmla="*/ 51 w 68"/>
                <a:gd name="T9" fmla="*/ 11 h 294"/>
                <a:gd name="T10" fmla="*/ 58 w 68"/>
                <a:gd name="T11" fmla="*/ 4 h 294"/>
                <a:gd name="T12" fmla="*/ 68 w 68"/>
                <a:gd name="T1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94">
                  <a:moveTo>
                    <a:pt x="0" y="294"/>
                  </a:moveTo>
                  <a:lnTo>
                    <a:pt x="43" y="40"/>
                  </a:lnTo>
                  <a:lnTo>
                    <a:pt x="45" y="28"/>
                  </a:lnTo>
                  <a:lnTo>
                    <a:pt x="47" y="19"/>
                  </a:lnTo>
                  <a:lnTo>
                    <a:pt x="51" y="11"/>
                  </a:lnTo>
                  <a:lnTo>
                    <a:pt x="58" y="4"/>
                  </a:lnTo>
                  <a:lnTo>
                    <a:pt x="6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95"/>
            <p:cNvSpPr/>
            <p:nvPr/>
          </p:nvSpPr>
          <p:spPr bwMode="auto">
            <a:xfrm>
              <a:off x="1848" y="671"/>
              <a:ext cx="120" cy="259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96"/>
            <p:cNvSpPr/>
            <p:nvPr/>
          </p:nvSpPr>
          <p:spPr bwMode="auto">
            <a:xfrm>
              <a:off x="1968" y="669"/>
              <a:ext cx="49" cy="143"/>
            </a:xfrm>
            <a:custGeom>
              <a:avLst/>
              <a:gdLst>
                <a:gd name="T0" fmla="*/ 0 w 71"/>
                <a:gd name="T1" fmla="*/ 291 h 291"/>
                <a:gd name="T2" fmla="*/ 45 w 71"/>
                <a:gd name="T3" fmla="*/ 40 h 291"/>
                <a:gd name="T4" fmla="*/ 48 w 71"/>
                <a:gd name="T5" fmla="*/ 28 h 291"/>
                <a:gd name="T6" fmla="*/ 50 w 71"/>
                <a:gd name="T7" fmla="*/ 19 h 291"/>
                <a:gd name="T8" fmla="*/ 53 w 71"/>
                <a:gd name="T9" fmla="*/ 11 h 291"/>
                <a:gd name="T10" fmla="*/ 61 w 71"/>
                <a:gd name="T11" fmla="*/ 4 h 291"/>
                <a:gd name="T12" fmla="*/ 71 w 71"/>
                <a:gd name="T13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291">
                  <a:moveTo>
                    <a:pt x="0" y="291"/>
                  </a:moveTo>
                  <a:lnTo>
                    <a:pt x="45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97"/>
            <p:cNvSpPr/>
            <p:nvPr/>
          </p:nvSpPr>
          <p:spPr bwMode="auto">
            <a:xfrm>
              <a:off x="2019" y="671"/>
              <a:ext cx="117" cy="259"/>
            </a:xfrm>
            <a:custGeom>
              <a:avLst/>
              <a:gdLst>
                <a:gd name="T0" fmla="*/ 0 w 164"/>
                <a:gd name="T1" fmla="*/ 0 h 530"/>
                <a:gd name="T2" fmla="*/ 14 w 164"/>
                <a:gd name="T3" fmla="*/ 3 h 530"/>
                <a:gd name="T4" fmla="*/ 24 w 164"/>
                <a:gd name="T5" fmla="*/ 12 h 530"/>
                <a:gd name="T6" fmla="*/ 27 w 164"/>
                <a:gd name="T7" fmla="*/ 25 h 530"/>
                <a:gd name="T8" fmla="*/ 30 w 164"/>
                <a:gd name="T9" fmla="*/ 44 h 530"/>
                <a:gd name="T10" fmla="*/ 84 w 164"/>
                <a:gd name="T11" fmla="*/ 488 h 530"/>
                <a:gd name="T12" fmla="*/ 89 w 164"/>
                <a:gd name="T13" fmla="*/ 512 h 530"/>
                <a:gd name="T14" fmla="*/ 93 w 164"/>
                <a:gd name="T15" fmla="*/ 520 h 530"/>
                <a:gd name="T16" fmla="*/ 104 w 164"/>
                <a:gd name="T17" fmla="*/ 527 h 530"/>
                <a:gd name="T18" fmla="*/ 113 w 164"/>
                <a:gd name="T19" fmla="*/ 530 h 530"/>
                <a:gd name="T20" fmla="*/ 124 w 164"/>
                <a:gd name="T21" fmla="*/ 524 h 530"/>
                <a:gd name="T22" fmla="*/ 132 w 164"/>
                <a:gd name="T23" fmla="*/ 512 h 530"/>
                <a:gd name="T24" fmla="*/ 164 w 164"/>
                <a:gd name="T25" fmla="*/ 282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64" y="28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98"/>
            <p:cNvSpPr/>
            <p:nvPr/>
          </p:nvSpPr>
          <p:spPr bwMode="auto">
            <a:xfrm>
              <a:off x="3155" y="672"/>
              <a:ext cx="46" cy="133"/>
            </a:xfrm>
            <a:custGeom>
              <a:avLst/>
              <a:gdLst>
                <a:gd name="T0" fmla="*/ 0 w 65"/>
                <a:gd name="T1" fmla="*/ 362 h 363"/>
                <a:gd name="T2" fmla="*/ 40 w 65"/>
                <a:gd name="T3" fmla="*/ 54 h 363"/>
                <a:gd name="T4" fmla="*/ 42 w 65"/>
                <a:gd name="T5" fmla="*/ 38 h 363"/>
                <a:gd name="T6" fmla="*/ 44 w 65"/>
                <a:gd name="T7" fmla="*/ 25 h 363"/>
                <a:gd name="T8" fmla="*/ 47 w 65"/>
                <a:gd name="T9" fmla="*/ 15 h 363"/>
                <a:gd name="T10" fmla="*/ 55 w 65"/>
                <a:gd name="T11" fmla="*/ 6 h 363"/>
                <a:gd name="T12" fmla="*/ 64 w 6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63">
                  <a:moveTo>
                    <a:pt x="0" y="362"/>
                  </a:moveTo>
                  <a:lnTo>
                    <a:pt x="40" y="54"/>
                  </a:lnTo>
                  <a:lnTo>
                    <a:pt x="42" y="38"/>
                  </a:lnTo>
                  <a:lnTo>
                    <a:pt x="44" y="25"/>
                  </a:lnTo>
                  <a:lnTo>
                    <a:pt x="47" y="15"/>
                  </a:lnTo>
                  <a:lnTo>
                    <a:pt x="55" y="6"/>
                  </a:lnTo>
                  <a:lnTo>
                    <a:pt x="6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99"/>
            <p:cNvSpPr/>
            <p:nvPr/>
          </p:nvSpPr>
          <p:spPr bwMode="auto">
            <a:xfrm>
              <a:off x="3202" y="673"/>
              <a:ext cx="124" cy="260"/>
            </a:xfrm>
            <a:custGeom>
              <a:avLst/>
              <a:gdLst>
                <a:gd name="T0" fmla="*/ 0 w 174"/>
                <a:gd name="T1" fmla="*/ 0 h 530"/>
                <a:gd name="T2" fmla="*/ 14 w 174"/>
                <a:gd name="T3" fmla="*/ 3 h 530"/>
                <a:gd name="T4" fmla="*/ 24 w 174"/>
                <a:gd name="T5" fmla="*/ 12 h 530"/>
                <a:gd name="T6" fmla="*/ 28 w 174"/>
                <a:gd name="T7" fmla="*/ 25 h 530"/>
                <a:gd name="T8" fmla="*/ 31 w 174"/>
                <a:gd name="T9" fmla="*/ 44 h 530"/>
                <a:gd name="T10" fmla="*/ 86 w 174"/>
                <a:gd name="T11" fmla="*/ 488 h 530"/>
                <a:gd name="T12" fmla="*/ 91 w 174"/>
                <a:gd name="T13" fmla="*/ 512 h 530"/>
                <a:gd name="T14" fmla="*/ 95 w 174"/>
                <a:gd name="T15" fmla="*/ 520 h 530"/>
                <a:gd name="T16" fmla="*/ 106 w 174"/>
                <a:gd name="T17" fmla="*/ 527 h 530"/>
                <a:gd name="T18" fmla="*/ 115 w 174"/>
                <a:gd name="T19" fmla="*/ 530 h 530"/>
                <a:gd name="T20" fmla="*/ 127 w 174"/>
                <a:gd name="T21" fmla="*/ 524 h 530"/>
                <a:gd name="T22" fmla="*/ 135 w 174"/>
                <a:gd name="T23" fmla="*/ 512 h 530"/>
                <a:gd name="T24" fmla="*/ 174 w 174"/>
                <a:gd name="T25" fmla="*/ 26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6" y="488"/>
                  </a:lnTo>
                  <a:lnTo>
                    <a:pt x="91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7" y="524"/>
                  </a:lnTo>
                  <a:lnTo>
                    <a:pt x="135" y="512"/>
                  </a:lnTo>
                  <a:lnTo>
                    <a:pt x="174" y="26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00"/>
            <p:cNvSpPr/>
            <p:nvPr/>
          </p:nvSpPr>
          <p:spPr bwMode="auto">
            <a:xfrm>
              <a:off x="3326" y="672"/>
              <a:ext cx="45" cy="133"/>
            </a:xfrm>
            <a:custGeom>
              <a:avLst/>
              <a:gdLst>
                <a:gd name="T0" fmla="*/ 0 w 64"/>
                <a:gd name="T1" fmla="*/ 362 h 363"/>
                <a:gd name="T2" fmla="*/ 39 w 64"/>
                <a:gd name="T3" fmla="*/ 54 h 363"/>
                <a:gd name="T4" fmla="*/ 41 w 64"/>
                <a:gd name="T5" fmla="*/ 38 h 363"/>
                <a:gd name="T6" fmla="*/ 43 w 64"/>
                <a:gd name="T7" fmla="*/ 25 h 363"/>
                <a:gd name="T8" fmla="*/ 46 w 64"/>
                <a:gd name="T9" fmla="*/ 15 h 363"/>
                <a:gd name="T10" fmla="*/ 54 w 64"/>
                <a:gd name="T11" fmla="*/ 6 h 363"/>
                <a:gd name="T12" fmla="*/ 63 w 6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101"/>
            <p:cNvSpPr/>
            <p:nvPr/>
          </p:nvSpPr>
          <p:spPr bwMode="auto">
            <a:xfrm>
              <a:off x="3371" y="673"/>
              <a:ext cx="125" cy="260"/>
            </a:xfrm>
            <a:custGeom>
              <a:avLst/>
              <a:gdLst>
                <a:gd name="T0" fmla="*/ 0 w 175"/>
                <a:gd name="T1" fmla="*/ 0 h 530"/>
                <a:gd name="T2" fmla="*/ 14 w 175"/>
                <a:gd name="T3" fmla="*/ 3 h 530"/>
                <a:gd name="T4" fmla="*/ 24 w 175"/>
                <a:gd name="T5" fmla="*/ 12 h 530"/>
                <a:gd name="T6" fmla="*/ 28 w 175"/>
                <a:gd name="T7" fmla="*/ 25 h 530"/>
                <a:gd name="T8" fmla="*/ 31 w 175"/>
                <a:gd name="T9" fmla="*/ 44 h 530"/>
                <a:gd name="T10" fmla="*/ 85 w 175"/>
                <a:gd name="T11" fmla="*/ 488 h 530"/>
                <a:gd name="T12" fmla="*/ 90 w 175"/>
                <a:gd name="T13" fmla="*/ 512 h 530"/>
                <a:gd name="T14" fmla="*/ 95 w 175"/>
                <a:gd name="T15" fmla="*/ 520 h 530"/>
                <a:gd name="T16" fmla="*/ 106 w 175"/>
                <a:gd name="T17" fmla="*/ 527 h 530"/>
                <a:gd name="T18" fmla="*/ 115 w 175"/>
                <a:gd name="T19" fmla="*/ 530 h 530"/>
                <a:gd name="T20" fmla="*/ 126 w 175"/>
                <a:gd name="T21" fmla="*/ 524 h 530"/>
                <a:gd name="T22" fmla="*/ 134 w 175"/>
                <a:gd name="T23" fmla="*/ 512 h 530"/>
                <a:gd name="T24" fmla="*/ 175 w 175"/>
                <a:gd name="T25" fmla="*/ 25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5" y="488"/>
                  </a:lnTo>
                  <a:lnTo>
                    <a:pt x="90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6" y="524"/>
                  </a:lnTo>
                  <a:lnTo>
                    <a:pt x="134" y="512"/>
                  </a:lnTo>
                  <a:lnTo>
                    <a:pt x="175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102"/>
            <p:cNvSpPr/>
            <p:nvPr/>
          </p:nvSpPr>
          <p:spPr bwMode="auto">
            <a:xfrm>
              <a:off x="3493" y="670"/>
              <a:ext cx="48" cy="133"/>
            </a:xfrm>
            <a:custGeom>
              <a:avLst/>
              <a:gdLst>
                <a:gd name="T0" fmla="*/ 0 w 67"/>
                <a:gd name="T1" fmla="*/ 362 h 363"/>
                <a:gd name="T2" fmla="*/ 41 w 67"/>
                <a:gd name="T3" fmla="*/ 54 h 363"/>
                <a:gd name="T4" fmla="*/ 43 w 67"/>
                <a:gd name="T5" fmla="*/ 38 h 363"/>
                <a:gd name="T6" fmla="*/ 45 w 67"/>
                <a:gd name="T7" fmla="*/ 25 h 363"/>
                <a:gd name="T8" fmla="*/ 49 w 67"/>
                <a:gd name="T9" fmla="*/ 15 h 363"/>
                <a:gd name="T10" fmla="*/ 56 w 67"/>
                <a:gd name="T11" fmla="*/ 6 h 363"/>
                <a:gd name="T12" fmla="*/ 66 w 67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103"/>
            <p:cNvSpPr/>
            <p:nvPr/>
          </p:nvSpPr>
          <p:spPr bwMode="auto">
            <a:xfrm>
              <a:off x="3541" y="671"/>
              <a:ext cx="122" cy="260"/>
            </a:xfrm>
            <a:custGeom>
              <a:avLst/>
              <a:gdLst>
                <a:gd name="T0" fmla="*/ 0 w 170"/>
                <a:gd name="T1" fmla="*/ 0 h 530"/>
                <a:gd name="T2" fmla="*/ 14 w 170"/>
                <a:gd name="T3" fmla="*/ 3 h 530"/>
                <a:gd name="T4" fmla="*/ 24 w 170"/>
                <a:gd name="T5" fmla="*/ 12 h 530"/>
                <a:gd name="T6" fmla="*/ 27 w 170"/>
                <a:gd name="T7" fmla="*/ 25 h 530"/>
                <a:gd name="T8" fmla="*/ 30 w 170"/>
                <a:gd name="T9" fmla="*/ 44 h 530"/>
                <a:gd name="T10" fmla="*/ 84 w 170"/>
                <a:gd name="T11" fmla="*/ 488 h 530"/>
                <a:gd name="T12" fmla="*/ 89 w 170"/>
                <a:gd name="T13" fmla="*/ 512 h 530"/>
                <a:gd name="T14" fmla="*/ 93 w 170"/>
                <a:gd name="T15" fmla="*/ 520 h 530"/>
                <a:gd name="T16" fmla="*/ 104 w 170"/>
                <a:gd name="T17" fmla="*/ 527 h 530"/>
                <a:gd name="T18" fmla="*/ 113 w 170"/>
                <a:gd name="T19" fmla="*/ 530 h 530"/>
                <a:gd name="T20" fmla="*/ 124 w 170"/>
                <a:gd name="T21" fmla="*/ 524 h 530"/>
                <a:gd name="T22" fmla="*/ 132 w 170"/>
                <a:gd name="T23" fmla="*/ 512 h 530"/>
                <a:gd name="T24" fmla="*/ 170 w 170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3" name="Group 104"/>
            <p:cNvGrpSpPr/>
            <p:nvPr/>
          </p:nvGrpSpPr>
          <p:grpSpPr bwMode="auto">
            <a:xfrm>
              <a:off x="3663" y="670"/>
              <a:ext cx="168" cy="261"/>
              <a:chOff x="5025" y="2269"/>
              <a:chExt cx="238" cy="713"/>
            </a:xfrm>
          </p:grpSpPr>
          <p:sp>
            <p:nvSpPr>
              <p:cNvPr id="64" name="Freeform 105"/>
              <p:cNvSpPr/>
              <p:nvPr/>
            </p:nvSpPr>
            <p:spPr bwMode="auto">
              <a:xfrm>
                <a:off x="5025" y="2269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06"/>
              <p:cNvSpPr/>
              <p:nvPr/>
            </p:nvSpPr>
            <p:spPr bwMode="auto">
              <a:xfrm>
                <a:off x="5095" y="2273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Group 172"/>
          <p:cNvGrpSpPr/>
          <p:nvPr/>
        </p:nvGrpSpPr>
        <p:grpSpPr bwMode="auto">
          <a:xfrm>
            <a:off x="2486384" y="3235020"/>
            <a:ext cx="4879975" cy="425450"/>
            <a:chOff x="762" y="1028"/>
            <a:chExt cx="3074" cy="268"/>
          </a:xfrm>
        </p:grpSpPr>
        <p:grpSp>
          <p:nvGrpSpPr>
            <p:cNvPr id="83" name="Group 107"/>
            <p:cNvGrpSpPr/>
            <p:nvPr/>
          </p:nvGrpSpPr>
          <p:grpSpPr bwMode="auto">
            <a:xfrm>
              <a:off x="762" y="1029"/>
              <a:ext cx="168" cy="262"/>
              <a:chOff x="944" y="3250"/>
              <a:chExt cx="237" cy="713"/>
            </a:xfrm>
          </p:grpSpPr>
          <p:sp>
            <p:nvSpPr>
              <p:cNvPr id="128" name="Freeform 108"/>
              <p:cNvSpPr/>
              <p:nvPr/>
            </p:nvSpPr>
            <p:spPr bwMode="auto">
              <a:xfrm>
                <a:off x="944" y="3250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Freeform 109"/>
              <p:cNvSpPr/>
              <p:nvPr/>
            </p:nvSpPr>
            <p:spPr bwMode="auto">
              <a:xfrm>
                <a:off x="1010" y="3254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4" name="Freeform 110"/>
            <p:cNvSpPr/>
            <p:nvPr/>
          </p:nvSpPr>
          <p:spPr bwMode="auto">
            <a:xfrm>
              <a:off x="931" y="1029"/>
              <a:ext cx="47" cy="133"/>
            </a:xfrm>
            <a:custGeom>
              <a:avLst/>
              <a:gdLst>
                <a:gd name="T0" fmla="*/ 0 w 66"/>
                <a:gd name="T1" fmla="*/ 362 h 363"/>
                <a:gd name="T2" fmla="*/ 40 w 66"/>
                <a:gd name="T3" fmla="*/ 54 h 363"/>
                <a:gd name="T4" fmla="*/ 43 w 66"/>
                <a:gd name="T5" fmla="*/ 38 h 363"/>
                <a:gd name="T6" fmla="*/ 44 w 66"/>
                <a:gd name="T7" fmla="*/ 25 h 363"/>
                <a:gd name="T8" fmla="*/ 48 w 66"/>
                <a:gd name="T9" fmla="*/ 15 h 363"/>
                <a:gd name="T10" fmla="*/ 56 w 66"/>
                <a:gd name="T11" fmla="*/ 6 h 363"/>
                <a:gd name="T12" fmla="*/ 65 w 66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63">
                  <a:moveTo>
                    <a:pt x="0" y="362"/>
                  </a:moveTo>
                  <a:lnTo>
                    <a:pt x="40" y="54"/>
                  </a:lnTo>
                  <a:lnTo>
                    <a:pt x="43" y="38"/>
                  </a:lnTo>
                  <a:lnTo>
                    <a:pt x="44" y="25"/>
                  </a:lnTo>
                  <a:lnTo>
                    <a:pt x="48" y="15"/>
                  </a:lnTo>
                  <a:lnTo>
                    <a:pt x="56" y="6"/>
                  </a:lnTo>
                  <a:lnTo>
                    <a:pt x="6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111"/>
            <p:cNvSpPr/>
            <p:nvPr/>
          </p:nvSpPr>
          <p:spPr bwMode="auto">
            <a:xfrm>
              <a:off x="978" y="1030"/>
              <a:ext cx="132" cy="260"/>
            </a:xfrm>
            <a:custGeom>
              <a:avLst/>
              <a:gdLst>
                <a:gd name="T0" fmla="*/ 0 w 185"/>
                <a:gd name="T1" fmla="*/ 1 h 531"/>
                <a:gd name="T2" fmla="*/ 8 w 185"/>
                <a:gd name="T3" fmla="*/ 0 h 531"/>
                <a:gd name="T4" fmla="*/ 24 w 185"/>
                <a:gd name="T5" fmla="*/ 13 h 531"/>
                <a:gd name="T6" fmla="*/ 28 w 185"/>
                <a:gd name="T7" fmla="*/ 26 h 531"/>
                <a:gd name="T8" fmla="*/ 31 w 185"/>
                <a:gd name="T9" fmla="*/ 45 h 531"/>
                <a:gd name="T10" fmla="*/ 85 w 185"/>
                <a:gd name="T11" fmla="*/ 489 h 531"/>
                <a:gd name="T12" fmla="*/ 90 w 185"/>
                <a:gd name="T13" fmla="*/ 513 h 531"/>
                <a:gd name="T14" fmla="*/ 95 w 185"/>
                <a:gd name="T15" fmla="*/ 521 h 531"/>
                <a:gd name="T16" fmla="*/ 106 w 185"/>
                <a:gd name="T17" fmla="*/ 528 h 531"/>
                <a:gd name="T18" fmla="*/ 115 w 185"/>
                <a:gd name="T19" fmla="*/ 531 h 531"/>
                <a:gd name="T20" fmla="*/ 126 w 185"/>
                <a:gd name="T21" fmla="*/ 525 h 531"/>
                <a:gd name="T22" fmla="*/ 134 w 185"/>
                <a:gd name="T23" fmla="*/ 513 h 531"/>
                <a:gd name="T24" fmla="*/ 185 w 185"/>
                <a:gd name="T25" fmla="*/ 258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" h="531">
                  <a:moveTo>
                    <a:pt x="0" y="1"/>
                  </a:moveTo>
                  <a:lnTo>
                    <a:pt x="8" y="0"/>
                  </a:lnTo>
                  <a:lnTo>
                    <a:pt x="24" y="13"/>
                  </a:lnTo>
                  <a:lnTo>
                    <a:pt x="28" y="26"/>
                  </a:lnTo>
                  <a:lnTo>
                    <a:pt x="31" y="45"/>
                  </a:lnTo>
                  <a:lnTo>
                    <a:pt x="85" y="489"/>
                  </a:lnTo>
                  <a:lnTo>
                    <a:pt x="90" y="513"/>
                  </a:lnTo>
                  <a:lnTo>
                    <a:pt x="95" y="521"/>
                  </a:lnTo>
                  <a:lnTo>
                    <a:pt x="106" y="528"/>
                  </a:lnTo>
                  <a:lnTo>
                    <a:pt x="115" y="531"/>
                  </a:lnTo>
                  <a:lnTo>
                    <a:pt x="126" y="525"/>
                  </a:lnTo>
                  <a:lnTo>
                    <a:pt x="134" y="513"/>
                  </a:lnTo>
                  <a:lnTo>
                    <a:pt x="185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6" name="Group 112"/>
            <p:cNvGrpSpPr/>
            <p:nvPr/>
          </p:nvGrpSpPr>
          <p:grpSpPr bwMode="auto">
            <a:xfrm>
              <a:off x="1111" y="1029"/>
              <a:ext cx="169" cy="262"/>
              <a:chOff x="1436" y="3250"/>
              <a:chExt cx="237" cy="713"/>
            </a:xfrm>
          </p:grpSpPr>
          <p:sp>
            <p:nvSpPr>
              <p:cNvPr id="126" name="Freeform 113"/>
              <p:cNvSpPr/>
              <p:nvPr/>
            </p:nvSpPr>
            <p:spPr bwMode="auto">
              <a:xfrm>
                <a:off x="1436" y="3600"/>
                <a:ext cx="65" cy="363"/>
              </a:xfrm>
              <a:custGeom>
                <a:avLst/>
                <a:gdLst>
                  <a:gd name="T0" fmla="*/ 0 w 65"/>
                  <a:gd name="T1" fmla="*/ 0 h 363"/>
                  <a:gd name="T2" fmla="*/ 40 w 65"/>
                  <a:gd name="T3" fmla="*/ 308 h 363"/>
                  <a:gd name="T4" fmla="*/ 42 w 65"/>
                  <a:gd name="T5" fmla="*/ 324 h 363"/>
                  <a:gd name="T6" fmla="*/ 44 w 65"/>
                  <a:gd name="T7" fmla="*/ 337 h 363"/>
                  <a:gd name="T8" fmla="*/ 47 w 65"/>
                  <a:gd name="T9" fmla="*/ 347 h 363"/>
                  <a:gd name="T10" fmla="*/ 55 w 65"/>
                  <a:gd name="T11" fmla="*/ 356 h 363"/>
                  <a:gd name="T12" fmla="*/ 64 w 65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0"/>
                    </a:moveTo>
                    <a:lnTo>
                      <a:pt x="40" y="308"/>
                    </a:lnTo>
                    <a:lnTo>
                      <a:pt x="42" y="324"/>
                    </a:lnTo>
                    <a:lnTo>
                      <a:pt x="44" y="337"/>
                    </a:lnTo>
                    <a:lnTo>
                      <a:pt x="47" y="347"/>
                    </a:lnTo>
                    <a:lnTo>
                      <a:pt x="55" y="356"/>
                    </a:lnTo>
                    <a:lnTo>
                      <a:pt x="64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Freeform 114"/>
              <p:cNvSpPr/>
              <p:nvPr/>
            </p:nvSpPr>
            <p:spPr bwMode="auto">
              <a:xfrm>
                <a:off x="1502" y="3250"/>
                <a:ext cx="171" cy="709"/>
              </a:xfrm>
              <a:custGeom>
                <a:avLst/>
                <a:gdLst>
                  <a:gd name="T0" fmla="*/ 0 w 171"/>
                  <a:gd name="T1" fmla="*/ 708 h 709"/>
                  <a:gd name="T2" fmla="*/ 14 w 171"/>
                  <a:gd name="T3" fmla="*/ 704 h 709"/>
                  <a:gd name="T4" fmla="*/ 24 w 171"/>
                  <a:gd name="T5" fmla="*/ 692 h 709"/>
                  <a:gd name="T6" fmla="*/ 28 w 171"/>
                  <a:gd name="T7" fmla="*/ 675 h 709"/>
                  <a:gd name="T8" fmla="*/ 31 w 171"/>
                  <a:gd name="T9" fmla="*/ 649 h 709"/>
                  <a:gd name="T10" fmla="*/ 85 w 171"/>
                  <a:gd name="T11" fmla="*/ 57 h 709"/>
                  <a:gd name="T12" fmla="*/ 90 w 171"/>
                  <a:gd name="T13" fmla="*/ 24 h 709"/>
                  <a:gd name="T14" fmla="*/ 95 w 171"/>
                  <a:gd name="T15" fmla="*/ 14 h 709"/>
                  <a:gd name="T16" fmla="*/ 106 w 171"/>
                  <a:gd name="T17" fmla="*/ 4 h 709"/>
                  <a:gd name="T18" fmla="*/ 115 w 171"/>
                  <a:gd name="T19" fmla="*/ 0 h 709"/>
                  <a:gd name="T20" fmla="*/ 126 w 171"/>
                  <a:gd name="T21" fmla="*/ 8 h 709"/>
                  <a:gd name="T22" fmla="*/ 134 w 171"/>
                  <a:gd name="T23" fmla="*/ 24 h 709"/>
                  <a:gd name="T24" fmla="*/ 170 w 171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8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5" y="14"/>
                    </a:lnTo>
                    <a:lnTo>
                      <a:pt x="106" y="4"/>
                    </a:lnTo>
                    <a:lnTo>
                      <a:pt x="115" y="0"/>
                    </a:lnTo>
                    <a:lnTo>
                      <a:pt x="126" y="8"/>
                    </a:lnTo>
                    <a:lnTo>
                      <a:pt x="134" y="24"/>
                    </a:lnTo>
                    <a:lnTo>
                      <a:pt x="170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7" name="Freeform 115"/>
            <p:cNvSpPr/>
            <p:nvPr/>
          </p:nvSpPr>
          <p:spPr bwMode="auto">
            <a:xfrm>
              <a:off x="1280" y="1158"/>
              <a:ext cx="48" cy="133"/>
            </a:xfrm>
            <a:custGeom>
              <a:avLst/>
              <a:gdLst>
                <a:gd name="T0" fmla="*/ 0 w 66"/>
                <a:gd name="T1" fmla="*/ 0 h 363"/>
                <a:gd name="T2" fmla="*/ 40 w 66"/>
                <a:gd name="T3" fmla="*/ 308 h 363"/>
                <a:gd name="T4" fmla="*/ 43 w 66"/>
                <a:gd name="T5" fmla="*/ 324 h 363"/>
                <a:gd name="T6" fmla="*/ 44 w 66"/>
                <a:gd name="T7" fmla="*/ 337 h 363"/>
                <a:gd name="T8" fmla="*/ 48 w 66"/>
                <a:gd name="T9" fmla="*/ 347 h 363"/>
                <a:gd name="T10" fmla="*/ 56 w 66"/>
                <a:gd name="T11" fmla="*/ 356 h 363"/>
                <a:gd name="T12" fmla="*/ 65 w 66"/>
                <a:gd name="T13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63">
                  <a:moveTo>
                    <a:pt x="0" y="0"/>
                  </a:moveTo>
                  <a:lnTo>
                    <a:pt x="40" y="308"/>
                  </a:lnTo>
                  <a:lnTo>
                    <a:pt x="43" y="324"/>
                  </a:lnTo>
                  <a:lnTo>
                    <a:pt x="44" y="337"/>
                  </a:lnTo>
                  <a:lnTo>
                    <a:pt x="48" y="347"/>
                  </a:lnTo>
                  <a:lnTo>
                    <a:pt x="56" y="356"/>
                  </a:lnTo>
                  <a:lnTo>
                    <a:pt x="65" y="36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116"/>
            <p:cNvSpPr/>
            <p:nvPr/>
          </p:nvSpPr>
          <p:spPr bwMode="auto">
            <a:xfrm>
              <a:off x="1329" y="1029"/>
              <a:ext cx="129" cy="260"/>
            </a:xfrm>
            <a:custGeom>
              <a:avLst/>
              <a:gdLst>
                <a:gd name="T0" fmla="*/ 0 w 182"/>
                <a:gd name="T1" fmla="*/ 530 h 530"/>
                <a:gd name="T2" fmla="*/ 14 w 182"/>
                <a:gd name="T3" fmla="*/ 527 h 530"/>
                <a:gd name="T4" fmla="*/ 24 w 182"/>
                <a:gd name="T5" fmla="*/ 518 h 530"/>
                <a:gd name="T6" fmla="*/ 28 w 182"/>
                <a:gd name="T7" fmla="*/ 506 h 530"/>
                <a:gd name="T8" fmla="*/ 31 w 182"/>
                <a:gd name="T9" fmla="*/ 486 h 530"/>
                <a:gd name="T10" fmla="*/ 85 w 182"/>
                <a:gd name="T11" fmla="*/ 43 h 530"/>
                <a:gd name="T12" fmla="*/ 90 w 182"/>
                <a:gd name="T13" fmla="*/ 18 h 530"/>
                <a:gd name="T14" fmla="*/ 95 w 182"/>
                <a:gd name="T15" fmla="*/ 10 h 530"/>
                <a:gd name="T16" fmla="*/ 106 w 182"/>
                <a:gd name="T17" fmla="*/ 3 h 530"/>
                <a:gd name="T18" fmla="*/ 115 w 182"/>
                <a:gd name="T19" fmla="*/ 0 h 530"/>
                <a:gd name="T20" fmla="*/ 126 w 182"/>
                <a:gd name="T21" fmla="*/ 6 h 530"/>
                <a:gd name="T22" fmla="*/ 134 w 182"/>
                <a:gd name="T23" fmla="*/ 18 h 530"/>
                <a:gd name="T24" fmla="*/ 182 w 182"/>
                <a:gd name="T25" fmla="*/ 29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8" y="506"/>
                  </a:lnTo>
                  <a:lnTo>
                    <a:pt x="31" y="486"/>
                  </a:lnTo>
                  <a:lnTo>
                    <a:pt x="85" y="43"/>
                  </a:lnTo>
                  <a:lnTo>
                    <a:pt x="90" y="18"/>
                  </a:lnTo>
                  <a:lnTo>
                    <a:pt x="95" y="10"/>
                  </a:lnTo>
                  <a:lnTo>
                    <a:pt x="106" y="3"/>
                  </a:lnTo>
                  <a:lnTo>
                    <a:pt x="115" y="0"/>
                  </a:lnTo>
                  <a:lnTo>
                    <a:pt x="126" y="6"/>
                  </a:lnTo>
                  <a:lnTo>
                    <a:pt x="134" y="18"/>
                  </a:lnTo>
                  <a:lnTo>
                    <a:pt x="182" y="29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17"/>
            <p:cNvSpPr/>
            <p:nvPr/>
          </p:nvSpPr>
          <p:spPr bwMode="auto">
            <a:xfrm>
              <a:off x="1462" y="1030"/>
              <a:ext cx="49" cy="141"/>
            </a:xfrm>
            <a:custGeom>
              <a:avLst/>
              <a:gdLst>
                <a:gd name="T0" fmla="*/ 0 w 70"/>
                <a:gd name="T1" fmla="*/ 288 h 288"/>
                <a:gd name="T2" fmla="*/ 46 w 70"/>
                <a:gd name="T3" fmla="*/ 40 h 288"/>
                <a:gd name="T4" fmla="*/ 48 w 70"/>
                <a:gd name="T5" fmla="*/ 28 h 288"/>
                <a:gd name="T6" fmla="*/ 50 w 70"/>
                <a:gd name="T7" fmla="*/ 19 h 288"/>
                <a:gd name="T8" fmla="*/ 53 w 70"/>
                <a:gd name="T9" fmla="*/ 11 h 288"/>
                <a:gd name="T10" fmla="*/ 61 w 70"/>
                <a:gd name="T11" fmla="*/ 4 h 288"/>
                <a:gd name="T12" fmla="*/ 70 w 70"/>
                <a:gd name="T1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288">
                  <a:moveTo>
                    <a:pt x="0" y="288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0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118"/>
            <p:cNvSpPr/>
            <p:nvPr/>
          </p:nvSpPr>
          <p:spPr bwMode="auto">
            <a:xfrm>
              <a:off x="1513" y="1031"/>
              <a:ext cx="122" cy="260"/>
            </a:xfrm>
            <a:custGeom>
              <a:avLst/>
              <a:gdLst>
                <a:gd name="T0" fmla="*/ 0 w 172"/>
                <a:gd name="T1" fmla="*/ 0 h 709"/>
                <a:gd name="T2" fmla="*/ 14 w 172"/>
                <a:gd name="T3" fmla="*/ 4 h 709"/>
                <a:gd name="T4" fmla="*/ 24 w 172"/>
                <a:gd name="T5" fmla="*/ 16 h 709"/>
                <a:gd name="T6" fmla="*/ 28 w 172"/>
                <a:gd name="T7" fmla="*/ 33 h 709"/>
                <a:gd name="T8" fmla="*/ 31 w 172"/>
                <a:gd name="T9" fmla="*/ 59 h 709"/>
                <a:gd name="T10" fmla="*/ 86 w 172"/>
                <a:gd name="T11" fmla="*/ 651 h 709"/>
                <a:gd name="T12" fmla="*/ 91 w 172"/>
                <a:gd name="T13" fmla="*/ 684 h 709"/>
                <a:gd name="T14" fmla="*/ 95 w 172"/>
                <a:gd name="T15" fmla="*/ 694 h 709"/>
                <a:gd name="T16" fmla="*/ 106 w 172"/>
                <a:gd name="T17" fmla="*/ 704 h 709"/>
                <a:gd name="T18" fmla="*/ 115 w 172"/>
                <a:gd name="T19" fmla="*/ 708 h 709"/>
                <a:gd name="T20" fmla="*/ 127 w 172"/>
                <a:gd name="T21" fmla="*/ 700 h 709"/>
                <a:gd name="T22" fmla="*/ 135 w 172"/>
                <a:gd name="T23" fmla="*/ 684 h 709"/>
                <a:gd name="T24" fmla="*/ 171 w 172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8" y="33"/>
                  </a:lnTo>
                  <a:lnTo>
                    <a:pt x="31" y="59"/>
                  </a:lnTo>
                  <a:lnTo>
                    <a:pt x="86" y="651"/>
                  </a:lnTo>
                  <a:lnTo>
                    <a:pt x="91" y="684"/>
                  </a:lnTo>
                  <a:lnTo>
                    <a:pt x="95" y="694"/>
                  </a:lnTo>
                  <a:lnTo>
                    <a:pt x="106" y="704"/>
                  </a:lnTo>
                  <a:lnTo>
                    <a:pt x="115" y="708"/>
                  </a:lnTo>
                  <a:lnTo>
                    <a:pt x="127" y="700"/>
                  </a:lnTo>
                  <a:lnTo>
                    <a:pt x="135" y="684"/>
                  </a:lnTo>
                  <a:lnTo>
                    <a:pt x="171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119"/>
            <p:cNvSpPr/>
            <p:nvPr/>
          </p:nvSpPr>
          <p:spPr bwMode="auto">
            <a:xfrm>
              <a:off x="1637" y="1034"/>
              <a:ext cx="45" cy="133"/>
            </a:xfrm>
            <a:custGeom>
              <a:avLst/>
              <a:gdLst>
                <a:gd name="T0" fmla="*/ 0 w 64"/>
                <a:gd name="T1" fmla="*/ 362 h 363"/>
                <a:gd name="T2" fmla="*/ 39 w 64"/>
                <a:gd name="T3" fmla="*/ 54 h 363"/>
                <a:gd name="T4" fmla="*/ 41 w 64"/>
                <a:gd name="T5" fmla="*/ 38 h 363"/>
                <a:gd name="T6" fmla="*/ 43 w 64"/>
                <a:gd name="T7" fmla="*/ 25 h 363"/>
                <a:gd name="T8" fmla="*/ 46 w 64"/>
                <a:gd name="T9" fmla="*/ 15 h 363"/>
                <a:gd name="T10" fmla="*/ 54 w 64"/>
                <a:gd name="T11" fmla="*/ 6 h 363"/>
                <a:gd name="T12" fmla="*/ 63 w 6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120"/>
            <p:cNvSpPr/>
            <p:nvPr/>
          </p:nvSpPr>
          <p:spPr bwMode="auto">
            <a:xfrm>
              <a:off x="1684" y="1033"/>
              <a:ext cx="126" cy="259"/>
            </a:xfrm>
            <a:custGeom>
              <a:avLst/>
              <a:gdLst>
                <a:gd name="T0" fmla="*/ 0 w 176"/>
                <a:gd name="T1" fmla="*/ 0 h 708"/>
                <a:gd name="T2" fmla="*/ 15 w 176"/>
                <a:gd name="T3" fmla="*/ 4 h 708"/>
                <a:gd name="T4" fmla="*/ 25 w 176"/>
                <a:gd name="T5" fmla="*/ 16 h 708"/>
                <a:gd name="T6" fmla="*/ 28 w 176"/>
                <a:gd name="T7" fmla="*/ 33 h 708"/>
                <a:gd name="T8" fmla="*/ 32 w 176"/>
                <a:gd name="T9" fmla="*/ 59 h 708"/>
                <a:gd name="T10" fmla="*/ 88 w 176"/>
                <a:gd name="T11" fmla="*/ 650 h 708"/>
                <a:gd name="T12" fmla="*/ 93 w 176"/>
                <a:gd name="T13" fmla="*/ 683 h 708"/>
                <a:gd name="T14" fmla="*/ 97 w 176"/>
                <a:gd name="T15" fmla="*/ 693 h 708"/>
                <a:gd name="T16" fmla="*/ 109 w 176"/>
                <a:gd name="T17" fmla="*/ 703 h 708"/>
                <a:gd name="T18" fmla="*/ 118 w 176"/>
                <a:gd name="T19" fmla="*/ 707 h 708"/>
                <a:gd name="T20" fmla="*/ 130 w 176"/>
                <a:gd name="T21" fmla="*/ 699 h 708"/>
                <a:gd name="T22" fmla="*/ 138 w 176"/>
                <a:gd name="T23" fmla="*/ 683 h 708"/>
                <a:gd name="T24" fmla="*/ 175 w 176"/>
                <a:gd name="T25" fmla="*/ 3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708">
                  <a:moveTo>
                    <a:pt x="0" y="0"/>
                  </a:moveTo>
                  <a:lnTo>
                    <a:pt x="15" y="4"/>
                  </a:lnTo>
                  <a:lnTo>
                    <a:pt x="25" y="16"/>
                  </a:lnTo>
                  <a:lnTo>
                    <a:pt x="28" y="33"/>
                  </a:lnTo>
                  <a:lnTo>
                    <a:pt x="32" y="59"/>
                  </a:lnTo>
                  <a:lnTo>
                    <a:pt x="88" y="650"/>
                  </a:lnTo>
                  <a:lnTo>
                    <a:pt x="93" y="683"/>
                  </a:lnTo>
                  <a:lnTo>
                    <a:pt x="97" y="693"/>
                  </a:lnTo>
                  <a:lnTo>
                    <a:pt x="109" y="703"/>
                  </a:lnTo>
                  <a:lnTo>
                    <a:pt x="118" y="707"/>
                  </a:lnTo>
                  <a:lnTo>
                    <a:pt x="130" y="699"/>
                  </a:lnTo>
                  <a:lnTo>
                    <a:pt x="138" y="683"/>
                  </a:lnTo>
                  <a:lnTo>
                    <a:pt x="175" y="379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21"/>
            <p:cNvSpPr/>
            <p:nvPr/>
          </p:nvSpPr>
          <p:spPr bwMode="auto">
            <a:xfrm>
              <a:off x="1810" y="1035"/>
              <a:ext cx="48" cy="134"/>
            </a:xfrm>
            <a:custGeom>
              <a:avLst/>
              <a:gdLst>
                <a:gd name="T0" fmla="*/ 0 w 67"/>
                <a:gd name="T1" fmla="*/ 362 h 363"/>
                <a:gd name="T2" fmla="*/ 41 w 67"/>
                <a:gd name="T3" fmla="*/ 54 h 363"/>
                <a:gd name="T4" fmla="*/ 43 w 67"/>
                <a:gd name="T5" fmla="*/ 38 h 363"/>
                <a:gd name="T6" fmla="*/ 45 w 67"/>
                <a:gd name="T7" fmla="*/ 25 h 363"/>
                <a:gd name="T8" fmla="*/ 49 w 67"/>
                <a:gd name="T9" fmla="*/ 15 h 363"/>
                <a:gd name="T10" fmla="*/ 56 w 67"/>
                <a:gd name="T11" fmla="*/ 6 h 363"/>
                <a:gd name="T12" fmla="*/ 66 w 67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22"/>
            <p:cNvSpPr/>
            <p:nvPr/>
          </p:nvSpPr>
          <p:spPr bwMode="auto">
            <a:xfrm>
              <a:off x="1861" y="1035"/>
              <a:ext cx="119" cy="260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23"/>
            <p:cNvSpPr/>
            <p:nvPr/>
          </p:nvSpPr>
          <p:spPr bwMode="auto">
            <a:xfrm>
              <a:off x="1981" y="1035"/>
              <a:ext cx="49" cy="134"/>
            </a:xfrm>
            <a:custGeom>
              <a:avLst/>
              <a:gdLst>
                <a:gd name="T0" fmla="*/ 0 w 69"/>
                <a:gd name="T1" fmla="*/ 362 h 363"/>
                <a:gd name="T2" fmla="*/ 42 w 69"/>
                <a:gd name="T3" fmla="*/ 54 h 363"/>
                <a:gd name="T4" fmla="*/ 45 w 69"/>
                <a:gd name="T5" fmla="*/ 38 h 363"/>
                <a:gd name="T6" fmla="*/ 47 w 69"/>
                <a:gd name="T7" fmla="*/ 25 h 363"/>
                <a:gd name="T8" fmla="*/ 50 w 69"/>
                <a:gd name="T9" fmla="*/ 15 h 363"/>
                <a:gd name="T10" fmla="*/ 58 w 69"/>
                <a:gd name="T11" fmla="*/ 6 h 363"/>
                <a:gd name="T12" fmla="*/ 68 w 69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363">
                  <a:moveTo>
                    <a:pt x="0" y="362"/>
                  </a:moveTo>
                  <a:lnTo>
                    <a:pt x="42" y="54"/>
                  </a:lnTo>
                  <a:lnTo>
                    <a:pt x="45" y="38"/>
                  </a:lnTo>
                  <a:lnTo>
                    <a:pt x="47" y="25"/>
                  </a:lnTo>
                  <a:lnTo>
                    <a:pt x="50" y="15"/>
                  </a:lnTo>
                  <a:lnTo>
                    <a:pt x="58" y="6"/>
                  </a:lnTo>
                  <a:lnTo>
                    <a:pt x="6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24"/>
            <p:cNvSpPr/>
            <p:nvPr/>
          </p:nvSpPr>
          <p:spPr bwMode="auto">
            <a:xfrm>
              <a:off x="2032" y="1034"/>
              <a:ext cx="119" cy="260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7" name="Group 125"/>
            <p:cNvGrpSpPr/>
            <p:nvPr/>
          </p:nvGrpSpPr>
          <p:grpSpPr bwMode="auto">
            <a:xfrm>
              <a:off x="2150" y="1035"/>
              <a:ext cx="168" cy="261"/>
              <a:chOff x="2898" y="3265"/>
              <a:chExt cx="235" cy="713"/>
            </a:xfrm>
          </p:grpSpPr>
          <p:sp>
            <p:nvSpPr>
              <p:cNvPr id="124" name="Freeform 126"/>
              <p:cNvSpPr/>
              <p:nvPr/>
            </p:nvSpPr>
            <p:spPr bwMode="auto">
              <a:xfrm>
                <a:off x="2898" y="3615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Freeform 127"/>
              <p:cNvSpPr/>
              <p:nvPr/>
            </p:nvSpPr>
            <p:spPr bwMode="auto">
              <a:xfrm>
                <a:off x="2963" y="3265"/>
                <a:ext cx="170" cy="709"/>
              </a:xfrm>
              <a:custGeom>
                <a:avLst/>
                <a:gdLst>
                  <a:gd name="T0" fmla="*/ 0 w 170"/>
                  <a:gd name="T1" fmla="*/ 708 h 709"/>
                  <a:gd name="T2" fmla="*/ 14 w 170"/>
                  <a:gd name="T3" fmla="*/ 704 h 709"/>
                  <a:gd name="T4" fmla="*/ 24 w 170"/>
                  <a:gd name="T5" fmla="*/ 692 h 709"/>
                  <a:gd name="T6" fmla="*/ 27 w 170"/>
                  <a:gd name="T7" fmla="*/ 675 h 709"/>
                  <a:gd name="T8" fmla="*/ 31 w 170"/>
                  <a:gd name="T9" fmla="*/ 649 h 709"/>
                  <a:gd name="T10" fmla="*/ 85 w 170"/>
                  <a:gd name="T11" fmla="*/ 57 h 709"/>
                  <a:gd name="T12" fmla="*/ 90 w 170"/>
                  <a:gd name="T13" fmla="*/ 24 h 709"/>
                  <a:gd name="T14" fmla="*/ 94 w 170"/>
                  <a:gd name="T15" fmla="*/ 14 h 709"/>
                  <a:gd name="T16" fmla="*/ 105 w 170"/>
                  <a:gd name="T17" fmla="*/ 4 h 709"/>
                  <a:gd name="T18" fmla="*/ 114 w 170"/>
                  <a:gd name="T19" fmla="*/ 0 h 709"/>
                  <a:gd name="T20" fmla="*/ 126 w 170"/>
                  <a:gd name="T21" fmla="*/ 8 h 709"/>
                  <a:gd name="T22" fmla="*/ 133 w 170"/>
                  <a:gd name="T23" fmla="*/ 24 h 709"/>
                  <a:gd name="T24" fmla="*/ 169 w 170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0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4" y="14"/>
                    </a:lnTo>
                    <a:lnTo>
                      <a:pt x="105" y="4"/>
                    </a:lnTo>
                    <a:lnTo>
                      <a:pt x="114" y="0"/>
                    </a:lnTo>
                    <a:lnTo>
                      <a:pt x="126" y="8"/>
                    </a:lnTo>
                    <a:lnTo>
                      <a:pt x="133" y="24"/>
                    </a:lnTo>
                    <a:lnTo>
                      <a:pt x="169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8" name="Freeform 128"/>
            <p:cNvSpPr/>
            <p:nvPr/>
          </p:nvSpPr>
          <p:spPr bwMode="auto">
            <a:xfrm>
              <a:off x="2317" y="1159"/>
              <a:ext cx="44" cy="133"/>
            </a:xfrm>
            <a:custGeom>
              <a:avLst/>
              <a:gdLst>
                <a:gd name="T0" fmla="*/ 0 w 63"/>
                <a:gd name="T1" fmla="*/ 0 h 363"/>
                <a:gd name="T2" fmla="*/ 38 w 63"/>
                <a:gd name="T3" fmla="*/ 308 h 363"/>
                <a:gd name="T4" fmla="*/ 41 w 63"/>
                <a:gd name="T5" fmla="*/ 324 h 363"/>
                <a:gd name="T6" fmla="*/ 42 w 63"/>
                <a:gd name="T7" fmla="*/ 337 h 363"/>
                <a:gd name="T8" fmla="*/ 46 w 63"/>
                <a:gd name="T9" fmla="*/ 347 h 363"/>
                <a:gd name="T10" fmla="*/ 53 w 63"/>
                <a:gd name="T11" fmla="*/ 356 h 363"/>
                <a:gd name="T12" fmla="*/ 62 w 63"/>
                <a:gd name="T13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63">
                  <a:moveTo>
                    <a:pt x="0" y="0"/>
                  </a:moveTo>
                  <a:lnTo>
                    <a:pt x="38" y="308"/>
                  </a:lnTo>
                  <a:lnTo>
                    <a:pt x="41" y="324"/>
                  </a:lnTo>
                  <a:lnTo>
                    <a:pt x="42" y="337"/>
                  </a:lnTo>
                  <a:lnTo>
                    <a:pt x="46" y="347"/>
                  </a:lnTo>
                  <a:lnTo>
                    <a:pt x="53" y="356"/>
                  </a:lnTo>
                  <a:lnTo>
                    <a:pt x="62" y="36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29"/>
            <p:cNvSpPr/>
            <p:nvPr/>
          </p:nvSpPr>
          <p:spPr bwMode="auto">
            <a:xfrm>
              <a:off x="2362" y="1035"/>
              <a:ext cx="121" cy="260"/>
            </a:xfrm>
            <a:custGeom>
              <a:avLst/>
              <a:gdLst>
                <a:gd name="T0" fmla="*/ 0 w 169"/>
                <a:gd name="T1" fmla="*/ 708 h 709"/>
                <a:gd name="T2" fmla="*/ 14 w 169"/>
                <a:gd name="T3" fmla="*/ 704 h 709"/>
                <a:gd name="T4" fmla="*/ 24 w 169"/>
                <a:gd name="T5" fmla="*/ 692 h 709"/>
                <a:gd name="T6" fmla="*/ 27 w 169"/>
                <a:gd name="T7" fmla="*/ 675 h 709"/>
                <a:gd name="T8" fmla="*/ 31 w 169"/>
                <a:gd name="T9" fmla="*/ 649 h 709"/>
                <a:gd name="T10" fmla="*/ 84 w 169"/>
                <a:gd name="T11" fmla="*/ 57 h 709"/>
                <a:gd name="T12" fmla="*/ 89 w 169"/>
                <a:gd name="T13" fmla="*/ 24 h 709"/>
                <a:gd name="T14" fmla="*/ 94 w 169"/>
                <a:gd name="T15" fmla="*/ 14 h 709"/>
                <a:gd name="T16" fmla="*/ 104 w 169"/>
                <a:gd name="T17" fmla="*/ 4 h 709"/>
                <a:gd name="T18" fmla="*/ 113 w 169"/>
                <a:gd name="T19" fmla="*/ 0 h 709"/>
                <a:gd name="T20" fmla="*/ 125 w 169"/>
                <a:gd name="T21" fmla="*/ 8 h 709"/>
                <a:gd name="T22" fmla="*/ 132 w 169"/>
                <a:gd name="T23" fmla="*/ 24 h 709"/>
                <a:gd name="T24" fmla="*/ 168 w 169"/>
                <a:gd name="T25" fmla="*/ 328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709">
                  <a:moveTo>
                    <a:pt x="0" y="708"/>
                  </a:moveTo>
                  <a:lnTo>
                    <a:pt x="14" y="704"/>
                  </a:lnTo>
                  <a:lnTo>
                    <a:pt x="24" y="692"/>
                  </a:lnTo>
                  <a:lnTo>
                    <a:pt x="27" y="675"/>
                  </a:lnTo>
                  <a:lnTo>
                    <a:pt x="31" y="649"/>
                  </a:lnTo>
                  <a:lnTo>
                    <a:pt x="84" y="57"/>
                  </a:lnTo>
                  <a:lnTo>
                    <a:pt x="89" y="24"/>
                  </a:lnTo>
                  <a:lnTo>
                    <a:pt x="94" y="14"/>
                  </a:lnTo>
                  <a:lnTo>
                    <a:pt x="104" y="4"/>
                  </a:lnTo>
                  <a:lnTo>
                    <a:pt x="113" y="0"/>
                  </a:lnTo>
                  <a:lnTo>
                    <a:pt x="125" y="8"/>
                  </a:lnTo>
                  <a:lnTo>
                    <a:pt x="132" y="24"/>
                  </a:lnTo>
                  <a:lnTo>
                    <a:pt x="168" y="32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0" name="Group 130"/>
            <p:cNvGrpSpPr/>
            <p:nvPr/>
          </p:nvGrpSpPr>
          <p:grpSpPr bwMode="auto">
            <a:xfrm>
              <a:off x="2483" y="1032"/>
              <a:ext cx="334" cy="260"/>
              <a:chOff x="3365" y="3256"/>
              <a:chExt cx="470" cy="713"/>
            </a:xfrm>
          </p:grpSpPr>
          <p:grpSp>
            <p:nvGrpSpPr>
              <p:cNvPr id="118" name="Group 131"/>
              <p:cNvGrpSpPr/>
              <p:nvPr/>
            </p:nvGrpSpPr>
            <p:grpSpPr bwMode="auto">
              <a:xfrm>
                <a:off x="3365" y="3256"/>
                <a:ext cx="233" cy="713"/>
                <a:chOff x="3365" y="3256"/>
                <a:chExt cx="233" cy="713"/>
              </a:xfrm>
            </p:grpSpPr>
            <p:sp>
              <p:nvSpPr>
                <p:cNvPr id="122" name="Freeform 132"/>
                <p:cNvSpPr/>
                <p:nvPr/>
              </p:nvSpPr>
              <p:spPr bwMode="auto">
                <a:xfrm>
                  <a:off x="3365" y="3606"/>
                  <a:ext cx="66" cy="363"/>
                </a:xfrm>
                <a:custGeom>
                  <a:avLst/>
                  <a:gdLst>
                    <a:gd name="T0" fmla="*/ 0 w 66"/>
                    <a:gd name="T1" fmla="*/ 0 h 363"/>
                    <a:gd name="T2" fmla="*/ 40 w 66"/>
                    <a:gd name="T3" fmla="*/ 308 h 363"/>
                    <a:gd name="T4" fmla="*/ 43 w 66"/>
                    <a:gd name="T5" fmla="*/ 324 h 363"/>
                    <a:gd name="T6" fmla="*/ 44 w 66"/>
                    <a:gd name="T7" fmla="*/ 337 h 363"/>
                    <a:gd name="T8" fmla="*/ 48 w 66"/>
                    <a:gd name="T9" fmla="*/ 347 h 363"/>
                    <a:gd name="T10" fmla="*/ 56 w 66"/>
                    <a:gd name="T11" fmla="*/ 356 h 363"/>
                    <a:gd name="T12" fmla="*/ 65 w 66"/>
                    <a:gd name="T13" fmla="*/ 362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" h="363">
                      <a:moveTo>
                        <a:pt x="0" y="0"/>
                      </a:moveTo>
                      <a:lnTo>
                        <a:pt x="40" y="308"/>
                      </a:lnTo>
                      <a:lnTo>
                        <a:pt x="43" y="324"/>
                      </a:lnTo>
                      <a:lnTo>
                        <a:pt x="44" y="337"/>
                      </a:lnTo>
                      <a:lnTo>
                        <a:pt x="48" y="347"/>
                      </a:lnTo>
                      <a:lnTo>
                        <a:pt x="56" y="356"/>
                      </a:lnTo>
                      <a:lnTo>
                        <a:pt x="65" y="362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" name="Freeform 133"/>
                <p:cNvSpPr/>
                <p:nvPr/>
              </p:nvSpPr>
              <p:spPr bwMode="auto">
                <a:xfrm>
                  <a:off x="3432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" name="Group 134"/>
              <p:cNvGrpSpPr/>
              <p:nvPr/>
            </p:nvGrpSpPr>
            <p:grpSpPr bwMode="auto">
              <a:xfrm>
                <a:off x="3600" y="3256"/>
                <a:ext cx="235" cy="713"/>
                <a:chOff x="3600" y="3256"/>
                <a:chExt cx="235" cy="713"/>
              </a:xfrm>
            </p:grpSpPr>
            <p:sp>
              <p:nvSpPr>
                <p:cNvPr id="120" name="Freeform 135"/>
                <p:cNvSpPr/>
                <p:nvPr/>
              </p:nvSpPr>
              <p:spPr bwMode="auto">
                <a:xfrm>
                  <a:off x="3600" y="3606"/>
                  <a:ext cx="68" cy="363"/>
                </a:xfrm>
                <a:custGeom>
                  <a:avLst/>
                  <a:gdLst>
                    <a:gd name="T0" fmla="*/ 0 w 68"/>
                    <a:gd name="T1" fmla="*/ 0 h 363"/>
                    <a:gd name="T2" fmla="*/ 41 w 68"/>
                    <a:gd name="T3" fmla="*/ 308 h 363"/>
                    <a:gd name="T4" fmla="*/ 44 w 68"/>
                    <a:gd name="T5" fmla="*/ 324 h 363"/>
                    <a:gd name="T6" fmla="*/ 46 w 68"/>
                    <a:gd name="T7" fmla="*/ 337 h 363"/>
                    <a:gd name="T8" fmla="*/ 49 w 68"/>
                    <a:gd name="T9" fmla="*/ 347 h 363"/>
                    <a:gd name="T10" fmla="*/ 57 w 68"/>
                    <a:gd name="T11" fmla="*/ 356 h 363"/>
                    <a:gd name="T12" fmla="*/ 67 w 68"/>
                    <a:gd name="T13" fmla="*/ 362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8" h="363">
                      <a:moveTo>
                        <a:pt x="0" y="0"/>
                      </a:moveTo>
                      <a:lnTo>
                        <a:pt x="41" y="308"/>
                      </a:lnTo>
                      <a:lnTo>
                        <a:pt x="44" y="324"/>
                      </a:lnTo>
                      <a:lnTo>
                        <a:pt x="46" y="337"/>
                      </a:lnTo>
                      <a:lnTo>
                        <a:pt x="49" y="347"/>
                      </a:lnTo>
                      <a:lnTo>
                        <a:pt x="57" y="356"/>
                      </a:lnTo>
                      <a:lnTo>
                        <a:pt x="67" y="362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" name="Freeform 136"/>
                <p:cNvSpPr/>
                <p:nvPr/>
              </p:nvSpPr>
              <p:spPr bwMode="auto">
                <a:xfrm>
                  <a:off x="3669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1" name="Group 137"/>
            <p:cNvGrpSpPr/>
            <p:nvPr/>
          </p:nvGrpSpPr>
          <p:grpSpPr bwMode="auto">
            <a:xfrm>
              <a:off x="2815" y="1028"/>
              <a:ext cx="167" cy="261"/>
              <a:chOff x="3833" y="3247"/>
              <a:chExt cx="234" cy="713"/>
            </a:xfrm>
          </p:grpSpPr>
          <p:sp>
            <p:nvSpPr>
              <p:cNvPr id="116" name="Freeform 138"/>
              <p:cNvSpPr/>
              <p:nvPr/>
            </p:nvSpPr>
            <p:spPr bwMode="auto">
              <a:xfrm>
                <a:off x="3833" y="3597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Freeform 139"/>
              <p:cNvSpPr/>
              <p:nvPr/>
            </p:nvSpPr>
            <p:spPr bwMode="auto">
              <a:xfrm>
                <a:off x="3898" y="3247"/>
                <a:ext cx="169" cy="709"/>
              </a:xfrm>
              <a:custGeom>
                <a:avLst/>
                <a:gdLst>
                  <a:gd name="T0" fmla="*/ 0 w 169"/>
                  <a:gd name="T1" fmla="*/ 708 h 709"/>
                  <a:gd name="T2" fmla="*/ 14 w 169"/>
                  <a:gd name="T3" fmla="*/ 704 h 709"/>
                  <a:gd name="T4" fmla="*/ 24 w 169"/>
                  <a:gd name="T5" fmla="*/ 692 h 709"/>
                  <a:gd name="T6" fmla="*/ 27 w 169"/>
                  <a:gd name="T7" fmla="*/ 675 h 709"/>
                  <a:gd name="T8" fmla="*/ 31 w 169"/>
                  <a:gd name="T9" fmla="*/ 649 h 709"/>
                  <a:gd name="T10" fmla="*/ 84 w 169"/>
                  <a:gd name="T11" fmla="*/ 57 h 709"/>
                  <a:gd name="T12" fmla="*/ 89 w 169"/>
                  <a:gd name="T13" fmla="*/ 24 h 709"/>
                  <a:gd name="T14" fmla="*/ 94 w 169"/>
                  <a:gd name="T15" fmla="*/ 14 h 709"/>
                  <a:gd name="T16" fmla="*/ 104 w 169"/>
                  <a:gd name="T17" fmla="*/ 4 h 709"/>
                  <a:gd name="T18" fmla="*/ 113 w 169"/>
                  <a:gd name="T19" fmla="*/ 0 h 709"/>
                  <a:gd name="T20" fmla="*/ 125 w 169"/>
                  <a:gd name="T21" fmla="*/ 8 h 709"/>
                  <a:gd name="T22" fmla="*/ 132 w 169"/>
                  <a:gd name="T23" fmla="*/ 24 h 709"/>
                  <a:gd name="T24" fmla="*/ 168 w 169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4" y="57"/>
                    </a:lnTo>
                    <a:lnTo>
                      <a:pt x="89" y="24"/>
                    </a:lnTo>
                    <a:lnTo>
                      <a:pt x="94" y="14"/>
                    </a:lnTo>
                    <a:lnTo>
                      <a:pt x="104" y="4"/>
                    </a:lnTo>
                    <a:lnTo>
                      <a:pt x="113" y="0"/>
                    </a:lnTo>
                    <a:lnTo>
                      <a:pt x="125" y="8"/>
                    </a:lnTo>
                    <a:lnTo>
                      <a:pt x="132" y="24"/>
                    </a:lnTo>
                    <a:lnTo>
                      <a:pt x="168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" name="Freeform 140"/>
            <p:cNvSpPr/>
            <p:nvPr/>
          </p:nvSpPr>
          <p:spPr bwMode="auto">
            <a:xfrm>
              <a:off x="2982" y="1156"/>
              <a:ext cx="46" cy="133"/>
            </a:xfrm>
            <a:custGeom>
              <a:avLst/>
              <a:gdLst>
                <a:gd name="T0" fmla="*/ 0 w 64"/>
                <a:gd name="T1" fmla="*/ 0 h 271"/>
                <a:gd name="T2" fmla="*/ 40 w 64"/>
                <a:gd name="T3" fmla="*/ 231 h 271"/>
                <a:gd name="T4" fmla="*/ 42 w 64"/>
                <a:gd name="T5" fmla="*/ 243 h 271"/>
                <a:gd name="T6" fmla="*/ 44 w 64"/>
                <a:gd name="T7" fmla="*/ 253 h 271"/>
                <a:gd name="T8" fmla="*/ 55 w 64"/>
                <a:gd name="T9" fmla="*/ 267 h 271"/>
                <a:gd name="T10" fmla="*/ 64 w 64"/>
                <a:gd name="T11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71">
                  <a:moveTo>
                    <a:pt x="0" y="0"/>
                  </a:moveTo>
                  <a:lnTo>
                    <a:pt x="40" y="231"/>
                  </a:lnTo>
                  <a:lnTo>
                    <a:pt x="42" y="243"/>
                  </a:lnTo>
                  <a:lnTo>
                    <a:pt x="44" y="253"/>
                  </a:lnTo>
                  <a:lnTo>
                    <a:pt x="55" y="267"/>
                  </a:lnTo>
                  <a:lnTo>
                    <a:pt x="64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41"/>
            <p:cNvSpPr/>
            <p:nvPr/>
          </p:nvSpPr>
          <p:spPr bwMode="auto">
            <a:xfrm>
              <a:off x="3029" y="1028"/>
              <a:ext cx="126" cy="260"/>
            </a:xfrm>
            <a:custGeom>
              <a:avLst/>
              <a:gdLst>
                <a:gd name="T0" fmla="*/ 0 w 177"/>
                <a:gd name="T1" fmla="*/ 530 h 530"/>
                <a:gd name="T2" fmla="*/ 14 w 177"/>
                <a:gd name="T3" fmla="*/ 527 h 530"/>
                <a:gd name="T4" fmla="*/ 24 w 177"/>
                <a:gd name="T5" fmla="*/ 518 h 530"/>
                <a:gd name="T6" fmla="*/ 27 w 177"/>
                <a:gd name="T7" fmla="*/ 506 h 530"/>
                <a:gd name="T8" fmla="*/ 31 w 177"/>
                <a:gd name="T9" fmla="*/ 486 h 530"/>
                <a:gd name="T10" fmla="*/ 84 w 177"/>
                <a:gd name="T11" fmla="*/ 43 h 530"/>
                <a:gd name="T12" fmla="*/ 89 w 177"/>
                <a:gd name="T13" fmla="*/ 18 h 530"/>
                <a:gd name="T14" fmla="*/ 94 w 177"/>
                <a:gd name="T15" fmla="*/ 10 h 530"/>
                <a:gd name="T16" fmla="*/ 104 w 177"/>
                <a:gd name="T17" fmla="*/ 3 h 530"/>
                <a:gd name="T18" fmla="*/ 113 w 177"/>
                <a:gd name="T19" fmla="*/ 0 h 530"/>
                <a:gd name="T20" fmla="*/ 125 w 177"/>
                <a:gd name="T21" fmla="*/ 6 h 530"/>
                <a:gd name="T22" fmla="*/ 132 w 177"/>
                <a:gd name="T23" fmla="*/ 18 h 530"/>
                <a:gd name="T24" fmla="*/ 177 w 177"/>
                <a:gd name="T25" fmla="*/ 28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7" y="506"/>
                  </a:lnTo>
                  <a:lnTo>
                    <a:pt x="31" y="486"/>
                  </a:lnTo>
                  <a:lnTo>
                    <a:pt x="84" y="43"/>
                  </a:lnTo>
                  <a:lnTo>
                    <a:pt x="89" y="18"/>
                  </a:lnTo>
                  <a:lnTo>
                    <a:pt x="94" y="10"/>
                  </a:lnTo>
                  <a:lnTo>
                    <a:pt x="104" y="3"/>
                  </a:lnTo>
                  <a:lnTo>
                    <a:pt x="113" y="0"/>
                  </a:lnTo>
                  <a:lnTo>
                    <a:pt x="125" y="6"/>
                  </a:lnTo>
                  <a:lnTo>
                    <a:pt x="132" y="18"/>
                  </a:lnTo>
                  <a:lnTo>
                    <a:pt x="177" y="2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" name="Group 142"/>
            <p:cNvGrpSpPr/>
            <p:nvPr/>
          </p:nvGrpSpPr>
          <p:grpSpPr bwMode="auto">
            <a:xfrm>
              <a:off x="3159" y="1029"/>
              <a:ext cx="339" cy="262"/>
              <a:chOff x="4317" y="3250"/>
              <a:chExt cx="476" cy="713"/>
            </a:xfrm>
          </p:grpSpPr>
          <p:grpSp>
            <p:nvGrpSpPr>
              <p:cNvPr id="110" name="Group 143"/>
              <p:cNvGrpSpPr/>
              <p:nvPr/>
            </p:nvGrpSpPr>
            <p:grpSpPr bwMode="auto">
              <a:xfrm>
                <a:off x="4317" y="3250"/>
                <a:ext cx="238" cy="713"/>
                <a:chOff x="4317" y="3250"/>
                <a:chExt cx="238" cy="713"/>
              </a:xfrm>
            </p:grpSpPr>
            <p:sp>
              <p:nvSpPr>
                <p:cNvPr id="114" name="Freeform 144"/>
                <p:cNvSpPr/>
                <p:nvPr/>
              </p:nvSpPr>
              <p:spPr bwMode="auto">
                <a:xfrm>
                  <a:off x="4317" y="3250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" name="Freeform 145"/>
                <p:cNvSpPr/>
                <p:nvPr/>
              </p:nvSpPr>
              <p:spPr bwMode="auto">
                <a:xfrm>
                  <a:off x="4383" y="3254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1" name="Group 146"/>
              <p:cNvGrpSpPr/>
              <p:nvPr/>
            </p:nvGrpSpPr>
            <p:grpSpPr bwMode="auto">
              <a:xfrm>
                <a:off x="4557" y="3250"/>
                <a:ext cx="236" cy="713"/>
                <a:chOff x="4557" y="3250"/>
                <a:chExt cx="236" cy="713"/>
              </a:xfrm>
            </p:grpSpPr>
            <p:sp>
              <p:nvSpPr>
                <p:cNvPr id="112" name="Freeform 147"/>
                <p:cNvSpPr/>
                <p:nvPr/>
              </p:nvSpPr>
              <p:spPr bwMode="auto">
                <a:xfrm>
                  <a:off x="4557" y="3250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" name="Freeform 148"/>
                <p:cNvSpPr/>
                <p:nvPr/>
              </p:nvSpPr>
              <p:spPr bwMode="auto">
                <a:xfrm>
                  <a:off x="4622" y="3254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5" name="Freeform 149"/>
            <p:cNvSpPr/>
            <p:nvPr/>
          </p:nvSpPr>
          <p:spPr bwMode="auto">
            <a:xfrm>
              <a:off x="3494" y="1028"/>
              <a:ext cx="50" cy="151"/>
            </a:xfrm>
            <a:custGeom>
              <a:avLst/>
              <a:gdLst>
                <a:gd name="T0" fmla="*/ 0 w 71"/>
                <a:gd name="T1" fmla="*/ 309 h 309"/>
                <a:gd name="T2" fmla="*/ 46 w 71"/>
                <a:gd name="T3" fmla="*/ 40 h 309"/>
                <a:gd name="T4" fmla="*/ 48 w 71"/>
                <a:gd name="T5" fmla="*/ 28 h 309"/>
                <a:gd name="T6" fmla="*/ 50 w 71"/>
                <a:gd name="T7" fmla="*/ 19 h 309"/>
                <a:gd name="T8" fmla="*/ 54 w 71"/>
                <a:gd name="T9" fmla="*/ 11 h 309"/>
                <a:gd name="T10" fmla="*/ 61 w 71"/>
                <a:gd name="T11" fmla="*/ 4 h 309"/>
                <a:gd name="T12" fmla="*/ 71 w 71"/>
                <a:gd name="T1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309">
                  <a:moveTo>
                    <a:pt x="0" y="309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4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50"/>
            <p:cNvSpPr/>
            <p:nvPr/>
          </p:nvSpPr>
          <p:spPr bwMode="auto">
            <a:xfrm>
              <a:off x="3546" y="1029"/>
              <a:ext cx="120" cy="259"/>
            </a:xfrm>
            <a:custGeom>
              <a:avLst/>
              <a:gdLst>
                <a:gd name="T0" fmla="*/ 0 w 170"/>
                <a:gd name="T1" fmla="*/ 0 h 530"/>
                <a:gd name="T2" fmla="*/ 14 w 170"/>
                <a:gd name="T3" fmla="*/ 3 h 530"/>
                <a:gd name="T4" fmla="*/ 24 w 170"/>
                <a:gd name="T5" fmla="*/ 12 h 530"/>
                <a:gd name="T6" fmla="*/ 27 w 170"/>
                <a:gd name="T7" fmla="*/ 25 h 530"/>
                <a:gd name="T8" fmla="*/ 30 w 170"/>
                <a:gd name="T9" fmla="*/ 44 h 530"/>
                <a:gd name="T10" fmla="*/ 84 w 170"/>
                <a:gd name="T11" fmla="*/ 488 h 530"/>
                <a:gd name="T12" fmla="*/ 89 w 170"/>
                <a:gd name="T13" fmla="*/ 512 h 530"/>
                <a:gd name="T14" fmla="*/ 93 w 170"/>
                <a:gd name="T15" fmla="*/ 520 h 530"/>
                <a:gd name="T16" fmla="*/ 104 w 170"/>
                <a:gd name="T17" fmla="*/ 527 h 530"/>
                <a:gd name="T18" fmla="*/ 113 w 170"/>
                <a:gd name="T19" fmla="*/ 530 h 530"/>
                <a:gd name="T20" fmla="*/ 124 w 170"/>
                <a:gd name="T21" fmla="*/ 524 h 530"/>
                <a:gd name="T22" fmla="*/ 132 w 170"/>
                <a:gd name="T23" fmla="*/ 512 h 530"/>
                <a:gd name="T24" fmla="*/ 170 w 170"/>
                <a:gd name="T25" fmla="*/ 267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7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7" name="Group 151"/>
            <p:cNvGrpSpPr/>
            <p:nvPr/>
          </p:nvGrpSpPr>
          <p:grpSpPr bwMode="auto">
            <a:xfrm>
              <a:off x="3666" y="1028"/>
              <a:ext cx="170" cy="261"/>
              <a:chOff x="5031" y="3244"/>
              <a:chExt cx="238" cy="713"/>
            </a:xfrm>
          </p:grpSpPr>
          <p:sp>
            <p:nvSpPr>
              <p:cNvPr id="108" name="Freeform 152"/>
              <p:cNvSpPr/>
              <p:nvPr/>
            </p:nvSpPr>
            <p:spPr bwMode="auto">
              <a:xfrm>
                <a:off x="5031" y="3244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Freeform 153"/>
              <p:cNvSpPr/>
              <p:nvPr/>
            </p:nvSpPr>
            <p:spPr bwMode="auto">
              <a:xfrm>
                <a:off x="5101" y="3248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0" name="Group 174"/>
          <p:cNvGrpSpPr/>
          <p:nvPr/>
        </p:nvGrpSpPr>
        <p:grpSpPr bwMode="auto">
          <a:xfrm>
            <a:off x="2505434" y="1872945"/>
            <a:ext cx="4857750" cy="415925"/>
            <a:chOff x="774" y="319"/>
            <a:chExt cx="3060" cy="262"/>
          </a:xfrm>
        </p:grpSpPr>
        <p:sp>
          <p:nvSpPr>
            <p:cNvPr id="131" name="Freeform 15"/>
            <p:cNvSpPr/>
            <p:nvPr/>
          </p:nvSpPr>
          <p:spPr bwMode="auto">
            <a:xfrm>
              <a:off x="774" y="456"/>
              <a:ext cx="338" cy="0"/>
            </a:xfrm>
            <a:custGeom>
              <a:avLst/>
              <a:gdLst>
                <a:gd name="T0" fmla="*/ 0 w 475"/>
                <a:gd name="T1" fmla="*/ 0 h 1"/>
                <a:gd name="T2" fmla="*/ 475 w 475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5" h="1">
                  <a:moveTo>
                    <a:pt x="0" y="0"/>
                  </a:moveTo>
                  <a:lnTo>
                    <a:pt x="475" y="1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Freeform 16"/>
            <p:cNvSpPr/>
            <p:nvPr/>
          </p:nvSpPr>
          <p:spPr bwMode="auto">
            <a:xfrm>
              <a:off x="1452" y="455"/>
              <a:ext cx="688" cy="1"/>
            </a:xfrm>
            <a:custGeom>
              <a:avLst/>
              <a:gdLst>
                <a:gd name="T0" fmla="*/ 0 w 969"/>
                <a:gd name="T1" fmla="*/ 3 h 3"/>
                <a:gd name="T2" fmla="*/ 969 w 969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9" h="3">
                  <a:moveTo>
                    <a:pt x="0" y="3"/>
                  </a:moveTo>
                  <a:lnTo>
                    <a:pt x="969" y="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Line 17"/>
            <p:cNvSpPr>
              <a:spLocks noChangeShapeType="1"/>
            </p:cNvSpPr>
            <p:nvPr/>
          </p:nvSpPr>
          <p:spPr bwMode="auto">
            <a:xfrm>
              <a:off x="3161" y="456"/>
              <a:ext cx="673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Freeform 18"/>
            <p:cNvSpPr/>
            <p:nvPr/>
          </p:nvSpPr>
          <p:spPr bwMode="auto">
            <a:xfrm>
              <a:off x="2820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9"/>
            <p:cNvSpPr/>
            <p:nvPr/>
          </p:nvSpPr>
          <p:spPr bwMode="auto">
            <a:xfrm>
              <a:off x="2843" y="322"/>
              <a:ext cx="62" cy="259"/>
            </a:xfrm>
            <a:custGeom>
              <a:avLst/>
              <a:gdLst>
                <a:gd name="T0" fmla="*/ 0 w 88"/>
                <a:gd name="T1" fmla="*/ 0 h 530"/>
                <a:gd name="T2" fmla="*/ 7 w 88"/>
                <a:gd name="T3" fmla="*/ 3 h 530"/>
                <a:gd name="T4" fmla="*/ 12 w 88"/>
                <a:gd name="T5" fmla="*/ 12 h 530"/>
                <a:gd name="T6" fmla="*/ 14 w 88"/>
                <a:gd name="T7" fmla="*/ 25 h 530"/>
                <a:gd name="T8" fmla="*/ 15 w 88"/>
                <a:gd name="T9" fmla="*/ 44 h 530"/>
                <a:gd name="T10" fmla="*/ 43 w 88"/>
                <a:gd name="T11" fmla="*/ 488 h 530"/>
                <a:gd name="T12" fmla="*/ 45 w 88"/>
                <a:gd name="T13" fmla="*/ 512 h 530"/>
                <a:gd name="T14" fmla="*/ 47 w 88"/>
                <a:gd name="T15" fmla="*/ 520 h 530"/>
                <a:gd name="T16" fmla="*/ 53 w 88"/>
                <a:gd name="T17" fmla="*/ 527 h 530"/>
                <a:gd name="T18" fmla="*/ 57 w 88"/>
                <a:gd name="T19" fmla="*/ 530 h 530"/>
                <a:gd name="T20" fmla="*/ 63 w 88"/>
                <a:gd name="T21" fmla="*/ 524 h 530"/>
                <a:gd name="T22" fmla="*/ 67 w 88"/>
                <a:gd name="T23" fmla="*/ 512 h 530"/>
                <a:gd name="T24" fmla="*/ 88 w 88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8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20"/>
            <p:cNvSpPr/>
            <p:nvPr/>
          </p:nvSpPr>
          <p:spPr bwMode="auto">
            <a:xfrm>
              <a:off x="2904" y="321"/>
              <a:ext cx="22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21"/>
            <p:cNvSpPr/>
            <p:nvPr/>
          </p:nvSpPr>
          <p:spPr bwMode="auto">
            <a:xfrm>
              <a:off x="2926" y="322"/>
              <a:ext cx="60" cy="259"/>
            </a:xfrm>
            <a:custGeom>
              <a:avLst/>
              <a:gdLst>
                <a:gd name="T0" fmla="*/ 0 w 84"/>
                <a:gd name="T1" fmla="*/ 0 h 530"/>
                <a:gd name="T2" fmla="*/ 7 w 84"/>
                <a:gd name="T3" fmla="*/ 3 h 530"/>
                <a:gd name="T4" fmla="*/ 12 w 84"/>
                <a:gd name="T5" fmla="*/ 12 h 530"/>
                <a:gd name="T6" fmla="*/ 14 w 84"/>
                <a:gd name="T7" fmla="*/ 25 h 530"/>
                <a:gd name="T8" fmla="*/ 15 w 84"/>
                <a:gd name="T9" fmla="*/ 44 h 530"/>
                <a:gd name="T10" fmla="*/ 42 w 84"/>
                <a:gd name="T11" fmla="*/ 488 h 530"/>
                <a:gd name="T12" fmla="*/ 45 w 84"/>
                <a:gd name="T13" fmla="*/ 512 h 530"/>
                <a:gd name="T14" fmla="*/ 47 w 84"/>
                <a:gd name="T15" fmla="*/ 520 h 530"/>
                <a:gd name="T16" fmla="*/ 52 w 84"/>
                <a:gd name="T17" fmla="*/ 527 h 530"/>
                <a:gd name="T18" fmla="*/ 57 w 84"/>
                <a:gd name="T19" fmla="*/ 530 h 530"/>
                <a:gd name="T20" fmla="*/ 62 w 84"/>
                <a:gd name="T21" fmla="*/ 524 h 530"/>
                <a:gd name="T22" fmla="*/ 66 w 84"/>
                <a:gd name="T23" fmla="*/ 512 h 530"/>
                <a:gd name="T24" fmla="*/ 84 w 84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4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8" name="Group 22"/>
            <p:cNvGrpSpPr/>
            <p:nvPr/>
          </p:nvGrpSpPr>
          <p:grpSpPr bwMode="auto">
            <a:xfrm>
              <a:off x="2987" y="319"/>
              <a:ext cx="84" cy="261"/>
              <a:chOff x="4075" y="1309"/>
              <a:chExt cx="118" cy="713"/>
            </a:xfrm>
          </p:grpSpPr>
          <p:sp>
            <p:nvSpPr>
              <p:cNvPr id="173" name="Freeform 23"/>
              <p:cNvSpPr/>
              <p:nvPr/>
            </p:nvSpPr>
            <p:spPr bwMode="auto">
              <a:xfrm>
                <a:off x="4075" y="1309"/>
                <a:ext cx="34" cy="363"/>
              </a:xfrm>
              <a:custGeom>
                <a:avLst/>
                <a:gdLst>
                  <a:gd name="T0" fmla="*/ 0 w 34"/>
                  <a:gd name="T1" fmla="*/ 362 h 363"/>
                  <a:gd name="T2" fmla="*/ 20 w 34"/>
                  <a:gd name="T3" fmla="*/ 54 h 363"/>
                  <a:gd name="T4" fmla="*/ 22 w 34"/>
                  <a:gd name="T5" fmla="*/ 38 h 363"/>
                  <a:gd name="T6" fmla="*/ 23 w 34"/>
                  <a:gd name="T7" fmla="*/ 25 h 363"/>
                  <a:gd name="T8" fmla="*/ 24 w 34"/>
                  <a:gd name="T9" fmla="*/ 15 h 363"/>
                  <a:gd name="T10" fmla="*/ 28 w 34"/>
                  <a:gd name="T11" fmla="*/ 6 h 363"/>
                  <a:gd name="T12" fmla="*/ 33 w 34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4" y="15"/>
                    </a:lnTo>
                    <a:lnTo>
                      <a:pt x="28" y="6"/>
                    </a:lnTo>
                    <a:lnTo>
                      <a:pt x="33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Freeform 24"/>
              <p:cNvSpPr/>
              <p:nvPr/>
            </p:nvSpPr>
            <p:spPr bwMode="auto">
              <a:xfrm>
                <a:off x="4109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9" name="Freeform 25"/>
            <p:cNvSpPr/>
            <p:nvPr/>
          </p:nvSpPr>
          <p:spPr bwMode="auto">
            <a:xfrm>
              <a:off x="3071" y="319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26"/>
            <p:cNvSpPr/>
            <p:nvPr/>
          </p:nvSpPr>
          <p:spPr bwMode="auto">
            <a:xfrm>
              <a:off x="3096" y="320"/>
              <a:ext cx="59" cy="259"/>
            </a:xfrm>
            <a:custGeom>
              <a:avLst/>
              <a:gdLst>
                <a:gd name="T0" fmla="*/ 0 w 83"/>
                <a:gd name="T1" fmla="*/ 0 h 530"/>
                <a:gd name="T2" fmla="*/ 7 w 83"/>
                <a:gd name="T3" fmla="*/ 3 h 530"/>
                <a:gd name="T4" fmla="*/ 12 w 83"/>
                <a:gd name="T5" fmla="*/ 12 h 530"/>
                <a:gd name="T6" fmla="*/ 13 w 83"/>
                <a:gd name="T7" fmla="*/ 25 h 530"/>
                <a:gd name="T8" fmla="*/ 15 w 83"/>
                <a:gd name="T9" fmla="*/ 44 h 530"/>
                <a:gd name="T10" fmla="*/ 42 w 83"/>
                <a:gd name="T11" fmla="*/ 488 h 530"/>
                <a:gd name="T12" fmla="*/ 44 w 83"/>
                <a:gd name="T13" fmla="*/ 512 h 530"/>
                <a:gd name="T14" fmla="*/ 46 w 83"/>
                <a:gd name="T15" fmla="*/ 520 h 530"/>
                <a:gd name="T16" fmla="*/ 52 w 83"/>
                <a:gd name="T17" fmla="*/ 527 h 530"/>
                <a:gd name="T18" fmla="*/ 56 w 83"/>
                <a:gd name="T19" fmla="*/ 530 h 530"/>
                <a:gd name="T20" fmla="*/ 62 w 83"/>
                <a:gd name="T21" fmla="*/ 524 h 530"/>
                <a:gd name="T22" fmla="*/ 65 w 83"/>
                <a:gd name="T23" fmla="*/ 512 h 530"/>
                <a:gd name="T24" fmla="*/ 83 w 83"/>
                <a:gd name="T25" fmla="*/ 27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3" y="27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27"/>
            <p:cNvSpPr/>
            <p:nvPr/>
          </p:nvSpPr>
          <p:spPr bwMode="auto">
            <a:xfrm>
              <a:off x="2482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28"/>
            <p:cNvSpPr/>
            <p:nvPr/>
          </p:nvSpPr>
          <p:spPr bwMode="auto">
            <a:xfrm>
              <a:off x="2505" y="322"/>
              <a:ext cx="61" cy="259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6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6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29"/>
            <p:cNvSpPr/>
            <p:nvPr/>
          </p:nvSpPr>
          <p:spPr bwMode="auto">
            <a:xfrm>
              <a:off x="2566" y="321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30"/>
            <p:cNvSpPr/>
            <p:nvPr/>
          </p:nvSpPr>
          <p:spPr bwMode="auto">
            <a:xfrm>
              <a:off x="2589" y="322"/>
              <a:ext cx="60" cy="259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2 w 85"/>
                <a:gd name="T17" fmla="*/ 527 h 530"/>
                <a:gd name="T18" fmla="*/ 57 w 85"/>
                <a:gd name="T19" fmla="*/ 530 h 530"/>
                <a:gd name="T20" fmla="*/ 62 w 85"/>
                <a:gd name="T21" fmla="*/ 524 h 530"/>
                <a:gd name="T22" fmla="*/ 66 w 85"/>
                <a:gd name="T23" fmla="*/ 512 h 530"/>
                <a:gd name="T24" fmla="*/ 85 w 85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5" name="Group 31"/>
            <p:cNvGrpSpPr/>
            <p:nvPr/>
          </p:nvGrpSpPr>
          <p:grpSpPr bwMode="auto">
            <a:xfrm>
              <a:off x="2649" y="319"/>
              <a:ext cx="169" cy="261"/>
              <a:chOff x="3600" y="1309"/>
              <a:chExt cx="237" cy="713"/>
            </a:xfrm>
          </p:grpSpPr>
          <p:grpSp>
            <p:nvGrpSpPr>
              <p:cNvPr id="167" name="Group 32"/>
              <p:cNvGrpSpPr/>
              <p:nvPr/>
            </p:nvGrpSpPr>
            <p:grpSpPr bwMode="auto">
              <a:xfrm>
                <a:off x="3600" y="1309"/>
                <a:ext cx="118" cy="713"/>
                <a:chOff x="3600" y="1309"/>
                <a:chExt cx="118" cy="713"/>
              </a:xfrm>
            </p:grpSpPr>
            <p:sp>
              <p:nvSpPr>
                <p:cNvPr id="171" name="Freeform 33"/>
                <p:cNvSpPr/>
                <p:nvPr/>
              </p:nvSpPr>
              <p:spPr bwMode="auto">
                <a:xfrm>
                  <a:off x="3600" y="1309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2" name="Freeform 34"/>
                <p:cNvSpPr/>
                <p:nvPr/>
              </p:nvSpPr>
              <p:spPr bwMode="auto">
                <a:xfrm>
                  <a:off x="3634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8" name="Group 35"/>
              <p:cNvGrpSpPr/>
              <p:nvPr/>
            </p:nvGrpSpPr>
            <p:grpSpPr bwMode="auto">
              <a:xfrm>
                <a:off x="3718" y="1309"/>
                <a:ext cx="119" cy="713"/>
                <a:chOff x="3718" y="1309"/>
                <a:chExt cx="119" cy="713"/>
              </a:xfrm>
            </p:grpSpPr>
            <p:sp>
              <p:nvSpPr>
                <p:cNvPr id="169" name="Freeform 36"/>
                <p:cNvSpPr/>
                <p:nvPr/>
              </p:nvSpPr>
              <p:spPr bwMode="auto">
                <a:xfrm>
                  <a:off x="3718" y="1309"/>
                  <a:ext cx="35" cy="363"/>
                </a:xfrm>
                <a:custGeom>
                  <a:avLst/>
                  <a:gdLst>
                    <a:gd name="T0" fmla="*/ 0 w 35"/>
                    <a:gd name="T1" fmla="*/ 362 h 363"/>
                    <a:gd name="T2" fmla="*/ 21 w 35"/>
                    <a:gd name="T3" fmla="*/ 54 h 363"/>
                    <a:gd name="T4" fmla="*/ 22 w 35"/>
                    <a:gd name="T5" fmla="*/ 38 h 363"/>
                    <a:gd name="T6" fmla="*/ 23 w 35"/>
                    <a:gd name="T7" fmla="*/ 25 h 363"/>
                    <a:gd name="T8" fmla="*/ 25 w 35"/>
                    <a:gd name="T9" fmla="*/ 15 h 363"/>
                    <a:gd name="T10" fmla="*/ 29 w 35"/>
                    <a:gd name="T11" fmla="*/ 6 h 363"/>
                    <a:gd name="T12" fmla="*/ 34 w 3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" h="363">
                      <a:moveTo>
                        <a:pt x="0" y="362"/>
                      </a:moveTo>
                      <a:lnTo>
                        <a:pt x="21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5" y="15"/>
                      </a:lnTo>
                      <a:lnTo>
                        <a:pt x="29" y="6"/>
                      </a:lnTo>
                      <a:lnTo>
                        <a:pt x="3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0" name="Freeform 37"/>
                <p:cNvSpPr/>
                <p:nvPr/>
              </p:nvSpPr>
              <p:spPr bwMode="auto">
                <a:xfrm>
                  <a:off x="3753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6" name="Freeform 38"/>
            <p:cNvSpPr/>
            <p:nvPr/>
          </p:nvSpPr>
          <p:spPr bwMode="auto">
            <a:xfrm>
              <a:off x="2138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39"/>
            <p:cNvSpPr/>
            <p:nvPr/>
          </p:nvSpPr>
          <p:spPr bwMode="auto">
            <a:xfrm>
              <a:off x="2161" y="322"/>
              <a:ext cx="62" cy="259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3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3 w 87"/>
                <a:gd name="T17" fmla="*/ 527 h 530"/>
                <a:gd name="T18" fmla="*/ 57 w 87"/>
                <a:gd name="T19" fmla="*/ 530 h 530"/>
                <a:gd name="T20" fmla="*/ 63 w 87"/>
                <a:gd name="T21" fmla="*/ 524 h 530"/>
                <a:gd name="T22" fmla="*/ 67 w 87"/>
                <a:gd name="T23" fmla="*/ 512 h 530"/>
                <a:gd name="T24" fmla="*/ 87 w 87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40"/>
            <p:cNvSpPr/>
            <p:nvPr/>
          </p:nvSpPr>
          <p:spPr bwMode="auto">
            <a:xfrm>
              <a:off x="2222" y="321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41"/>
            <p:cNvSpPr/>
            <p:nvPr/>
          </p:nvSpPr>
          <p:spPr bwMode="auto">
            <a:xfrm>
              <a:off x="2245" y="322"/>
              <a:ext cx="61" cy="259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0" name="Group 42"/>
            <p:cNvGrpSpPr/>
            <p:nvPr/>
          </p:nvGrpSpPr>
          <p:grpSpPr bwMode="auto">
            <a:xfrm>
              <a:off x="2306" y="319"/>
              <a:ext cx="83" cy="261"/>
              <a:chOff x="3117" y="1309"/>
              <a:chExt cx="117" cy="713"/>
            </a:xfrm>
          </p:grpSpPr>
          <p:sp>
            <p:nvSpPr>
              <p:cNvPr id="165" name="Freeform 43"/>
              <p:cNvSpPr/>
              <p:nvPr/>
            </p:nvSpPr>
            <p:spPr bwMode="auto">
              <a:xfrm>
                <a:off x="3117" y="1309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44"/>
              <p:cNvSpPr/>
              <p:nvPr/>
            </p:nvSpPr>
            <p:spPr bwMode="auto">
              <a:xfrm>
                <a:off x="3150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1" name="Freeform 45"/>
            <p:cNvSpPr/>
            <p:nvPr/>
          </p:nvSpPr>
          <p:spPr bwMode="auto">
            <a:xfrm>
              <a:off x="2389" y="319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46"/>
            <p:cNvSpPr/>
            <p:nvPr/>
          </p:nvSpPr>
          <p:spPr bwMode="auto">
            <a:xfrm>
              <a:off x="2414" y="320"/>
              <a:ext cx="65" cy="259"/>
            </a:xfrm>
            <a:custGeom>
              <a:avLst/>
              <a:gdLst>
                <a:gd name="T0" fmla="*/ 0 w 91"/>
                <a:gd name="T1" fmla="*/ 0 h 530"/>
                <a:gd name="T2" fmla="*/ 7 w 91"/>
                <a:gd name="T3" fmla="*/ 3 h 530"/>
                <a:gd name="T4" fmla="*/ 12 w 91"/>
                <a:gd name="T5" fmla="*/ 12 h 530"/>
                <a:gd name="T6" fmla="*/ 13 w 91"/>
                <a:gd name="T7" fmla="*/ 25 h 530"/>
                <a:gd name="T8" fmla="*/ 15 w 91"/>
                <a:gd name="T9" fmla="*/ 44 h 530"/>
                <a:gd name="T10" fmla="*/ 42 w 91"/>
                <a:gd name="T11" fmla="*/ 488 h 530"/>
                <a:gd name="T12" fmla="*/ 44 w 91"/>
                <a:gd name="T13" fmla="*/ 512 h 530"/>
                <a:gd name="T14" fmla="*/ 46 w 91"/>
                <a:gd name="T15" fmla="*/ 520 h 530"/>
                <a:gd name="T16" fmla="*/ 52 w 91"/>
                <a:gd name="T17" fmla="*/ 527 h 530"/>
                <a:gd name="T18" fmla="*/ 56 w 91"/>
                <a:gd name="T19" fmla="*/ 530 h 530"/>
                <a:gd name="T20" fmla="*/ 62 w 91"/>
                <a:gd name="T21" fmla="*/ 524 h 530"/>
                <a:gd name="T22" fmla="*/ 65 w 91"/>
                <a:gd name="T23" fmla="*/ 512 h 530"/>
                <a:gd name="T24" fmla="*/ 91 w 91"/>
                <a:gd name="T25" fmla="*/ 28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1" y="28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" name="Group 158"/>
            <p:cNvGrpSpPr/>
            <p:nvPr/>
          </p:nvGrpSpPr>
          <p:grpSpPr bwMode="auto">
            <a:xfrm>
              <a:off x="1114" y="321"/>
              <a:ext cx="338" cy="260"/>
              <a:chOff x="1439" y="1316"/>
              <a:chExt cx="476" cy="711"/>
            </a:xfrm>
          </p:grpSpPr>
          <p:grpSp>
            <p:nvGrpSpPr>
              <p:cNvPr id="154" name="Group 159"/>
              <p:cNvGrpSpPr/>
              <p:nvPr/>
            </p:nvGrpSpPr>
            <p:grpSpPr bwMode="auto">
              <a:xfrm>
                <a:off x="1439" y="1316"/>
                <a:ext cx="239" cy="711"/>
                <a:chOff x="1439" y="1316"/>
                <a:chExt cx="239" cy="711"/>
              </a:xfrm>
            </p:grpSpPr>
            <p:sp>
              <p:nvSpPr>
                <p:cNvPr id="161" name="Freeform 160"/>
                <p:cNvSpPr/>
                <p:nvPr/>
              </p:nvSpPr>
              <p:spPr bwMode="auto">
                <a:xfrm>
                  <a:off x="1439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" name="Freeform 161"/>
                <p:cNvSpPr/>
                <p:nvPr/>
              </p:nvSpPr>
              <p:spPr bwMode="auto">
                <a:xfrm>
                  <a:off x="1472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" name="Freeform 162"/>
                <p:cNvSpPr/>
                <p:nvPr/>
              </p:nvSpPr>
              <p:spPr bwMode="auto">
                <a:xfrm>
                  <a:off x="1558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" name="Freeform 163"/>
                <p:cNvSpPr/>
                <p:nvPr/>
              </p:nvSpPr>
              <p:spPr bwMode="auto">
                <a:xfrm>
                  <a:off x="1592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" name="Group 164"/>
              <p:cNvGrpSpPr/>
              <p:nvPr/>
            </p:nvGrpSpPr>
            <p:grpSpPr bwMode="auto">
              <a:xfrm>
                <a:off x="1676" y="1316"/>
                <a:ext cx="239" cy="711"/>
                <a:chOff x="1676" y="1316"/>
                <a:chExt cx="239" cy="711"/>
              </a:xfrm>
            </p:grpSpPr>
            <p:sp>
              <p:nvSpPr>
                <p:cNvPr id="157" name="Freeform 165"/>
                <p:cNvSpPr/>
                <p:nvPr/>
              </p:nvSpPr>
              <p:spPr bwMode="auto">
                <a:xfrm>
                  <a:off x="1676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166"/>
                <p:cNvSpPr/>
                <p:nvPr/>
              </p:nvSpPr>
              <p:spPr bwMode="auto">
                <a:xfrm>
                  <a:off x="1709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" name="Freeform 167"/>
                <p:cNvSpPr/>
                <p:nvPr/>
              </p:nvSpPr>
              <p:spPr bwMode="auto">
                <a:xfrm>
                  <a:off x="1795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" name="Freeform 168"/>
                <p:cNvSpPr/>
                <p:nvPr/>
              </p:nvSpPr>
              <p:spPr bwMode="auto">
                <a:xfrm>
                  <a:off x="1829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6" name="Line 169"/>
              <p:cNvSpPr>
                <a:spLocks noChangeShapeType="1"/>
              </p:cNvSpPr>
              <p:nvPr/>
            </p:nvSpPr>
            <p:spPr bwMode="auto">
              <a:xfrm flipV="1">
                <a:off x="1674" y="1661"/>
                <a:ext cx="3" cy="5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2767043" y="4038067"/>
            <a:ext cx="3316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最基本的三种调制方法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9"/>
          <p:cNvSpPr>
            <a:spLocks noChangeArrowheads="1"/>
          </p:cNvSpPr>
          <p:nvPr/>
        </p:nvSpPr>
        <p:spPr bwMode="auto">
          <a:xfrm>
            <a:off x="2629135" y="1424797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02" name="Rectangle 10"/>
          <p:cNvSpPr>
            <a:spLocks noChangeArrowheads="1"/>
          </p:cNvSpPr>
          <p:nvPr/>
        </p:nvSpPr>
        <p:spPr bwMode="auto">
          <a:xfrm>
            <a:off x="2629135" y="2031222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05" name="Line 16"/>
          <p:cNvSpPr>
            <a:spLocks noChangeShapeType="1"/>
          </p:cNvSpPr>
          <p:nvPr/>
        </p:nvSpPr>
        <p:spPr bwMode="auto">
          <a:xfrm>
            <a:off x="3637198" y="1353359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Rectangle 8"/>
          <p:cNvSpPr>
            <a:spLocks noChangeArrowheads="1"/>
          </p:cNvSpPr>
          <p:nvPr/>
        </p:nvSpPr>
        <p:spPr bwMode="auto">
          <a:xfrm>
            <a:off x="2700573" y="1170797"/>
            <a:ext cx="559869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导引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型传输媒体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导引型传输媒体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Rectangle 27"/>
          <p:cNvSpPr>
            <a:spLocks noChangeArrowheads="1"/>
          </p:cNvSpPr>
          <p:nvPr/>
        </p:nvSpPr>
        <p:spPr bwMode="auto">
          <a:xfrm>
            <a:off x="639730" y="1424797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panose="02010600030101010101" pitchFamily="2" charset="-122"/>
            </a:endParaRPr>
          </a:p>
        </p:txBody>
      </p:sp>
      <p:sp>
        <p:nvSpPr>
          <p:cNvPr id="108" name="Rectangle 29"/>
          <p:cNvSpPr>
            <a:spLocks noChangeArrowheads="1"/>
          </p:cNvSpPr>
          <p:nvPr/>
        </p:nvSpPr>
        <p:spPr bwMode="auto">
          <a:xfrm>
            <a:off x="648619" y="1519729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endParaRPr lang="fr-FR" altLang="zh-CN" sz="20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物理层下面的传输媒体</a:t>
            </a:r>
            <a:endParaRPr lang="zh-CN" altLang="fr-FR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2.3</a:t>
            </a:r>
            <a:r>
              <a:rPr lang="en-US" altLang="zh-CN" dirty="0"/>
              <a:t>  </a:t>
            </a:r>
            <a:r>
              <a:rPr lang="zh-CN" altLang="en-US" dirty="0"/>
              <a:t>物理层下面的传输媒体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传输媒体是数据传输系统中在发送器和接收器之间的</a:t>
            </a:r>
            <a:r>
              <a:rPr lang="zh-CN" altLang="en-US" dirty="0">
                <a:solidFill>
                  <a:srgbClr val="C00000"/>
                </a:solidFill>
              </a:rPr>
              <a:t>物理通路。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两大类：</a:t>
            </a:r>
            <a:endParaRPr lang="zh-CN" altLang="en-US" dirty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导引</a:t>
            </a:r>
            <a:r>
              <a:rPr lang="zh-CN" altLang="en-US" dirty="0">
                <a:solidFill>
                  <a:srgbClr val="0000FF"/>
                </a:solidFill>
              </a:rPr>
              <a:t>型</a:t>
            </a:r>
            <a:r>
              <a:rPr lang="zh-CN" altLang="en-US" dirty="0" smtClean="0">
                <a:solidFill>
                  <a:srgbClr val="0000FF"/>
                </a:solidFill>
              </a:rPr>
              <a:t>传输媒体：</a:t>
            </a:r>
            <a:r>
              <a:rPr lang="zh-CN" altLang="en-US" dirty="0" smtClean="0"/>
              <a:t>电磁波</a:t>
            </a:r>
            <a:r>
              <a:rPr lang="zh-CN" altLang="en-US" dirty="0"/>
              <a:t>被导引沿着固体媒体（铜线或光纤）传播。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非导引型</a:t>
            </a:r>
            <a:r>
              <a:rPr lang="zh-CN" altLang="en-US" dirty="0" smtClean="0">
                <a:solidFill>
                  <a:srgbClr val="0000FF"/>
                </a:solidFill>
              </a:rPr>
              <a:t>传输媒体：</a:t>
            </a:r>
            <a:r>
              <a:rPr lang="zh-CN" altLang="en-US" dirty="0" smtClean="0"/>
              <a:t>指</a:t>
            </a:r>
            <a:r>
              <a:rPr lang="zh-CN" altLang="en-US" dirty="0"/>
              <a:t>自由空间</a:t>
            </a:r>
            <a:r>
              <a:rPr lang="zh-CN" altLang="en-US" dirty="0" smtClean="0"/>
              <a:t>。非</a:t>
            </a:r>
            <a:r>
              <a:rPr lang="zh-CN" altLang="en-US" dirty="0"/>
              <a:t>导引型传输媒体</a:t>
            </a:r>
            <a:r>
              <a:rPr lang="zh-CN" altLang="en-US" dirty="0" smtClean="0"/>
              <a:t>中电磁波</a:t>
            </a:r>
            <a:r>
              <a:rPr lang="zh-CN" altLang="en-US" dirty="0"/>
              <a:t>的传输常称为</a:t>
            </a:r>
            <a:r>
              <a:rPr lang="zh-CN" altLang="en-US" dirty="0">
                <a:solidFill>
                  <a:srgbClr val="C00000"/>
                </a:solidFill>
              </a:rPr>
              <a:t>无线传输。</a:t>
            </a:r>
            <a:endParaRPr lang="zh-CN" altLang="en-US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2.3.1  </a:t>
            </a:r>
            <a:r>
              <a:rPr lang="zh-CN" altLang="en-US" dirty="0"/>
              <a:t>导引型传输媒体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66344" y="1594937"/>
            <a:ext cx="7310410" cy="2707096"/>
          </a:xfrm>
        </p:spPr>
        <p:txBody>
          <a:bodyPr/>
          <a:lstStyle/>
          <a:p>
            <a:r>
              <a:rPr lang="zh-CN" altLang="en-US" dirty="0" smtClean="0"/>
              <a:t>最</a:t>
            </a:r>
            <a:r>
              <a:rPr lang="zh-CN" altLang="en-US" dirty="0"/>
              <a:t>古老但又最常用的传输媒体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把两根互相绝缘的铜导线并排放在一起，然后用规则的方法</a:t>
            </a:r>
            <a:r>
              <a:rPr lang="zh-CN" altLang="en-US" dirty="0" smtClean="0">
                <a:solidFill>
                  <a:srgbClr val="0000FF"/>
                </a:solidFill>
              </a:rPr>
              <a:t>绞合 </a:t>
            </a:r>
            <a:r>
              <a:rPr lang="en-US" altLang="zh-CN" dirty="0" smtClean="0"/>
              <a:t>(</a:t>
            </a:r>
            <a:r>
              <a:rPr lang="en-US" altLang="zh-CN" dirty="0"/>
              <a:t>twist</a:t>
            </a:r>
            <a:r>
              <a:rPr lang="en-US" altLang="zh-CN" dirty="0" smtClean="0"/>
              <a:t>) </a:t>
            </a:r>
            <a:r>
              <a:rPr lang="zh-CN" altLang="en-US" dirty="0" smtClean="0"/>
              <a:t>起来</a:t>
            </a:r>
            <a:r>
              <a:rPr lang="zh-CN" altLang="en-US" dirty="0"/>
              <a:t>就构成了</a:t>
            </a:r>
            <a:r>
              <a:rPr lang="zh-CN" altLang="en-US" dirty="0" smtClean="0"/>
              <a:t>双绞线。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0000FF"/>
                </a:solidFill>
              </a:rPr>
              <a:t>绞合度越</a:t>
            </a:r>
            <a:r>
              <a:rPr lang="zh-CN" altLang="zh-CN" dirty="0" smtClean="0">
                <a:solidFill>
                  <a:srgbClr val="0000FF"/>
                </a:solidFill>
              </a:rPr>
              <a:t>高</a:t>
            </a:r>
            <a:r>
              <a:rPr lang="zh-CN" altLang="en-US" dirty="0" smtClean="0">
                <a:solidFill>
                  <a:srgbClr val="0000FF"/>
                </a:solidFill>
              </a:rPr>
              <a:t>，可用的</a:t>
            </a:r>
            <a:r>
              <a:rPr lang="zh-CN" altLang="zh-CN" dirty="0" smtClean="0">
                <a:solidFill>
                  <a:srgbClr val="0000FF"/>
                </a:solidFill>
              </a:rPr>
              <a:t>数据</a:t>
            </a:r>
            <a:r>
              <a:rPr lang="zh-CN" altLang="en-US" dirty="0" smtClean="0">
                <a:solidFill>
                  <a:srgbClr val="0000FF"/>
                </a:solidFill>
              </a:rPr>
              <a:t>传输</a:t>
            </a:r>
            <a:r>
              <a:rPr lang="zh-CN" altLang="zh-CN" dirty="0" smtClean="0">
                <a:solidFill>
                  <a:srgbClr val="0000FF"/>
                </a:solidFill>
              </a:rPr>
              <a:t>率</a:t>
            </a:r>
            <a:r>
              <a:rPr lang="zh-CN" altLang="en-US" dirty="0" smtClean="0">
                <a:solidFill>
                  <a:srgbClr val="0000FF"/>
                </a:solidFill>
              </a:rPr>
              <a:t>越高</a:t>
            </a:r>
            <a:r>
              <a:rPr lang="zh-CN" altLang="zh-CN" dirty="0" smtClean="0">
                <a:solidFill>
                  <a:srgbClr val="0000FF"/>
                </a:solidFill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大类：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</a:t>
            </a:r>
            <a:r>
              <a:rPr lang="zh-CN" altLang="en-US" dirty="0"/>
              <a:t>屏蔽双绞线 </a:t>
            </a:r>
            <a:r>
              <a:rPr lang="en-US" altLang="zh-CN" dirty="0" smtClean="0"/>
              <a:t>UTP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 smtClean="0"/>
              <a:t>屏蔽</a:t>
            </a:r>
            <a:r>
              <a:rPr lang="zh-CN" altLang="en-US" dirty="0"/>
              <a:t>双绞线 </a:t>
            </a:r>
            <a:r>
              <a:rPr lang="en-US" altLang="zh-CN" dirty="0" smtClean="0"/>
              <a:t>STP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6344" y="1229662"/>
            <a:ext cx="8129016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8990" y="1196451"/>
            <a:ext cx="12634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双绞线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215114" y="2659365"/>
            <a:ext cx="3310578" cy="1390121"/>
            <a:chOff x="2533235" y="4175362"/>
            <a:chExt cx="4052229" cy="1421285"/>
          </a:xfrm>
        </p:grpSpPr>
        <p:pic>
          <p:nvPicPr>
            <p:cNvPr id="9" name="Picture 19" descr="3UTP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" t="5208" r="50562"/>
            <a:stretch>
              <a:fillRect/>
            </a:stretch>
          </p:blipFill>
          <p:spPr bwMode="auto">
            <a:xfrm>
              <a:off x="3446330" y="4175362"/>
              <a:ext cx="2581275" cy="433387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0" descr="3UTP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95" r="3209"/>
            <a:stretch>
              <a:fillRect/>
            </a:stretch>
          </p:blipFill>
          <p:spPr bwMode="auto">
            <a:xfrm>
              <a:off x="3438392" y="4771387"/>
              <a:ext cx="2587625" cy="4572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2533235" y="4207455"/>
              <a:ext cx="928414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类线</a:t>
              </a:r>
              <a:endPara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2560327" y="4824142"/>
              <a:ext cx="928414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 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类线</a:t>
              </a:r>
              <a:endPara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2877923" y="5231644"/>
              <a:ext cx="3707541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不同的绞合</a:t>
              </a:r>
              <a:r>
                <a:rPr lang="zh-CN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度的双绞线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无屏蔽双绞线 </a:t>
            </a:r>
            <a:r>
              <a:rPr lang="en-US" altLang="zh-CN" dirty="0">
                <a:solidFill>
                  <a:srgbClr val="C00000"/>
                </a:solidFill>
              </a:rPr>
              <a:t>UTP </a:t>
            </a:r>
            <a:r>
              <a:rPr lang="en-US" altLang="zh-CN" dirty="0"/>
              <a:t>(Unshielded Twisted Pair)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</a:t>
            </a:r>
            <a:r>
              <a:rPr lang="zh-CN" altLang="en-US" dirty="0"/>
              <a:t>屏蔽层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价格</a:t>
            </a:r>
            <a:r>
              <a:rPr lang="zh-CN" altLang="en-US" dirty="0"/>
              <a:t>较便宜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屏蔽</a:t>
            </a:r>
            <a:r>
              <a:rPr lang="zh-CN" altLang="en-US" dirty="0">
                <a:solidFill>
                  <a:srgbClr val="C00000"/>
                </a:solidFill>
              </a:rPr>
              <a:t>双绞线 </a:t>
            </a:r>
            <a:r>
              <a:rPr lang="en-US" altLang="zh-CN" dirty="0">
                <a:solidFill>
                  <a:srgbClr val="C00000"/>
                </a:solidFill>
              </a:rPr>
              <a:t>STP </a:t>
            </a:r>
            <a:r>
              <a:rPr lang="en-US" altLang="zh-CN" dirty="0"/>
              <a:t>(Shielded Twisted Pair)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带</a:t>
            </a:r>
            <a:r>
              <a:rPr lang="zh-CN" altLang="en-US" dirty="0"/>
              <a:t>屏蔽层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都必须有接地线。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双绞线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3808165" y="1404311"/>
            <a:ext cx="2199152" cy="1137360"/>
            <a:chOff x="6084727" y="1481545"/>
            <a:chExt cx="2199152" cy="1223138"/>
          </a:xfrm>
        </p:grpSpPr>
        <p:pic>
          <p:nvPicPr>
            <p:cNvPr id="7" name="图片 19" descr="UTP.jpg"/>
            <p:cNvPicPr>
              <a:picLocks noChangeAspect="1"/>
            </p:cNvPicPr>
            <p:nvPr/>
          </p:nvPicPr>
          <p:blipFill>
            <a:blip r:embed="rId1" cstate="print"/>
            <a:srcRect l="18561" t="31329" r="43436" b="33200"/>
            <a:stretch>
              <a:fillRect/>
            </a:stretch>
          </p:blipFill>
          <p:spPr bwMode="auto">
            <a:xfrm>
              <a:off x="6638866" y="1619738"/>
              <a:ext cx="1645013" cy="862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140808" y="1481545"/>
              <a:ext cx="1441420" cy="3309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21"/>
            <p:cNvCxnSpPr>
              <a:cxnSpLocks noChangeShapeType="1"/>
              <a:stCxn id="6" idx="0"/>
            </p:cNvCxnSpPr>
            <p:nvPr/>
          </p:nvCxnSpPr>
          <p:spPr bwMode="auto">
            <a:xfrm flipV="1">
              <a:off x="6611777" y="2196648"/>
              <a:ext cx="205611" cy="20021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10" name="直接连接符 22"/>
            <p:cNvCxnSpPr>
              <a:cxnSpLocks noChangeShapeType="1"/>
            </p:cNvCxnSpPr>
            <p:nvPr/>
          </p:nvCxnSpPr>
          <p:spPr bwMode="auto">
            <a:xfrm>
              <a:off x="7067556" y="1787676"/>
              <a:ext cx="227062" cy="18557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lg"/>
              <a:tailEnd type="triangle" w="sm" len="lg"/>
            </a:ln>
          </p:spPr>
        </p:cxn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6084727" y="2396864"/>
              <a:ext cx="1054100" cy="30781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348949" y="3260592"/>
            <a:ext cx="3267482" cy="1490350"/>
            <a:chOff x="4497712" y="3150184"/>
            <a:chExt cx="3267482" cy="1490350"/>
          </a:xfrm>
        </p:grpSpPr>
        <p:pic>
          <p:nvPicPr>
            <p:cNvPr id="25" name="图片 35" descr="STP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44809" y="3299631"/>
              <a:ext cx="2087562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5515330" y="4279073"/>
              <a:ext cx="1082348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铝箔屏蔽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7041919" y="4332757"/>
              <a:ext cx="723275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接地线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4497712" y="4296346"/>
              <a:ext cx="1054100" cy="2862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5068609" y="3150184"/>
              <a:ext cx="1441420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30"/>
            <p:cNvCxnSpPr>
              <a:cxnSpLocks noChangeShapeType="1"/>
            </p:cNvCxnSpPr>
            <p:nvPr/>
          </p:nvCxnSpPr>
          <p:spPr bwMode="auto">
            <a:xfrm>
              <a:off x="5969926" y="3442595"/>
              <a:ext cx="223134" cy="1500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sm" len="lg"/>
            </a:ln>
          </p:spPr>
        </p:cxnSp>
        <p:cxnSp>
          <p:nvCxnSpPr>
            <p:cNvPr id="31" name="直接连接符 32"/>
            <p:cNvCxnSpPr>
              <a:cxnSpLocks noChangeShapeType="1"/>
            </p:cNvCxnSpPr>
            <p:nvPr/>
          </p:nvCxnSpPr>
          <p:spPr bwMode="auto">
            <a:xfrm flipV="1">
              <a:off x="5144809" y="4090976"/>
              <a:ext cx="143966" cy="2316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32" name="直接连接符 38"/>
            <p:cNvCxnSpPr>
              <a:cxnSpLocks noChangeShapeType="1"/>
            </p:cNvCxnSpPr>
            <p:nvPr/>
          </p:nvCxnSpPr>
          <p:spPr bwMode="auto">
            <a:xfrm>
              <a:off x="5843778" y="4057338"/>
              <a:ext cx="126148" cy="26528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33" name="直接连接符 38"/>
            <p:cNvCxnSpPr>
              <a:cxnSpLocks noChangeShapeType="1"/>
            </p:cNvCxnSpPr>
            <p:nvPr/>
          </p:nvCxnSpPr>
          <p:spPr bwMode="auto">
            <a:xfrm>
              <a:off x="6728935" y="4379007"/>
              <a:ext cx="364094" cy="12909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/>
        </p:nvSpPr>
        <p:spPr>
          <a:xfrm>
            <a:off x="3513762" y="1038226"/>
            <a:ext cx="5488481" cy="3760625"/>
          </a:xfrm>
          <a:prstGeom prst="roundRect">
            <a:avLst>
              <a:gd name="adj" fmla="val 566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1305" y="470129"/>
            <a:ext cx="7886700" cy="3659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双绞</a:t>
            </a:r>
            <a:r>
              <a:rPr lang="zh-CN" altLang="en-US" sz="19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的种类：</a:t>
            </a:r>
            <a:endParaRPr kumimoji="0" lang="zh-CN" altLang="en-US" sz="19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8D4D1E41-7A09-AB4A-A4E1-09765ADA2698}" type="slidenum">
              <a:rPr kumimoji="1" lang="zh-CN" altLang="en-US" sz="1350" smtClean="0"/>
            </a:fld>
            <a:endParaRPr kumimoji="1" lang="zh-CN" altLang="en-US" sz="1350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808399" y="4314104"/>
            <a:ext cx="1759811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o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STP</a:t>
            </a:r>
            <a:r>
              <a:rPr lang="zh-CN" altLang="en-US" sz="16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屏蔽双绞线</a:t>
            </a:r>
            <a:endParaRPr lang="zh-CN" altLang="en-US" sz="1600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811955" y="2321312"/>
            <a:ext cx="2041451" cy="5067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o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UTP</a:t>
            </a:r>
            <a:r>
              <a:rPr lang="zh-CN" altLang="en-US" sz="18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无屏蔽双绞线</a:t>
            </a: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813743" y="2352256"/>
            <a:ext cx="1808847" cy="5067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o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FTP</a:t>
            </a:r>
            <a:r>
              <a:rPr lang="zh-CN" altLang="en-US" sz="18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屏蔽双绞线</a:t>
            </a: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3811955" y="4314104"/>
            <a:ext cx="2562412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o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SFTP</a:t>
            </a:r>
            <a:r>
              <a:rPr lang="zh-CN" altLang="en-US" sz="16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屏蔽金属箔双绞线</a:t>
            </a:r>
            <a:endParaRPr lang="zh-CN" altLang="en-US" sz="1600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8597" y="1369950"/>
            <a:ext cx="619033" cy="12020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955" y="1153372"/>
            <a:ext cx="2252365" cy="132013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946" y="1133069"/>
            <a:ext cx="2634672" cy="134043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677" y="2814483"/>
            <a:ext cx="2453065" cy="158821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8655" y="2902744"/>
            <a:ext cx="2652529" cy="1491149"/>
          </a:xfrm>
          <a:prstGeom prst="rect">
            <a:avLst/>
          </a:prstGeom>
        </p:spPr>
      </p:pic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25301" y="1752868"/>
            <a:ext cx="523800" cy="4375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o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500" dirty="0">
                <a:latin typeface="Arial" panose="020B0604020202020204" pitchFamily="34" charset="0"/>
                <a:ea typeface="黑体" panose="02010609060101010101" pitchFamily="2" charset="-122"/>
              </a:rPr>
              <a:t>1</a:t>
            </a:r>
            <a:r>
              <a:rPr lang="zh-CN" altLang="en-US" sz="1500" dirty="0">
                <a:latin typeface="Arial" panose="020B0604020202020204" pitchFamily="34" charset="0"/>
                <a:ea typeface="黑体" panose="02010609060101010101" pitchFamily="2" charset="-122"/>
              </a:rPr>
              <a:t>针</a:t>
            </a:r>
            <a:endParaRPr lang="zh-CN" altLang="en-US" sz="1500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742950" y="873125"/>
            <a:ext cx="2153285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o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RJ45</a:t>
            </a:r>
            <a:r>
              <a:rPr lang="zh-CN" altLang="en-US" sz="18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（网线水晶头）</a:t>
            </a: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876711" y="1487919"/>
            <a:ext cx="510299" cy="2647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2538934" y="1669304"/>
            <a:ext cx="523800" cy="4375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o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500" dirty="0">
                <a:latin typeface="Arial" panose="020B0604020202020204" pitchFamily="34" charset="0"/>
                <a:ea typeface="黑体" panose="02010609060101010101" pitchFamily="2" charset="-122"/>
              </a:rPr>
              <a:t>8</a:t>
            </a:r>
            <a:r>
              <a:rPr lang="zh-CN" altLang="en-US" sz="1500" dirty="0">
                <a:latin typeface="Arial" panose="020B0604020202020204" pitchFamily="34" charset="0"/>
                <a:ea typeface="黑体" panose="02010609060101010101" pitchFamily="2" charset="-122"/>
              </a:rPr>
              <a:t>针</a:t>
            </a:r>
            <a:endParaRPr lang="zh-CN" altLang="en-US" sz="1500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957496" y="1487707"/>
            <a:ext cx="574789" cy="181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848" y="2639961"/>
            <a:ext cx="2502849" cy="166527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" y="4837248"/>
            <a:ext cx="1075038" cy="299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35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传输介质</a:t>
            </a:r>
            <a:endParaRPr lang="zh-CN" altLang="en-US" sz="135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66345" y="61654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16859" y="593457"/>
            <a:ext cx="24929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计算机网络体系结构</a:t>
            </a:r>
            <a:endParaRPr lang="zh-CN" altLang="en-US" sz="2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05072" y="1041128"/>
            <a:ext cx="8133856" cy="320039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1557339" y="1494207"/>
            <a:ext cx="1341438" cy="2356685"/>
            <a:chOff x="1557339" y="1623511"/>
            <a:chExt cx="1341438" cy="2356685"/>
          </a:xfrm>
        </p:grpSpPr>
        <p:sp>
          <p:nvSpPr>
            <p:cNvPr id="50" name="AutoShape 58"/>
            <p:cNvSpPr>
              <a:spLocks noChangeArrowheads="1"/>
            </p:cNvSpPr>
            <p:nvPr/>
          </p:nvSpPr>
          <p:spPr bwMode="auto">
            <a:xfrm>
              <a:off x="1560514" y="1623511"/>
              <a:ext cx="1338263" cy="2301875"/>
            </a:xfrm>
            <a:prstGeom prst="cube">
              <a:avLst>
                <a:gd name="adj" fmla="val 9144"/>
              </a:avLst>
            </a:prstGeom>
            <a:solidFill>
              <a:srgbClr val="85D1F7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560514" y="18727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Freeform 59"/>
            <p:cNvSpPr/>
            <p:nvPr/>
          </p:nvSpPr>
          <p:spPr bwMode="auto">
            <a:xfrm>
              <a:off x="1560514" y="2185486"/>
              <a:ext cx="1328738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Freeform 60"/>
            <p:cNvSpPr/>
            <p:nvPr/>
          </p:nvSpPr>
          <p:spPr bwMode="auto">
            <a:xfrm>
              <a:off x="1560514" y="2498223"/>
              <a:ext cx="1328738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Freeform 61"/>
            <p:cNvSpPr/>
            <p:nvPr/>
          </p:nvSpPr>
          <p:spPr bwMode="auto">
            <a:xfrm>
              <a:off x="1560514" y="2810961"/>
              <a:ext cx="1328738" cy="171450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Freeform 62"/>
            <p:cNvSpPr/>
            <p:nvPr/>
          </p:nvSpPr>
          <p:spPr bwMode="auto">
            <a:xfrm>
              <a:off x="1558927" y="3122111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Freeform 63"/>
            <p:cNvSpPr/>
            <p:nvPr/>
          </p:nvSpPr>
          <p:spPr bwMode="auto">
            <a:xfrm>
              <a:off x="1557339" y="34348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2027239" y="1779086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  <a:endParaRPr kumimoji="1"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2006602" y="2707916"/>
              <a:ext cx="608012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  <a:endPara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2014539" y="3006223"/>
              <a:ext cx="608013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  <a:endParaRPr kumimoji="1"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Text Box 54"/>
            <p:cNvSpPr txBox="1">
              <a:spLocks noChangeArrowheads="1"/>
            </p:cNvSpPr>
            <p:nvPr/>
          </p:nvSpPr>
          <p:spPr bwMode="auto">
            <a:xfrm>
              <a:off x="2014539" y="2079123"/>
              <a:ext cx="6080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表示层</a:t>
              </a:r>
              <a:endParaRPr kumimoji="1"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 Box 55"/>
            <p:cNvSpPr txBox="1">
              <a:spLocks noChangeArrowheads="1"/>
            </p:cNvSpPr>
            <p:nvPr/>
          </p:nvSpPr>
          <p:spPr bwMode="auto">
            <a:xfrm>
              <a:off x="2014539" y="2391861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会话层</a:t>
              </a:r>
              <a:endParaRPr kumimoji="1"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Text Box 56"/>
            <p:cNvSpPr txBox="1">
              <a:spLocks noChangeArrowheads="1"/>
            </p:cNvSpPr>
            <p:nvPr/>
          </p:nvSpPr>
          <p:spPr bwMode="auto">
            <a:xfrm>
              <a:off x="1911352" y="3314198"/>
              <a:ext cx="889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  <a:endPara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Text Box 57"/>
            <p:cNvSpPr txBox="1">
              <a:spLocks noChangeArrowheads="1"/>
            </p:cNvSpPr>
            <p:nvPr/>
          </p:nvSpPr>
          <p:spPr bwMode="auto">
            <a:xfrm>
              <a:off x="2014539" y="3638048"/>
              <a:ext cx="6080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  <a:endParaRPr kumimoji="1" lang="zh-CN" altLang="en-US" sz="11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 Box 43"/>
            <p:cNvSpPr txBox="1">
              <a:spLocks noChangeArrowheads="1"/>
            </p:cNvSpPr>
            <p:nvPr/>
          </p:nvSpPr>
          <p:spPr bwMode="auto">
            <a:xfrm>
              <a:off x="1622427" y="1683083"/>
              <a:ext cx="271462" cy="2297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Text Box 13"/>
          <p:cNvSpPr txBox="1">
            <a:spLocks noChangeArrowheads="1"/>
          </p:cNvSpPr>
          <p:nvPr/>
        </p:nvSpPr>
        <p:spPr bwMode="auto">
          <a:xfrm>
            <a:off x="1156623" y="1157657"/>
            <a:ext cx="21691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OSI </a:t>
            </a:r>
            <a:r>
              <a:rPr kumimoji="1"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</a:t>
            </a:r>
            <a:r>
              <a:rPr kumimoji="1"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kumimoji="1"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</a:t>
            </a:r>
            <a:endParaRPr kumimoji="1" lang="zh-CN" altLang="en-US" sz="1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3432593" y="1146544"/>
            <a:ext cx="24619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kumimoji="1"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的四层协议体系结构</a:t>
            </a:r>
            <a:endParaRPr kumimoji="1"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 Box 95"/>
          <p:cNvSpPr txBox="1">
            <a:spLocks noChangeArrowheads="1"/>
          </p:cNvSpPr>
          <p:nvPr/>
        </p:nvSpPr>
        <p:spPr bwMode="auto">
          <a:xfrm>
            <a:off x="1993066" y="3796082"/>
            <a:ext cx="392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 Box 96"/>
          <p:cNvSpPr txBox="1">
            <a:spLocks noChangeArrowheads="1"/>
          </p:cNvSpPr>
          <p:nvPr/>
        </p:nvSpPr>
        <p:spPr bwMode="auto">
          <a:xfrm>
            <a:off x="4328191" y="3796082"/>
            <a:ext cx="404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 Box 97"/>
          <p:cNvSpPr txBox="1">
            <a:spLocks noChangeArrowheads="1"/>
          </p:cNvSpPr>
          <p:nvPr/>
        </p:nvSpPr>
        <p:spPr bwMode="auto">
          <a:xfrm>
            <a:off x="6655970" y="3804103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  <a:endParaRPr kumimoji="1"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 Box 113"/>
          <p:cNvSpPr txBox="1">
            <a:spLocks noChangeArrowheads="1"/>
          </p:cNvSpPr>
          <p:nvPr/>
        </p:nvSpPr>
        <p:spPr bwMode="auto">
          <a:xfrm>
            <a:off x="5946357" y="1141782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五层协议的体系结构</a:t>
            </a:r>
            <a:endParaRPr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3578724" y="1462457"/>
            <a:ext cx="1974894" cy="2338387"/>
            <a:chOff x="3578724" y="1591761"/>
            <a:chExt cx="1974894" cy="2338387"/>
          </a:xfrm>
        </p:grpSpPr>
        <p:sp>
          <p:nvSpPr>
            <p:cNvPr id="72" name="AutoShape 66"/>
            <p:cNvSpPr>
              <a:spLocks noChangeArrowheads="1"/>
            </p:cNvSpPr>
            <p:nvPr/>
          </p:nvSpPr>
          <p:spPr bwMode="auto">
            <a:xfrm>
              <a:off x="3647070" y="1591761"/>
              <a:ext cx="1889125" cy="2338387"/>
            </a:xfrm>
            <a:prstGeom prst="cube">
              <a:avLst>
                <a:gd name="adj" fmla="val 9144"/>
              </a:avLst>
            </a:prstGeom>
            <a:solidFill>
              <a:srgbClr val="7CE07C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69"/>
            <p:cNvSpPr/>
            <p:nvPr/>
          </p:nvSpPr>
          <p:spPr bwMode="auto">
            <a:xfrm>
              <a:off x="3642309" y="2488698"/>
              <a:ext cx="1911309" cy="200366"/>
            </a:xfrm>
            <a:custGeom>
              <a:avLst/>
              <a:gdLst>
                <a:gd name="T0" fmla="*/ 2147483647 w 1684"/>
                <a:gd name="T1" fmla="*/ 0 h 176"/>
                <a:gd name="T2" fmla="*/ 2147483647 w 1684"/>
                <a:gd name="T3" fmla="*/ 2147483647 h 176"/>
                <a:gd name="T4" fmla="*/ 0 w 1684"/>
                <a:gd name="T5" fmla="*/ 2147483647 h 176"/>
                <a:gd name="T6" fmla="*/ 0 60000 65536"/>
                <a:gd name="T7" fmla="*/ 0 60000 65536"/>
                <a:gd name="T8" fmla="*/ 0 60000 65536"/>
                <a:gd name="T9" fmla="*/ 0 w 1684"/>
                <a:gd name="T10" fmla="*/ 0 h 176"/>
                <a:gd name="T11" fmla="*/ 1684 w 1684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4" h="176">
                  <a:moveTo>
                    <a:pt x="1684" y="0"/>
                  </a:moveTo>
                  <a:lnTo>
                    <a:pt x="1528" y="172"/>
                  </a:lnTo>
                  <a:lnTo>
                    <a:pt x="0" y="176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70"/>
            <p:cNvSpPr/>
            <p:nvPr/>
          </p:nvSpPr>
          <p:spPr bwMode="auto">
            <a:xfrm>
              <a:off x="3642309" y="2790240"/>
              <a:ext cx="1907824" cy="212561"/>
            </a:xfrm>
            <a:custGeom>
              <a:avLst/>
              <a:gdLst>
                <a:gd name="T0" fmla="*/ 2147483647 w 1679"/>
                <a:gd name="T1" fmla="*/ 0 h 186"/>
                <a:gd name="T2" fmla="*/ 2147483647 w 1679"/>
                <a:gd name="T3" fmla="*/ 2147483647 h 186"/>
                <a:gd name="T4" fmla="*/ 0 w 1679"/>
                <a:gd name="T5" fmla="*/ 2147483647 h 186"/>
                <a:gd name="T6" fmla="*/ 0 60000 65536"/>
                <a:gd name="T7" fmla="*/ 0 60000 65536"/>
                <a:gd name="T8" fmla="*/ 0 60000 65536"/>
                <a:gd name="T9" fmla="*/ 0 w 1679"/>
                <a:gd name="T10" fmla="*/ 0 h 186"/>
                <a:gd name="T11" fmla="*/ 1679 w 1679"/>
                <a:gd name="T12" fmla="*/ 186 h 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9" h="186">
                  <a:moveTo>
                    <a:pt x="1679" y="0"/>
                  </a:moveTo>
                  <a:lnTo>
                    <a:pt x="1525" y="186"/>
                  </a:lnTo>
                  <a:lnTo>
                    <a:pt x="0" y="183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71"/>
            <p:cNvSpPr/>
            <p:nvPr/>
          </p:nvSpPr>
          <p:spPr bwMode="auto">
            <a:xfrm>
              <a:off x="3642309" y="3122027"/>
              <a:ext cx="1893886" cy="184684"/>
            </a:xfrm>
            <a:custGeom>
              <a:avLst/>
              <a:gdLst>
                <a:gd name="T0" fmla="*/ 2147483647 w 1668"/>
                <a:gd name="T1" fmla="*/ 0 h 162"/>
                <a:gd name="T2" fmla="*/ 2147483647 w 1668"/>
                <a:gd name="T3" fmla="*/ 2147483647 h 162"/>
                <a:gd name="T4" fmla="*/ 0 w 1668"/>
                <a:gd name="T5" fmla="*/ 2147483647 h 162"/>
                <a:gd name="T6" fmla="*/ 0 60000 65536"/>
                <a:gd name="T7" fmla="*/ 0 60000 65536"/>
                <a:gd name="T8" fmla="*/ 0 60000 65536"/>
                <a:gd name="T9" fmla="*/ 0 w 1668"/>
                <a:gd name="T10" fmla="*/ 0 h 162"/>
                <a:gd name="T11" fmla="*/ 1668 w 1668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8" h="162">
                  <a:moveTo>
                    <a:pt x="1668" y="0"/>
                  </a:moveTo>
                  <a:lnTo>
                    <a:pt x="1527" y="160"/>
                  </a:lnTo>
                  <a:lnTo>
                    <a:pt x="0" y="16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Text Box 73"/>
            <p:cNvSpPr txBox="1">
              <a:spLocks noChangeArrowheads="1"/>
            </p:cNvSpPr>
            <p:nvPr/>
          </p:nvSpPr>
          <p:spPr bwMode="auto">
            <a:xfrm>
              <a:off x="3647071" y="1844173"/>
              <a:ext cx="1687178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 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  <a:endPara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auto">
            <a:xfrm>
              <a:off x="3642308" y="3374523"/>
              <a:ext cx="163512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接口层</a:t>
              </a:r>
              <a:endPara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Text Box 9"/>
            <p:cNvSpPr txBox="1">
              <a:spLocks noChangeArrowheads="1"/>
            </p:cNvSpPr>
            <p:nvPr/>
          </p:nvSpPr>
          <p:spPr bwMode="auto">
            <a:xfrm>
              <a:off x="3642309" y="3009398"/>
              <a:ext cx="16919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际层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Text Box 16"/>
            <p:cNvSpPr txBox="1">
              <a:spLocks noChangeArrowheads="1"/>
            </p:cNvSpPr>
            <p:nvPr/>
          </p:nvSpPr>
          <p:spPr bwMode="auto">
            <a:xfrm>
              <a:off x="3660606" y="2104523"/>
              <a:ext cx="1697038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各种应用层协议，如</a:t>
              </a:r>
              <a:endPara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DNS, HTTP, SMTP </a:t>
              </a:r>
              <a:r>
                <a:rPr kumimoji="1" lang="zh-CN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Text Box 41"/>
            <p:cNvSpPr txBox="1">
              <a:spLocks noChangeArrowheads="1"/>
            </p:cNvSpPr>
            <p:nvPr/>
          </p:nvSpPr>
          <p:spPr bwMode="auto">
            <a:xfrm>
              <a:off x="3631348" y="2709361"/>
              <a:ext cx="178446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(TCP 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UDP)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Text Box 15"/>
            <p:cNvSpPr txBox="1">
              <a:spLocks noChangeArrowheads="1"/>
            </p:cNvSpPr>
            <p:nvPr/>
          </p:nvSpPr>
          <p:spPr bwMode="auto">
            <a:xfrm>
              <a:off x="3578724" y="3609473"/>
              <a:ext cx="18780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（这一层并没有具体内容）</a:t>
              </a:r>
              <a:endPara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2" name="直接连接符 81"/>
          <p:cNvCxnSpPr/>
          <p:nvPr/>
        </p:nvCxnSpPr>
        <p:spPr>
          <a:xfrm>
            <a:off x="5334249" y="3164424"/>
            <a:ext cx="939718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5334249" y="3793157"/>
            <a:ext cx="939718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6217820" y="1494290"/>
            <a:ext cx="1341437" cy="2350069"/>
            <a:chOff x="6217820" y="1623594"/>
            <a:chExt cx="1341437" cy="2350069"/>
          </a:xfrm>
        </p:grpSpPr>
        <p:sp>
          <p:nvSpPr>
            <p:cNvPr id="85" name="AutoShape 98"/>
            <p:cNvSpPr>
              <a:spLocks noChangeArrowheads="1"/>
            </p:cNvSpPr>
            <p:nvPr/>
          </p:nvSpPr>
          <p:spPr bwMode="auto">
            <a:xfrm>
              <a:off x="6220995" y="1623594"/>
              <a:ext cx="1338262" cy="2300288"/>
            </a:xfrm>
            <a:prstGeom prst="cube">
              <a:avLst>
                <a:gd name="adj" fmla="val 9144"/>
              </a:avLst>
            </a:prstGeom>
            <a:solidFill>
              <a:srgbClr val="0099FF"/>
            </a:solidFill>
            <a:ln w="19050">
              <a:solidFill>
                <a:srgbClr val="00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101"/>
            <p:cNvSpPr/>
            <p:nvPr/>
          </p:nvSpPr>
          <p:spPr bwMode="auto">
            <a:xfrm>
              <a:off x="6220995" y="2496719"/>
              <a:ext cx="1328737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7" name="Freeform 102"/>
            <p:cNvSpPr/>
            <p:nvPr/>
          </p:nvSpPr>
          <p:spPr bwMode="auto">
            <a:xfrm>
              <a:off x="6220995" y="2817478"/>
              <a:ext cx="1328737" cy="173037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8" name="Freeform 103"/>
            <p:cNvSpPr/>
            <p:nvPr/>
          </p:nvSpPr>
          <p:spPr bwMode="auto">
            <a:xfrm>
              <a:off x="6219407" y="3122194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9" name="Freeform 104"/>
            <p:cNvSpPr/>
            <p:nvPr/>
          </p:nvSpPr>
          <p:spPr bwMode="auto">
            <a:xfrm>
              <a:off x="6217820" y="3434932"/>
              <a:ext cx="1330325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0" name="Text Box 106"/>
            <p:cNvSpPr txBox="1">
              <a:spLocks noChangeArrowheads="1"/>
            </p:cNvSpPr>
            <p:nvPr/>
          </p:nvSpPr>
          <p:spPr bwMode="auto">
            <a:xfrm>
              <a:off x="6667082" y="2698332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  <a:endParaRPr kumimoji="1" lang="zh-CN" altLang="en-US"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Text Box 107"/>
            <p:cNvSpPr txBox="1">
              <a:spLocks noChangeArrowheads="1"/>
            </p:cNvSpPr>
            <p:nvPr/>
          </p:nvSpPr>
          <p:spPr bwMode="auto">
            <a:xfrm>
              <a:off x="6675020" y="3023769"/>
              <a:ext cx="6080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  <a:endParaRPr kumimoji="1" lang="zh-CN" altLang="en-US"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Text Box 108"/>
            <p:cNvSpPr txBox="1">
              <a:spLocks noChangeArrowheads="1"/>
            </p:cNvSpPr>
            <p:nvPr/>
          </p:nvSpPr>
          <p:spPr bwMode="auto">
            <a:xfrm>
              <a:off x="6675020" y="2020469"/>
              <a:ext cx="608012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Text Box 110"/>
            <p:cNvSpPr txBox="1">
              <a:spLocks noChangeArrowheads="1"/>
            </p:cNvSpPr>
            <p:nvPr/>
          </p:nvSpPr>
          <p:spPr bwMode="auto">
            <a:xfrm>
              <a:off x="6571832" y="3319044"/>
              <a:ext cx="889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Text Box 111"/>
            <p:cNvSpPr txBox="1">
              <a:spLocks noChangeArrowheads="1"/>
            </p:cNvSpPr>
            <p:nvPr/>
          </p:nvSpPr>
          <p:spPr bwMode="auto">
            <a:xfrm>
              <a:off x="6675020" y="3633369"/>
              <a:ext cx="608012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  <a:endParaRPr kumimoji="1" lang="zh-CN" altLang="en-US" sz="11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Text Box 112"/>
            <p:cNvSpPr txBox="1">
              <a:spLocks noChangeArrowheads="1"/>
            </p:cNvSpPr>
            <p:nvPr/>
          </p:nvSpPr>
          <p:spPr bwMode="auto">
            <a:xfrm>
              <a:off x="6282907" y="1629944"/>
              <a:ext cx="271228" cy="2343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90000"/>
                </a:lnSpc>
              </a:pP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双绞线</a:t>
            </a:r>
            <a:r>
              <a:rPr lang="zh-CN" altLang="en-US" dirty="0" smtClean="0"/>
              <a:t>标准 </a:t>
            </a:r>
            <a:r>
              <a:rPr lang="en-US" altLang="zh-CN" dirty="0" smtClean="0"/>
              <a:t>EIA/TIA-568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13807" y="1370370"/>
          <a:ext cx="8046720" cy="2968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524"/>
                <a:gridCol w="940526"/>
                <a:gridCol w="2786743"/>
                <a:gridCol w="3378927"/>
              </a:tblGrid>
              <a:tr h="353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绞合线类别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 宽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 缆 特 点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典 型 应 用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67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芯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模拟电话；传统以太网（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Mbit/s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相比增加了绞合度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Mbit/s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5E(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 MHz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相比衰减更小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 55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6A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 </a:t>
                      </a:r>
                      <a:r>
                        <a:rPr lang="en-US" sz="1200" b="1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703317" y="1051949"/>
            <a:ext cx="387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常用绞合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线的类别、带宽和典型应用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双绞线</a:t>
            </a:r>
            <a:r>
              <a:rPr lang="zh-CN" altLang="en-US" dirty="0" smtClean="0"/>
              <a:t>标准 </a:t>
            </a:r>
            <a:r>
              <a:rPr lang="en-US" altLang="zh-CN" dirty="0" smtClean="0"/>
              <a:t>EIA/TIA-568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13807" y="1370370"/>
          <a:ext cx="8046720" cy="2968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524"/>
                <a:gridCol w="940526"/>
                <a:gridCol w="2786743"/>
                <a:gridCol w="3378927"/>
              </a:tblGrid>
              <a:tr h="353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绞合线类别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 宽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 缆 特 点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典 型 应 用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67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芯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模拟电话；传统以太网（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Mbit/s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相比增加了绞合度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Mbit/s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5E(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 MHz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相比衰减更小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 55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6A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 </a:t>
                      </a:r>
                      <a:r>
                        <a:rPr lang="en-US" sz="1200" b="1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703317" y="1051949"/>
            <a:ext cx="387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常用绞合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线的类别、带宽和典型应用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81247" y="2165445"/>
            <a:ext cx="6414130" cy="8617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无论是哪种类别的双绞线，衰减都随频率的升高而增大。</a:t>
            </a:r>
            <a:endParaRPr lang="zh-CN" altLang="en-US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双绞线的最高速率还与数字信号的编码方法有很大的关系。</a:t>
            </a:r>
            <a:endParaRPr lang="zh-CN" altLang="en-US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83820" y="447675"/>
            <a:ext cx="5613400" cy="15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双绞线通常制作为网线</a:t>
            </a:r>
            <a:endParaRPr lang="en-US" altLang="zh-CN" sz="2000" dirty="0"/>
          </a:p>
          <a:p>
            <a:r>
              <a:rPr lang="zh-CN" altLang="en-US" sz="2000" dirty="0"/>
              <a:t>有两种线序排列方式如右图</a:t>
            </a:r>
            <a:endParaRPr lang="en-US" altLang="zh-CN" sz="2000" dirty="0"/>
          </a:p>
          <a:p>
            <a:pPr lvl="1"/>
            <a:r>
              <a:rPr lang="zh-CN" altLang="en-US" sz="2000" dirty="0"/>
              <a:t>标准是美国电子工业协会（</a:t>
            </a:r>
            <a:r>
              <a:rPr lang="en-US" altLang="zh-CN" sz="2000" dirty="0"/>
              <a:t>EIA</a:t>
            </a:r>
            <a:r>
              <a:rPr lang="zh-CN" altLang="en-US" sz="2000" dirty="0"/>
              <a:t>）和电信行业协会（</a:t>
            </a:r>
            <a:r>
              <a:rPr lang="en-US" altLang="zh-CN" sz="2000" dirty="0"/>
              <a:t>TIA</a:t>
            </a:r>
            <a:r>
              <a:rPr lang="zh-CN" altLang="en-US" sz="2000" dirty="0"/>
              <a:t>）指定</a:t>
            </a:r>
            <a:endParaRPr lang="zh-CN" altLang="en-US" sz="20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823698" y="1866541"/>
            <a:ext cx="3086100" cy="1327305"/>
            <a:chOff x="758687" y="3503013"/>
            <a:chExt cx="3086100" cy="1327305"/>
          </a:xfrm>
        </p:grpSpPr>
        <p:pic>
          <p:nvPicPr>
            <p:cNvPr id="12" name="图片 1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758687" y="3503013"/>
              <a:ext cx="3086100" cy="923925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>
              <p:custDataLst>
                <p:tags r:id="rId3"/>
              </p:custDataLst>
            </p:nvPr>
          </p:nvSpPr>
          <p:spPr>
            <a:xfrm>
              <a:off x="1382367" y="4430208"/>
              <a:ext cx="1838739" cy="4001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B348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、剪线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021176" y="1784703"/>
            <a:ext cx="2009775" cy="1868461"/>
            <a:chOff x="3027680" y="2708628"/>
            <a:chExt cx="2009775" cy="1868461"/>
          </a:xfrm>
        </p:grpSpPr>
        <p:pic>
          <p:nvPicPr>
            <p:cNvPr id="13" name="图片 1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3027680" y="2708628"/>
              <a:ext cx="2009775" cy="1419225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>
              <p:custDataLst>
                <p:tags r:id="rId6"/>
              </p:custDataLst>
            </p:nvPr>
          </p:nvSpPr>
          <p:spPr>
            <a:xfrm>
              <a:off x="3198287" y="4176979"/>
              <a:ext cx="1838739" cy="4001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B348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、插入接头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14052" y="3193923"/>
            <a:ext cx="4488554" cy="1928001"/>
            <a:chOff x="1097237" y="4830318"/>
            <a:chExt cx="4488554" cy="1928001"/>
          </a:xfrm>
        </p:grpSpPr>
        <p:pic>
          <p:nvPicPr>
            <p:cNvPr id="14" name="图片 13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1097237" y="4830318"/>
              <a:ext cx="2435915" cy="1928001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>
              <p:custDataLst>
                <p:tags r:id="rId9"/>
              </p:custDataLst>
            </p:nvPr>
          </p:nvSpPr>
          <p:spPr>
            <a:xfrm>
              <a:off x="3671680" y="5665974"/>
              <a:ext cx="1914111" cy="4001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B348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、压线钳压紧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1993900" y="241935"/>
            <a:ext cx="5156835" cy="4452015"/>
            <a:chOff x="6451738" y="1163751"/>
            <a:chExt cx="5261527" cy="5688839"/>
          </a:xfrm>
        </p:grpSpPr>
        <p:pic>
          <p:nvPicPr>
            <p:cNvPr id="8" name="图片 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6451738" y="4024610"/>
              <a:ext cx="5097532" cy="2728463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6451738" y="1163751"/>
              <a:ext cx="5261527" cy="2860859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>
              <p:custDataLst>
                <p:tags r:id="rId5"/>
              </p:custDataLst>
            </p:nvPr>
          </p:nvSpPr>
          <p:spPr>
            <a:xfrm>
              <a:off x="6451738" y="6343024"/>
              <a:ext cx="1838739" cy="5095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B348FF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EIA/TIA568B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6"/>
              </p:custDataLst>
            </p:nvPr>
          </p:nvSpPr>
          <p:spPr>
            <a:xfrm>
              <a:off x="6451738" y="3564866"/>
              <a:ext cx="1838739" cy="5095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B348FF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EIA/TIA568A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由内导体铜质芯线（单股实心线或多股绞合线）、绝缘层、网状编织的外导体屏蔽层（也可以是单股的）以及保护塑料外层所</a:t>
            </a:r>
            <a:r>
              <a:rPr lang="zh-CN" altLang="en-US" dirty="0" smtClean="0"/>
              <a:t>组成。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具有很好的抗干扰特性，被广泛用于传输较高速率的数据。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 smtClean="0"/>
              <a:t>同轴电缆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404018" y="1935298"/>
            <a:ext cx="4553426" cy="1077868"/>
            <a:chOff x="2421436" y="2074635"/>
            <a:chExt cx="4553426" cy="1077868"/>
          </a:xfrm>
        </p:grpSpPr>
        <p:pic>
          <p:nvPicPr>
            <p:cNvPr id="5" name="Picture 3" descr="D:\1xxr\1paper\Cable\222.gif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741" r="21053" b="25261"/>
            <a:stretch>
              <a:fillRect/>
            </a:stretch>
          </p:blipFill>
          <p:spPr bwMode="auto">
            <a:xfrm>
              <a:off x="2421436" y="2397517"/>
              <a:ext cx="3768353" cy="75498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213050" y="2627074"/>
              <a:ext cx="76181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内导体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231467" y="2093421"/>
              <a:ext cx="158468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外导体屏蔽层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883029" y="2074635"/>
              <a:ext cx="88248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绝缘层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715113" y="2100558"/>
              <a:ext cx="151635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绝缘保护套层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875759" y="2868559"/>
              <a:ext cx="314030" cy="217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光纤是光纤通信的传输媒体</a:t>
            </a:r>
            <a:r>
              <a:rPr lang="zh-CN" altLang="en-US" dirty="0" smtClean="0"/>
              <a:t>。</a:t>
            </a:r>
            <a:r>
              <a:rPr lang="zh-CN" altLang="en-US" dirty="0"/>
              <a:t>通过</a:t>
            </a:r>
            <a:r>
              <a:rPr lang="zh-CN" altLang="en-US" dirty="0" smtClean="0"/>
              <a:t>传递</a:t>
            </a:r>
            <a:r>
              <a:rPr lang="zh-CN" altLang="en-US" dirty="0"/>
              <a:t>光脉冲来进行通信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其</a:t>
            </a:r>
            <a:r>
              <a:rPr lang="zh-CN" altLang="zh-CN" dirty="0" smtClean="0"/>
              <a:t>传输</a:t>
            </a:r>
            <a:r>
              <a:rPr lang="zh-CN" altLang="zh-CN" dirty="0"/>
              <a:t>带宽远远大于目前其他各种传输媒体的带宽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光缆</a:t>
            </a:r>
            <a:endParaRPr lang="zh-CN" altLang="en-US" dirty="0"/>
          </a:p>
        </p:txBody>
      </p:sp>
      <p:sp>
        <p:nvSpPr>
          <p:cNvPr id="13" name="内容占位符 2"/>
          <p:cNvSpPr txBox="1"/>
          <p:nvPr/>
        </p:nvSpPr>
        <p:spPr>
          <a:xfrm>
            <a:off x="466344" y="1864029"/>
            <a:ext cx="4662889" cy="242375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</a:rPr>
              <a:t>发送端：</a:t>
            </a:r>
            <a:r>
              <a:rPr lang="zh-CN" altLang="en-US" dirty="0" smtClean="0"/>
              <a:t>要有</a:t>
            </a:r>
            <a:r>
              <a:rPr lang="zh-CN" altLang="en-US" dirty="0" smtClean="0">
                <a:solidFill>
                  <a:srgbClr val="0000FF"/>
                </a:solidFill>
              </a:rPr>
              <a:t>光源，</a:t>
            </a:r>
            <a:r>
              <a:rPr lang="zh-CN" altLang="en-US" dirty="0" smtClean="0"/>
              <a:t>在</a:t>
            </a:r>
            <a:r>
              <a:rPr lang="zh-CN" altLang="en-US" dirty="0"/>
              <a:t>电脉冲的作用下能产生出光脉冲。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光源：发光二极管，半导体激光器等。</a:t>
            </a:r>
            <a:endParaRPr lang="zh-CN" altLang="en-US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接收端：</a:t>
            </a:r>
            <a:r>
              <a:rPr lang="zh-CN" altLang="en-US" dirty="0" smtClean="0"/>
              <a:t>要有</a:t>
            </a:r>
            <a:r>
              <a:rPr lang="zh-CN" altLang="en-US" dirty="0" smtClean="0">
                <a:solidFill>
                  <a:srgbClr val="0000FF"/>
                </a:solidFill>
              </a:rPr>
              <a:t>光检测器，</a:t>
            </a:r>
            <a:r>
              <a:rPr lang="zh-CN" altLang="en-US" dirty="0" smtClean="0"/>
              <a:t>利用光电二极管做成，在检测到光脉冲时还原出电脉冲。</a:t>
            </a:r>
            <a:endParaRPr lang="zh-CN" altLang="en-US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5479781" y="2374100"/>
            <a:ext cx="2921787" cy="1860366"/>
            <a:chOff x="5401403" y="2321848"/>
            <a:chExt cx="2921787" cy="1860366"/>
          </a:xfrm>
        </p:grpSpPr>
        <p:grpSp>
          <p:nvGrpSpPr>
            <p:cNvPr id="14" name="组合 13"/>
            <p:cNvGrpSpPr/>
            <p:nvPr/>
          </p:nvGrpSpPr>
          <p:grpSpPr>
            <a:xfrm>
              <a:off x="5401403" y="2321848"/>
              <a:ext cx="2921787" cy="1577787"/>
              <a:chOff x="4437102" y="2182216"/>
              <a:chExt cx="2921787" cy="1577787"/>
            </a:xfrm>
          </p:grpSpPr>
          <p:grpSp>
            <p:nvGrpSpPr>
              <p:cNvPr id="15" name="Group 105"/>
              <p:cNvGrpSpPr/>
              <p:nvPr/>
            </p:nvGrpSpPr>
            <p:grpSpPr bwMode="auto">
              <a:xfrm>
                <a:off x="5201085" y="2190370"/>
                <a:ext cx="617224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33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grpFill/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l" defTabSz="762000" eaLnBrk="0" hangingPunct="0"/>
                  <a:r>
                    <a:rPr kumimoji="1" lang="zh-CN" altLang="en-US" sz="11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发送器</a:t>
                  </a:r>
                  <a:endParaRPr kumimoji="1" lang="zh-CN" altLang="en-US" sz="11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" name="Group 109"/>
              <p:cNvGrpSpPr/>
              <p:nvPr/>
            </p:nvGrpSpPr>
            <p:grpSpPr bwMode="auto">
              <a:xfrm>
                <a:off x="5927477" y="3191724"/>
                <a:ext cx="615107" cy="447587"/>
                <a:chOff x="3760" y="2931"/>
                <a:chExt cx="581" cy="458"/>
              </a:xfrm>
              <a:solidFill>
                <a:srgbClr val="008000"/>
              </a:solidFill>
            </p:grpSpPr>
            <p:sp>
              <p:nvSpPr>
                <p:cNvPr id="31" name="AutoShape 14"/>
                <p:cNvSpPr>
                  <a:spLocks noChangeArrowheads="1"/>
                </p:cNvSpPr>
                <p:nvPr/>
              </p:nvSpPr>
              <p:spPr bwMode="auto">
                <a:xfrm>
                  <a:off x="3805" y="2931"/>
                  <a:ext cx="535" cy="458"/>
                </a:xfrm>
                <a:prstGeom prst="cube">
                  <a:avLst>
                    <a:gd name="adj" fmla="val 13069"/>
                  </a:avLst>
                </a:prstGeom>
                <a:grpFill/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Rectangle 25"/>
                <p:cNvSpPr>
                  <a:spLocks noChangeArrowheads="1"/>
                </p:cNvSpPr>
                <p:nvPr/>
              </p:nvSpPr>
              <p:spPr bwMode="auto">
                <a:xfrm>
                  <a:off x="3760" y="3059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l" defTabSz="762000" eaLnBrk="0" hangingPunct="0"/>
                  <a:r>
                    <a:rPr kumimoji="1" lang="zh-CN" altLang="en-US" sz="11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接收器</a:t>
                  </a:r>
                  <a:endParaRPr kumimoji="1" lang="zh-CN" altLang="en-US" sz="11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7" name="Freeform 52"/>
              <p:cNvSpPr/>
              <p:nvPr/>
            </p:nvSpPr>
            <p:spPr bwMode="auto">
              <a:xfrm>
                <a:off x="4437102" y="2182216"/>
                <a:ext cx="696159" cy="161226"/>
              </a:xfrm>
              <a:custGeom>
                <a:avLst/>
                <a:gdLst>
                  <a:gd name="T0" fmla="*/ 0 w 672"/>
                  <a:gd name="T1" fmla="*/ 288 h 288"/>
                  <a:gd name="T2" fmla="*/ 96 w 672"/>
                  <a:gd name="T3" fmla="*/ 288 h 288"/>
                  <a:gd name="T4" fmla="*/ 96 w 672"/>
                  <a:gd name="T5" fmla="*/ 0 h 288"/>
                  <a:gd name="T6" fmla="*/ 192 w 672"/>
                  <a:gd name="T7" fmla="*/ 0 h 288"/>
                  <a:gd name="T8" fmla="*/ 192 w 672"/>
                  <a:gd name="T9" fmla="*/ 288 h 288"/>
                  <a:gd name="T10" fmla="*/ 288 w 672"/>
                  <a:gd name="T11" fmla="*/ 288 h 288"/>
                  <a:gd name="T12" fmla="*/ 288 w 672"/>
                  <a:gd name="T13" fmla="*/ 0 h 288"/>
                  <a:gd name="T14" fmla="*/ 384 w 672"/>
                  <a:gd name="T15" fmla="*/ 0 h 288"/>
                  <a:gd name="T16" fmla="*/ 384 w 672"/>
                  <a:gd name="T17" fmla="*/ 288 h 288"/>
                  <a:gd name="T18" fmla="*/ 480 w 672"/>
                  <a:gd name="T19" fmla="*/ 288 h 288"/>
                  <a:gd name="T20" fmla="*/ 480 w 672"/>
                  <a:gd name="T21" fmla="*/ 0 h 288"/>
                  <a:gd name="T22" fmla="*/ 576 w 672"/>
                  <a:gd name="T23" fmla="*/ 0 h 288"/>
                  <a:gd name="T24" fmla="*/ 576 w 672"/>
                  <a:gd name="T25" fmla="*/ 288 h 288"/>
                  <a:gd name="T26" fmla="*/ 672 w 672"/>
                  <a:gd name="T2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288">
                    <a:moveTo>
                      <a:pt x="0" y="288"/>
                    </a:moveTo>
                    <a:lnTo>
                      <a:pt x="96" y="288"/>
                    </a:lnTo>
                    <a:lnTo>
                      <a:pt x="96" y="0"/>
                    </a:lnTo>
                    <a:lnTo>
                      <a:pt x="192" y="0"/>
                    </a:lnTo>
                    <a:lnTo>
                      <a:pt x="192" y="288"/>
                    </a:lnTo>
                    <a:lnTo>
                      <a:pt x="288" y="288"/>
                    </a:lnTo>
                    <a:lnTo>
                      <a:pt x="288" y="0"/>
                    </a:lnTo>
                    <a:lnTo>
                      <a:pt x="384" y="0"/>
                    </a:lnTo>
                    <a:lnTo>
                      <a:pt x="384" y="288"/>
                    </a:lnTo>
                    <a:lnTo>
                      <a:pt x="480" y="288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288"/>
                    </a:lnTo>
                    <a:lnTo>
                      <a:pt x="672" y="288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4437102" y="2424506"/>
                <a:ext cx="812683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9" name="Group 105"/>
              <p:cNvGrpSpPr/>
              <p:nvPr/>
            </p:nvGrpSpPr>
            <p:grpSpPr bwMode="auto">
              <a:xfrm>
                <a:off x="6308084" y="2190370"/>
                <a:ext cx="852568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29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 defTabSz="762000" eaLnBrk="0" hangingPunct="0"/>
                  <a:r>
                    <a:rPr kumimoji="1" lang="zh-CN" altLang="en-US" sz="11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光源</a:t>
                  </a:r>
                  <a:endParaRPr kumimoji="1"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5833610" y="2424506"/>
                <a:ext cx="540592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" name="Group 105"/>
              <p:cNvGrpSpPr/>
              <p:nvPr/>
            </p:nvGrpSpPr>
            <p:grpSpPr bwMode="auto">
              <a:xfrm>
                <a:off x="4565878" y="3198076"/>
                <a:ext cx="857819" cy="561927"/>
                <a:chOff x="1210" y="2931"/>
                <a:chExt cx="583" cy="575"/>
              </a:xfrm>
              <a:solidFill>
                <a:srgbClr val="0070C0"/>
              </a:solidFill>
            </p:grpSpPr>
            <p:sp>
              <p:nvSpPr>
                <p:cNvPr id="27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4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 defTabSz="762000" eaLnBrk="0" hangingPunct="0"/>
                  <a:r>
                    <a:rPr kumimoji="1" lang="zh-CN" altLang="en-US" sz="11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光检测器</a:t>
                  </a:r>
                  <a:endParaRPr kumimoji="1"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5445584" y="3421869"/>
                <a:ext cx="540592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52"/>
              <p:cNvSpPr/>
              <p:nvPr/>
            </p:nvSpPr>
            <p:spPr bwMode="auto">
              <a:xfrm>
                <a:off x="6589751" y="3179579"/>
                <a:ext cx="696159" cy="161226"/>
              </a:xfrm>
              <a:custGeom>
                <a:avLst/>
                <a:gdLst>
                  <a:gd name="T0" fmla="*/ 0 w 672"/>
                  <a:gd name="T1" fmla="*/ 288 h 288"/>
                  <a:gd name="T2" fmla="*/ 96 w 672"/>
                  <a:gd name="T3" fmla="*/ 288 h 288"/>
                  <a:gd name="T4" fmla="*/ 96 w 672"/>
                  <a:gd name="T5" fmla="*/ 0 h 288"/>
                  <a:gd name="T6" fmla="*/ 192 w 672"/>
                  <a:gd name="T7" fmla="*/ 0 h 288"/>
                  <a:gd name="T8" fmla="*/ 192 w 672"/>
                  <a:gd name="T9" fmla="*/ 288 h 288"/>
                  <a:gd name="T10" fmla="*/ 288 w 672"/>
                  <a:gd name="T11" fmla="*/ 288 h 288"/>
                  <a:gd name="T12" fmla="*/ 288 w 672"/>
                  <a:gd name="T13" fmla="*/ 0 h 288"/>
                  <a:gd name="T14" fmla="*/ 384 w 672"/>
                  <a:gd name="T15" fmla="*/ 0 h 288"/>
                  <a:gd name="T16" fmla="*/ 384 w 672"/>
                  <a:gd name="T17" fmla="*/ 288 h 288"/>
                  <a:gd name="T18" fmla="*/ 480 w 672"/>
                  <a:gd name="T19" fmla="*/ 288 h 288"/>
                  <a:gd name="T20" fmla="*/ 480 w 672"/>
                  <a:gd name="T21" fmla="*/ 0 h 288"/>
                  <a:gd name="T22" fmla="*/ 576 w 672"/>
                  <a:gd name="T23" fmla="*/ 0 h 288"/>
                  <a:gd name="T24" fmla="*/ 576 w 672"/>
                  <a:gd name="T25" fmla="*/ 288 h 288"/>
                  <a:gd name="T26" fmla="*/ 672 w 672"/>
                  <a:gd name="T2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288">
                    <a:moveTo>
                      <a:pt x="0" y="288"/>
                    </a:moveTo>
                    <a:lnTo>
                      <a:pt x="96" y="288"/>
                    </a:lnTo>
                    <a:lnTo>
                      <a:pt x="96" y="0"/>
                    </a:lnTo>
                    <a:lnTo>
                      <a:pt x="192" y="0"/>
                    </a:lnTo>
                    <a:lnTo>
                      <a:pt x="192" y="288"/>
                    </a:lnTo>
                    <a:lnTo>
                      <a:pt x="288" y="288"/>
                    </a:lnTo>
                    <a:lnTo>
                      <a:pt x="288" y="0"/>
                    </a:lnTo>
                    <a:lnTo>
                      <a:pt x="384" y="0"/>
                    </a:lnTo>
                    <a:lnTo>
                      <a:pt x="384" y="288"/>
                    </a:lnTo>
                    <a:lnTo>
                      <a:pt x="480" y="288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288"/>
                    </a:lnTo>
                    <a:lnTo>
                      <a:pt x="672" y="288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6546206" y="3421869"/>
                <a:ext cx="812683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5" name="肘形连接符 24"/>
              <p:cNvCxnSpPr>
                <a:stCxn id="30" idx="3"/>
                <a:endCxn id="27" idx="2"/>
              </p:cNvCxnSpPr>
              <p:nvPr/>
            </p:nvCxnSpPr>
            <p:spPr>
              <a:xfrm flipH="1">
                <a:off x="4633562" y="2453743"/>
                <a:ext cx="2524165" cy="997374"/>
              </a:xfrm>
              <a:prstGeom prst="bentConnector5">
                <a:avLst>
                  <a:gd name="adj1" fmla="val -9056"/>
                  <a:gd name="adj2" fmla="val 51664"/>
                  <a:gd name="adj3" fmla="val 109056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5689753" y="2693320"/>
                <a:ext cx="5437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光缆</a:t>
                </a:r>
                <a:endPara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5479617" y="3874437"/>
              <a:ext cx="28243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基本的光纤通信系统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268" name="Picture 4" descr="Fiber Optics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190" y="1283119"/>
            <a:ext cx="1246362" cy="87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多模光纤 </a:t>
            </a:r>
            <a:endParaRPr lang="zh-CN" altLang="en-US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可以存在</a:t>
            </a:r>
            <a:r>
              <a:rPr lang="zh-CN" altLang="en-US" dirty="0">
                <a:solidFill>
                  <a:srgbClr val="0000FF"/>
                </a:solidFill>
              </a:rPr>
              <a:t>多条</a:t>
            </a:r>
            <a:r>
              <a:rPr lang="zh-CN" altLang="en-US" dirty="0"/>
              <a:t>不同角度入射的</a:t>
            </a:r>
            <a:r>
              <a:rPr lang="zh-CN" altLang="en-US" dirty="0">
                <a:solidFill>
                  <a:srgbClr val="0000FF"/>
                </a:solidFill>
              </a:rPr>
              <a:t>光线</a:t>
            </a:r>
            <a:r>
              <a:rPr lang="zh-CN" altLang="en-US" dirty="0"/>
              <a:t>在一条光纤中传输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光脉冲在多模光纤中传输时会逐渐展宽，造成</a:t>
            </a:r>
            <a:r>
              <a:rPr lang="zh-CN" altLang="en-US" dirty="0" smtClean="0"/>
              <a:t>失真，只</a:t>
            </a:r>
            <a:r>
              <a:rPr lang="zh-CN" altLang="en-US" dirty="0"/>
              <a:t>适合于近距离传输。</a:t>
            </a:r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单模光纤</a:t>
            </a:r>
            <a:endParaRPr lang="zh-CN" altLang="en-US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其直径减小到只有一个光的波长（几个微米），</a:t>
            </a:r>
            <a:r>
              <a:rPr lang="zh-CN" altLang="en-US" dirty="0" smtClean="0"/>
              <a:t>可</a:t>
            </a:r>
            <a:r>
              <a:rPr lang="zh-CN" altLang="en-US" dirty="0"/>
              <a:t>使光线一直向前传播，而</a:t>
            </a:r>
            <a:r>
              <a:rPr lang="zh-CN" altLang="en-US" dirty="0">
                <a:solidFill>
                  <a:srgbClr val="0000FF"/>
                </a:solidFill>
              </a:rPr>
              <a:t>不会产生多次反射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制造成本</a:t>
            </a:r>
            <a:r>
              <a:rPr lang="zh-CN" altLang="en-US" dirty="0"/>
              <a:t>较高</a:t>
            </a:r>
            <a:r>
              <a:rPr lang="zh-CN" altLang="en-US" dirty="0" smtClean="0"/>
              <a:t>，但衰</a:t>
            </a:r>
            <a:r>
              <a:rPr lang="zh-CN" altLang="en-US" dirty="0"/>
              <a:t>耗</a:t>
            </a:r>
            <a:r>
              <a:rPr lang="zh-CN" altLang="en-US" dirty="0" smtClean="0"/>
              <a:t>较小。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光源</a:t>
            </a:r>
            <a:r>
              <a:rPr lang="zh-CN" altLang="en-US" dirty="0"/>
              <a:t>要使用昂贵的半导体激光器</a:t>
            </a:r>
            <a:r>
              <a:rPr lang="zh-CN" altLang="en-US" dirty="0" smtClean="0"/>
              <a:t>，不能</a:t>
            </a:r>
            <a:r>
              <a:rPr lang="zh-CN" altLang="en-US" dirty="0"/>
              <a:t>使用较便宜的发光二极管。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多模光纤与单模光纤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多模光纤与单模光纤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56963" y="1067665"/>
            <a:ext cx="8048776" cy="291214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2277820" y="1673073"/>
            <a:ext cx="4648822" cy="5602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2264907" y="1566779"/>
            <a:ext cx="4648822" cy="2384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2275668" y="2137946"/>
            <a:ext cx="4648822" cy="2384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33"/>
          <p:cNvGrpSpPr/>
          <p:nvPr/>
        </p:nvGrpSpPr>
        <p:grpSpPr bwMode="auto">
          <a:xfrm>
            <a:off x="2275668" y="1565786"/>
            <a:ext cx="4648822" cy="810561"/>
            <a:chOff x="912" y="912"/>
            <a:chExt cx="4608" cy="816"/>
          </a:xfrm>
        </p:grpSpPr>
        <p:sp>
          <p:nvSpPr>
            <p:cNvPr id="9" name="Line 34"/>
            <p:cNvSpPr>
              <a:spLocks noChangeShapeType="1"/>
            </p:cNvSpPr>
            <p:nvPr/>
          </p:nvSpPr>
          <p:spPr bwMode="auto">
            <a:xfrm>
              <a:off x="912" y="91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35"/>
            <p:cNvSpPr>
              <a:spLocks noChangeShapeType="1"/>
            </p:cNvSpPr>
            <p:nvPr/>
          </p:nvSpPr>
          <p:spPr bwMode="auto">
            <a:xfrm>
              <a:off x="912" y="115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36"/>
            <p:cNvSpPr>
              <a:spLocks noChangeShapeType="1"/>
            </p:cNvSpPr>
            <p:nvPr/>
          </p:nvSpPr>
          <p:spPr bwMode="auto">
            <a:xfrm>
              <a:off x="912" y="148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37"/>
            <p:cNvSpPr>
              <a:spLocks noChangeShapeType="1"/>
            </p:cNvSpPr>
            <p:nvPr/>
          </p:nvSpPr>
          <p:spPr bwMode="auto">
            <a:xfrm>
              <a:off x="912" y="172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Line 38"/>
          <p:cNvSpPr>
            <a:spLocks noChangeShapeType="1"/>
          </p:cNvSpPr>
          <p:nvPr/>
        </p:nvSpPr>
        <p:spPr bwMode="auto">
          <a:xfrm>
            <a:off x="2183122" y="1968086"/>
            <a:ext cx="4816697" cy="298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Group 39"/>
          <p:cNvGrpSpPr/>
          <p:nvPr/>
        </p:nvGrpSpPr>
        <p:grpSpPr bwMode="auto">
          <a:xfrm>
            <a:off x="1476116" y="1339310"/>
            <a:ext cx="6280213" cy="894005"/>
            <a:chOff x="15" y="1206"/>
            <a:chExt cx="5836" cy="900"/>
          </a:xfrm>
        </p:grpSpPr>
        <p:grpSp>
          <p:nvGrpSpPr>
            <p:cNvPr id="15" name="Group 40"/>
            <p:cNvGrpSpPr/>
            <p:nvPr/>
          </p:nvGrpSpPr>
          <p:grpSpPr bwMode="auto">
            <a:xfrm>
              <a:off x="15" y="1232"/>
              <a:ext cx="839" cy="874"/>
              <a:chOff x="15" y="1232"/>
              <a:chExt cx="839" cy="874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77" y="1578"/>
                <a:ext cx="480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Line 42"/>
              <p:cNvSpPr>
                <a:spLocks noChangeShapeType="1"/>
              </p:cNvSpPr>
              <p:nvPr/>
            </p:nvSpPr>
            <p:spPr bwMode="auto">
              <a:xfrm>
                <a:off x="417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43"/>
              <p:cNvSpPr/>
              <p:nvPr/>
            </p:nvSpPr>
            <p:spPr bwMode="auto">
              <a:xfrm>
                <a:off x="177" y="1580"/>
                <a:ext cx="480" cy="526"/>
              </a:xfrm>
              <a:custGeom>
                <a:avLst/>
                <a:gdLst>
                  <a:gd name="T0" fmla="*/ 0 w 672"/>
                  <a:gd name="T1" fmla="*/ 670 h 670"/>
                  <a:gd name="T2" fmla="*/ 126 w 672"/>
                  <a:gd name="T3" fmla="*/ 637 h 670"/>
                  <a:gd name="T4" fmla="*/ 192 w 672"/>
                  <a:gd name="T5" fmla="*/ 526 h 670"/>
                  <a:gd name="T6" fmla="*/ 240 w 672"/>
                  <a:gd name="T7" fmla="*/ 334 h 670"/>
                  <a:gd name="T8" fmla="*/ 279 w 672"/>
                  <a:gd name="T9" fmla="*/ 139 h 670"/>
                  <a:gd name="T10" fmla="*/ 303 w 672"/>
                  <a:gd name="T11" fmla="*/ 40 h 670"/>
                  <a:gd name="T12" fmla="*/ 339 w 672"/>
                  <a:gd name="T13" fmla="*/ 1 h 670"/>
                  <a:gd name="T14" fmla="*/ 369 w 672"/>
                  <a:gd name="T15" fmla="*/ 34 h 670"/>
                  <a:gd name="T16" fmla="*/ 396 w 672"/>
                  <a:gd name="T17" fmla="*/ 136 h 670"/>
                  <a:gd name="T18" fmla="*/ 432 w 672"/>
                  <a:gd name="T19" fmla="*/ 337 h 670"/>
                  <a:gd name="T20" fmla="*/ 456 w 672"/>
                  <a:gd name="T21" fmla="*/ 457 h 670"/>
                  <a:gd name="T22" fmla="*/ 504 w 672"/>
                  <a:gd name="T23" fmla="*/ 595 h 670"/>
                  <a:gd name="T24" fmla="*/ 573 w 672"/>
                  <a:gd name="T25" fmla="*/ 643 h 670"/>
                  <a:gd name="T26" fmla="*/ 612 w 672"/>
                  <a:gd name="T27" fmla="*/ 655 h 670"/>
                  <a:gd name="T28" fmla="*/ 672 w 672"/>
                  <a:gd name="T29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2" h="670">
                    <a:moveTo>
                      <a:pt x="0" y="670"/>
                    </a:moveTo>
                    <a:cubicBezTo>
                      <a:pt x="21" y="664"/>
                      <a:pt x="94" y="661"/>
                      <a:pt x="126" y="637"/>
                    </a:cubicBezTo>
                    <a:cubicBezTo>
                      <a:pt x="158" y="613"/>
                      <a:pt x="173" y="576"/>
                      <a:pt x="192" y="526"/>
                    </a:cubicBezTo>
                    <a:cubicBezTo>
                      <a:pt x="211" y="476"/>
                      <a:pt x="226" y="398"/>
                      <a:pt x="240" y="334"/>
                    </a:cubicBezTo>
                    <a:cubicBezTo>
                      <a:pt x="254" y="270"/>
                      <a:pt x="269" y="188"/>
                      <a:pt x="279" y="139"/>
                    </a:cubicBezTo>
                    <a:cubicBezTo>
                      <a:pt x="289" y="90"/>
                      <a:pt x="293" y="63"/>
                      <a:pt x="303" y="40"/>
                    </a:cubicBezTo>
                    <a:cubicBezTo>
                      <a:pt x="313" y="17"/>
                      <a:pt x="328" y="2"/>
                      <a:pt x="339" y="1"/>
                    </a:cubicBezTo>
                    <a:cubicBezTo>
                      <a:pt x="350" y="0"/>
                      <a:pt x="360" y="12"/>
                      <a:pt x="369" y="34"/>
                    </a:cubicBezTo>
                    <a:cubicBezTo>
                      <a:pt x="378" y="56"/>
                      <a:pt x="386" y="86"/>
                      <a:pt x="396" y="136"/>
                    </a:cubicBezTo>
                    <a:cubicBezTo>
                      <a:pt x="406" y="186"/>
                      <a:pt x="422" y="284"/>
                      <a:pt x="432" y="337"/>
                    </a:cubicBezTo>
                    <a:cubicBezTo>
                      <a:pt x="442" y="390"/>
                      <a:pt x="444" y="414"/>
                      <a:pt x="456" y="457"/>
                    </a:cubicBezTo>
                    <a:cubicBezTo>
                      <a:pt x="468" y="500"/>
                      <a:pt x="485" y="564"/>
                      <a:pt x="504" y="595"/>
                    </a:cubicBezTo>
                    <a:cubicBezTo>
                      <a:pt x="523" y="626"/>
                      <a:pt x="555" y="633"/>
                      <a:pt x="573" y="643"/>
                    </a:cubicBezTo>
                    <a:cubicBezTo>
                      <a:pt x="591" y="653"/>
                      <a:pt x="596" y="651"/>
                      <a:pt x="612" y="655"/>
                    </a:cubicBezTo>
                    <a:cubicBezTo>
                      <a:pt x="628" y="659"/>
                      <a:pt x="660" y="667"/>
                      <a:pt x="672" y="670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Text Box 44"/>
              <p:cNvSpPr txBox="1">
                <a:spLocks noChangeArrowheads="1"/>
              </p:cNvSpPr>
              <p:nvPr/>
            </p:nvSpPr>
            <p:spPr bwMode="auto">
              <a:xfrm>
                <a:off x="15" y="1232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zh-CN" altLang="en-US" sz="14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输入脉冲</a:t>
                </a:r>
                <a:endParaRPr kumimoji="1" lang="zh-CN" altLang="en-US" sz="14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Group 45"/>
            <p:cNvGrpSpPr/>
            <p:nvPr/>
          </p:nvGrpSpPr>
          <p:grpSpPr bwMode="auto">
            <a:xfrm>
              <a:off x="5012" y="1206"/>
              <a:ext cx="839" cy="900"/>
              <a:chOff x="5012" y="1206"/>
              <a:chExt cx="839" cy="900"/>
            </a:xfrm>
          </p:grpSpPr>
          <p:sp>
            <p:nvSpPr>
              <p:cNvPr id="17" name="Rectangle 46"/>
              <p:cNvSpPr>
                <a:spLocks noChangeArrowheads="1"/>
              </p:cNvSpPr>
              <p:nvPr/>
            </p:nvSpPr>
            <p:spPr bwMode="auto">
              <a:xfrm>
                <a:off x="5110" y="1578"/>
                <a:ext cx="476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Line 47"/>
              <p:cNvSpPr>
                <a:spLocks noChangeShapeType="1"/>
              </p:cNvSpPr>
              <p:nvPr/>
            </p:nvSpPr>
            <p:spPr bwMode="auto">
              <a:xfrm>
                <a:off x="5348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48"/>
              <p:cNvSpPr/>
              <p:nvPr/>
            </p:nvSpPr>
            <p:spPr bwMode="auto">
              <a:xfrm>
                <a:off x="5108" y="1726"/>
                <a:ext cx="480" cy="222"/>
              </a:xfrm>
              <a:custGeom>
                <a:avLst/>
                <a:gdLst>
                  <a:gd name="T0" fmla="*/ 0 w 678"/>
                  <a:gd name="T1" fmla="*/ 280 h 283"/>
                  <a:gd name="T2" fmla="*/ 87 w 678"/>
                  <a:gd name="T3" fmla="*/ 244 h 283"/>
                  <a:gd name="T4" fmla="*/ 150 w 678"/>
                  <a:gd name="T5" fmla="*/ 193 h 283"/>
                  <a:gd name="T6" fmla="*/ 201 w 678"/>
                  <a:gd name="T7" fmla="*/ 130 h 283"/>
                  <a:gd name="T8" fmla="*/ 258 w 678"/>
                  <a:gd name="T9" fmla="*/ 43 h 283"/>
                  <a:gd name="T10" fmla="*/ 339 w 678"/>
                  <a:gd name="T11" fmla="*/ 1 h 283"/>
                  <a:gd name="T12" fmla="*/ 426 w 678"/>
                  <a:gd name="T13" fmla="*/ 37 h 283"/>
                  <a:gd name="T14" fmla="*/ 492 w 678"/>
                  <a:gd name="T15" fmla="*/ 139 h 283"/>
                  <a:gd name="T16" fmla="*/ 528 w 678"/>
                  <a:gd name="T17" fmla="*/ 190 h 283"/>
                  <a:gd name="T18" fmla="*/ 591 w 678"/>
                  <a:gd name="T19" fmla="*/ 238 h 283"/>
                  <a:gd name="T20" fmla="*/ 678 w 678"/>
                  <a:gd name="T21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8" h="283">
                    <a:moveTo>
                      <a:pt x="0" y="280"/>
                    </a:moveTo>
                    <a:cubicBezTo>
                      <a:pt x="14" y="274"/>
                      <a:pt x="62" y="258"/>
                      <a:pt x="87" y="244"/>
                    </a:cubicBezTo>
                    <a:cubicBezTo>
                      <a:pt x="112" y="230"/>
                      <a:pt x="131" y="212"/>
                      <a:pt x="150" y="193"/>
                    </a:cubicBezTo>
                    <a:cubicBezTo>
                      <a:pt x="169" y="174"/>
                      <a:pt x="183" y="155"/>
                      <a:pt x="201" y="130"/>
                    </a:cubicBezTo>
                    <a:cubicBezTo>
                      <a:pt x="219" y="105"/>
                      <a:pt x="235" y="64"/>
                      <a:pt x="258" y="43"/>
                    </a:cubicBezTo>
                    <a:cubicBezTo>
                      <a:pt x="281" y="22"/>
                      <a:pt x="311" y="2"/>
                      <a:pt x="339" y="1"/>
                    </a:cubicBezTo>
                    <a:cubicBezTo>
                      <a:pt x="367" y="0"/>
                      <a:pt x="401" y="14"/>
                      <a:pt x="426" y="37"/>
                    </a:cubicBezTo>
                    <a:cubicBezTo>
                      <a:pt x="451" y="60"/>
                      <a:pt x="475" y="113"/>
                      <a:pt x="492" y="139"/>
                    </a:cubicBezTo>
                    <a:cubicBezTo>
                      <a:pt x="509" y="165"/>
                      <a:pt x="512" y="174"/>
                      <a:pt x="528" y="190"/>
                    </a:cubicBezTo>
                    <a:cubicBezTo>
                      <a:pt x="544" y="206"/>
                      <a:pt x="566" y="222"/>
                      <a:pt x="591" y="238"/>
                    </a:cubicBezTo>
                    <a:cubicBezTo>
                      <a:pt x="616" y="254"/>
                      <a:pt x="660" y="274"/>
                      <a:pt x="678" y="283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Text Box 49"/>
              <p:cNvSpPr txBox="1">
                <a:spLocks noChangeArrowheads="1"/>
              </p:cNvSpPr>
              <p:nvPr/>
            </p:nvSpPr>
            <p:spPr bwMode="auto">
              <a:xfrm>
                <a:off x="5012" y="1206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zh-CN" altLang="en-US" sz="14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输出脉冲</a:t>
                </a:r>
                <a:endParaRPr kumimoji="1" lang="zh-CN" altLang="en-US" sz="14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2264907" y="1799219"/>
            <a:ext cx="4657432" cy="333760"/>
            <a:chOff x="2264907" y="1874555"/>
            <a:chExt cx="4657432" cy="333760"/>
          </a:xfrm>
        </p:grpSpPr>
        <p:sp>
          <p:nvSpPr>
            <p:cNvPr id="26" name="Freeform 30"/>
            <p:cNvSpPr/>
            <p:nvPr/>
          </p:nvSpPr>
          <p:spPr bwMode="auto">
            <a:xfrm>
              <a:off x="2338083" y="1874555"/>
              <a:ext cx="4584256" cy="333760"/>
            </a:xfrm>
            <a:custGeom>
              <a:avLst/>
              <a:gdLst>
                <a:gd name="T0" fmla="*/ 0 w 4260"/>
                <a:gd name="T1" fmla="*/ 150 h 336"/>
                <a:gd name="T2" fmla="*/ 666 w 4260"/>
                <a:gd name="T3" fmla="*/ 0 h 336"/>
                <a:gd name="T4" fmla="*/ 2310 w 4260"/>
                <a:gd name="T5" fmla="*/ 336 h 336"/>
                <a:gd name="T6" fmla="*/ 3936 w 4260"/>
                <a:gd name="T7" fmla="*/ 0 h 336"/>
                <a:gd name="T8" fmla="*/ 4260 w 4260"/>
                <a:gd name="T9" fmla="*/ 7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0" h="336">
                  <a:moveTo>
                    <a:pt x="0" y="150"/>
                  </a:moveTo>
                  <a:lnTo>
                    <a:pt x="666" y="0"/>
                  </a:lnTo>
                  <a:lnTo>
                    <a:pt x="2310" y="336"/>
                  </a:lnTo>
                  <a:lnTo>
                    <a:pt x="3936" y="0"/>
                  </a:lnTo>
                  <a:lnTo>
                    <a:pt x="4260" y="72"/>
                  </a:lnTo>
                </a:path>
              </a:pathLst>
            </a:custGeom>
            <a:noFill/>
            <a:ln w="38100" cmpd="sng">
              <a:solidFill>
                <a:srgbClr val="CC00CC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1"/>
            <p:cNvSpPr/>
            <p:nvPr/>
          </p:nvSpPr>
          <p:spPr bwMode="auto">
            <a:xfrm>
              <a:off x="2264907" y="1874556"/>
              <a:ext cx="4644518" cy="327800"/>
            </a:xfrm>
            <a:custGeom>
              <a:avLst/>
              <a:gdLst>
                <a:gd name="T0" fmla="*/ 0 w 4316"/>
                <a:gd name="T1" fmla="*/ 128 h 330"/>
                <a:gd name="T2" fmla="*/ 434 w 4316"/>
                <a:gd name="T3" fmla="*/ 0 h 330"/>
                <a:gd name="T4" fmla="*/ 1586 w 4316"/>
                <a:gd name="T5" fmla="*/ 330 h 330"/>
                <a:gd name="T6" fmla="*/ 2738 w 4316"/>
                <a:gd name="T7" fmla="*/ 0 h 330"/>
                <a:gd name="T8" fmla="*/ 3944 w 4316"/>
                <a:gd name="T9" fmla="*/ 330 h 330"/>
                <a:gd name="T10" fmla="*/ 4316 w 4316"/>
                <a:gd name="T11" fmla="*/ 204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6" h="330">
                  <a:moveTo>
                    <a:pt x="0" y="128"/>
                  </a:moveTo>
                  <a:lnTo>
                    <a:pt x="434" y="0"/>
                  </a:lnTo>
                  <a:lnTo>
                    <a:pt x="1586" y="330"/>
                  </a:lnTo>
                  <a:lnTo>
                    <a:pt x="2738" y="0"/>
                  </a:lnTo>
                  <a:lnTo>
                    <a:pt x="3944" y="330"/>
                  </a:lnTo>
                  <a:lnTo>
                    <a:pt x="4316" y="204"/>
                  </a:lnTo>
                </a:path>
              </a:pathLst>
            </a:custGeom>
            <a:noFill/>
            <a:ln w="38100" cmpd="sng">
              <a:solidFill>
                <a:srgbClr val="CC00CC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 Box 52"/>
          <p:cNvSpPr txBox="1">
            <a:spLocks noChangeArrowheads="1"/>
          </p:cNvSpPr>
          <p:nvPr/>
        </p:nvSpPr>
        <p:spPr bwMode="auto">
          <a:xfrm>
            <a:off x="4113645" y="1247000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多模光纤</a:t>
            </a:r>
            <a:endParaRPr lang="zh-CN" altLang="en-US" sz="1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476115" y="2645551"/>
            <a:ext cx="6280213" cy="921818"/>
            <a:chOff x="1476115" y="2720887"/>
            <a:chExt cx="6280213" cy="921818"/>
          </a:xfrm>
        </p:grpSpPr>
        <p:grpSp>
          <p:nvGrpSpPr>
            <p:cNvPr id="31" name="Group 2"/>
            <p:cNvGrpSpPr/>
            <p:nvPr/>
          </p:nvGrpSpPr>
          <p:grpSpPr bwMode="auto">
            <a:xfrm>
              <a:off x="1476115" y="2720887"/>
              <a:ext cx="6280213" cy="921818"/>
              <a:chOff x="15" y="2758"/>
              <a:chExt cx="5836" cy="928"/>
            </a:xfrm>
          </p:grpSpPr>
          <p:grpSp>
            <p:nvGrpSpPr>
              <p:cNvPr id="33" name="Group 3"/>
              <p:cNvGrpSpPr/>
              <p:nvPr/>
            </p:nvGrpSpPr>
            <p:grpSpPr bwMode="auto">
              <a:xfrm>
                <a:off x="768" y="3158"/>
                <a:ext cx="4320" cy="528"/>
                <a:chOff x="768" y="3072"/>
                <a:chExt cx="4320" cy="528"/>
              </a:xfrm>
            </p:grpSpPr>
            <p:sp>
              <p:nvSpPr>
                <p:cNvPr id="50" name="Rectangle 4"/>
                <p:cNvSpPr>
                  <a:spLocks noChangeArrowheads="1"/>
                </p:cNvSpPr>
                <p:nvPr/>
              </p:nvSpPr>
              <p:spPr bwMode="auto">
                <a:xfrm>
                  <a:off x="768" y="3168"/>
                  <a:ext cx="4320" cy="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51" name="Group 5"/>
                <p:cNvGrpSpPr/>
                <p:nvPr/>
              </p:nvGrpSpPr>
              <p:grpSpPr bwMode="auto">
                <a:xfrm>
                  <a:off x="768" y="3072"/>
                  <a:ext cx="4320" cy="528"/>
                  <a:chOff x="768" y="3072"/>
                  <a:chExt cx="4320" cy="528"/>
                </a:xfrm>
              </p:grpSpPr>
              <p:sp>
                <p:nvSpPr>
                  <p:cNvPr id="52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072"/>
                    <a:ext cx="4320" cy="190"/>
                  </a:xfrm>
                  <a:prstGeom prst="rect">
                    <a:avLst/>
                  </a:prstGeom>
                  <a:solidFill>
                    <a:srgbClr val="99FF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410"/>
                    <a:ext cx="4320" cy="190"/>
                  </a:xfrm>
                  <a:prstGeom prst="rect">
                    <a:avLst/>
                  </a:prstGeom>
                  <a:solidFill>
                    <a:srgbClr val="99FF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4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072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5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262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410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600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34" name="Group 13"/>
              <p:cNvGrpSpPr/>
              <p:nvPr/>
            </p:nvGrpSpPr>
            <p:grpSpPr bwMode="auto">
              <a:xfrm>
                <a:off x="15" y="2758"/>
                <a:ext cx="5836" cy="900"/>
                <a:chOff x="15" y="2848"/>
                <a:chExt cx="5836" cy="900"/>
              </a:xfrm>
            </p:grpSpPr>
            <p:grpSp>
              <p:nvGrpSpPr>
                <p:cNvPr id="36" name="Group 14"/>
                <p:cNvGrpSpPr/>
                <p:nvPr/>
              </p:nvGrpSpPr>
              <p:grpSpPr bwMode="auto">
                <a:xfrm>
                  <a:off x="15" y="2849"/>
                  <a:ext cx="839" cy="899"/>
                  <a:chOff x="15" y="2849"/>
                  <a:chExt cx="839" cy="899"/>
                </a:xfrm>
              </p:grpSpPr>
              <p:grpSp>
                <p:nvGrpSpPr>
                  <p:cNvPr id="44" name="Group 15"/>
                  <p:cNvGrpSpPr/>
                  <p:nvPr/>
                </p:nvGrpSpPr>
                <p:grpSpPr bwMode="auto">
                  <a:xfrm>
                    <a:off x="158" y="3220"/>
                    <a:ext cx="480" cy="528"/>
                    <a:chOff x="240" y="2448"/>
                    <a:chExt cx="480" cy="528"/>
                  </a:xfrm>
                </p:grpSpPr>
                <p:grpSp>
                  <p:nvGrpSpPr>
                    <p:cNvPr id="46" name="Group 16"/>
                    <p:cNvGrpSpPr/>
                    <p:nvPr/>
                  </p:nvGrpSpPr>
                  <p:grpSpPr bwMode="auto">
                    <a:xfrm>
                      <a:off x="240" y="2448"/>
                      <a:ext cx="480" cy="528"/>
                      <a:chOff x="240" y="2448"/>
                      <a:chExt cx="672" cy="672"/>
                    </a:xfrm>
                  </p:grpSpPr>
                  <p:sp>
                    <p:nvSpPr>
                      <p:cNvPr id="48" name="Rectangl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0" y="2448"/>
                        <a:ext cx="672" cy="6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333399"/>
                        </a:solidFill>
                        <a:miter lim="800000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49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448"/>
                        <a:ext cx="0" cy="672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333399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47" name="Freeform 19"/>
                    <p:cNvSpPr/>
                    <p:nvPr/>
                  </p:nvSpPr>
                  <p:spPr bwMode="auto">
                    <a:xfrm>
                      <a:off x="240" y="2450"/>
                      <a:ext cx="480" cy="526"/>
                    </a:xfrm>
                    <a:custGeom>
                      <a:avLst/>
                      <a:gdLst>
                        <a:gd name="T0" fmla="*/ 0 w 672"/>
                        <a:gd name="T1" fmla="*/ 670 h 670"/>
                        <a:gd name="T2" fmla="*/ 126 w 672"/>
                        <a:gd name="T3" fmla="*/ 637 h 670"/>
                        <a:gd name="T4" fmla="*/ 192 w 672"/>
                        <a:gd name="T5" fmla="*/ 526 h 670"/>
                        <a:gd name="T6" fmla="*/ 240 w 672"/>
                        <a:gd name="T7" fmla="*/ 334 h 670"/>
                        <a:gd name="T8" fmla="*/ 279 w 672"/>
                        <a:gd name="T9" fmla="*/ 139 h 670"/>
                        <a:gd name="T10" fmla="*/ 303 w 672"/>
                        <a:gd name="T11" fmla="*/ 40 h 670"/>
                        <a:gd name="T12" fmla="*/ 339 w 672"/>
                        <a:gd name="T13" fmla="*/ 1 h 670"/>
                        <a:gd name="T14" fmla="*/ 369 w 672"/>
                        <a:gd name="T15" fmla="*/ 34 h 670"/>
                        <a:gd name="T16" fmla="*/ 396 w 672"/>
                        <a:gd name="T17" fmla="*/ 136 h 670"/>
                        <a:gd name="T18" fmla="*/ 432 w 672"/>
                        <a:gd name="T19" fmla="*/ 337 h 670"/>
                        <a:gd name="T20" fmla="*/ 456 w 672"/>
                        <a:gd name="T21" fmla="*/ 457 h 670"/>
                        <a:gd name="T22" fmla="*/ 504 w 672"/>
                        <a:gd name="T23" fmla="*/ 595 h 670"/>
                        <a:gd name="T24" fmla="*/ 573 w 672"/>
                        <a:gd name="T25" fmla="*/ 643 h 670"/>
                        <a:gd name="T26" fmla="*/ 612 w 672"/>
                        <a:gd name="T27" fmla="*/ 655 h 670"/>
                        <a:gd name="T28" fmla="*/ 672 w 672"/>
                        <a:gd name="T29" fmla="*/ 670 h 6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672" h="670">
                          <a:moveTo>
                            <a:pt x="0" y="670"/>
                          </a:moveTo>
                          <a:cubicBezTo>
                            <a:pt x="21" y="664"/>
                            <a:pt x="94" y="661"/>
                            <a:pt x="126" y="637"/>
                          </a:cubicBezTo>
                          <a:cubicBezTo>
                            <a:pt x="158" y="613"/>
                            <a:pt x="173" y="576"/>
                            <a:pt x="192" y="526"/>
                          </a:cubicBezTo>
                          <a:cubicBezTo>
                            <a:pt x="211" y="476"/>
                            <a:pt x="226" y="398"/>
                            <a:pt x="240" y="334"/>
                          </a:cubicBezTo>
                          <a:cubicBezTo>
                            <a:pt x="254" y="270"/>
                            <a:pt x="269" y="188"/>
                            <a:pt x="279" y="139"/>
                          </a:cubicBezTo>
                          <a:cubicBezTo>
                            <a:pt x="289" y="90"/>
                            <a:pt x="293" y="63"/>
                            <a:pt x="303" y="40"/>
                          </a:cubicBezTo>
                          <a:cubicBezTo>
                            <a:pt x="313" y="17"/>
                            <a:pt x="328" y="2"/>
                            <a:pt x="339" y="1"/>
                          </a:cubicBezTo>
                          <a:cubicBezTo>
                            <a:pt x="350" y="0"/>
                            <a:pt x="360" y="12"/>
                            <a:pt x="369" y="34"/>
                          </a:cubicBezTo>
                          <a:cubicBezTo>
                            <a:pt x="378" y="56"/>
                            <a:pt x="386" y="86"/>
                            <a:pt x="396" y="136"/>
                          </a:cubicBezTo>
                          <a:cubicBezTo>
                            <a:pt x="406" y="186"/>
                            <a:pt x="422" y="284"/>
                            <a:pt x="432" y="337"/>
                          </a:cubicBezTo>
                          <a:cubicBezTo>
                            <a:pt x="442" y="390"/>
                            <a:pt x="444" y="414"/>
                            <a:pt x="456" y="457"/>
                          </a:cubicBezTo>
                          <a:cubicBezTo>
                            <a:pt x="468" y="500"/>
                            <a:pt x="485" y="564"/>
                            <a:pt x="504" y="595"/>
                          </a:cubicBezTo>
                          <a:cubicBezTo>
                            <a:pt x="523" y="626"/>
                            <a:pt x="555" y="633"/>
                            <a:pt x="573" y="643"/>
                          </a:cubicBezTo>
                          <a:cubicBezTo>
                            <a:pt x="591" y="653"/>
                            <a:pt x="596" y="651"/>
                            <a:pt x="612" y="655"/>
                          </a:cubicBezTo>
                          <a:cubicBezTo>
                            <a:pt x="628" y="659"/>
                            <a:pt x="660" y="667"/>
                            <a:pt x="672" y="670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333399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1400" b="1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45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" y="2849"/>
                    <a:ext cx="83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kumimoji="1" lang="zh-CN" altLang="en-US" sz="1400" b="1" dirty="0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输入脉冲</a:t>
                    </a:r>
                    <a:endParaRPr kumimoji="1" lang="zh-CN" altLang="en-US" sz="1400" b="1" dirty="0">
                      <a:solidFill>
                        <a:srgbClr val="0000C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7" name="Group 21"/>
                <p:cNvGrpSpPr/>
                <p:nvPr/>
              </p:nvGrpSpPr>
              <p:grpSpPr bwMode="auto">
                <a:xfrm>
                  <a:off x="5012" y="2848"/>
                  <a:ext cx="839" cy="900"/>
                  <a:chOff x="5012" y="2848"/>
                  <a:chExt cx="839" cy="900"/>
                </a:xfrm>
              </p:grpSpPr>
              <p:sp>
                <p:nvSpPr>
                  <p:cNvPr id="3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12" y="2848"/>
                    <a:ext cx="83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kumimoji="1" lang="zh-CN" altLang="en-US" sz="1400" b="1" dirty="0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输出脉冲</a:t>
                    </a:r>
                    <a:endParaRPr kumimoji="1" lang="zh-CN" altLang="en-US" sz="1400" b="1" dirty="0">
                      <a:solidFill>
                        <a:srgbClr val="0000C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39" name="Group 23"/>
                  <p:cNvGrpSpPr/>
                  <p:nvPr/>
                </p:nvGrpSpPr>
                <p:grpSpPr bwMode="auto">
                  <a:xfrm>
                    <a:off x="5148" y="3220"/>
                    <a:ext cx="480" cy="528"/>
                    <a:chOff x="240" y="2448"/>
                    <a:chExt cx="480" cy="528"/>
                  </a:xfrm>
                </p:grpSpPr>
                <p:grpSp>
                  <p:nvGrpSpPr>
                    <p:cNvPr id="40" name="Group 24"/>
                    <p:cNvGrpSpPr/>
                    <p:nvPr/>
                  </p:nvGrpSpPr>
                  <p:grpSpPr bwMode="auto">
                    <a:xfrm>
                      <a:off x="240" y="2448"/>
                      <a:ext cx="480" cy="528"/>
                      <a:chOff x="240" y="2448"/>
                      <a:chExt cx="672" cy="672"/>
                    </a:xfrm>
                  </p:grpSpPr>
                  <p:sp>
                    <p:nvSpPr>
                      <p:cNvPr id="42" name="Rectangle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0" y="2448"/>
                        <a:ext cx="672" cy="6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333399"/>
                        </a:solidFill>
                        <a:miter lim="800000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43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448"/>
                        <a:ext cx="0" cy="672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333399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41" name="Freeform 27"/>
                    <p:cNvSpPr/>
                    <p:nvPr/>
                  </p:nvSpPr>
                  <p:spPr bwMode="auto">
                    <a:xfrm>
                      <a:off x="240" y="2450"/>
                      <a:ext cx="480" cy="526"/>
                    </a:xfrm>
                    <a:custGeom>
                      <a:avLst/>
                      <a:gdLst>
                        <a:gd name="T0" fmla="*/ 0 w 672"/>
                        <a:gd name="T1" fmla="*/ 670 h 670"/>
                        <a:gd name="T2" fmla="*/ 126 w 672"/>
                        <a:gd name="T3" fmla="*/ 637 h 670"/>
                        <a:gd name="T4" fmla="*/ 192 w 672"/>
                        <a:gd name="T5" fmla="*/ 526 h 670"/>
                        <a:gd name="T6" fmla="*/ 240 w 672"/>
                        <a:gd name="T7" fmla="*/ 334 h 670"/>
                        <a:gd name="T8" fmla="*/ 279 w 672"/>
                        <a:gd name="T9" fmla="*/ 139 h 670"/>
                        <a:gd name="T10" fmla="*/ 303 w 672"/>
                        <a:gd name="T11" fmla="*/ 40 h 670"/>
                        <a:gd name="T12" fmla="*/ 339 w 672"/>
                        <a:gd name="T13" fmla="*/ 1 h 670"/>
                        <a:gd name="T14" fmla="*/ 369 w 672"/>
                        <a:gd name="T15" fmla="*/ 34 h 670"/>
                        <a:gd name="T16" fmla="*/ 396 w 672"/>
                        <a:gd name="T17" fmla="*/ 136 h 670"/>
                        <a:gd name="T18" fmla="*/ 432 w 672"/>
                        <a:gd name="T19" fmla="*/ 337 h 670"/>
                        <a:gd name="T20" fmla="*/ 456 w 672"/>
                        <a:gd name="T21" fmla="*/ 457 h 670"/>
                        <a:gd name="T22" fmla="*/ 504 w 672"/>
                        <a:gd name="T23" fmla="*/ 595 h 670"/>
                        <a:gd name="T24" fmla="*/ 573 w 672"/>
                        <a:gd name="T25" fmla="*/ 643 h 670"/>
                        <a:gd name="T26" fmla="*/ 612 w 672"/>
                        <a:gd name="T27" fmla="*/ 655 h 670"/>
                        <a:gd name="T28" fmla="*/ 672 w 672"/>
                        <a:gd name="T29" fmla="*/ 670 h 6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672" h="670">
                          <a:moveTo>
                            <a:pt x="0" y="670"/>
                          </a:moveTo>
                          <a:cubicBezTo>
                            <a:pt x="21" y="664"/>
                            <a:pt x="94" y="661"/>
                            <a:pt x="126" y="637"/>
                          </a:cubicBezTo>
                          <a:cubicBezTo>
                            <a:pt x="158" y="613"/>
                            <a:pt x="173" y="576"/>
                            <a:pt x="192" y="526"/>
                          </a:cubicBezTo>
                          <a:cubicBezTo>
                            <a:pt x="211" y="476"/>
                            <a:pt x="226" y="398"/>
                            <a:pt x="240" y="334"/>
                          </a:cubicBezTo>
                          <a:cubicBezTo>
                            <a:pt x="254" y="270"/>
                            <a:pt x="269" y="188"/>
                            <a:pt x="279" y="139"/>
                          </a:cubicBezTo>
                          <a:cubicBezTo>
                            <a:pt x="289" y="90"/>
                            <a:pt x="293" y="63"/>
                            <a:pt x="303" y="40"/>
                          </a:cubicBezTo>
                          <a:cubicBezTo>
                            <a:pt x="313" y="17"/>
                            <a:pt x="328" y="2"/>
                            <a:pt x="339" y="1"/>
                          </a:cubicBezTo>
                          <a:cubicBezTo>
                            <a:pt x="350" y="0"/>
                            <a:pt x="360" y="12"/>
                            <a:pt x="369" y="34"/>
                          </a:cubicBezTo>
                          <a:cubicBezTo>
                            <a:pt x="378" y="56"/>
                            <a:pt x="386" y="86"/>
                            <a:pt x="396" y="136"/>
                          </a:cubicBezTo>
                          <a:cubicBezTo>
                            <a:pt x="406" y="186"/>
                            <a:pt x="422" y="284"/>
                            <a:pt x="432" y="337"/>
                          </a:cubicBezTo>
                          <a:cubicBezTo>
                            <a:pt x="442" y="390"/>
                            <a:pt x="444" y="414"/>
                            <a:pt x="456" y="457"/>
                          </a:cubicBezTo>
                          <a:cubicBezTo>
                            <a:pt x="468" y="500"/>
                            <a:pt x="485" y="564"/>
                            <a:pt x="504" y="595"/>
                          </a:cubicBezTo>
                          <a:cubicBezTo>
                            <a:pt x="523" y="626"/>
                            <a:pt x="555" y="633"/>
                            <a:pt x="573" y="643"/>
                          </a:cubicBezTo>
                          <a:cubicBezTo>
                            <a:pt x="591" y="653"/>
                            <a:pt x="596" y="651"/>
                            <a:pt x="612" y="655"/>
                          </a:cubicBezTo>
                          <a:cubicBezTo>
                            <a:pt x="628" y="659"/>
                            <a:pt x="660" y="667"/>
                            <a:pt x="672" y="670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333399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1400" b="1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</p:grpSp>
          </p:grpSp>
          <p:sp>
            <p:nvSpPr>
              <p:cNvPr id="35" name="Text Box 28"/>
              <p:cNvSpPr txBox="1">
                <a:spLocks noChangeArrowheads="1"/>
              </p:cNvSpPr>
              <p:nvPr/>
            </p:nvSpPr>
            <p:spPr bwMode="auto">
              <a:xfrm>
                <a:off x="2461" y="2853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4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单模光纤</a:t>
                </a:r>
                <a:endParaRPr lang="zh-CN" altLang="en-US" sz="14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2193884" y="3377483"/>
              <a:ext cx="4816695" cy="29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Line 50"/>
          <p:cNvSpPr>
            <a:spLocks noChangeShapeType="1"/>
          </p:cNvSpPr>
          <p:nvPr/>
        </p:nvSpPr>
        <p:spPr bwMode="auto">
          <a:xfrm flipV="1">
            <a:off x="2286430" y="3294543"/>
            <a:ext cx="4712313" cy="6954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2.3.2  </a:t>
            </a:r>
            <a:r>
              <a:rPr lang="zh-CN" altLang="en-US" dirty="0"/>
              <a:t>非导引型传输媒体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利用无线电波在自由空间的</a:t>
            </a:r>
            <a:r>
              <a:rPr lang="zh-CN" altLang="en-US" dirty="0" smtClean="0"/>
              <a:t>传播可</a:t>
            </a:r>
            <a:r>
              <a:rPr lang="zh-CN" altLang="en-US" dirty="0"/>
              <a:t>较快地实现多种</a:t>
            </a:r>
            <a:r>
              <a:rPr lang="zh-CN" altLang="en-US" dirty="0" smtClean="0"/>
              <a:t>通信，因此将</a:t>
            </a:r>
            <a:r>
              <a:rPr lang="zh-CN" altLang="en-US" dirty="0"/>
              <a:t>自由空间称为“非导引型传输媒体”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无线传输所使用的频段很</a:t>
            </a:r>
            <a:r>
              <a:rPr lang="zh-CN" altLang="en-US" dirty="0" smtClean="0"/>
              <a:t>广：</a:t>
            </a:r>
            <a:r>
              <a:rPr lang="en-US" altLang="zh-CN" dirty="0"/>
              <a:t>	</a:t>
            </a:r>
            <a:r>
              <a:rPr lang="en-US" altLang="zh-CN" dirty="0" smtClean="0"/>
              <a:t>LF ~ THF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30 </a:t>
            </a:r>
            <a:r>
              <a:rPr lang="en-US" altLang="zh-CN" dirty="0"/>
              <a:t>kHz ~ </a:t>
            </a:r>
            <a:r>
              <a:rPr lang="en-US" altLang="zh-CN" dirty="0" smtClean="0"/>
              <a:t>3000 GHz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793053" y="2408504"/>
            <a:ext cx="7319264" cy="1991078"/>
            <a:chOff x="723381" y="2478176"/>
            <a:chExt cx="7319264" cy="1991078"/>
          </a:xfrm>
        </p:grpSpPr>
        <p:sp>
          <p:nvSpPr>
            <p:cNvPr id="78" name="矩形 77"/>
            <p:cNvSpPr/>
            <p:nvPr/>
          </p:nvSpPr>
          <p:spPr>
            <a:xfrm>
              <a:off x="1470699" y="2763196"/>
              <a:ext cx="2096586" cy="141473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3538069" y="2763197"/>
              <a:ext cx="1558987" cy="141473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5099220" y="2756523"/>
              <a:ext cx="1546580" cy="14395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7164288" y="2741893"/>
              <a:ext cx="526774" cy="144640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Rectangle 7"/>
            <p:cNvSpPr>
              <a:spLocks noChangeArrowheads="1"/>
            </p:cNvSpPr>
            <p:nvPr/>
          </p:nvSpPr>
          <p:spPr bwMode="auto">
            <a:xfrm>
              <a:off x="7108604" y="2507973"/>
              <a:ext cx="320001" cy="194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Rectangle 9"/>
            <p:cNvSpPr>
              <a:spLocks noChangeArrowheads="1"/>
            </p:cNvSpPr>
            <p:nvPr/>
          </p:nvSpPr>
          <p:spPr bwMode="auto">
            <a:xfrm>
              <a:off x="1382275" y="2507972"/>
              <a:ext cx="286317" cy="178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Line 10"/>
            <p:cNvSpPr>
              <a:spLocks noChangeShapeType="1"/>
            </p:cNvSpPr>
            <p:nvPr/>
          </p:nvSpPr>
          <p:spPr bwMode="auto">
            <a:xfrm>
              <a:off x="2505084" y="2747649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Line 12"/>
            <p:cNvSpPr>
              <a:spLocks noChangeShapeType="1"/>
            </p:cNvSpPr>
            <p:nvPr/>
          </p:nvSpPr>
          <p:spPr bwMode="auto">
            <a:xfrm>
              <a:off x="1992803" y="2750240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Line 15"/>
            <p:cNvSpPr>
              <a:spLocks noChangeShapeType="1"/>
            </p:cNvSpPr>
            <p:nvPr/>
          </p:nvSpPr>
          <p:spPr bwMode="auto">
            <a:xfrm>
              <a:off x="3025788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4579474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Line 28"/>
            <p:cNvSpPr>
              <a:spLocks noChangeShapeType="1"/>
            </p:cNvSpPr>
            <p:nvPr/>
          </p:nvSpPr>
          <p:spPr bwMode="auto">
            <a:xfrm flipV="1">
              <a:off x="1466486" y="2752831"/>
              <a:ext cx="6232997" cy="38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Line 41"/>
            <p:cNvSpPr>
              <a:spLocks noChangeShapeType="1"/>
            </p:cNvSpPr>
            <p:nvPr/>
          </p:nvSpPr>
          <p:spPr bwMode="auto">
            <a:xfrm>
              <a:off x="1466485" y="3011941"/>
              <a:ext cx="1195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Line 45"/>
            <p:cNvSpPr>
              <a:spLocks noChangeShapeType="1"/>
            </p:cNvSpPr>
            <p:nvPr/>
          </p:nvSpPr>
          <p:spPr bwMode="auto">
            <a:xfrm>
              <a:off x="3874912" y="3036556"/>
              <a:ext cx="10105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Line 47"/>
            <p:cNvSpPr>
              <a:spLocks noChangeShapeType="1"/>
            </p:cNvSpPr>
            <p:nvPr/>
          </p:nvSpPr>
          <p:spPr bwMode="auto">
            <a:xfrm>
              <a:off x="4200528" y="3385059"/>
              <a:ext cx="830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Line 51"/>
            <p:cNvSpPr>
              <a:spLocks noChangeShapeType="1"/>
            </p:cNvSpPr>
            <p:nvPr/>
          </p:nvSpPr>
          <p:spPr bwMode="auto">
            <a:xfrm>
              <a:off x="3369648" y="3820364"/>
              <a:ext cx="3817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Text Box 52"/>
            <p:cNvSpPr txBox="1">
              <a:spLocks noChangeArrowheads="1"/>
            </p:cNvSpPr>
            <p:nvPr/>
          </p:nvSpPr>
          <p:spPr bwMode="auto">
            <a:xfrm>
              <a:off x="6659479" y="277615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</a:t>
              </a:r>
              <a:endParaRPr kumimoji="1"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Line 53"/>
            <p:cNvSpPr>
              <a:spLocks noChangeShapeType="1"/>
            </p:cNvSpPr>
            <p:nvPr/>
          </p:nvSpPr>
          <p:spPr bwMode="auto">
            <a:xfrm>
              <a:off x="6637024" y="3046920"/>
              <a:ext cx="527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Line 57"/>
            <p:cNvSpPr>
              <a:spLocks noChangeShapeType="1"/>
            </p:cNvSpPr>
            <p:nvPr/>
          </p:nvSpPr>
          <p:spPr bwMode="auto">
            <a:xfrm>
              <a:off x="1584381" y="3882550"/>
              <a:ext cx="606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Line 58"/>
            <p:cNvSpPr>
              <a:spLocks noChangeShapeType="1"/>
            </p:cNvSpPr>
            <p:nvPr/>
          </p:nvSpPr>
          <p:spPr bwMode="auto">
            <a:xfrm>
              <a:off x="2325435" y="3882550"/>
              <a:ext cx="404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Line 59"/>
            <p:cNvSpPr>
              <a:spLocks noChangeShapeType="1"/>
            </p:cNvSpPr>
            <p:nvPr/>
          </p:nvSpPr>
          <p:spPr bwMode="auto">
            <a:xfrm>
              <a:off x="3403333" y="4131296"/>
              <a:ext cx="662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Line 60"/>
            <p:cNvSpPr>
              <a:spLocks noChangeShapeType="1"/>
            </p:cNvSpPr>
            <p:nvPr/>
          </p:nvSpPr>
          <p:spPr bwMode="auto">
            <a:xfrm>
              <a:off x="1462276" y="4187004"/>
              <a:ext cx="6241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Line 61"/>
            <p:cNvSpPr>
              <a:spLocks noChangeShapeType="1"/>
            </p:cNvSpPr>
            <p:nvPr/>
          </p:nvSpPr>
          <p:spPr bwMode="auto">
            <a:xfrm>
              <a:off x="1472100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Line 62"/>
            <p:cNvSpPr>
              <a:spLocks noChangeShapeType="1"/>
            </p:cNvSpPr>
            <p:nvPr/>
          </p:nvSpPr>
          <p:spPr bwMode="auto">
            <a:xfrm>
              <a:off x="4062983" y="2751535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Line 63"/>
            <p:cNvSpPr>
              <a:spLocks noChangeShapeType="1"/>
            </p:cNvSpPr>
            <p:nvPr/>
          </p:nvSpPr>
          <p:spPr bwMode="auto">
            <a:xfrm>
              <a:off x="5095968" y="2758013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Line 64"/>
            <p:cNvSpPr>
              <a:spLocks noChangeShapeType="1"/>
            </p:cNvSpPr>
            <p:nvPr/>
          </p:nvSpPr>
          <p:spPr bwMode="auto">
            <a:xfrm>
              <a:off x="5612460" y="2755422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Line 65"/>
            <p:cNvSpPr>
              <a:spLocks noChangeShapeType="1"/>
            </p:cNvSpPr>
            <p:nvPr/>
          </p:nvSpPr>
          <p:spPr bwMode="auto">
            <a:xfrm>
              <a:off x="6133163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Line 66"/>
            <p:cNvSpPr>
              <a:spLocks noChangeShapeType="1"/>
            </p:cNvSpPr>
            <p:nvPr/>
          </p:nvSpPr>
          <p:spPr bwMode="auto">
            <a:xfrm>
              <a:off x="6653867" y="276578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Line 67"/>
            <p:cNvSpPr>
              <a:spLocks noChangeShapeType="1"/>
            </p:cNvSpPr>
            <p:nvPr/>
          </p:nvSpPr>
          <p:spPr bwMode="auto">
            <a:xfrm>
              <a:off x="7170359" y="2759308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Line 68"/>
            <p:cNvSpPr>
              <a:spLocks noChangeShapeType="1"/>
            </p:cNvSpPr>
            <p:nvPr/>
          </p:nvSpPr>
          <p:spPr bwMode="auto">
            <a:xfrm>
              <a:off x="7691062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Text Box 73"/>
            <p:cNvSpPr txBox="1">
              <a:spLocks noChangeArrowheads="1"/>
            </p:cNvSpPr>
            <p:nvPr/>
          </p:nvSpPr>
          <p:spPr bwMode="auto">
            <a:xfrm>
              <a:off x="723381" y="2478176"/>
              <a:ext cx="66396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 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(Hz)</a:t>
              </a:r>
              <a:endPara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Line 75"/>
            <p:cNvSpPr>
              <a:spLocks noChangeShapeType="1"/>
            </p:cNvSpPr>
            <p:nvPr/>
          </p:nvSpPr>
          <p:spPr bwMode="auto">
            <a:xfrm>
              <a:off x="1651749" y="4187004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Line 76"/>
            <p:cNvSpPr>
              <a:spLocks noChangeShapeType="1"/>
            </p:cNvSpPr>
            <p:nvPr/>
          </p:nvSpPr>
          <p:spPr bwMode="auto">
            <a:xfrm>
              <a:off x="2157014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Line 77"/>
            <p:cNvSpPr>
              <a:spLocks noChangeShapeType="1"/>
            </p:cNvSpPr>
            <p:nvPr/>
          </p:nvSpPr>
          <p:spPr bwMode="auto">
            <a:xfrm>
              <a:off x="2666489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Line 78"/>
            <p:cNvSpPr>
              <a:spLocks noChangeShapeType="1"/>
            </p:cNvSpPr>
            <p:nvPr/>
          </p:nvSpPr>
          <p:spPr bwMode="auto">
            <a:xfrm>
              <a:off x="3192805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Line 79"/>
            <p:cNvSpPr>
              <a:spLocks noChangeShapeType="1"/>
            </p:cNvSpPr>
            <p:nvPr/>
          </p:nvSpPr>
          <p:spPr bwMode="auto">
            <a:xfrm>
              <a:off x="3693859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Line 80"/>
            <p:cNvSpPr>
              <a:spLocks noChangeShapeType="1"/>
            </p:cNvSpPr>
            <p:nvPr/>
          </p:nvSpPr>
          <p:spPr bwMode="auto">
            <a:xfrm>
              <a:off x="4220176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Line 81"/>
            <p:cNvSpPr>
              <a:spLocks noChangeShapeType="1"/>
            </p:cNvSpPr>
            <p:nvPr/>
          </p:nvSpPr>
          <p:spPr bwMode="auto">
            <a:xfrm>
              <a:off x="4742282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Line 82"/>
            <p:cNvSpPr>
              <a:spLocks noChangeShapeType="1"/>
            </p:cNvSpPr>
            <p:nvPr/>
          </p:nvSpPr>
          <p:spPr bwMode="auto">
            <a:xfrm>
              <a:off x="5251758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Line 83"/>
            <p:cNvSpPr>
              <a:spLocks noChangeShapeType="1"/>
            </p:cNvSpPr>
            <p:nvPr/>
          </p:nvSpPr>
          <p:spPr bwMode="auto">
            <a:xfrm>
              <a:off x="5782285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Line 84"/>
            <p:cNvSpPr>
              <a:spLocks noChangeShapeType="1"/>
            </p:cNvSpPr>
            <p:nvPr/>
          </p:nvSpPr>
          <p:spPr bwMode="auto">
            <a:xfrm>
              <a:off x="6300181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Line 85"/>
            <p:cNvSpPr>
              <a:spLocks noChangeShapeType="1"/>
            </p:cNvSpPr>
            <p:nvPr/>
          </p:nvSpPr>
          <p:spPr bwMode="auto">
            <a:xfrm>
              <a:off x="6826498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Line 86"/>
            <p:cNvSpPr>
              <a:spLocks noChangeShapeType="1"/>
            </p:cNvSpPr>
            <p:nvPr/>
          </p:nvSpPr>
          <p:spPr bwMode="auto">
            <a:xfrm>
              <a:off x="7348605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Text Box 87"/>
            <p:cNvSpPr txBox="1">
              <a:spLocks noChangeArrowheads="1"/>
            </p:cNvSpPr>
            <p:nvPr/>
          </p:nvSpPr>
          <p:spPr bwMode="auto">
            <a:xfrm>
              <a:off x="1709294" y="4194777"/>
              <a:ext cx="352945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Text Box 88"/>
            <p:cNvSpPr txBox="1">
              <a:spLocks noChangeArrowheads="1"/>
            </p:cNvSpPr>
            <p:nvPr/>
          </p:nvSpPr>
          <p:spPr bwMode="auto">
            <a:xfrm>
              <a:off x="2227190" y="4194777"/>
              <a:ext cx="42601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MF</a:t>
              </a:r>
              <a:endPara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" name="Text Box 89"/>
            <p:cNvSpPr txBox="1">
              <a:spLocks noChangeArrowheads="1"/>
            </p:cNvSpPr>
            <p:nvPr/>
          </p:nvSpPr>
          <p:spPr bwMode="auto">
            <a:xfrm>
              <a:off x="2745087" y="4194777"/>
              <a:ext cx="3942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Text Box 90"/>
            <p:cNvSpPr txBox="1">
              <a:spLocks noChangeArrowheads="1"/>
            </p:cNvSpPr>
            <p:nvPr/>
          </p:nvSpPr>
          <p:spPr bwMode="auto">
            <a:xfrm>
              <a:off x="3204034" y="4194777"/>
              <a:ext cx="5038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Text Box 91"/>
            <p:cNvSpPr txBox="1">
              <a:spLocks noChangeArrowheads="1"/>
            </p:cNvSpPr>
            <p:nvPr/>
          </p:nvSpPr>
          <p:spPr bwMode="auto">
            <a:xfrm>
              <a:off x="3709298" y="4194777"/>
              <a:ext cx="51337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8" name="Text Box 92"/>
            <p:cNvSpPr txBox="1">
              <a:spLocks noChangeArrowheads="1"/>
            </p:cNvSpPr>
            <p:nvPr/>
          </p:nvSpPr>
          <p:spPr bwMode="auto">
            <a:xfrm>
              <a:off x="4210354" y="4194777"/>
              <a:ext cx="486370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9" name="Text Box 93"/>
            <p:cNvSpPr txBox="1">
              <a:spLocks noChangeArrowheads="1"/>
            </p:cNvSpPr>
            <p:nvPr/>
          </p:nvSpPr>
          <p:spPr bwMode="auto">
            <a:xfrm>
              <a:off x="4740879" y="4194777"/>
              <a:ext cx="481604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0" name="Text Box 94"/>
            <p:cNvSpPr txBox="1">
              <a:spLocks noChangeArrowheads="1"/>
            </p:cNvSpPr>
            <p:nvPr/>
          </p:nvSpPr>
          <p:spPr bwMode="auto">
            <a:xfrm>
              <a:off x="5254565" y="4194777"/>
              <a:ext cx="489547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1" name="Text Box 95"/>
            <p:cNvSpPr txBox="1">
              <a:spLocks noChangeArrowheads="1"/>
            </p:cNvSpPr>
            <p:nvPr/>
          </p:nvSpPr>
          <p:spPr bwMode="auto">
            <a:xfrm>
              <a:off x="889046" y="418529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波段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2" name="Text Box 96"/>
            <p:cNvSpPr txBox="1">
              <a:spLocks noChangeArrowheads="1"/>
            </p:cNvSpPr>
            <p:nvPr/>
          </p:nvSpPr>
          <p:spPr bwMode="auto">
            <a:xfrm>
              <a:off x="1286836" y="2491130"/>
              <a:ext cx="675580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13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3" name="Line 98"/>
            <p:cNvSpPr>
              <a:spLocks noChangeShapeType="1"/>
            </p:cNvSpPr>
            <p:nvPr/>
          </p:nvSpPr>
          <p:spPr bwMode="auto">
            <a:xfrm flipV="1">
              <a:off x="3897369" y="3817774"/>
              <a:ext cx="315791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" name="Rectangle 20"/>
            <p:cNvSpPr>
              <a:spLocks noChangeArrowheads="1"/>
            </p:cNvSpPr>
            <p:nvPr/>
          </p:nvSpPr>
          <p:spPr bwMode="auto">
            <a:xfrm>
              <a:off x="4178552" y="3123651"/>
              <a:ext cx="808737" cy="18655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" name="Text Box 46"/>
            <p:cNvSpPr txBox="1">
              <a:spLocks noChangeArrowheads="1"/>
            </p:cNvSpPr>
            <p:nvPr/>
          </p:nvSpPr>
          <p:spPr bwMode="auto">
            <a:xfrm>
              <a:off x="4186454" y="3107328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地面微波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" name="Rectangle 20"/>
            <p:cNvSpPr>
              <a:spLocks noChangeArrowheads="1"/>
            </p:cNvSpPr>
            <p:nvPr/>
          </p:nvSpPr>
          <p:spPr bwMode="auto">
            <a:xfrm>
              <a:off x="2620213" y="3082487"/>
              <a:ext cx="808737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7" name="Text Box 46"/>
            <p:cNvSpPr txBox="1">
              <a:spLocks noChangeArrowheads="1"/>
            </p:cNvSpPr>
            <p:nvPr/>
          </p:nvSpPr>
          <p:spPr bwMode="auto">
            <a:xfrm>
              <a:off x="2662752" y="3031515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同轴电缆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8" name="Rectangle 20"/>
            <p:cNvSpPr>
              <a:spLocks noChangeArrowheads="1"/>
            </p:cNvSpPr>
            <p:nvPr/>
          </p:nvSpPr>
          <p:spPr bwMode="auto">
            <a:xfrm>
              <a:off x="1651749" y="2805207"/>
              <a:ext cx="654233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9" name="Text Box 46"/>
            <p:cNvSpPr txBox="1">
              <a:spLocks noChangeArrowheads="1"/>
            </p:cNvSpPr>
            <p:nvPr/>
          </p:nvSpPr>
          <p:spPr bwMode="auto">
            <a:xfrm>
              <a:off x="1702319" y="2771461"/>
              <a:ext cx="646331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双绞线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0" name="Rectangle 13"/>
            <p:cNvSpPr>
              <a:spLocks noChangeArrowheads="1"/>
            </p:cNvSpPr>
            <p:nvPr/>
          </p:nvSpPr>
          <p:spPr bwMode="auto">
            <a:xfrm>
              <a:off x="1636738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1" name="Text Box 50"/>
            <p:cNvSpPr txBox="1">
              <a:spLocks noChangeArrowheads="1"/>
            </p:cNvSpPr>
            <p:nvPr/>
          </p:nvSpPr>
          <p:spPr bwMode="auto">
            <a:xfrm>
              <a:off x="1585989" y="3382992"/>
              <a:ext cx="640446" cy="42086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海事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2" name="Rectangle 13"/>
            <p:cNvSpPr>
              <a:spLocks noChangeArrowheads="1"/>
            </p:cNvSpPr>
            <p:nvPr/>
          </p:nvSpPr>
          <p:spPr bwMode="auto">
            <a:xfrm>
              <a:off x="2246485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3" name="Text Box 50"/>
            <p:cNvSpPr txBox="1">
              <a:spLocks noChangeArrowheads="1"/>
            </p:cNvSpPr>
            <p:nvPr/>
          </p:nvSpPr>
          <p:spPr bwMode="auto">
            <a:xfrm>
              <a:off x="2195736" y="3382992"/>
              <a:ext cx="646331" cy="42473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调幅</a:t>
              </a:r>
              <a:endParaRPr kumimoji="1" lang="en-US" altLang="zh-CN" sz="1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" name="Rectangle 13"/>
            <p:cNvSpPr>
              <a:spLocks noChangeArrowheads="1"/>
            </p:cNvSpPr>
            <p:nvPr/>
          </p:nvSpPr>
          <p:spPr bwMode="auto">
            <a:xfrm>
              <a:off x="3799407" y="33541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" name="Text Box 50"/>
            <p:cNvSpPr txBox="1">
              <a:spLocks noChangeArrowheads="1"/>
            </p:cNvSpPr>
            <p:nvPr/>
          </p:nvSpPr>
          <p:spPr bwMode="auto">
            <a:xfrm>
              <a:off x="3748658" y="3344892"/>
              <a:ext cx="646331" cy="424732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6" name="矩形 215"/>
            <p:cNvSpPr/>
            <p:nvPr/>
          </p:nvSpPr>
          <p:spPr>
            <a:xfrm>
              <a:off x="4133850" y="280520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Text Box 44"/>
            <p:cNvSpPr txBox="1">
              <a:spLocks noChangeArrowheads="1"/>
            </p:cNvSpPr>
            <p:nvPr/>
          </p:nvSpPr>
          <p:spPr bwMode="auto">
            <a:xfrm>
              <a:off x="4089718" y="2797053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卫星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08392" y="386871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Text Box 44"/>
            <p:cNvSpPr txBox="1">
              <a:spLocks noChangeArrowheads="1"/>
            </p:cNvSpPr>
            <p:nvPr/>
          </p:nvSpPr>
          <p:spPr bwMode="auto">
            <a:xfrm>
              <a:off x="3555551" y="387702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电视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0" name="Line 17"/>
            <p:cNvSpPr>
              <a:spLocks noChangeShapeType="1"/>
            </p:cNvSpPr>
            <p:nvPr/>
          </p:nvSpPr>
          <p:spPr bwMode="auto">
            <a:xfrm>
              <a:off x="3542281" y="2758013"/>
              <a:ext cx="0" cy="596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1" name="Text Box 50"/>
            <p:cNvSpPr txBox="1">
              <a:spLocks noChangeArrowheads="1"/>
            </p:cNvSpPr>
            <p:nvPr/>
          </p:nvSpPr>
          <p:spPr bwMode="auto">
            <a:xfrm>
              <a:off x="3137206" y="3344892"/>
              <a:ext cx="646331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调频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2" name="Line 17"/>
            <p:cNvSpPr>
              <a:spLocks noChangeShapeType="1"/>
            </p:cNvSpPr>
            <p:nvPr/>
          </p:nvSpPr>
          <p:spPr bwMode="auto">
            <a:xfrm>
              <a:off x="3542281" y="3756499"/>
              <a:ext cx="0" cy="4287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3" name="Line 43"/>
            <p:cNvSpPr>
              <a:spLocks noChangeShapeType="1"/>
            </p:cNvSpPr>
            <p:nvPr/>
          </p:nvSpPr>
          <p:spPr bwMode="auto">
            <a:xfrm>
              <a:off x="1988592" y="3316395"/>
              <a:ext cx="20210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629135" y="2589381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629135" y="1388221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629135" y="1994646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637198" y="1316783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700573" y="1134221"/>
            <a:ext cx="56161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频分复用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、时分复用和统计时分复用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2.4.2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波分复用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码分复用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639730" y="1388221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panose="02010600030101010101" pitchFamily="2" charset="-122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648619" y="1483153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0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fr-FR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654339" y="1231023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654339" y="1711144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654339" y="2201138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654339" y="2689632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654339" y="3170448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2402049" y="1049852"/>
            <a:ext cx="0" cy="3087642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1686086" y="1072882"/>
            <a:ext cx="5661539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的基本概念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数据通信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的基础知识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下面的传输媒体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复用技术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数字传输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接入技术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2.4.1  </a:t>
            </a:r>
            <a:r>
              <a:rPr lang="zh-CN" altLang="en-US" dirty="0"/>
              <a:t>频分复用、时分复用和统计时分复用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复用</a:t>
            </a:r>
            <a:r>
              <a:rPr lang="zh-CN" altLang="en-US" dirty="0"/>
              <a:t> </a:t>
            </a:r>
            <a:r>
              <a:rPr lang="en-US" altLang="zh-CN" dirty="0"/>
              <a:t>(multiplexing) </a:t>
            </a:r>
            <a:r>
              <a:rPr lang="zh-CN" altLang="en-US" dirty="0" smtClean="0"/>
              <a:t>：允许</a:t>
            </a:r>
            <a:r>
              <a:rPr lang="zh-CN" altLang="en-US" dirty="0"/>
              <a:t>用户使用一个共享信道进行</a:t>
            </a:r>
            <a:r>
              <a:rPr lang="zh-CN" altLang="en-US" dirty="0" smtClean="0"/>
              <a:t>通信。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59446" y="1515868"/>
            <a:ext cx="6522720" cy="290808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998524" y="1565660"/>
            <a:ext cx="5168206" cy="1317176"/>
            <a:chOff x="1442906" y="2204864"/>
            <a:chExt cx="7099300" cy="1809336"/>
          </a:xfrm>
        </p:grpSpPr>
        <p:sp>
          <p:nvSpPr>
            <p:cNvPr id="7" name="Line 39"/>
            <p:cNvSpPr>
              <a:spLocks noChangeShapeType="1"/>
            </p:cNvSpPr>
            <p:nvPr/>
          </p:nvSpPr>
          <p:spPr bwMode="auto">
            <a:xfrm>
              <a:off x="1840178" y="2546177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40"/>
            <p:cNvSpPr>
              <a:spLocks noChangeShapeType="1"/>
            </p:cNvSpPr>
            <p:nvPr/>
          </p:nvSpPr>
          <p:spPr bwMode="auto">
            <a:xfrm>
              <a:off x="1840178" y="3039889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41"/>
            <p:cNvSpPr>
              <a:spLocks noChangeShapeType="1"/>
            </p:cNvSpPr>
            <p:nvPr/>
          </p:nvSpPr>
          <p:spPr bwMode="auto">
            <a:xfrm>
              <a:off x="1840178" y="3533602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Oval 42"/>
            <p:cNvSpPr>
              <a:spLocks noChangeArrowheads="1"/>
            </p:cNvSpPr>
            <p:nvPr/>
          </p:nvSpPr>
          <p:spPr bwMode="auto">
            <a:xfrm>
              <a:off x="1442906" y="2357265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Oval 43"/>
            <p:cNvSpPr>
              <a:spLocks noChangeArrowheads="1"/>
            </p:cNvSpPr>
            <p:nvPr/>
          </p:nvSpPr>
          <p:spPr bwMode="auto">
            <a:xfrm>
              <a:off x="8144934" y="2357265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Oval 44"/>
            <p:cNvSpPr>
              <a:spLocks noChangeArrowheads="1"/>
            </p:cNvSpPr>
            <p:nvPr/>
          </p:nvSpPr>
          <p:spPr bwMode="auto">
            <a:xfrm>
              <a:off x="1442906" y="285097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45"/>
            <p:cNvSpPr>
              <a:spLocks noChangeArrowheads="1"/>
            </p:cNvSpPr>
            <p:nvPr/>
          </p:nvSpPr>
          <p:spPr bwMode="auto">
            <a:xfrm>
              <a:off x="8144934" y="285097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46"/>
            <p:cNvSpPr>
              <a:spLocks noChangeArrowheads="1"/>
            </p:cNvSpPr>
            <p:nvPr/>
          </p:nvSpPr>
          <p:spPr bwMode="auto">
            <a:xfrm>
              <a:off x="1442906" y="3344689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Oval 47"/>
            <p:cNvSpPr>
              <a:spLocks noChangeArrowheads="1"/>
            </p:cNvSpPr>
            <p:nvPr/>
          </p:nvSpPr>
          <p:spPr bwMode="auto">
            <a:xfrm>
              <a:off x="8144934" y="3344689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Box 60"/>
            <p:cNvSpPr txBox="1">
              <a:spLocks noChangeArrowheads="1"/>
            </p:cNvSpPr>
            <p:nvPr/>
          </p:nvSpPr>
          <p:spPr bwMode="auto">
            <a:xfrm>
              <a:off x="3766221" y="3591424"/>
              <a:ext cx="2389571" cy="422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(a) 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使用单独的信道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Line 64"/>
            <p:cNvSpPr>
              <a:spLocks noChangeShapeType="1"/>
            </p:cNvSpPr>
            <p:nvPr/>
          </p:nvSpPr>
          <p:spPr bwMode="auto">
            <a:xfrm>
              <a:off x="3676915" y="2431877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65"/>
            <p:cNvSpPr>
              <a:spLocks noChangeShapeType="1"/>
            </p:cNvSpPr>
            <p:nvPr/>
          </p:nvSpPr>
          <p:spPr bwMode="auto">
            <a:xfrm>
              <a:off x="3676915" y="2912889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66"/>
            <p:cNvSpPr>
              <a:spLocks noChangeShapeType="1"/>
            </p:cNvSpPr>
            <p:nvPr/>
          </p:nvSpPr>
          <p:spPr bwMode="auto">
            <a:xfrm>
              <a:off x="3676915" y="3417714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utoShape 78"/>
            <p:cNvSpPr>
              <a:spLocks noChangeArrowheads="1"/>
            </p:cNvSpPr>
            <p:nvPr/>
          </p:nvSpPr>
          <p:spPr bwMode="auto">
            <a:xfrm>
              <a:off x="4793060" y="319228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Oval 80"/>
            <p:cNvSpPr>
              <a:spLocks noChangeArrowheads="1"/>
            </p:cNvSpPr>
            <p:nvPr/>
          </p:nvSpPr>
          <p:spPr bwMode="auto">
            <a:xfrm>
              <a:off x="1921008" y="2357264"/>
              <a:ext cx="159940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Oval 81"/>
            <p:cNvSpPr>
              <a:spLocks noChangeArrowheads="1"/>
            </p:cNvSpPr>
            <p:nvPr/>
          </p:nvSpPr>
          <p:spPr bwMode="auto">
            <a:xfrm>
              <a:off x="4801658" y="2204864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82"/>
            <p:cNvSpPr>
              <a:spLocks noChangeArrowheads="1"/>
            </p:cNvSpPr>
            <p:nvPr/>
          </p:nvSpPr>
          <p:spPr bwMode="auto">
            <a:xfrm>
              <a:off x="7904163" y="2357264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83"/>
            <p:cNvSpPr>
              <a:spLocks noChangeArrowheads="1"/>
            </p:cNvSpPr>
            <p:nvPr/>
          </p:nvSpPr>
          <p:spPr bwMode="auto">
            <a:xfrm>
              <a:off x="7904163" y="2887489"/>
              <a:ext cx="127265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84"/>
            <p:cNvSpPr>
              <a:spLocks noChangeArrowheads="1"/>
            </p:cNvSpPr>
            <p:nvPr/>
          </p:nvSpPr>
          <p:spPr bwMode="auto">
            <a:xfrm>
              <a:off x="1921008" y="2887489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85"/>
            <p:cNvSpPr>
              <a:spLocks noChangeArrowheads="1"/>
            </p:cNvSpPr>
            <p:nvPr/>
          </p:nvSpPr>
          <p:spPr bwMode="auto">
            <a:xfrm>
              <a:off x="4817137" y="2736678"/>
              <a:ext cx="128984" cy="122237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AutoShape 86"/>
            <p:cNvSpPr>
              <a:spLocks noChangeArrowheads="1"/>
            </p:cNvSpPr>
            <p:nvPr/>
          </p:nvSpPr>
          <p:spPr bwMode="auto">
            <a:xfrm>
              <a:off x="7905328" y="3309765"/>
              <a:ext cx="178858" cy="169863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AutoShape 87"/>
            <p:cNvSpPr>
              <a:spLocks noChangeArrowheads="1"/>
            </p:cNvSpPr>
            <p:nvPr/>
          </p:nvSpPr>
          <p:spPr bwMode="auto">
            <a:xfrm>
              <a:off x="1895211" y="3324052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998524" y="3093975"/>
            <a:ext cx="5168206" cy="1130668"/>
            <a:chOff x="1442906" y="4221088"/>
            <a:chExt cx="7099300" cy="1553139"/>
          </a:xfrm>
        </p:grpSpPr>
        <p:sp>
          <p:nvSpPr>
            <p:cNvPr id="30" name="Text Box 92"/>
            <p:cNvSpPr txBox="1">
              <a:spLocks noChangeArrowheads="1"/>
            </p:cNvSpPr>
            <p:nvPr/>
          </p:nvSpPr>
          <p:spPr bwMode="auto">
            <a:xfrm>
              <a:off x="4518274" y="4421112"/>
              <a:ext cx="440834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 Box 93"/>
            <p:cNvSpPr txBox="1">
              <a:spLocks noChangeArrowheads="1"/>
            </p:cNvSpPr>
            <p:nvPr/>
          </p:nvSpPr>
          <p:spPr bwMode="auto">
            <a:xfrm>
              <a:off x="3944925" y="4403926"/>
              <a:ext cx="1948046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               )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4925864" y="4421112"/>
              <a:ext cx="440834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>
              <a:off x="1840178" y="4903712"/>
              <a:ext cx="6382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48"/>
            <p:cNvSpPr>
              <a:spLocks noChangeShapeType="1"/>
            </p:cNvSpPr>
            <p:nvPr/>
          </p:nvSpPr>
          <p:spPr bwMode="auto">
            <a:xfrm>
              <a:off x="2717271" y="4903712"/>
              <a:ext cx="470879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49"/>
            <p:cNvSpPr>
              <a:spLocks noChangeShapeType="1"/>
            </p:cNvSpPr>
            <p:nvPr/>
          </p:nvSpPr>
          <p:spPr bwMode="auto">
            <a:xfrm>
              <a:off x="7426061" y="4979912"/>
              <a:ext cx="877094" cy="379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50"/>
            <p:cNvSpPr>
              <a:spLocks noChangeShapeType="1"/>
            </p:cNvSpPr>
            <p:nvPr/>
          </p:nvSpPr>
          <p:spPr bwMode="auto">
            <a:xfrm flipH="1">
              <a:off x="7426061" y="4448099"/>
              <a:ext cx="877094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Line 51"/>
            <p:cNvSpPr>
              <a:spLocks noChangeShapeType="1"/>
            </p:cNvSpPr>
            <p:nvPr/>
          </p:nvSpPr>
          <p:spPr bwMode="auto">
            <a:xfrm flipV="1">
              <a:off x="1759347" y="4979912"/>
              <a:ext cx="878813" cy="379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Line 52"/>
            <p:cNvSpPr>
              <a:spLocks noChangeShapeType="1"/>
            </p:cNvSpPr>
            <p:nvPr/>
          </p:nvSpPr>
          <p:spPr bwMode="auto">
            <a:xfrm>
              <a:off x="1759347" y="4448099"/>
              <a:ext cx="878813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Oval 53"/>
            <p:cNvSpPr>
              <a:spLocks noChangeArrowheads="1"/>
            </p:cNvSpPr>
            <p:nvPr/>
          </p:nvSpPr>
          <p:spPr bwMode="auto">
            <a:xfrm>
              <a:off x="1442906" y="4221088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Oval 54"/>
            <p:cNvSpPr>
              <a:spLocks noChangeArrowheads="1"/>
            </p:cNvSpPr>
            <p:nvPr/>
          </p:nvSpPr>
          <p:spPr bwMode="auto">
            <a:xfrm>
              <a:off x="8144934" y="422108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Oval 55"/>
            <p:cNvSpPr>
              <a:spLocks noChangeArrowheads="1"/>
            </p:cNvSpPr>
            <p:nvPr/>
          </p:nvSpPr>
          <p:spPr bwMode="auto">
            <a:xfrm>
              <a:off x="1442906" y="4703688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Oval 56"/>
            <p:cNvSpPr>
              <a:spLocks noChangeArrowheads="1"/>
            </p:cNvSpPr>
            <p:nvPr/>
          </p:nvSpPr>
          <p:spPr bwMode="auto">
            <a:xfrm>
              <a:off x="8144934" y="470368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Oval 57"/>
            <p:cNvSpPr>
              <a:spLocks noChangeArrowheads="1"/>
            </p:cNvSpPr>
            <p:nvPr/>
          </p:nvSpPr>
          <p:spPr bwMode="auto">
            <a:xfrm>
              <a:off x="1442906" y="5208513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Oval 58"/>
            <p:cNvSpPr>
              <a:spLocks noChangeArrowheads="1"/>
            </p:cNvSpPr>
            <p:nvPr/>
          </p:nvSpPr>
          <p:spPr bwMode="auto">
            <a:xfrm>
              <a:off x="8144934" y="5208513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4328715" y="4929112"/>
              <a:ext cx="1240145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共享信道</a:t>
              </a:r>
              <a:endPara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 Box 61"/>
            <p:cNvSpPr txBox="1">
              <a:spLocks noChangeArrowheads="1"/>
            </p:cNvSpPr>
            <p:nvPr/>
          </p:nvSpPr>
          <p:spPr bwMode="auto">
            <a:xfrm>
              <a:off x="3916411" y="5351450"/>
              <a:ext cx="2164969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(b) 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使用共享信道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Oval 62"/>
            <p:cNvSpPr>
              <a:spLocks noChangeArrowheads="1"/>
            </p:cNvSpPr>
            <p:nvPr/>
          </p:nvSpPr>
          <p:spPr bwMode="auto">
            <a:xfrm>
              <a:off x="2431785" y="4702100"/>
              <a:ext cx="717154" cy="3794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复用</a:t>
              </a:r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Oval 63"/>
            <p:cNvSpPr>
              <a:spLocks noChangeArrowheads="1"/>
            </p:cNvSpPr>
            <p:nvPr/>
          </p:nvSpPr>
          <p:spPr bwMode="auto">
            <a:xfrm>
              <a:off x="7047706" y="4716387"/>
              <a:ext cx="717154" cy="3794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分用</a:t>
              </a:r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Line 67"/>
            <p:cNvSpPr>
              <a:spLocks noChangeShapeType="1"/>
            </p:cNvSpPr>
            <p:nvPr/>
          </p:nvSpPr>
          <p:spPr bwMode="auto">
            <a:xfrm>
              <a:off x="3676915" y="4776712"/>
              <a:ext cx="2390510" cy="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Line 68"/>
            <p:cNvSpPr>
              <a:spLocks noChangeShapeType="1"/>
            </p:cNvSpPr>
            <p:nvPr/>
          </p:nvSpPr>
          <p:spPr bwMode="auto">
            <a:xfrm>
              <a:off x="1910689" y="4859262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Line 69"/>
            <p:cNvSpPr>
              <a:spLocks noChangeShapeType="1"/>
            </p:cNvSpPr>
            <p:nvPr/>
          </p:nvSpPr>
          <p:spPr bwMode="auto">
            <a:xfrm>
              <a:off x="7744222" y="4829099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Line 70"/>
            <p:cNvSpPr>
              <a:spLocks noChangeShapeType="1"/>
            </p:cNvSpPr>
            <p:nvPr/>
          </p:nvSpPr>
          <p:spPr bwMode="auto">
            <a:xfrm rot="1484370">
              <a:off x="1979481" y="4554462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Line 71"/>
            <p:cNvSpPr>
              <a:spLocks noChangeShapeType="1"/>
            </p:cNvSpPr>
            <p:nvPr/>
          </p:nvSpPr>
          <p:spPr bwMode="auto">
            <a:xfrm rot="1484370">
              <a:off x="7802695" y="5171999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Line 72"/>
            <p:cNvSpPr>
              <a:spLocks noChangeShapeType="1"/>
            </p:cNvSpPr>
            <p:nvPr/>
          </p:nvSpPr>
          <p:spPr bwMode="auto">
            <a:xfrm rot="-1648508">
              <a:off x="1922727" y="5138663"/>
              <a:ext cx="398992" cy="15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Line 73"/>
            <p:cNvSpPr>
              <a:spLocks noChangeShapeType="1"/>
            </p:cNvSpPr>
            <p:nvPr/>
          </p:nvSpPr>
          <p:spPr bwMode="auto">
            <a:xfrm rot="-1648508">
              <a:off x="7659952" y="4563988"/>
              <a:ext cx="398992" cy="15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Oval 74"/>
            <p:cNvSpPr>
              <a:spLocks noChangeArrowheads="1"/>
            </p:cNvSpPr>
            <p:nvPr/>
          </p:nvSpPr>
          <p:spPr bwMode="auto">
            <a:xfrm>
              <a:off x="2098146" y="4293096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Oval 75"/>
            <p:cNvSpPr>
              <a:spLocks noChangeArrowheads="1"/>
            </p:cNvSpPr>
            <p:nvPr/>
          </p:nvSpPr>
          <p:spPr bwMode="auto">
            <a:xfrm>
              <a:off x="7728744" y="4365104"/>
              <a:ext cx="159941" cy="150812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Rectangle 76"/>
            <p:cNvSpPr>
              <a:spLocks noChangeArrowheads="1"/>
            </p:cNvSpPr>
            <p:nvPr/>
          </p:nvSpPr>
          <p:spPr bwMode="auto">
            <a:xfrm>
              <a:off x="2012157" y="4692574"/>
              <a:ext cx="128985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Rectangle 77"/>
            <p:cNvSpPr>
              <a:spLocks noChangeArrowheads="1"/>
            </p:cNvSpPr>
            <p:nvPr/>
          </p:nvSpPr>
          <p:spPr bwMode="auto">
            <a:xfrm>
              <a:off x="7874927" y="4679874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AutoShape 79"/>
            <p:cNvSpPr>
              <a:spLocks noChangeArrowheads="1"/>
            </p:cNvSpPr>
            <p:nvPr/>
          </p:nvSpPr>
          <p:spPr bwMode="auto">
            <a:xfrm>
              <a:off x="7919641" y="496244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AutoShape 88"/>
            <p:cNvSpPr>
              <a:spLocks noChangeArrowheads="1"/>
            </p:cNvSpPr>
            <p:nvPr/>
          </p:nvSpPr>
          <p:spPr bwMode="auto">
            <a:xfrm>
              <a:off x="1943364" y="4978325"/>
              <a:ext cx="180579" cy="169863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Oval 89"/>
            <p:cNvSpPr>
              <a:spLocks noChangeArrowheads="1"/>
            </p:cNvSpPr>
            <p:nvPr/>
          </p:nvSpPr>
          <p:spPr bwMode="auto">
            <a:xfrm>
              <a:off x="4428845" y="4548112"/>
              <a:ext cx="159940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Rectangle 90"/>
            <p:cNvSpPr>
              <a:spLocks noChangeArrowheads="1"/>
            </p:cNvSpPr>
            <p:nvPr/>
          </p:nvSpPr>
          <p:spPr bwMode="auto">
            <a:xfrm>
              <a:off x="4827836" y="4562399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AutoShape 91"/>
            <p:cNvSpPr>
              <a:spLocks noChangeArrowheads="1"/>
            </p:cNvSpPr>
            <p:nvPr/>
          </p:nvSpPr>
          <p:spPr bwMode="auto">
            <a:xfrm>
              <a:off x="5206190" y="453699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66344" y="975751"/>
            <a:ext cx="4114365" cy="3172691"/>
          </a:xfrm>
        </p:spPr>
        <p:txBody>
          <a:bodyPr/>
          <a:lstStyle/>
          <a:p>
            <a:r>
              <a:rPr lang="zh-CN" altLang="en-US" dirty="0" smtClean="0"/>
              <a:t>最基本。</a:t>
            </a:r>
            <a:endParaRPr lang="en-US" altLang="zh-CN" dirty="0" smtClean="0"/>
          </a:p>
          <a:p>
            <a:r>
              <a:rPr lang="zh-CN" altLang="en-US" dirty="0"/>
              <a:t>将整个带宽分为多份，用户在分配到一定的频带后，在通信过程中</a:t>
            </a:r>
            <a:r>
              <a:rPr lang="zh-CN" altLang="en-US" dirty="0">
                <a:solidFill>
                  <a:srgbClr val="C00000"/>
                </a:solidFill>
              </a:rPr>
              <a:t>自始至终</a:t>
            </a:r>
            <a:r>
              <a:rPr lang="zh-CN" altLang="en-US" dirty="0"/>
              <a:t>都占用这个频带。</a:t>
            </a:r>
            <a:endParaRPr lang="zh-CN" altLang="en-US" dirty="0"/>
          </a:p>
          <a:p>
            <a:r>
              <a:rPr lang="zh-CN" altLang="en-US" dirty="0" smtClean="0"/>
              <a:t>所有</a:t>
            </a:r>
            <a:r>
              <a:rPr lang="zh-CN" altLang="en-US" dirty="0"/>
              <a:t>用户在同样的时间占用</a:t>
            </a:r>
            <a:r>
              <a:rPr lang="zh-CN" altLang="en-US" dirty="0">
                <a:solidFill>
                  <a:srgbClr val="C00000"/>
                </a:solidFill>
              </a:rPr>
              <a:t>不同的</a:t>
            </a:r>
            <a:r>
              <a:rPr lang="zh-CN" altLang="en-US" dirty="0" smtClean="0"/>
              <a:t>带宽（即频带）资源。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频分复用 </a:t>
            </a:r>
            <a:r>
              <a:rPr lang="en-US" altLang="zh-CN" dirty="0"/>
              <a:t>FDM (Frequency Division Multiplexing) 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704915" y="1100542"/>
            <a:ext cx="4004378" cy="2982879"/>
            <a:chOff x="1729417" y="3361217"/>
            <a:chExt cx="7124058" cy="2982879"/>
          </a:xfrm>
        </p:grpSpPr>
        <p:sp>
          <p:nvSpPr>
            <p:cNvPr id="7" name="Text Box 29"/>
            <p:cNvSpPr txBox="1">
              <a:spLocks noChangeArrowheads="1"/>
            </p:cNvSpPr>
            <p:nvPr/>
          </p:nvSpPr>
          <p:spPr bwMode="auto">
            <a:xfrm>
              <a:off x="1729417" y="3361217"/>
              <a:ext cx="96734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频率</a:t>
              </a:r>
              <a:endPara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30"/>
            <p:cNvSpPr txBox="1">
              <a:spLocks noChangeArrowheads="1"/>
            </p:cNvSpPr>
            <p:nvPr/>
          </p:nvSpPr>
          <p:spPr bwMode="auto">
            <a:xfrm>
              <a:off x="7886127" y="6057864"/>
              <a:ext cx="96734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</a:t>
              </a:r>
              <a:endPara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2192736" y="3915303"/>
              <a:ext cx="6005512" cy="387350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2192736" y="4302653"/>
              <a:ext cx="6005512" cy="387350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34"/>
            <p:cNvSpPr>
              <a:spLocks noChangeArrowheads="1"/>
            </p:cNvSpPr>
            <p:nvPr/>
          </p:nvSpPr>
          <p:spPr bwMode="auto">
            <a:xfrm>
              <a:off x="2192736" y="5077353"/>
              <a:ext cx="6005512" cy="38735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35"/>
            <p:cNvSpPr>
              <a:spLocks noChangeArrowheads="1"/>
            </p:cNvSpPr>
            <p:nvPr/>
          </p:nvSpPr>
          <p:spPr bwMode="auto">
            <a:xfrm>
              <a:off x="2192736" y="5464703"/>
              <a:ext cx="6005512" cy="3873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36"/>
            <p:cNvSpPr txBox="1">
              <a:spLocks noChangeArrowheads="1"/>
            </p:cNvSpPr>
            <p:nvPr/>
          </p:nvSpPr>
          <p:spPr bwMode="auto">
            <a:xfrm>
              <a:off x="4765546" y="5521853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频带 </a:t>
              </a:r>
              <a:r>
                <a:rPr kumimoji="1"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37"/>
            <p:cNvSpPr txBox="1">
              <a:spLocks noChangeArrowheads="1"/>
            </p:cNvSpPr>
            <p:nvPr/>
          </p:nvSpPr>
          <p:spPr bwMode="auto">
            <a:xfrm>
              <a:off x="4765546" y="5132916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频带 </a:t>
              </a:r>
              <a:r>
                <a:rPr kumimoji="1"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39"/>
            <p:cNvSpPr txBox="1">
              <a:spLocks noChangeArrowheads="1"/>
            </p:cNvSpPr>
            <p:nvPr/>
          </p:nvSpPr>
          <p:spPr bwMode="auto">
            <a:xfrm>
              <a:off x="4915163" y="4307733"/>
              <a:ext cx="604202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</a:t>
              </a:r>
              <a:endParaRPr kumimoji="1"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endParaRPr>
            </a:p>
          </p:txBody>
        </p:sp>
        <p:sp>
          <p:nvSpPr>
            <p:cNvPr id="16" name="Text Box 40"/>
            <p:cNvSpPr txBox="1">
              <a:spLocks noChangeArrowheads="1"/>
            </p:cNvSpPr>
            <p:nvPr/>
          </p:nvSpPr>
          <p:spPr bwMode="auto">
            <a:xfrm>
              <a:off x="4765546" y="3958166"/>
              <a:ext cx="118393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频带 </a:t>
              </a:r>
              <a:r>
                <a:rPr kumimoji="1"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34"/>
            <p:cNvSpPr>
              <a:spLocks noChangeArrowheads="1"/>
            </p:cNvSpPr>
            <p:nvPr/>
          </p:nvSpPr>
          <p:spPr bwMode="auto">
            <a:xfrm>
              <a:off x="2199896" y="4690002"/>
              <a:ext cx="6005512" cy="387351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4765546" y="4753572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频带 </a:t>
              </a:r>
              <a:r>
                <a:rPr kumimoji="1"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箭头连接符 18"/>
            <p:cNvCxnSpPr>
              <a:stCxn id="20" idx="0"/>
            </p:cNvCxnSpPr>
            <p:nvPr/>
          </p:nvCxnSpPr>
          <p:spPr bwMode="auto">
            <a:xfrm>
              <a:off x="2192735" y="6030580"/>
              <a:ext cx="6432673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Line 41"/>
            <p:cNvSpPr>
              <a:spLocks noChangeShapeType="1"/>
            </p:cNvSpPr>
            <p:nvPr/>
          </p:nvSpPr>
          <p:spPr bwMode="auto">
            <a:xfrm rot="-5400000">
              <a:off x="983457" y="4821302"/>
              <a:ext cx="2418555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将时间划分为一段段</a:t>
            </a:r>
            <a:r>
              <a:rPr lang="zh-CN" altLang="en-US" dirty="0">
                <a:solidFill>
                  <a:srgbClr val="C00000"/>
                </a:solidFill>
              </a:rPr>
              <a:t>等长的</a:t>
            </a:r>
            <a:r>
              <a:rPr lang="zh-CN" altLang="en-US" dirty="0"/>
              <a:t>时分复用帧（</a:t>
            </a:r>
            <a:r>
              <a:rPr lang="en-US" altLang="zh-CN" dirty="0"/>
              <a:t>TDM</a:t>
            </a:r>
            <a:r>
              <a:rPr lang="zh-CN" altLang="en-US" dirty="0"/>
              <a:t>帧）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</a:t>
            </a:r>
            <a:r>
              <a:rPr lang="zh-CN" altLang="en-US" dirty="0"/>
              <a:t>一个时分复用的用户</a:t>
            </a:r>
            <a:r>
              <a:rPr lang="zh-CN" altLang="en-US" dirty="0">
                <a:solidFill>
                  <a:srgbClr val="0000FF"/>
                </a:solidFill>
              </a:rPr>
              <a:t>在每一个 </a:t>
            </a:r>
            <a:r>
              <a:rPr lang="en-US" altLang="zh-CN" dirty="0">
                <a:solidFill>
                  <a:srgbClr val="0000FF"/>
                </a:solidFill>
              </a:rPr>
              <a:t>TDM </a:t>
            </a:r>
            <a:r>
              <a:rPr lang="zh-CN" altLang="en-US" dirty="0">
                <a:solidFill>
                  <a:srgbClr val="0000FF"/>
                </a:solidFill>
              </a:rPr>
              <a:t>帧中占用固定序号的</a:t>
            </a:r>
            <a:r>
              <a:rPr lang="zh-CN" altLang="en-US" dirty="0">
                <a:solidFill>
                  <a:srgbClr val="C00000"/>
                </a:solidFill>
              </a:rPr>
              <a:t>时隙。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每一个用户所占用的时隙是</a:t>
            </a:r>
            <a:r>
              <a:rPr lang="zh-CN" altLang="en-US" dirty="0">
                <a:solidFill>
                  <a:srgbClr val="C00000"/>
                </a:solidFill>
              </a:rPr>
              <a:t>周期性</a:t>
            </a:r>
            <a:r>
              <a:rPr lang="zh-CN" altLang="en-US" dirty="0"/>
              <a:t>地出现（其周期就是</a:t>
            </a:r>
            <a:r>
              <a:rPr lang="en-US" altLang="zh-CN" dirty="0"/>
              <a:t>TDM</a:t>
            </a:r>
            <a:r>
              <a:rPr lang="zh-CN" altLang="en-US" dirty="0"/>
              <a:t>帧的长度）的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TDM </a:t>
            </a:r>
            <a:r>
              <a:rPr lang="zh-CN" altLang="en-US" dirty="0"/>
              <a:t>信号也称为</a:t>
            </a:r>
            <a:r>
              <a:rPr lang="zh-CN" altLang="en-US" dirty="0">
                <a:solidFill>
                  <a:srgbClr val="0000FF"/>
                </a:solidFill>
              </a:rPr>
              <a:t>等时</a:t>
            </a:r>
            <a:r>
              <a:rPr lang="zh-CN" altLang="en-US" dirty="0"/>
              <a:t> </a:t>
            </a:r>
            <a:r>
              <a:rPr lang="en-US" altLang="zh-CN" dirty="0"/>
              <a:t>(isochronous) </a:t>
            </a:r>
            <a:r>
              <a:rPr lang="zh-CN" altLang="en-US" dirty="0"/>
              <a:t>信号。</a:t>
            </a:r>
            <a:endParaRPr lang="zh-CN" altLang="en-US" dirty="0"/>
          </a:p>
          <a:p>
            <a:r>
              <a:rPr lang="zh-CN" altLang="en-US" dirty="0" smtClean="0"/>
              <a:t>所有</a:t>
            </a:r>
            <a:r>
              <a:rPr lang="zh-CN" altLang="en-US" dirty="0"/>
              <a:t>用户在不同的时间占用</a:t>
            </a:r>
            <a:r>
              <a:rPr lang="zh-CN" altLang="en-US" dirty="0">
                <a:solidFill>
                  <a:srgbClr val="C00000"/>
                </a:solidFill>
              </a:rPr>
              <a:t>同样的</a:t>
            </a:r>
            <a:r>
              <a:rPr lang="zh-CN" altLang="en-US" dirty="0"/>
              <a:t>频带宽度。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时分复用 </a:t>
            </a:r>
            <a:r>
              <a:rPr lang="en-US" altLang="zh-CN" dirty="0" smtClean="0"/>
              <a:t>TDM </a:t>
            </a:r>
            <a:r>
              <a:rPr lang="en-US" altLang="zh-CN" dirty="0"/>
              <a:t>(Time Division Multiplexing)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时分复用 </a:t>
            </a:r>
            <a:r>
              <a:rPr lang="en-US" altLang="zh-CN" dirty="0" smtClean="0"/>
              <a:t>TDM </a:t>
            </a:r>
            <a:r>
              <a:rPr lang="en-US" altLang="zh-CN" dirty="0"/>
              <a:t>(Time Division Multiplexing)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91799" y="1045896"/>
            <a:ext cx="7794557" cy="325644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V="1">
            <a:off x="1353090" y="4073052"/>
            <a:ext cx="6053803" cy="10153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50934" y="1328971"/>
            <a:ext cx="54373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  <a:endParaRPr kumimoji="1"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406893" y="3909041"/>
            <a:ext cx="54373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kumimoji="1"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37477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923434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207819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778162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064119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348504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918847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204804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489189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059533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5345490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5629874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Group 18"/>
          <p:cNvGrpSpPr/>
          <p:nvPr/>
        </p:nvGrpSpPr>
        <p:grpSpPr bwMode="auto">
          <a:xfrm>
            <a:off x="1353091" y="1780078"/>
            <a:ext cx="3706442" cy="1709940"/>
            <a:chOff x="930" y="1661"/>
            <a:chExt cx="2359" cy="1179"/>
          </a:xfrm>
        </p:grpSpPr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930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1656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2382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108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Group 30"/>
          <p:cNvGrpSpPr/>
          <p:nvPr/>
        </p:nvGrpSpPr>
        <p:grpSpPr bwMode="auto">
          <a:xfrm>
            <a:off x="1353090" y="3556734"/>
            <a:ext cx="1139115" cy="416246"/>
            <a:chOff x="930" y="2886"/>
            <a:chExt cx="725" cy="287"/>
          </a:xfrm>
        </p:grpSpPr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1017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</a:t>
              </a:r>
              <a:endPara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AutoShape 32"/>
            <p:cNvSpPr/>
            <p:nvPr/>
          </p:nvSpPr>
          <p:spPr bwMode="auto">
            <a:xfrm rot="16200000" flipV="1">
              <a:off x="124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Group 33"/>
          <p:cNvGrpSpPr/>
          <p:nvPr/>
        </p:nvGrpSpPr>
        <p:grpSpPr bwMode="auto">
          <a:xfrm>
            <a:off x="2492206" y="3556734"/>
            <a:ext cx="1139113" cy="416246"/>
            <a:chOff x="1655" y="2886"/>
            <a:chExt cx="725" cy="287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1748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</a:t>
              </a:r>
              <a:endPara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AutoShape 35"/>
            <p:cNvSpPr/>
            <p:nvPr/>
          </p:nvSpPr>
          <p:spPr bwMode="auto">
            <a:xfrm rot="16200000" flipV="1">
              <a:off x="197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Group 36"/>
          <p:cNvGrpSpPr/>
          <p:nvPr/>
        </p:nvGrpSpPr>
        <p:grpSpPr bwMode="auto">
          <a:xfrm>
            <a:off x="3631318" y="3556734"/>
            <a:ext cx="1139115" cy="416246"/>
            <a:chOff x="2380" y="2886"/>
            <a:chExt cx="725" cy="287"/>
          </a:xfrm>
        </p:grpSpPr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2474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</a:t>
              </a:r>
              <a:endPara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AutoShape 38"/>
            <p:cNvSpPr/>
            <p:nvPr/>
          </p:nvSpPr>
          <p:spPr bwMode="auto">
            <a:xfrm rot="16200000" flipV="1">
              <a:off x="269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Group 39"/>
          <p:cNvGrpSpPr/>
          <p:nvPr/>
        </p:nvGrpSpPr>
        <p:grpSpPr bwMode="auto">
          <a:xfrm>
            <a:off x="4770433" y="3556734"/>
            <a:ext cx="1139113" cy="416246"/>
            <a:chOff x="3105" y="2886"/>
            <a:chExt cx="725" cy="287"/>
          </a:xfrm>
        </p:grpSpPr>
        <p:sp>
          <p:nvSpPr>
            <p:cNvPr id="37" name="Text Box 40"/>
            <p:cNvSpPr txBox="1">
              <a:spLocks noChangeArrowheads="1"/>
            </p:cNvSpPr>
            <p:nvPr/>
          </p:nvSpPr>
          <p:spPr bwMode="auto">
            <a:xfrm>
              <a:off x="3200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</a:t>
              </a:r>
              <a:endPara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AutoShape 41"/>
            <p:cNvSpPr/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Rectangle 42"/>
          <p:cNvSpPr>
            <a:spLocks noChangeArrowheads="1"/>
          </p:cNvSpPr>
          <p:nvPr/>
        </p:nvSpPr>
        <p:spPr bwMode="auto">
          <a:xfrm>
            <a:off x="6282395" y="2404865"/>
            <a:ext cx="3558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rot="16200000">
            <a:off x="-2969" y="2722794"/>
            <a:ext cx="2712119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Group 44"/>
          <p:cNvGrpSpPr/>
          <p:nvPr/>
        </p:nvGrpSpPr>
        <p:grpSpPr bwMode="auto">
          <a:xfrm>
            <a:off x="5914261" y="3556734"/>
            <a:ext cx="1139113" cy="416246"/>
            <a:chOff x="3105" y="2886"/>
            <a:chExt cx="725" cy="287"/>
          </a:xfrm>
        </p:grpSpPr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3200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</a:t>
              </a:r>
              <a:endPara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AutoShape 46"/>
            <p:cNvSpPr/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Group 52"/>
          <p:cNvGrpSpPr/>
          <p:nvPr/>
        </p:nvGrpSpPr>
        <p:grpSpPr bwMode="auto">
          <a:xfrm>
            <a:off x="2492205" y="1648098"/>
            <a:ext cx="4562741" cy="2171146"/>
            <a:chOff x="1655" y="1570"/>
            <a:chExt cx="2904" cy="1497"/>
          </a:xfrm>
        </p:grpSpPr>
        <p:sp>
          <p:nvSpPr>
            <p:cNvPr id="45" name="Line 47"/>
            <p:cNvSpPr>
              <a:spLocks noChangeShapeType="1"/>
            </p:cNvSpPr>
            <p:nvPr/>
          </p:nvSpPr>
          <p:spPr bwMode="auto">
            <a:xfrm>
              <a:off x="1655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2381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>
              <a:off x="3107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>
              <a:off x="3833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>
              <a:off x="4559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2688916" y="1137019"/>
            <a:ext cx="108234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周期性出现</a:t>
            </a:r>
            <a:endParaRPr kumimoji="1"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H="1">
            <a:off x="1494497" y="1385588"/>
            <a:ext cx="1711814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>
            <a:off x="2628896" y="1385588"/>
            <a:ext cx="577414" cy="32922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Line 28"/>
          <p:cNvSpPr>
            <a:spLocks noChangeShapeType="1"/>
          </p:cNvSpPr>
          <p:nvPr/>
        </p:nvSpPr>
        <p:spPr bwMode="auto">
          <a:xfrm>
            <a:off x="3206311" y="1385588"/>
            <a:ext cx="558559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Line 29"/>
          <p:cNvSpPr>
            <a:spLocks noChangeShapeType="1"/>
          </p:cNvSpPr>
          <p:nvPr/>
        </p:nvSpPr>
        <p:spPr bwMode="auto">
          <a:xfrm>
            <a:off x="3206311" y="1385588"/>
            <a:ext cx="1692960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35" presetClass="emph" presetSubtype="0" repeatCount="4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让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</a:t>
            </a:r>
            <a:r>
              <a:rPr lang="zh-CN" altLang="en-US" dirty="0"/>
              <a:t>用户</a:t>
            </a:r>
            <a:r>
              <a:rPr lang="zh-CN" altLang="en-US" dirty="0">
                <a:solidFill>
                  <a:srgbClr val="C00000"/>
                </a:solidFill>
              </a:rPr>
              <a:t>各使用</a:t>
            </a:r>
            <a:r>
              <a:rPr lang="zh-CN" altLang="en-US" dirty="0"/>
              <a:t>一个频带，或让更多的用户</a:t>
            </a:r>
            <a:r>
              <a:rPr lang="zh-CN" altLang="en-US" dirty="0">
                <a:solidFill>
                  <a:srgbClr val="C00000"/>
                </a:solidFill>
              </a:rPr>
              <a:t>轮流</a:t>
            </a:r>
            <a:r>
              <a:rPr lang="zh-CN" altLang="en-US" dirty="0"/>
              <a:t>使用</a:t>
            </a:r>
            <a:r>
              <a:rPr lang="zh-CN" altLang="en-US" dirty="0" smtClean="0"/>
              <a:t>这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</a:t>
            </a:r>
            <a:r>
              <a:rPr lang="zh-CN" altLang="en-US" dirty="0"/>
              <a:t>频带。这种方式称为</a:t>
            </a:r>
            <a:r>
              <a:rPr lang="zh-CN" altLang="en-US" dirty="0">
                <a:solidFill>
                  <a:srgbClr val="C00000"/>
                </a:solidFill>
              </a:rPr>
              <a:t>频分多址</a:t>
            </a:r>
            <a:r>
              <a:rPr lang="zh-CN" altLang="en-US" dirty="0" smtClean="0">
                <a:solidFill>
                  <a:srgbClr val="C00000"/>
                </a:solidFill>
              </a:rPr>
              <a:t>接入 </a:t>
            </a:r>
            <a:r>
              <a:rPr lang="en-US" altLang="zh-CN" dirty="0" smtClean="0">
                <a:solidFill>
                  <a:srgbClr val="C00000"/>
                </a:solidFill>
              </a:rPr>
              <a:t>FDMA </a:t>
            </a:r>
            <a:r>
              <a:rPr lang="en-US" altLang="zh-CN" dirty="0"/>
              <a:t>(Frequency Division Multiple Access)</a:t>
            </a:r>
            <a:r>
              <a:rPr lang="zh-CN" altLang="en-US" dirty="0"/>
              <a:t>，简称为</a:t>
            </a:r>
            <a:r>
              <a:rPr lang="zh-CN" altLang="en-US" dirty="0">
                <a:solidFill>
                  <a:srgbClr val="0000FF"/>
                </a:solidFill>
              </a:rPr>
              <a:t>频分多址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/>
              <a:t>可让</a:t>
            </a:r>
            <a:r>
              <a:rPr lang="en-US" altLang="zh-CN" dirty="0" smtClean="0"/>
              <a:t> N </a:t>
            </a:r>
            <a:r>
              <a:rPr lang="zh-CN" altLang="en-US" dirty="0" smtClean="0"/>
              <a:t>个</a:t>
            </a:r>
            <a:r>
              <a:rPr lang="zh-CN" altLang="en-US" dirty="0"/>
              <a:t>用户各使用一个时隙，或让更多的用户轮流使用</a:t>
            </a:r>
            <a:r>
              <a:rPr lang="zh-CN" altLang="en-US" dirty="0" smtClean="0"/>
              <a:t>这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</a:t>
            </a:r>
            <a:r>
              <a:rPr lang="zh-CN" altLang="en-US" dirty="0"/>
              <a:t>时隙。这种方式称为</a:t>
            </a:r>
            <a:r>
              <a:rPr lang="zh-CN" altLang="en-US" dirty="0">
                <a:solidFill>
                  <a:srgbClr val="C00000"/>
                </a:solidFill>
              </a:rPr>
              <a:t>时分多址</a:t>
            </a:r>
            <a:r>
              <a:rPr lang="zh-CN" altLang="en-US" dirty="0" smtClean="0">
                <a:solidFill>
                  <a:srgbClr val="C00000"/>
                </a:solidFill>
              </a:rPr>
              <a:t>接入 </a:t>
            </a:r>
            <a:r>
              <a:rPr lang="en-US" altLang="zh-CN" dirty="0" smtClean="0">
                <a:solidFill>
                  <a:srgbClr val="C00000"/>
                </a:solidFill>
              </a:rPr>
              <a:t>TDMA </a:t>
            </a:r>
            <a:r>
              <a:rPr lang="en-US" altLang="zh-CN" dirty="0"/>
              <a:t>(Time Division Multiple Access)</a:t>
            </a:r>
            <a:r>
              <a:rPr lang="zh-CN" altLang="en-US" dirty="0"/>
              <a:t>，简称为</a:t>
            </a:r>
            <a:r>
              <a:rPr lang="zh-CN" altLang="en-US" dirty="0">
                <a:solidFill>
                  <a:srgbClr val="0000FF"/>
                </a:solidFill>
              </a:rPr>
              <a:t>时分多址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频分多址与时分多址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591799" y="1515263"/>
            <a:ext cx="7794557" cy="227293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成对使用。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复用器 </a:t>
            </a:r>
            <a:r>
              <a:rPr lang="en-US" altLang="zh-CN" dirty="0"/>
              <a:t>(multiplexer</a:t>
            </a:r>
            <a:r>
              <a:rPr lang="en-US" altLang="zh-CN" dirty="0" smtClean="0"/>
              <a:t>) </a:t>
            </a:r>
            <a:r>
              <a:rPr lang="zh-CN" altLang="en-US" dirty="0" smtClean="0"/>
              <a:t>和分用器 </a:t>
            </a:r>
            <a:r>
              <a:rPr lang="en-US" altLang="zh-CN" dirty="0" smtClean="0"/>
              <a:t>(</a:t>
            </a:r>
            <a:r>
              <a:rPr lang="en-US" altLang="zh-CN" dirty="0" err="1"/>
              <a:t>demultiplexer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853242" y="1786303"/>
            <a:ext cx="5149918" cy="1765695"/>
            <a:chOff x="1853242" y="1969211"/>
            <a:chExt cx="5149918" cy="1765695"/>
          </a:xfrm>
        </p:grpSpPr>
        <p:sp>
          <p:nvSpPr>
            <p:cNvPr id="6" name="Line 19"/>
            <p:cNvSpPr>
              <a:spLocks noChangeShapeType="1"/>
            </p:cNvSpPr>
            <p:nvPr/>
          </p:nvSpPr>
          <p:spPr bwMode="auto">
            <a:xfrm>
              <a:off x="2213836" y="2853473"/>
              <a:ext cx="46647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3863781" y="2512797"/>
              <a:ext cx="100540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共享信道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21"/>
            <p:cNvSpPr>
              <a:spLocks noChangeShapeType="1"/>
            </p:cNvSpPr>
            <p:nvPr/>
          </p:nvSpPr>
          <p:spPr bwMode="auto">
            <a:xfrm>
              <a:off x="3316151" y="2853473"/>
              <a:ext cx="2254445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6061308" y="2958170"/>
              <a:ext cx="690956" cy="5305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 flipH="1">
              <a:off x="6061308" y="2215389"/>
              <a:ext cx="690956" cy="423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flipV="1">
              <a:off x="2213835" y="2958170"/>
              <a:ext cx="576868" cy="5305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213835" y="2215389"/>
              <a:ext cx="576868" cy="423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26"/>
            <p:cNvSpPr>
              <a:spLocks noChangeArrowheads="1"/>
            </p:cNvSpPr>
            <p:nvPr/>
          </p:nvSpPr>
          <p:spPr bwMode="auto">
            <a:xfrm>
              <a:off x="1853242" y="1969211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7"/>
            <p:cNvSpPr>
              <a:spLocks noChangeArrowheads="1"/>
            </p:cNvSpPr>
            <p:nvPr/>
          </p:nvSpPr>
          <p:spPr bwMode="auto">
            <a:xfrm>
              <a:off x="6581712" y="1969211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Oval 28"/>
            <p:cNvSpPr>
              <a:spLocks noChangeArrowheads="1"/>
            </p:cNvSpPr>
            <p:nvPr/>
          </p:nvSpPr>
          <p:spPr bwMode="auto">
            <a:xfrm>
              <a:off x="1853242" y="2641251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6581712" y="2641251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30"/>
            <p:cNvSpPr>
              <a:spLocks noChangeArrowheads="1"/>
            </p:cNvSpPr>
            <p:nvPr/>
          </p:nvSpPr>
          <p:spPr bwMode="auto">
            <a:xfrm>
              <a:off x="1853242" y="3347246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Oval 31"/>
            <p:cNvSpPr>
              <a:spLocks noChangeArrowheads="1"/>
            </p:cNvSpPr>
            <p:nvPr/>
          </p:nvSpPr>
          <p:spPr bwMode="auto">
            <a:xfrm>
              <a:off x="6581712" y="3347246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2660545" y="2569094"/>
              <a:ext cx="891503" cy="5305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复用器</a:t>
              </a:r>
              <a:endPara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5212262" y="2569094"/>
              <a:ext cx="855171" cy="5305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分用器</a:t>
              </a:r>
              <a:endPara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时分复用会导致信道</a:t>
            </a:r>
            <a:r>
              <a:rPr lang="zh-CN" altLang="en-US" dirty="0"/>
              <a:t>利用率不高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39546" y="1041663"/>
            <a:ext cx="8048776" cy="294104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5271" y="1365365"/>
            <a:ext cx="8061238" cy="2289027"/>
            <a:chOff x="518863" y="1990305"/>
            <a:chExt cx="8061238" cy="2289027"/>
          </a:xfrm>
        </p:grpSpPr>
        <p:sp>
          <p:nvSpPr>
            <p:cNvPr id="7" name="Freeform 3"/>
            <p:cNvSpPr/>
            <p:nvPr/>
          </p:nvSpPr>
          <p:spPr bwMode="auto">
            <a:xfrm>
              <a:off x="6024015" y="2934795"/>
              <a:ext cx="211025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/>
            <p:nvPr/>
          </p:nvSpPr>
          <p:spPr bwMode="auto">
            <a:xfrm>
              <a:off x="6866730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/>
            <p:nvPr/>
          </p:nvSpPr>
          <p:spPr bwMode="auto">
            <a:xfrm>
              <a:off x="7287393" y="2934795"/>
              <a:ext cx="211025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7919082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66FF33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5814378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4971663" y="2937359"/>
              <a:ext cx="211025" cy="303723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4762026" y="2937359"/>
              <a:ext cx="209638" cy="303723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2796154" y="2023625"/>
              <a:ext cx="491468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1323139" y="2631071"/>
              <a:ext cx="982936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1814606" y="3237237"/>
              <a:ext cx="981547" cy="303723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2796154" y="3844684"/>
              <a:ext cx="491468" cy="303723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66FF33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949678" y="2005686"/>
              <a:ext cx="31931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949678" y="2613131"/>
              <a:ext cx="3080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949678" y="3220578"/>
              <a:ext cx="3048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949678" y="3828022"/>
              <a:ext cx="3273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4620416" y="3237237"/>
              <a:ext cx="371932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182689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901665" y="1992868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13380" y="2628510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422695" y="3212888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2872513" y="382418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480599" y="2005686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3480599" y="2627227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3480599" y="3248771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3480599" y="3870314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8321697" y="3170678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6655703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1814606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2306075" y="3465349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796153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1814606" y="4072796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3287622" y="3465349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2796153" y="4072796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4762025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5603351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6444678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7287393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4762026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5603352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6444679" y="3389739"/>
              <a:ext cx="8427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 Box 48"/>
            <p:cNvSpPr txBox="1">
              <a:spLocks noChangeArrowheads="1"/>
            </p:cNvSpPr>
            <p:nvPr/>
          </p:nvSpPr>
          <p:spPr bwMode="auto">
            <a:xfrm>
              <a:off x="5747700" y="3971555"/>
              <a:ext cx="14253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 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个时分复用帧</a:t>
              </a:r>
              <a:endPara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 Box 49"/>
            <p:cNvSpPr txBox="1">
              <a:spLocks noChangeArrowheads="1"/>
            </p:cNvSpPr>
            <p:nvPr/>
          </p:nvSpPr>
          <p:spPr bwMode="auto">
            <a:xfrm>
              <a:off x="4971663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#1</a:t>
              </a:r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3631927" y="2370921"/>
              <a:ext cx="919073" cy="56387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3631927" y="2952736"/>
              <a:ext cx="848268" cy="13327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 flipV="1">
              <a:off x="3694402" y="3237237"/>
              <a:ext cx="785793" cy="29603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 flipV="1">
              <a:off x="3708285" y="3389739"/>
              <a:ext cx="842714" cy="68305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 Box 54"/>
            <p:cNvSpPr txBox="1">
              <a:spLocks noChangeArrowheads="1"/>
            </p:cNvSpPr>
            <p:nvPr/>
          </p:nvSpPr>
          <p:spPr bwMode="auto">
            <a:xfrm>
              <a:off x="3694401" y="3592222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④</a:t>
              </a:r>
              <a:endPara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 Box 55"/>
            <p:cNvSpPr txBox="1">
              <a:spLocks noChangeArrowheads="1"/>
            </p:cNvSpPr>
            <p:nvPr/>
          </p:nvSpPr>
          <p:spPr bwMode="auto">
            <a:xfrm>
              <a:off x="3694401" y="3146594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</a:t>
              </a:r>
              <a:endPara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 Box 56"/>
            <p:cNvSpPr txBox="1">
              <a:spLocks noChangeArrowheads="1"/>
            </p:cNvSpPr>
            <p:nvPr/>
          </p:nvSpPr>
          <p:spPr bwMode="auto">
            <a:xfrm>
              <a:off x="3694401" y="2661829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</a:t>
              </a:r>
              <a:endPara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3694401" y="2196631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①</a:t>
              </a:r>
              <a:endPara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58"/>
            <p:cNvSpPr/>
            <p:nvPr/>
          </p:nvSpPr>
          <p:spPr bwMode="auto">
            <a:xfrm>
              <a:off x="1323139" y="2023625"/>
              <a:ext cx="491468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3287622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1323139" y="4057417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1413380" y="1990305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 Box 62"/>
            <p:cNvSpPr txBox="1">
              <a:spLocks noChangeArrowheads="1"/>
            </p:cNvSpPr>
            <p:nvPr/>
          </p:nvSpPr>
          <p:spPr bwMode="auto">
            <a:xfrm>
              <a:off x="1928449" y="3202636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Text Box 63"/>
            <p:cNvSpPr txBox="1">
              <a:spLocks noChangeArrowheads="1"/>
            </p:cNvSpPr>
            <p:nvPr/>
          </p:nvSpPr>
          <p:spPr bwMode="auto">
            <a:xfrm>
              <a:off x="1952050" y="2631073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>
              <a:off x="5392326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Line 65"/>
            <p:cNvSpPr>
              <a:spLocks noChangeShapeType="1"/>
            </p:cNvSpPr>
            <p:nvPr/>
          </p:nvSpPr>
          <p:spPr bwMode="auto">
            <a:xfrm>
              <a:off x="5603351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Line 66"/>
            <p:cNvSpPr>
              <a:spLocks noChangeShapeType="1"/>
            </p:cNvSpPr>
            <p:nvPr/>
          </p:nvSpPr>
          <p:spPr bwMode="auto">
            <a:xfrm>
              <a:off x="7287393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Line 67"/>
            <p:cNvSpPr>
              <a:spLocks noChangeShapeType="1"/>
            </p:cNvSpPr>
            <p:nvPr/>
          </p:nvSpPr>
          <p:spPr bwMode="auto">
            <a:xfrm>
              <a:off x="8128720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Line 68"/>
            <p:cNvSpPr>
              <a:spLocks noChangeShapeType="1"/>
            </p:cNvSpPr>
            <p:nvPr/>
          </p:nvSpPr>
          <p:spPr bwMode="auto">
            <a:xfrm>
              <a:off x="7708056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>
              <a:off x="6444678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Text Box 72"/>
            <p:cNvSpPr txBox="1">
              <a:spLocks noChangeArrowheads="1"/>
            </p:cNvSpPr>
            <p:nvPr/>
          </p:nvSpPr>
          <p:spPr bwMode="auto">
            <a:xfrm>
              <a:off x="3807039" y="3918907"/>
              <a:ext cx="90281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时分复用</a:t>
              </a:r>
              <a:endParaRPr kumimoji="1" lang="zh-CN" altLang="en-US" sz="14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Text Box 73"/>
            <p:cNvSpPr txBox="1">
              <a:spLocks noChangeArrowheads="1"/>
            </p:cNvSpPr>
            <p:nvPr/>
          </p:nvSpPr>
          <p:spPr bwMode="auto">
            <a:xfrm>
              <a:off x="5814378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#2</a:t>
              </a:r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 Box 74"/>
            <p:cNvSpPr txBox="1">
              <a:spLocks noChangeArrowheads="1"/>
            </p:cNvSpPr>
            <p:nvPr/>
          </p:nvSpPr>
          <p:spPr bwMode="auto">
            <a:xfrm>
              <a:off x="6697353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#3</a:t>
              </a:r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Text Box 75"/>
            <p:cNvSpPr txBox="1">
              <a:spLocks noChangeArrowheads="1"/>
            </p:cNvSpPr>
            <p:nvPr/>
          </p:nvSpPr>
          <p:spPr bwMode="auto">
            <a:xfrm>
              <a:off x="7538680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#4</a:t>
              </a:r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Line 76"/>
            <p:cNvSpPr>
              <a:spLocks noChangeShapeType="1"/>
            </p:cNvSpPr>
            <p:nvPr/>
          </p:nvSpPr>
          <p:spPr bwMode="auto">
            <a:xfrm>
              <a:off x="5252106" y="3669113"/>
              <a:ext cx="105235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Line 77"/>
            <p:cNvSpPr>
              <a:spLocks noChangeShapeType="1"/>
            </p:cNvSpPr>
            <p:nvPr/>
          </p:nvSpPr>
          <p:spPr bwMode="auto">
            <a:xfrm>
              <a:off x="6024015" y="3669113"/>
              <a:ext cx="42066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Line 78"/>
            <p:cNvSpPr>
              <a:spLocks noChangeShapeType="1"/>
            </p:cNvSpPr>
            <p:nvPr/>
          </p:nvSpPr>
          <p:spPr bwMode="auto">
            <a:xfrm flipH="1">
              <a:off x="6515483" y="3669113"/>
              <a:ext cx="351247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Line 79"/>
            <p:cNvSpPr>
              <a:spLocks noChangeShapeType="1"/>
            </p:cNvSpPr>
            <p:nvPr/>
          </p:nvSpPr>
          <p:spPr bwMode="auto">
            <a:xfrm flipV="1">
              <a:off x="6655704" y="3669113"/>
              <a:ext cx="105235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 Box 80"/>
            <p:cNvSpPr txBox="1">
              <a:spLocks noChangeArrowheads="1"/>
            </p:cNvSpPr>
            <p:nvPr/>
          </p:nvSpPr>
          <p:spPr bwMode="auto">
            <a:xfrm>
              <a:off x="518863" y="1993171"/>
              <a:ext cx="54373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endPara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Line 81"/>
            <p:cNvSpPr>
              <a:spLocks noChangeShapeType="1"/>
            </p:cNvSpPr>
            <p:nvPr/>
          </p:nvSpPr>
          <p:spPr bwMode="auto">
            <a:xfrm>
              <a:off x="1253723" y="2327349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Line 82"/>
            <p:cNvSpPr>
              <a:spLocks noChangeShapeType="1"/>
            </p:cNvSpPr>
            <p:nvPr/>
          </p:nvSpPr>
          <p:spPr bwMode="auto">
            <a:xfrm>
              <a:off x="1253723" y="2934795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Line 83"/>
            <p:cNvSpPr>
              <a:spLocks noChangeShapeType="1"/>
            </p:cNvSpPr>
            <p:nvPr/>
          </p:nvSpPr>
          <p:spPr bwMode="auto">
            <a:xfrm>
              <a:off x="1253723" y="3540959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Line 84"/>
            <p:cNvSpPr>
              <a:spLocks noChangeShapeType="1"/>
            </p:cNvSpPr>
            <p:nvPr/>
          </p:nvSpPr>
          <p:spPr bwMode="auto">
            <a:xfrm>
              <a:off x="1253723" y="4148406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" name="Group 85"/>
            <p:cNvGrpSpPr/>
            <p:nvPr/>
          </p:nvGrpSpPr>
          <p:grpSpPr bwMode="auto">
            <a:xfrm>
              <a:off x="4764802" y="2778448"/>
              <a:ext cx="3367338" cy="871442"/>
              <a:chOff x="1655" y="1570"/>
              <a:chExt cx="2919" cy="1497"/>
            </a:xfrm>
          </p:grpSpPr>
          <p:sp>
            <p:nvSpPr>
              <p:cNvPr id="91" name="Line 86"/>
              <p:cNvSpPr>
                <a:spLocks noChangeShapeType="1"/>
              </p:cNvSpPr>
              <p:nvPr/>
            </p:nvSpPr>
            <p:spPr bwMode="auto">
              <a:xfrm>
                <a:off x="1655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Line 87"/>
              <p:cNvSpPr>
                <a:spLocks noChangeShapeType="1"/>
              </p:cNvSpPr>
              <p:nvPr/>
            </p:nvSpPr>
            <p:spPr bwMode="auto">
              <a:xfrm>
                <a:off x="2381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Line 88"/>
              <p:cNvSpPr>
                <a:spLocks noChangeShapeType="1"/>
              </p:cNvSpPr>
              <p:nvPr/>
            </p:nvSpPr>
            <p:spPr bwMode="auto">
              <a:xfrm>
                <a:off x="3107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Line 89"/>
              <p:cNvSpPr>
                <a:spLocks noChangeShapeType="1"/>
              </p:cNvSpPr>
              <p:nvPr/>
            </p:nvSpPr>
            <p:spPr bwMode="auto">
              <a:xfrm>
                <a:off x="3833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Line 90"/>
              <p:cNvSpPr>
                <a:spLocks noChangeShapeType="1"/>
              </p:cNvSpPr>
              <p:nvPr/>
            </p:nvSpPr>
            <p:spPr bwMode="auto">
              <a:xfrm>
                <a:off x="4574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3" name="矩形 82"/>
            <p:cNvSpPr/>
            <p:nvPr/>
          </p:nvSpPr>
          <p:spPr>
            <a:xfrm>
              <a:off x="4660026" y="2025454"/>
              <a:ext cx="3468694" cy="656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zh-CN" altLang="zh-CN" sz="14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当用户</a:t>
              </a:r>
              <a:r>
                <a:rPr lang="zh-CN" altLang="zh-CN" sz="14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暂时无数据发送时</a:t>
              </a:r>
              <a:r>
                <a:rPr lang="zh-CN" altLang="zh-CN" sz="14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，分</a:t>
              </a:r>
              <a:r>
                <a:rPr lang="zh-CN" altLang="zh-CN" sz="14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配给该用户的时隙只能处于</a:t>
              </a:r>
              <a:r>
                <a:rPr lang="zh-CN" altLang="zh-CN" sz="14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空闲状态</a:t>
              </a:r>
              <a:r>
                <a:rPr lang="zh-CN" altLang="en-US" sz="14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Text Box 21"/>
            <p:cNvSpPr txBox="1">
              <a:spLocks noChangeArrowheads="1"/>
            </p:cNvSpPr>
            <p:nvPr/>
          </p:nvSpPr>
          <p:spPr bwMode="auto">
            <a:xfrm>
              <a:off x="7261014" y="2923261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22"/>
            <p:cNvSpPr txBox="1">
              <a:spLocks noChangeArrowheads="1"/>
            </p:cNvSpPr>
            <p:nvPr/>
          </p:nvSpPr>
          <p:spPr bwMode="auto">
            <a:xfrm>
              <a:off x="4936955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Text Box 26"/>
            <p:cNvSpPr txBox="1">
              <a:spLocks noChangeArrowheads="1"/>
            </p:cNvSpPr>
            <p:nvPr/>
          </p:nvSpPr>
          <p:spPr bwMode="auto">
            <a:xfrm>
              <a:off x="5785222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Text Box 28"/>
            <p:cNvSpPr txBox="1">
              <a:spLocks noChangeArrowheads="1"/>
            </p:cNvSpPr>
            <p:nvPr/>
          </p:nvSpPr>
          <p:spPr bwMode="auto">
            <a:xfrm>
              <a:off x="4738425" y="2923261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Text Box 71"/>
            <p:cNvSpPr txBox="1">
              <a:spLocks noChangeArrowheads="1"/>
            </p:cNvSpPr>
            <p:nvPr/>
          </p:nvSpPr>
          <p:spPr bwMode="auto">
            <a:xfrm>
              <a:off x="7884375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Text Box 27"/>
            <p:cNvSpPr txBox="1">
              <a:spLocks noChangeArrowheads="1"/>
            </p:cNvSpPr>
            <p:nvPr/>
          </p:nvSpPr>
          <p:spPr bwMode="auto">
            <a:xfrm>
              <a:off x="5998832" y="2923261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Text Box 70"/>
            <p:cNvSpPr txBox="1">
              <a:spLocks noChangeArrowheads="1"/>
            </p:cNvSpPr>
            <p:nvPr/>
          </p:nvSpPr>
          <p:spPr bwMode="auto">
            <a:xfrm>
              <a:off x="6829632" y="2923261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统计时分复用 </a:t>
            </a:r>
            <a:r>
              <a:rPr lang="en-US" altLang="zh-CN" dirty="0"/>
              <a:t>STDM  (Statistic TDM)</a:t>
            </a:r>
            <a:endParaRPr lang="zh-CN" altLang="en-US" dirty="0"/>
          </a:p>
        </p:txBody>
      </p:sp>
      <p:sp>
        <p:nvSpPr>
          <p:cNvPr id="90" name="圆角矩形 89"/>
          <p:cNvSpPr/>
          <p:nvPr/>
        </p:nvSpPr>
        <p:spPr>
          <a:xfrm>
            <a:off x="556963" y="1041663"/>
            <a:ext cx="8048776" cy="298704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Freeform 85"/>
          <p:cNvSpPr/>
          <p:nvPr/>
        </p:nvSpPr>
        <p:spPr bwMode="auto">
          <a:xfrm>
            <a:off x="6858997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Freeform 86"/>
          <p:cNvSpPr/>
          <p:nvPr/>
        </p:nvSpPr>
        <p:spPr bwMode="auto">
          <a:xfrm>
            <a:off x="7800044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Freeform 87"/>
          <p:cNvSpPr/>
          <p:nvPr/>
        </p:nvSpPr>
        <p:spPr bwMode="auto">
          <a:xfrm>
            <a:off x="7485902" y="2336523"/>
            <a:ext cx="235607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66FF33"/>
          </a:solidFill>
          <a:ln w="190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Freeform 88"/>
          <p:cNvSpPr/>
          <p:nvPr/>
        </p:nvSpPr>
        <p:spPr bwMode="auto">
          <a:xfrm>
            <a:off x="7171760" y="2336523"/>
            <a:ext cx="235607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Freeform 89"/>
          <p:cNvSpPr/>
          <p:nvPr/>
        </p:nvSpPr>
        <p:spPr bwMode="auto">
          <a:xfrm>
            <a:off x="6544855" y="2336523"/>
            <a:ext cx="235606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Freeform 90"/>
          <p:cNvSpPr/>
          <p:nvPr/>
        </p:nvSpPr>
        <p:spPr bwMode="auto">
          <a:xfrm>
            <a:off x="6230712" y="2336523"/>
            <a:ext cx="235606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Freeform 91"/>
          <p:cNvSpPr/>
          <p:nvPr/>
        </p:nvSpPr>
        <p:spPr bwMode="auto">
          <a:xfrm>
            <a:off x="5917948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Text Box 92"/>
          <p:cNvSpPr txBox="1">
            <a:spLocks noChangeArrowheads="1"/>
          </p:cNvSpPr>
          <p:nvPr/>
        </p:nvSpPr>
        <p:spPr bwMode="auto">
          <a:xfrm>
            <a:off x="717510" y="1397026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kumimoji="1" lang="zh-CN" altLang="en-US" sz="1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Freeform 93"/>
          <p:cNvSpPr/>
          <p:nvPr/>
        </p:nvSpPr>
        <p:spPr bwMode="auto">
          <a:xfrm>
            <a:off x="3225527" y="1429624"/>
            <a:ext cx="549748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Freeform 94"/>
          <p:cNvSpPr/>
          <p:nvPr/>
        </p:nvSpPr>
        <p:spPr bwMode="auto">
          <a:xfrm>
            <a:off x="1579037" y="2075713"/>
            <a:ext cx="1098120" cy="321773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Freeform 95"/>
          <p:cNvSpPr/>
          <p:nvPr/>
        </p:nvSpPr>
        <p:spPr bwMode="auto">
          <a:xfrm>
            <a:off x="2127407" y="2720531"/>
            <a:ext cx="109812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Freeform 96"/>
          <p:cNvSpPr/>
          <p:nvPr/>
        </p:nvSpPr>
        <p:spPr bwMode="auto">
          <a:xfrm>
            <a:off x="2677157" y="3365348"/>
            <a:ext cx="54837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66FF33"/>
          </a:solidFill>
          <a:ln w="190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 Box 97"/>
          <p:cNvSpPr txBox="1">
            <a:spLocks noChangeArrowheads="1"/>
          </p:cNvSpPr>
          <p:nvPr/>
        </p:nvSpPr>
        <p:spPr bwMode="auto">
          <a:xfrm>
            <a:off x="1185763" y="1400373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1" lang="en-US" altLang="zh-CN" sz="1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 Box 98"/>
          <p:cNvSpPr txBox="1">
            <a:spLocks noChangeArrowheads="1"/>
          </p:cNvSpPr>
          <p:nvPr/>
        </p:nvSpPr>
        <p:spPr bwMode="auto">
          <a:xfrm>
            <a:off x="1185763" y="2045189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Text Box 99"/>
          <p:cNvSpPr txBox="1">
            <a:spLocks noChangeArrowheads="1"/>
          </p:cNvSpPr>
          <p:nvPr/>
        </p:nvSpPr>
        <p:spPr bwMode="auto">
          <a:xfrm>
            <a:off x="1185763" y="2691279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Text Box 100"/>
          <p:cNvSpPr txBox="1">
            <a:spLocks noChangeArrowheads="1"/>
          </p:cNvSpPr>
          <p:nvPr/>
        </p:nvSpPr>
        <p:spPr bwMode="auto">
          <a:xfrm>
            <a:off x="1185763" y="3336096"/>
            <a:ext cx="3273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Line 101"/>
          <p:cNvSpPr>
            <a:spLocks noChangeShapeType="1"/>
          </p:cNvSpPr>
          <p:nvPr/>
        </p:nvSpPr>
        <p:spPr bwMode="auto">
          <a:xfrm>
            <a:off x="5682343" y="2659567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Text Box 102"/>
          <p:cNvSpPr txBox="1">
            <a:spLocks noChangeArrowheads="1"/>
          </p:cNvSpPr>
          <p:nvPr/>
        </p:nvSpPr>
        <p:spPr bwMode="auto">
          <a:xfrm>
            <a:off x="3344018" y="1416906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Text Box 105"/>
          <p:cNvSpPr txBox="1">
            <a:spLocks noChangeArrowheads="1"/>
          </p:cNvSpPr>
          <p:nvPr/>
        </p:nvSpPr>
        <p:spPr bwMode="auto">
          <a:xfrm>
            <a:off x="1742997" y="2064267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Text Box 106"/>
          <p:cNvSpPr txBox="1">
            <a:spLocks noChangeArrowheads="1"/>
          </p:cNvSpPr>
          <p:nvPr/>
        </p:nvSpPr>
        <p:spPr bwMode="auto">
          <a:xfrm>
            <a:off x="2808047" y="2701453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Text Box 107"/>
          <p:cNvSpPr txBox="1">
            <a:spLocks noChangeArrowheads="1"/>
          </p:cNvSpPr>
          <p:nvPr/>
        </p:nvSpPr>
        <p:spPr bwMode="auto">
          <a:xfrm>
            <a:off x="2810803" y="3365348"/>
            <a:ext cx="3032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Text Box 111"/>
          <p:cNvSpPr txBox="1">
            <a:spLocks noChangeArrowheads="1"/>
          </p:cNvSpPr>
          <p:nvPr/>
        </p:nvSpPr>
        <p:spPr bwMode="auto">
          <a:xfrm>
            <a:off x="3972795" y="1461421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Text Box 112"/>
          <p:cNvSpPr txBox="1">
            <a:spLocks noChangeArrowheads="1"/>
          </p:cNvSpPr>
          <p:nvPr/>
        </p:nvSpPr>
        <p:spPr bwMode="auto">
          <a:xfrm>
            <a:off x="3972795" y="2121499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Text Box 113"/>
          <p:cNvSpPr txBox="1">
            <a:spLocks noChangeArrowheads="1"/>
          </p:cNvSpPr>
          <p:nvPr/>
        </p:nvSpPr>
        <p:spPr bwMode="auto">
          <a:xfrm>
            <a:off x="3972795" y="278285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Text Box 114"/>
          <p:cNvSpPr txBox="1">
            <a:spLocks noChangeArrowheads="1"/>
          </p:cNvSpPr>
          <p:nvPr/>
        </p:nvSpPr>
        <p:spPr bwMode="auto">
          <a:xfrm>
            <a:off x="3972795" y="344293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Text Box 115"/>
          <p:cNvSpPr txBox="1">
            <a:spLocks noChangeArrowheads="1"/>
          </p:cNvSpPr>
          <p:nvPr/>
        </p:nvSpPr>
        <p:spPr bwMode="auto">
          <a:xfrm>
            <a:off x="8235452" y="255438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Line 116"/>
          <p:cNvSpPr>
            <a:spLocks noChangeShapeType="1"/>
          </p:cNvSpPr>
          <p:nvPr/>
        </p:nvSpPr>
        <p:spPr bwMode="auto">
          <a:xfrm>
            <a:off x="2127407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Line 117"/>
          <p:cNvSpPr>
            <a:spLocks noChangeShapeType="1"/>
          </p:cNvSpPr>
          <p:nvPr/>
        </p:nvSpPr>
        <p:spPr bwMode="auto">
          <a:xfrm>
            <a:off x="2677156" y="2962178"/>
            <a:ext cx="0" cy="8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Line 118"/>
          <p:cNvSpPr>
            <a:spLocks noChangeShapeType="1"/>
          </p:cNvSpPr>
          <p:nvPr/>
        </p:nvSpPr>
        <p:spPr bwMode="auto">
          <a:xfrm>
            <a:off x="3225526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Line 119"/>
          <p:cNvSpPr>
            <a:spLocks noChangeShapeType="1"/>
          </p:cNvSpPr>
          <p:nvPr/>
        </p:nvSpPr>
        <p:spPr bwMode="auto">
          <a:xfrm>
            <a:off x="2127407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Line 120"/>
          <p:cNvSpPr>
            <a:spLocks noChangeShapeType="1"/>
          </p:cNvSpPr>
          <p:nvPr/>
        </p:nvSpPr>
        <p:spPr bwMode="auto">
          <a:xfrm>
            <a:off x="3775275" y="2962178"/>
            <a:ext cx="0" cy="8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Line 121"/>
          <p:cNvSpPr>
            <a:spLocks noChangeShapeType="1"/>
          </p:cNvSpPr>
          <p:nvPr/>
        </p:nvSpPr>
        <p:spPr bwMode="auto">
          <a:xfrm>
            <a:off x="3775275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Line 122"/>
          <p:cNvSpPr>
            <a:spLocks noChangeShapeType="1"/>
          </p:cNvSpPr>
          <p:nvPr/>
        </p:nvSpPr>
        <p:spPr bwMode="auto">
          <a:xfrm>
            <a:off x="5839413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Line 123"/>
          <p:cNvSpPr>
            <a:spLocks noChangeShapeType="1"/>
          </p:cNvSpPr>
          <p:nvPr/>
        </p:nvSpPr>
        <p:spPr bwMode="auto">
          <a:xfrm>
            <a:off x="6466318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Line 124"/>
          <p:cNvSpPr>
            <a:spLocks noChangeShapeType="1"/>
          </p:cNvSpPr>
          <p:nvPr/>
        </p:nvSpPr>
        <p:spPr bwMode="auto">
          <a:xfrm>
            <a:off x="7093225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Line 125"/>
          <p:cNvSpPr>
            <a:spLocks noChangeShapeType="1"/>
          </p:cNvSpPr>
          <p:nvPr/>
        </p:nvSpPr>
        <p:spPr bwMode="auto">
          <a:xfrm>
            <a:off x="5839413" y="2821089"/>
            <a:ext cx="6269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Line 126"/>
          <p:cNvSpPr>
            <a:spLocks noChangeShapeType="1"/>
          </p:cNvSpPr>
          <p:nvPr/>
        </p:nvSpPr>
        <p:spPr bwMode="auto">
          <a:xfrm>
            <a:off x="6466318" y="2821089"/>
            <a:ext cx="6269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Line 127"/>
          <p:cNvSpPr>
            <a:spLocks noChangeShapeType="1"/>
          </p:cNvSpPr>
          <p:nvPr/>
        </p:nvSpPr>
        <p:spPr bwMode="auto">
          <a:xfrm>
            <a:off x="7093225" y="2821089"/>
            <a:ext cx="6282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Text Box 128"/>
          <p:cNvSpPr txBox="1">
            <a:spLocks noChangeArrowheads="1"/>
          </p:cNvSpPr>
          <p:nvPr/>
        </p:nvSpPr>
        <p:spPr bwMode="auto">
          <a:xfrm>
            <a:off x="6042635" y="3443451"/>
            <a:ext cx="1359668" cy="30777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STDM </a:t>
            </a:r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</a:t>
            </a:r>
            <a:endParaRPr kumimoji="1"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Text Box 129"/>
          <p:cNvSpPr txBox="1">
            <a:spLocks noChangeArrowheads="1"/>
          </p:cNvSpPr>
          <p:nvPr/>
        </p:nvSpPr>
        <p:spPr bwMode="auto">
          <a:xfrm>
            <a:off x="5934483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#1</a:t>
            </a:r>
            <a:endParaRPr kumimoji="1" lang="en-US" altLang="zh-CN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Line 130"/>
          <p:cNvSpPr>
            <a:spLocks noChangeShapeType="1"/>
          </p:cNvSpPr>
          <p:nvPr/>
        </p:nvSpPr>
        <p:spPr bwMode="auto">
          <a:xfrm>
            <a:off x="4207997" y="1750124"/>
            <a:ext cx="902117" cy="70315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Line 131"/>
          <p:cNvSpPr>
            <a:spLocks noChangeShapeType="1"/>
          </p:cNvSpPr>
          <p:nvPr/>
        </p:nvSpPr>
        <p:spPr bwMode="auto">
          <a:xfrm>
            <a:off x="4269998" y="2384768"/>
            <a:ext cx="866647" cy="17424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Line 132"/>
          <p:cNvSpPr>
            <a:spLocks noChangeShapeType="1"/>
          </p:cNvSpPr>
          <p:nvPr/>
        </p:nvSpPr>
        <p:spPr bwMode="auto">
          <a:xfrm flipV="1">
            <a:off x="4269998" y="2720530"/>
            <a:ext cx="866647" cy="29887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Line 133"/>
          <p:cNvSpPr>
            <a:spLocks noChangeShapeType="1"/>
          </p:cNvSpPr>
          <p:nvPr/>
        </p:nvSpPr>
        <p:spPr bwMode="auto">
          <a:xfrm flipV="1">
            <a:off x="4207998" y="2829798"/>
            <a:ext cx="928648" cy="82425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Text Box 134"/>
          <p:cNvSpPr txBox="1">
            <a:spLocks noChangeArrowheads="1"/>
          </p:cNvSpPr>
          <p:nvPr/>
        </p:nvSpPr>
        <p:spPr bwMode="auto">
          <a:xfrm>
            <a:off x="4269998" y="3135147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endParaRPr kumimoji="1" lang="en-US" altLang="zh-CN" sz="1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Text Box 135"/>
          <p:cNvSpPr txBox="1">
            <a:spLocks noChangeArrowheads="1"/>
          </p:cNvSpPr>
          <p:nvPr/>
        </p:nvSpPr>
        <p:spPr bwMode="auto">
          <a:xfrm>
            <a:off x="4269998" y="2634019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kumimoji="1" lang="en-US" altLang="zh-CN" sz="1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Text Box 136"/>
          <p:cNvSpPr txBox="1">
            <a:spLocks noChangeArrowheads="1"/>
          </p:cNvSpPr>
          <p:nvPr/>
        </p:nvSpPr>
        <p:spPr bwMode="auto">
          <a:xfrm>
            <a:off x="4269998" y="2096063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Text Box 137"/>
          <p:cNvSpPr txBox="1">
            <a:spLocks noChangeArrowheads="1"/>
          </p:cNvSpPr>
          <p:nvPr/>
        </p:nvSpPr>
        <p:spPr bwMode="auto">
          <a:xfrm>
            <a:off x="4269998" y="1577157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Freeform 138"/>
          <p:cNvSpPr/>
          <p:nvPr/>
        </p:nvSpPr>
        <p:spPr bwMode="auto">
          <a:xfrm>
            <a:off x="1579037" y="1429624"/>
            <a:ext cx="54837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Line 139"/>
          <p:cNvSpPr>
            <a:spLocks noChangeShapeType="1"/>
          </p:cNvSpPr>
          <p:nvPr/>
        </p:nvSpPr>
        <p:spPr bwMode="auto">
          <a:xfrm>
            <a:off x="3775275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Line 140"/>
          <p:cNvSpPr>
            <a:spLocks noChangeShapeType="1"/>
          </p:cNvSpPr>
          <p:nvPr/>
        </p:nvSpPr>
        <p:spPr bwMode="auto">
          <a:xfrm>
            <a:off x="1657572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Text Box 141"/>
          <p:cNvSpPr txBox="1">
            <a:spLocks noChangeArrowheads="1"/>
          </p:cNvSpPr>
          <p:nvPr/>
        </p:nvSpPr>
        <p:spPr bwMode="auto">
          <a:xfrm>
            <a:off x="1716818" y="1404188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Text Box 142"/>
          <p:cNvSpPr txBox="1">
            <a:spLocks noChangeArrowheads="1"/>
          </p:cNvSpPr>
          <p:nvPr/>
        </p:nvSpPr>
        <p:spPr bwMode="auto">
          <a:xfrm>
            <a:off x="2255544" y="2691279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Text Box 143"/>
          <p:cNvSpPr txBox="1">
            <a:spLocks noChangeArrowheads="1"/>
          </p:cNvSpPr>
          <p:nvPr/>
        </p:nvSpPr>
        <p:spPr bwMode="auto">
          <a:xfrm>
            <a:off x="2281723" y="2066812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Line 144"/>
          <p:cNvSpPr>
            <a:spLocks noChangeShapeType="1"/>
          </p:cNvSpPr>
          <p:nvPr/>
        </p:nvSpPr>
        <p:spPr bwMode="auto">
          <a:xfrm>
            <a:off x="6544855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Line 145"/>
          <p:cNvSpPr>
            <a:spLocks noChangeShapeType="1"/>
          </p:cNvSpPr>
          <p:nvPr/>
        </p:nvSpPr>
        <p:spPr bwMode="auto">
          <a:xfrm>
            <a:off x="6780461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Line 146"/>
          <p:cNvSpPr>
            <a:spLocks noChangeShapeType="1"/>
          </p:cNvSpPr>
          <p:nvPr/>
        </p:nvSpPr>
        <p:spPr bwMode="auto">
          <a:xfrm>
            <a:off x="7721509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Line 147"/>
          <p:cNvSpPr>
            <a:spLocks noChangeShapeType="1"/>
          </p:cNvSpPr>
          <p:nvPr/>
        </p:nvSpPr>
        <p:spPr bwMode="auto">
          <a:xfrm>
            <a:off x="7721509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Freeform 150"/>
          <p:cNvSpPr/>
          <p:nvPr/>
        </p:nvSpPr>
        <p:spPr bwMode="auto">
          <a:xfrm>
            <a:off x="5839413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Freeform 151"/>
          <p:cNvSpPr/>
          <p:nvPr/>
        </p:nvSpPr>
        <p:spPr bwMode="auto">
          <a:xfrm>
            <a:off x="6152176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Freeform 152"/>
          <p:cNvSpPr/>
          <p:nvPr/>
        </p:nvSpPr>
        <p:spPr bwMode="auto">
          <a:xfrm>
            <a:off x="6466318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Freeform 153"/>
          <p:cNvSpPr/>
          <p:nvPr/>
        </p:nvSpPr>
        <p:spPr bwMode="auto">
          <a:xfrm>
            <a:off x="6780460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Freeform 154"/>
          <p:cNvSpPr/>
          <p:nvPr/>
        </p:nvSpPr>
        <p:spPr bwMode="auto">
          <a:xfrm>
            <a:off x="7093225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Freeform 155"/>
          <p:cNvSpPr/>
          <p:nvPr/>
        </p:nvSpPr>
        <p:spPr bwMode="auto">
          <a:xfrm>
            <a:off x="7407367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Freeform 156"/>
          <p:cNvSpPr/>
          <p:nvPr/>
        </p:nvSpPr>
        <p:spPr bwMode="auto">
          <a:xfrm>
            <a:off x="7721509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Text Box 157"/>
          <p:cNvSpPr txBox="1">
            <a:spLocks noChangeArrowheads="1"/>
          </p:cNvSpPr>
          <p:nvPr/>
        </p:nvSpPr>
        <p:spPr bwMode="auto">
          <a:xfrm>
            <a:off x="6544855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#2</a:t>
            </a:r>
            <a:endParaRPr kumimoji="1" lang="en-US" altLang="zh-CN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Text Box 158"/>
          <p:cNvSpPr txBox="1">
            <a:spLocks noChangeArrowheads="1"/>
          </p:cNvSpPr>
          <p:nvPr/>
        </p:nvSpPr>
        <p:spPr bwMode="auto">
          <a:xfrm>
            <a:off x="7155226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#3</a:t>
            </a:r>
            <a:endParaRPr kumimoji="1" lang="en-US" altLang="zh-CN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Line 160"/>
          <p:cNvSpPr>
            <a:spLocks noChangeShapeType="1"/>
          </p:cNvSpPr>
          <p:nvPr/>
        </p:nvSpPr>
        <p:spPr bwMode="auto">
          <a:xfrm>
            <a:off x="6152177" y="3062736"/>
            <a:ext cx="549748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Line 161"/>
          <p:cNvSpPr>
            <a:spLocks noChangeShapeType="1"/>
          </p:cNvSpPr>
          <p:nvPr/>
        </p:nvSpPr>
        <p:spPr bwMode="auto">
          <a:xfrm>
            <a:off x="6780461" y="3062736"/>
            <a:ext cx="0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Line 162"/>
          <p:cNvSpPr>
            <a:spLocks noChangeShapeType="1"/>
          </p:cNvSpPr>
          <p:nvPr/>
        </p:nvSpPr>
        <p:spPr bwMode="auto">
          <a:xfrm flipH="1">
            <a:off x="6937532" y="3062736"/>
            <a:ext cx="391300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Line 163"/>
          <p:cNvSpPr>
            <a:spLocks noChangeShapeType="1"/>
          </p:cNvSpPr>
          <p:nvPr/>
        </p:nvSpPr>
        <p:spPr bwMode="auto">
          <a:xfrm>
            <a:off x="1500502" y="1752668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Line 164"/>
          <p:cNvSpPr>
            <a:spLocks noChangeShapeType="1"/>
          </p:cNvSpPr>
          <p:nvPr/>
        </p:nvSpPr>
        <p:spPr bwMode="auto">
          <a:xfrm>
            <a:off x="1500502" y="2397486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Line 165"/>
          <p:cNvSpPr>
            <a:spLocks noChangeShapeType="1"/>
          </p:cNvSpPr>
          <p:nvPr/>
        </p:nvSpPr>
        <p:spPr bwMode="auto">
          <a:xfrm>
            <a:off x="1500502" y="3043575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Line 166"/>
          <p:cNvSpPr>
            <a:spLocks noChangeShapeType="1"/>
          </p:cNvSpPr>
          <p:nvPr/>
        </p:nvSpPr>
        <p:spPr bwMode="auto">
          <a:xfrm>
            <a:off x="1500502" y="3688391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Line 170"/>
          <p:cNvSpPr>
            <a:spLocks noChangeShapeType="1"/>
          </p:cNvSpPr>
          <p:nvPr/>
        </p:nvSpPr>
        <p:spPr bwMode="auto">
          <a:xfrm>
            <a:off x="5833901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Line 171"/>
          <p:cNvSpPr>
            <a:spLocks noChangeShapeType="1"/>
          </p:cNvSpPr>
          <p:nvPr/>
        </p:nvSpPr>
        <p:spPr bwMode="auto">
          <a:xfrm>
            <a:off x="6462185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Line 172"/>
          <p:cNvSpPr>
            <a:spLocks noChangeShapeType="1"/>
          </p:cNvSpPr>
          <p:nvPr/>
        </p:nvSpPr>
        <p:spPr bwMode="auto">
          <a:xfrm>
            <a:off x="7090469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Line 173"/>
          <p:cNvSpPr>
            <a:spLocks noChangeShapeType="1"/>
          </p:cNvSpPr>
          <p:nvPr/>
        </p:nvSpPr>
        <p:spPr bwMode="auto">
          <a:xfrm>
            <a:off x="7717375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5342807" y="1102535"/>
            <a:ext cx="2879799" cy="910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STDM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帧</a:t>
            </a: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不是固定分配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时隙，而是</a:t>
            </a: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按需动态地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时隙，因此可以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提高线路的利用率。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Text Box 103"/>
          <p:cNvSpPr txBox="1">
            <a:spLocks noChangeArrowheads="1"/>
          </p:cNvSpPr>
          <p:nvPr/>
        </p:nvSpPr>
        <p:spPr bwMode="auto">
          <a:xfrm>
            <a:off x="7779377" y="2333330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Text Box 104"/>
          <p:cNvSpPr txBox="1">
            <a:spLocks noChangeArrowheads="1"/>
          </p:cNvSpPr>
          <p:nvPr/>
        </p:nvSpPr>
        <p:spPr bwMode="auto">
          <a:xfrm>
            <a:off x="6211424" y="2333330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Text Box 108"/>
          <p:cNvSpPr txBox="1">
            <a:spLocks noChangeArrowheads="1"/>
          </p:cNvSpPr>
          <p:nvPr/>
        </p:nvSpPr>
        <p:spPr bwMode="auto">
          <a:xfrm>
            <a:off x="6506276" y="2333330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Text Box 109"/>
          <p:cNvSpPr txBox="1">
            <a:spLocks noChangeArrowheads="1"/>
          </p:cNvSpPr>
          <p:nvPr/>
        </p:nvSpPr>
        <p:spPr bwMode="auto">
          <a:xfrm>
            <a:off x="6819040" y="2333330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Text Box 110"/>
          <p:cNvSpPr txBox="1">
            <a:spLocks noChangeArrowheads="1"/>
          </p:cNvSpPr>
          <p:nvPr/>
        </p:nvSpPr>
        <p:spPr bwMode="auto">
          <a:xfrm>
            <a:off x="5891769" y="2333330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1"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Text Box 148"/>
          <p:cNvSpPr txBox="1">
            <a:spLocks noChangeArrowheads="1"/>
          </p:cNvSpPr>
          <p:nvPr/>
        </p:nvSpPr>
        <p:spPr bwMode="auto">
          <a:xfrm>
            <a:off x="7142825" y="2333330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Text Box 149"/>
          <p:cNvSpPr txBox="1">
            <a:spLocks noChangeArrowheads="1"/>
          </p:cNvSpPr>
          <p:nvPr/>
        </p:nvSpPr>
        <p:spPr bwMode="auto">
          <a:xfrm>
            <a:off x="7447323" y="2333330"/>
            <a:ext cx="3032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等腰三角形 178"/>
          <p:cNvSpPr/>
          <p:nvPr/>
        </p:nvSpPr>
        <p:spPr>
          <a:xfrm rot="5400000">
            <a:off x="4071718" y="2313974"/>
            <a:ext cx="1837509" cy="704668"/>
          </a:xfrm>
          <a:prstGeom prst="triangle">
            <a:avLst>
              <a:gd name="adj" fmla="val 49526"/>
            </a:avLst>
          </a:prstGeom>
          <a:solidFill>
            <a:srgbClr val="FFC000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sp>
        <p:nvSpPr>
          <p:cNvPr id="180" name="矩形 179"/>
          <p:cNvSpPr/>
          <p:nvPr/>
        </p:nvSpPr>
        <p:spPr>
          <a:xfrm>
            <a:off x="4620721" y="2490350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集中器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2" name="直接连接符 181"/>
          <p:cNvCxnSpPr>
            <a:stCxn id="179" idx="0"/>
          </p:cNvCxnSpPr>
          <p:nvPr/>
        </p:nvCxnSpPr>
        <p:spPr>
          <a:xfrm>
            <a:off x="5342807" y="2657599"/>
            <a:ext cx="221988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2.4.2 </a:t>
            </a:r>
            <a:r>
              <a:rPr lang="zh-CN" altLang="en-US" dirty="0" smtClean="0"/>
              <a:t>波分复用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6643" y="1104901"/>
            <a:ext cx="8052214" cy="324938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 flipH="1">
            <a:off x="5844729" y="2193603"/>
            <a:ext cx="1558440" cy="183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1550 nm           0 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1551 nm           1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1552 nm           2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1553 nm           3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1554 nm           4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1555 nm           5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1556 nm           6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1557 nm           7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704343" y="2197384"/>
            <a:ext cx="1697901" cy="183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 </a:t>
            </a:r>
            <a:r>
              <a:rPr kumimoji="1"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1550 nm    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   </a:t>
            </a:r>
            <a:r>
              <a:rPr kumimoji="1"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1551 nm  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kumimoji="1"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1552 nm  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r>
              <a:rPr kumimoji="1"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1553 nm  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kumimoji="1"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1554 nm  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 </a:t>
            </a:r>
            <a:r>
              <a:rPr kumimoji="1"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1555 nm  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 </a:t>
            </a:r>
            <a:r>
              <a:rPr kumimoji="1"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1556 nm  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kumimoji="1"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1557 nm  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3524" y="2641023"/>
            <a:ext cx="915868" cy="738664"/>
          </a:xfrm>
          <a:prstGeom prst="rect">
            <a:avLst/>
          </a:prstGeom>
          <a:solidFill>
            <a:srgbClr val="00FFCC"/>
          </a:solidFill>
          <a:ln w="19050">
            <a:solidFill>
              <a:srgbClr val="333399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8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  <a:sym typeface="Symbol" panose="05050102010706020507" pitchFamily="18" charset="2"/>
              </a:rPr>
              <a:t>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2.5 </a:t>
            </a:r>
            <a:r>
              <a:rPr kumimoji="1" lang="en-US" altLang="zh-CN" sz="1400" b="1" dirty="0" err="1" smtClean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Gbit</a:t>
            </a:r>
            <a:r>
              <a:rPr kumimoji="1" lang="en-US" altLang="zh-CN" sz="1400" b="1" dirty="0" smtClean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/s</a:t>
            </a:r>
            <a:endParaRPr kumimoji="1" lang="en-US" altLang="zh-CN" sz="14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1310 nm</a:t>
            </a:r>
            <a:endParaRPr kumimoji="1" lang="en-US" altLang="zh-CN" sz="14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949812" y="2422134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949812" y="2641520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5949812" y="2859913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949812" y="3080291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949812" y="3298683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949812" y="3519061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949812" y="3737454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949812" y="3957832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780544" y="2422134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780544" y="2641520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1780544" y="2859913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1780544" y="3080291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1780544" y="3298683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1780544" y="3519061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1780544" y="3737454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1780544" y="3957832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238912" y="3186509"/>
            <a:ext cx="260581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 rot="5400000">
            <a:off x="3811553" y="3083476"/>
            <a:ext cx="221371" cy="201103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088113" y="2361580"/>
            <a:ext cx="336605" cy="12309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088113" y="2579973"/>
            <a:ext cx="336605" cy="122101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2088113" y="2799359"/>
            <a:ext cx="336605" cy="122102"/>
          </a:xfrm>
          <a:prstGeom prst="rect">
            <a:avLst/>
          </a:prstGeom>
          <a:solidFill>
            <a:srgbClr val="CCCC00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088113" y="3018744"/>
            <a:ext cx="336605" cy="122101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088113" y="3238129"/>
            <a:ext cx="336605" cy="122102"/>
          </a:xfrm>
          <a:prstGeom prst="rect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088113" y="3457514"/>
            <a:ext cx="336605" cy="122101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2088113" y="3676900"/>
            <a:ext cx="336605" cy="122102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2088113" y="3895292"/>
            <a:ext cx="336605" cy="123094"/>
          </a:xfrm>
          <a:prstGeom prst="rect">
            <a:avLst/>
          </a:prstGeom>
          <a:solidFill>
            <a:srgbClr val="3399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3801397" y="2532324"/>
            <a:ext cx="8691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+mn-lt"/>
                <a:ea typeface="黑体" panose="02010609060101010101" pitchFamily="2" charset="-122"/>
              </a:rPr>
              <a:t>20 </a:t>
            </a:r>
            <a:r>
              <a:rPr kumimoji="1" lang="en-US" altLang="zh-CN" sz="1400" b="1" dirty="0" err="1" smtClean="0">
                <a:latin typeface="+mn-lt"/>
                <a:ea typeface="黑体" panose="02010609060101010101" pitchFamily="2" charset="-122"/>
              </a:rPr>
              <a:t>Gbit</a:t>
            </a:r>
            <a:r>
              <a:rPr kumimoji="1" lang="en-US" altLang="zh-CN" sz="1400" b="1" dirty="0" smtClean="0">
                <a:latin typeface="+mn-lt"/>
                <a:ea typeface="黑体" panose="02010609060101010101" pitchFamily="2" charset="-122"/>
              </a:rPr>
              <a:t>/s</a:t>
            </a:r>
            <a:endParaRPr kumimoji="1" lang="en-US" altLang="zh-CN" sz="1400" b="1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7" name="AutoShape 34"/>
          <p:cNvSpPr>
            <a:spLocks noChangeArrowheads="1"/>
          </p:cNvSpPr>
          <p:nvPr/>
        </p:nvSpPr>
        <p:spPr bwMode="auto">
          <a:xfrm rot="16200000">
            <a:off x="2284915" y="3021143"/>
            <a:ext cx="2026088" cy="337682"/>
          </a:xfrm>
          <a:custGeom>
            <a:avLst/>
            <a:gdLst>
              <a:gd name="G0" fmla="+- 2408 0 0"/>
              <a:gd name="G1" fmla="+- 21600 0 2408"/>
              <a:gd name="G2" fmla="*/ 2408 1 2"/>
              <a:gd name="G3" fmla="+- 21600 0 G2"/>
              <a:gd name="G4" fmla="+/ 2408 21600 2"/>
              <a:gd name="G5" fmla="+/ G1 0 2"/>
              <a:gd name="G6" fmla="*/ 21600 21600 2408"/>
              <a:gd name="G7" fmla="*/ G6 1 2"/>
              <a:gd name="G8" fmla="+- 21600 0 G7"/>
              <a:gd name="G9" fmla="*/ 21600 1 2"/>
              <a:gd name="G10" fmla="+- 2408 0 G9"/>
              <a:gd name="G11" fmla="?: G10 G8 0"/>
              <a:gd name="G12" fmla="?: G10 G7 21600"/>
              <a:gd name="T0" fmla="*/ 20396 w 21600"/>
              <a:gd name="T1" fmla="*/ 10800 h 21600"/>
              <a:gd name="T2" fmla="*/ 10800 w 21600"/>
              <a:gd name="T3" fmla="*/ 21600 h 21600"/>
              <a:gd name="T4" fmla="*/ 1204 w 21600"/>
              <a:gd name="T5" fmla="*/ 10800 h 21600"/>
              <a:gd name="T6" fmla="*/ 10800 w 21600"/>
              <a:gd name="T7" fmla="*/ 0 h 21600"/>
              <a:gd name="T8" fmla="*/ 3004 w 21600"/>
              <a:gd name="T9" fmla="*/ 3004 h 21600"/>
              <a:gd name="T10" fmla="*/ 18596 w 21600"/>
              <a:gd name="T11" fmla="*/ 1859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FF99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8" name="AutoShape 35"/>
          <p:cNvSpPr>
            <a:spLocks noChangeArrowheads="1"/>
          </p:cNvSpPr>
          <p:nvPr/>
        </p:nvSpPr>
        <p:spPr bwMode="auto">
          <a:xfrm rot="5400000" flipH="1">
            <a:off x="4768466" y="3021681"/>
            <a:ext cx="2026088" cy="336605"/>
          </a:xfrm>
          <a:custGeom>
            <a:avLst/>
            <a:gdLst>
              <a:gd name="G0" fmla="+- 2408 0 0"/>
              <a:gd name="G1" fmla="+- 21600 0 2408"/>
              <a:gd name="G2" fmla="*/ 2408 1 2"/>
              <a:gd name="G3" fmla="+- 21600 0 G2"/>
              <a:gd name="G4" fmla="+/ 2408 21600 2"/>
              <a:gd name="G5" fmla="+/ G1 0 2"/>
              <a:gd name="G6" fmla="*/ 21600 21600 2408"/>
              <a:gd name="G7" fmla="*/ G6 1 2"/>
              <a:gd name="G8" fmla="+- 21600 0 G7"/>
              <a:gd name="G9" fmla="*/ 21600 1 2"/>
              <a:gd name="G10" fmla="+- 2408 0 G9"/>
              <a:gd name="G11" fmla="?: G10 G8 0"/>
              <a:gd name="G12" fmla="?: G10 G7 21600"/>
              <a:gd name="T0" fmla="*/ 20396 w 21600"/>
              <a:gd name="T1" fmla="*/ 10800 h 21600"/>
              <a:gd name="T2" fmla="*/ 10800 w 21600"/>
              <a:gd name="T3" fmla="*/ 21600 h 21600"/>
              <a:gd name="T4" fmla="*/ 1204 w 21600"/>
              <a:gd name="T5" fmla="*/ 10800 h 21600"/>
              <a:gd name="T6" fmla="*/ 10800 w 21600"/>
              <a:gd name="T7" fmla="*/ 0 h 21600"/>
              <a:gd name="T8" fmla="*/ 3004 w 21600"/>
              <a:gd name="T9" fmla="*/ 3004 h 21600"/>
              <a:gd name="T10" fmla="*/ 18596 w 21600"/>
              <a:gd name="T11" fmla="*/ 1859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702604" y="2361580"/>
            <a:ext cx="336606" cy="12309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6702604" y="2579973"/>
            <a:ext cx="336606" cy="122101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6702604" y="2799359"/>
            <a:ext cx="336606" cy="122102"/>
          </a:xfrm>
          <a:prstGeom prst="rect">
            <a:avLst/>
          </a:prstGeom>
          <a:solidFill>
            <a:srgbClr val="CCCC00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6702604" y="3018744"/>
            <a:ext cx="336606" cy="122101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6702604" y="3238129"/>
            <a:ext cx="336606" cy="122102"/>
          </a:xfrm>
          <a:prstGeom prst="rect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6702604" y="3457514"/>
            <a:ext cx="336606" cy="122101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6702604" y="3676900"/>
            <a:ext cx="336606" cy="122102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6702604" y="3895292"/>
            <a:ext cx="336606" cy="123094"/>
          </a:xfrm>
          <a:prstGeom prst="rect">
            <a:avLst/>
          </a:prstGeom>
          <a:solidFill>
            <a:srgbClr val="3399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7" name="AutoShape 44"/>
          <p:cNvSpPr>
            <a:spLocks noChangeArrowheads="1"/>
          </p:cNvSpPr>
          <p:nvPr/>
        </p:nvSpPr>
        <p:spPr bwMode="auto">
          <a:xfrm rot="5400000">
            <a:off x="4442429" y="3084014"/>
            <a:ext cx="221371" cy="200028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8" name="AutoShape 45"/>
          <p:cNvSpPr>
            <a:spLocks noChangeArrowheads="1"/>
          </p:cNvSpPr>
          <p:nvPr/>
        </p:nvSpPr>
        <p:spPr bwMode="auto">
          <a:xfrm rot="5400000">
            <a:off x="5089339" y="3083476"/>
            <a:ext cx="221371" cy="201103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 flipH="1">
            <a:off x="4205611" y="2791416"/>
            <a:ext cx="87109" cy="3891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3108224" y="2843439"/>
            <a:ext cx="3914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5584939" y="2843439"/>
            <a:ext cx="3914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4599358" y="2594864"/>
            <a:ext cx="5672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+mn-lt"/>
                <a:ea typeface="黑体" panose="02010609060101010101" pitchFamily="2" charset="-122"/>
              </a:rPr>
              <a:t>EDFA</a:t>
            </a:r>
            <a:endParaRPr kumimoji="1" lang="en-US" altLang="zh-CN" sz="1400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 flipH="1">
            <a:off x="4572472" y="2851971"/>
            <a:ext cx="296816" cy="270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3888363" y="3343354"/>
            <a:ext cx="0" cy="123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4531607" y="3343354"/>
            <a:ext cx="0" cy="123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3888363" y="3403909"/>
            <a:ext cx="64216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1857511" y="1797876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光调制器</a:t>
            </a:r>
            <a:endParaRPr lang="zh-CN" altLang="en-US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2254949" y="2041201"/>
            <a:ext cx="0" cy="3203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6472637" y="1807401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光解调器</a:t>
            </a:r>
            <a:endParaRPr lang="zh-CN" altLang="en-US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6863902" y="2041201"/>
            <a:ext cx="0" cy="3203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7569983" y="2641023"/>
            <a:ext cx="834797" cy="738664"/>
          </a:xfrm>
          <a:prstGeom prst="rect">
            <a:avLst/>
          </a:prstGeom>
          <a:solidFill>
            <a:srgbClr val="00FFCC"/>
          </a:solidFill>
          <a:ln w="19050">
            <a:solidFill>
              <a:srgbClr val="333399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8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  <a:sym typeface="Symbol" panose="05050102010706020507" pitchFamily="18" charset="2"/>
              </a:rPr>
              <a:t>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2.5 </a:t>
            </a:r>
            <a:r>
              <a:rPr kumimoji="1" lang="en-US" altLang="zh-CN" sz="1400" b="1" dirty="0" err="1" smtClean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Gbit</a:t>
            </a:r>
            <a:r>
              <a:rPr kumimoji="1" lang="en-US" altLang="zh-CN" sz="1400" b="1" dirty="0" smtClean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/s</a:t>
            </a:r>
            <a:endParaRPr kumimoji="1" lang="en-US" altLang="zh-CN" sz="14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1310 nm</a:t>
            </a:r>
            <a:endParaRPr kumimoji="1" lang="en-US" altLang="zh-CN" sz="14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75359" y="1117599"/>
            <a:ext cx="721940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波分复用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WDM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(Wavelength Division Multiplexing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的频分复用。使用一根光纤来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同时传输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多个光载波信号。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 Box 54"/>
          <p:cNvSpPr txBox="1">
            <a:spLocks noChangeArrowheads="1"/>
          </p:cNvSpPr>
          <p:nvPr/>
        </p:nvSpPr>
        <p:spPr bwMode="auto">
          <a:xfrm>
            <a:off x="3840603" y="3384458"/>
            <a:ext cx="7312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+mn-lt"/>
                <a:ea typeface="黑体" panose="02010609060101010101" pitchFamily="2" charset="-122"/>
              </a:rPr>
              <a:t>120 km</a:t>
            </a:r>
            <a:endParaRPr kumimoji="1" lang="en-US" altLang="zh-CN" sz="1400" b="1" dirty="0"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2.4.3  </a:t>
            </a:r>
            <a:r>
              <a:rPr lang="zh-CN" altLang="en-US" dirty="0"/>
              <a:t>码分复用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每一个用户可以在</a:t>
            </a:r>
            <a:r>
              <a:rPr lang="zh-CN" altLang="en-US" dirty="0">
                <a:solidFill>
                  <a:srgbClr val="C00000"/>
                </a:solidFill>
              </a:rPr>
              <a:t>同样的时间</a:t>
            </a:r>
            <a:r>
              <a:rPr lang="zh-CN" altLang="en-US" dirty="0"/>
              <a:t>使用</a:t>
            </a:r>
            <a:r>
              <a:rPr lang="zh-CN" altLang="en-US" dirty="0">
                <a:solidFill>
                  <a:srgbClr val="C00000"/>
                </a:solidFill>
              </a:rPr>
              <a:t>同样的频带</a:t>
            </a:r>
            <a:r>
              <a:rPr lang="zh-CN" altLang="en-US" dirty="0"/>
              <a:t>进行通信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zh-CN" altLang="en-US" dirty="0"/>
              <a:t>用户使用经过特殊挑选的不同码型，</a:t>
            </a:r>
            <a:r>
              <a:rPr lang="zh-CN" altLang="en-US" dirty="0" smtClean="0"/>
              <a:t>因此不会</a:t>
            </a:r>
            <a:r>
              <a:rPr lang="zh-CN" altLang="en-US" dirty="0"/>
              <a:t>造成干扰。</a:t>
            </a:r>
            <a:endParaRPr lang="zh-CN" altLang="en-US" dirty="0"/>
          </a:p>
          <a:p>
            <a:r>
              <a:rPr lang="zh-CN" altLang="en-US" dirty="0" smtClean="0"/>
              <a:t>当</a:t>
            </a:r>
            <a:r>
              <a:rPr lang="zh-CN" altLang="en-US" dirty="0" smtClean="0">
                <a:solidFill>
                  <a:srgbClr val="C00000"/>
                </a:solidFill>
              </a:rPr>
              <a:t>码分复用 </a:t>
            </a:r>
            <a:r>
              <a:rPr lang="en-US" altLang="zh-CN" dirty="0" smtClean="0">
                <a:solidFill>
                  <a:srgbClr val="C00000"/>
                </a:solidFill>
              </a:rPr>
              <a:t>CDM </a:t>
            </a:r>
            <a:r>
              <a:rPr lang="en-US" altLang="zh-CN" dirty="0"/>
              <a:t>(Code Division Multiplexing</a:t>
            </a:r>
            <a:r>
              <a:rPr lang="en-US" altLang="zh-CN" dirty="0" smtClean="0"/>
              <a:t>) </a:t>
            </a:r>
            <a:r>
              <a:rPr lang="zh-CN" altLang="en-US" dirty="0" smtClean="0"/>
              <a:t>信道</a:t>
            </a:r>
            <a:r>
              <a:rPr lang="zh-CN" altLang="en-US" dirty="0"/>
              <a:t>为多个不同地址的用户所共享时，就称为</a:t>
            </a:r>
            <a:r>
              <a:rPr lang="zh-CN" altLang="en-US" dirty="0" smtClean="0">
                <a:solidFill>
                  <a:srgbClr val="0000FF"/>
                </a:solidFill>
              </a:rPr>
              <a:t>码分多址 </a:t>
            </a:r>
            <a:r>
              <a:rPr lang="en-US" altLang="zh-CN" dirty="0" smtClean="0">
                <a:solidFill>
                  <a:srgbClr val="0000FF"/>
                </a:solidFill>
              </a:rPr>
              <a:t>CDMA </a:t>
            </a:r>
            <a:r>
              <a:rPr lang="en-US" altLang="zh-CN" dirty="0"/>
              <a:t>(Code Division Multiple Access)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2.1</a:t>
            </a:r>
            <a:r>
              <a:rPr lang="en-US" altLang="zh-CN" dirty="0"/>
              <a:t>  </a:t>
            </a:r>
            <a:r>
              <a:rPr lang="zh-CN" altLang="en-US" dirty="0"/>
              <a:t>物理层的基本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499745" y="1047115"/>
            <a:ext cx="11360150" cy="3515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000" b="1" dirty="0">
                <a:solidFill>
                  <a:srgbClr val="5B307E"/>
                </a:solidFill>
              </a:rPr>
              <a:t>位置</a:t>
            </a:r>
            <a:r>
              <a:rPr lang="zh-CN" altLang="en-US" sz="2000" dirty="0">
                <a:solidFill>
                  <a:srgbClr val="5B307E"/>
                </a:solidFill>
              </a:rPr>
              <a:t>：</a:t>
            </a:r>
            <a:r>
              <a:rPr lang="zh-CN" altLang="en-US" sz="2000" dirty="0"/>
              <a:t>物理层是网络体系结构中的最低层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是连接计算机的具体物理设备吗？</a:t>
            </a:r>
            <a:r>
              <a:rPr lang="en-US" altLang="zh-CN" sz="2000" dirty="0">
                <a:solidFill>
                  <a:srgbClr val="C00000"/>
                </a:solidFill>
              </a:rPr>
              <a:t>×</a:t>
            </a:r>
            <a:r>
              <a:rPr lang="zh-CN" altLang="en-US" sz="2000" dirty="0">
                <a:solidFill>
                  <a:srgbClr val="C00000"/>
                </a:solidFill>
              </a:rPr>
              <a:t>不是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是负责信号传输的具体物理媒体吗？</a:t>
            </a:r>
            <a:r>
              <a:rPr lang="en-US" altLang="zh-CN" sz="2000" dirty="0">
                <a:solidFill>
                  <a:srgbClr val="C00000"/>
                </a:solidFill>
              </a:rPr>
              <a:t>×</a:t>
            </a:r>
            <a:r>
              <a:rPr lang="zh-CN" altLang="en-US" sz="2000" dirty="0">
                <a:solidFill>
                  <a:srgbClr val="C00000"/>
                </a:solidFill>
              </a:rPr>
              <a:t>不是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 b="1" dirty="0">
                <a:solidFill>
                  <a:srgbClr val="5B307E"/>
                </a:solidFill>
              </a:rPr>
              <a:t>功能</a:t>
            </a:r>
            <a:r>
              <a:rPr lang="zh-CN" altLang="en-US" sz="2000" dirty="0">
                <a:solidFill>
                  <a:srgbClr val="5B307E"/>
                </a:solidFill>
              </a:rPr>
              <a:t>：</a:t>
            </a:r>
            <a:r>
              <a:rPr lang="zh-CN" altLang="en-US" sz="2000" dirty="0"/>
              <a:t>如何在连接各计算机的传输媒体上</a:t>
            </a:r>
            <a:r>
              <a:rPr lang="zh-CN" altLang="en-US" sz="2000" dirty="0">
                <a:solidFill>
                  <a:srgbClr val="C00000"/>
                </a:solidFill>
              </a:rPr>
              <a:t>传输数据比特流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数据链路层将数据比特流传送给物理层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物理层将比特流按照传输媒体的需要进行编码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然后将信号通过传输媒体传输到下一个节点的物理层</a:t>
            </a:r>
            <a:endParaRPr lang="zh-CN" altLang="en-US" sz="2000" dirty="0"/>
          </a:p>
          <a:p>
            <a:pPr>
              <a:lnSpc>
                <a:spcPct val="100000"/>
              </a:lnSpc>
            </a:pPr>
            <a:r>
              <a:rPr lang="zh-CN" altLang="en-US" sz="2000" b="1" dirty="0">
                <a:solidFill>
                  <a:srgbClr val="5B307E"/>
                </a:solidFill>
              </a:rPr>
              <a:t>作用</a:t>
            </a:r>
            <a:r>
              <a:rPr lang="zh-CN" altLang="en-US" sz="2000" dirty="0"/>
              <a:t>：尽可能地</a:t>
            </a:r>
            <a:r>
              <a:rPr lang="zh-CN" altLang="en-US" sz="2000" dirty="0">
                <a:solidFill>
                  <a:srgbClr val="C00000"/>
                </a:solidFill>
              </a:rPr>
              <a:t>屏蔽掉不同传输媒体和通信手段的差异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为数据链路层提供一个统一的数据传输服务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确定与传输媒体的</a:t>
            </a:r>
            <a:r>
              <a:rPr lang="zh-CN" altLang="en-US" dirty="0">
                <a:solidFill>
                  <a:srgbClr val="C00000"/>
                </a:solidFill>
              </a:rPr>
              <a:t>接口</a:t>
            </a:r>
            <a:r>
              <a:rPr lang="zh-CN" altLang="en-US" dirty="0"/>
              <a:t>的一些特性</a:t>
            </a:r>
            <a:r>
              <a:rPr lang="zh-CN" altLang="en-US" dirty="0" smtClean="0"/>
              <a:t>。</a:t>
            </a:r>
            <a:r>
              <a:rPr lang="en-US" altLang="zh-CN" dirty="0" smtClean="0"/>
              <a:t>4 </a:t>
            </a:r>
            <a:r>
              <a:rPr lang="zh-CN" altLang="en-US" dirty="0" smtClean="0"/>
              <a:t>个特性：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机械</a:t>
            </a:r>
            <a:r>
              <a:rPr lang="zh-CN" altLang="en-US" dirty="0" smtClean="0">
                <a:solidFill>
                  <a:srgbClr val="C00000"/>
                </a:solidFill>
              </a:rPr>
              <a:t>特性：</a:t>
            </a:r>
            <a:r>
              <a:rPr lang="zh-CN" altLang="en-US" dirty="0"/>
              <a:t>指明接口所用接线器的形状和尺寸、引线数目和排列、固定和锁定装置等。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电气特性：</a:t>
            </a:r>
            <a:r>
              <a:rPr lang="zh-CN" altLang="en-US" dirty="0"/>
              <a:t>指明在接口电缆的各条线上出现的电压的范围。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功能特性：</a:t>
            </a:r>
            <a:r>
              <a:rPr lang="zh-CN" altLang="en-US" dirty="0"/>
              <a:t>指明某条线上出现的某一电平的电压的意义。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过程特性：</a:t>
            </a:r>
            <a:r>
              <a:rPr lang="zh-CN" altLang="en-US" dirty="0" smtClean="0"/>
              <a:t>指明</a:t>
            </a:r>
            <a:r>
              <a:rPr lang="zh-CN" altLang="en-US" dirty="0"/>
              <a:t>对于不同功能的各种可能事件的出现顺序。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物理层的主要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629135" y="1379948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629135" y="1986373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629135" y="2603910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 dirty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637198" y="1308510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700573" y="1125948"/>
            <a:ext cx="56161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数据通信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系统的模型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有关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信道的几个基本概念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2.2.3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的极限容量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639730" y="1379948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panose="02010600030101010101" pitchFamily="2" charset="-122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648619" y="1474880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endParaRPr lang="fr-FR" altLang="zh-CN" sz="20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数据通信的基础知识</a:t>
            </a:r>
            <a:endParaRPr lang="zh-CN" altLang="fr-FR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2.2.1  </a:t>
            </a:r>
            <a:r>
              <a:rPr lang="zh-CN" altLang="en-US" dirty="0"/>
              <a:t>数据通信系统的模型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545144" y="1095658"/>
            <a:ext cx="8053711" cy="3303814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4234" y="1187002"/>
            <a:ext cx="7798280" cy="3123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zh-CN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三大部分</a:t>
            </a:r>
            <a:r>
              <a:rPr lang="zh-CN" altLang="en-US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3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源系统</a:t>
            </a:r>
            <a:r>
              <a:rPr lang="zh-CN" altLang="zh-CN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（或发送端、发送方）、</a:t>
            </a:r>
            <a:r>
              <a:rPr lang="zh-CN" altLang="zh-CN" sz="13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传输系统</a:t>
            </a:r>
            <a:r>
              <a:rPr lang="zh-CN" altLang="zh-CN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（或传输网络）和</a:t>
            </a:r>
            <a:r>
              <a:rPr lang="zh-CN" altLang="zh-CN" sz="13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目的系统</a:t>
            </a:r>
            <a:r>
              <a:rPr lang="zh-CN" altLang="zh-CN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（或接收端、接收方</a:t>
            </a:r>
            <a:r>
              <a:rPr lang="zh-CN" altLang="zh-CN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104"/>
          <p:cNvGrpSpPr/>
          <p:nvPr/>
        </p:nvGrpSpPr>
        <p:grpSpPr bwMode="auto">
          <a:xfrm>
            <a:off x="2229820" y="3540006"/>
            <a:ext cx="691334" cy="706563"/>
            <a:chOff x="730" y="3160"/>
            <a:chExt cx="653" cy="723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864" y="3161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输入数据</a:t>
              </a:r>
              <a:endPara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Line 18"/>
            <p:cNvSpPr>
              <a:spLocks noChangeShapeType="1"/>
            </p:cNvSpPr>
            <p:nvPr/>
          </p:nvSpPr>
          <p:spPr bwMode="auto">
            <a:xfrm>
              <a:off x="730" y="3160"/>
              <a:ext cx="65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Group 106"/>
          <p:cNvGrpSpPr/>
          <p:nvPr/>
        </p:nvGrpSpPr>
        <p:grpSpPr bwMode="auto">
          <a:xfrm>
            <a:off x="3389847" y="3540003"/>
            <a:ext cx="996979" cy="593200"/>
            <a:chOff x="1599" y="3160"/>
            <a:chExt cx="911" cy="607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599" y="3203"/>
              <a:ext cx="911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endParaRPr kumimoji="1"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762000" eaLnBrk="0" hangingPunct="0"/>
              <a:r>
                <a:rPr kumimoji="1"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的信号</a:t>
              </a:r>
              <a:r>
                <a:rPr kumimoji="1" lang="en-US" altLang="zh-CN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数字的或模拟的</a:t>
              </a:r>
              <a:r>
                <a:rPr kumimoji="1" lang="en-US" altLang="zh-CN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1686" y="3160"/>
              <a:ext cx="668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Group 108"/>
          <p:cNvGrpSpPr/>
          <p:nvPr/>
        </p:nvGrpSpPr>
        <p:grpSpPr bwMode="auto">
          <a:xfrm>
            <a:off x="4841514" y="3540009"/>
            <a:ext cx="1106999" cy="575777"/>
            <a:chOff x="2991" y="3160"/>
            <a:chExt cx="824" cy="522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91" y="3182"/>
              <a:ext cx="824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</a:t>
              </a:r>
              <a:endPara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762000" eaLnBrk="0" hangingPunct="0"/>
              <a:r>
                <a:rPr kumimoji="1"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kumimoji="1"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信号</a:t>
              </a:r>
              <a:r>
                <a:rPr kumimoji="1" lang="en-US" altLang="zh-CN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数字的或模拟的</a:t>
              </a:r>
              <a:r>
                <a:rPr kumimoji="1" lang="en-US" altLang="zh-CN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3035" y="3160"/>
              <a:ext cx="706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Group 110"/>
          <p:cNvGrpSpPr/>
          <p:nvPr/>
        </p:nvGrpSpPr>
        <p:grpSpPr bwMode="auto">
          <a:xfrm>
            <a:off x="6392412" y="3540007"/>
            <a:ext cx="629930" cy="751518"/>
            <a:chOff x="4318" y="3160"/>
            <a:chExt cx="595" cy="769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442" y="3207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输出数据</a:t>
              </a:r>
              <a:endPara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4318" y="3160"/>
              <a:ext cx="595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Group 103"/>
          <p:cNvGrpSpPr/>
          <p:nvPr/>
        </p:nvGrpSpPr>
        <p:grpSpPr bwMode="auto">
          <a:xfrm>
            <a:off x="1668186" y="3316210"/>
            <a:ext cx="567465" cy="447587"/>
            <a:chOff x="407" y="2931"/>
            <a:chExt cx="536" cy="458"/>
          </a:xfrm>
          <a:solidFill>
            <a:srgbClr val="0070C0"/>
          </a:solidFill>
        </p:grpSpPr>
        <p:sp>
          <p:nvSpPr>
            <p:cNvPr id="18" name="AutoShape 11"/>
            <p:cNvSpPr>
              <a:spLocks noChangeArrowheads="1"/>
            </p:cNvSpPr>
            <p:nvPr/>
          </p:nvSpPr>
          <p:spPr bwMode="auto">
            <a:xfrm>
              <a:off x="407" y="2931"/>
              <a:ext cx="536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431" y="3059"/>
              <a:ext cx="447" cy="265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源点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Group 111"/>
          <p:cNvGrpSpPr/>
          <p:nvPr/>
        </p:nvGrpSpPr>
        <p:grpSpPr bwMode="auto">
          <a:xfrm>
            <a:off x="6975109" y="3316210"/>
            <a:ext cx="567465" cy="447587"/>
            <a:chOff x="4654" y="2931"/>
            <a:chExt cx="536" cy="458"/>
          </a:xfrm>
          <a:solidFill>
            <a:srgbClr val="008000"/>
          </a:solidFill>
        </p:grpSpPr>
        <p:sp>
          <p:nvSpPr>
            <p:cNvPr id="21" name="AutoShape 15"/>
            <p:cNvSpPr>
              <a:spLocks noChangeArrowheads="1"/>
            </p:cNvSpPr>
            <p:nvPr/>
          </p:nvSpPr>
          <p:spPr bwMode="auto">
            <a:xfrm>
              <a:off x="4654" y="2931"/>
              <a:ext cx="536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4681" y="3061"/>
              <a:ext cx="446" cy="265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终点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Group 105"/>
          <p:cNvGrpSpPr/>
          <p:nvPr/>
        </p:nvGrpSpPr>
        <p:grpSpPr bwMode="auto">
          <a:xfrm>
            <a:off x="2887151" y="3316210"/>
            <a:ext cx="617224" cy="447587"/>
            <a:chOff x="1210" y="2931"/>
            <a:chExt cx="583" cy="458"/>
          </a:xfrm>
          <a:solidFill>
            <a:srgbClr val="0070C0"/>
          </a:solidFill>
        </p:grpSpPr>
        <p:sp>
          <p:nvSpPr>
            <p:cNvPr id="24" name="AutoShape 12"/>
            <p:cNvSpPr>
              <a:spLocks noChangeArrowheads="1"/>
            </p:cNvSpPr>
            <p:nvPr/>
          </p:nvSpPr>
          <p:spPr bwMode="auto">
            <a:xfrm>
              <a:off x="1256" y="2931"/>
              <a:ext cx="537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210" y="3068"/>
              <a:ext cx="581" cy="265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发送器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Group 109"/>
          <p:cNvGrpSpPr/>
          <p:nvPr/>
        </p:nvGrpSpPr>
        <p:grpSpPr bwMode="auto">
          <a:xfrm>
            <a:off x="5801653" y="3316210"/>
            <a:ext cx="615107" cy="447587"/>
            <a:chOff x="3760" y="2931"/>
            <a:chExt cx="581" cy="458"/>
          </a:xfrm>
          <a:solidFill>
            <a:srgbClr val="008000"/>
          </a:solidFill>
        </p:grpSpPr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>
              <a:off x="3805" y="2931"/>
              <a:ext cx="535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760" y="3059"/>
              <a:ext cx="581" cy="265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接收器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3221312" y="2317054"/>
            <a:ext cx="2556767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1944516" y="2319009"/>
            <a:ext cx="1038588" cy="0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525471" y="2450939"/>
            <a:ext cx="90307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调制解调器</a:t>
            </a:r>
            <a:endParaRPr kumimoji="1" lang="zh-CN" altLang="en-US" sz="1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6128510" y="2317054"/>
            <a:ext cx="1228655" cy="0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42"/>
          <p:cNvSpPr>
            <a:spLocks noChangeArrowheads="1"/>
          </p:cNvSpPr>
          <p:nvPr/>
        </p:nvSpPr>
        <p:spPr bwMode="auto">
          <a:xfrm>
            <a:off x="1353204" y="2495893"/>
            <a:ext cx="854136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r>
              <a:rPr kumimoji="1" lang="en-US" altLang="zh-CN" sz="1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en-US" altLang="zh-CN" sz="1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Picture 44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624" y="2170465"/>
            <a:ext cx="568524" cy="325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46"/>
          <p:cNvSpPr>
            <a:spLocks noChangeArrowheads="1"/>
          </p:cNvSpPr>
          <p:nvPr/>
        </p:nvSpPr>
        <p:spPr bwMode="auto">
          <a:xfrm>
            <a:off x="5505875" y="2468530"/>
            <a:ext cx="89883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调制解调器</a:t>
            </a:r>
            <a:endParaRPr kumimoji="1" lang="zh-CN" altLang="en-US" sz="1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Group 47"/>
          <p:cNvGrpSpPr/>
          <p:nvPr/>
        </p:nvGrpSpPr>
        <p:grpSpPr bwMode="auto">
          <a:xfrm>
            <a:off x="3450496" y="2050261"/>
            <a:ext cx="435127" cy="209135"/>
            <a:chOff x="2315" y="3965"/>
            <a:chExt cx="496" cy="254"/>
          </a:xfrm>
        </p:grpSpPr>
        <p:sp>
          <p:nvSpPr>
            <p:cNvPr id="37" name="Freeform 48"/>
            <p:cNvSpPr/>
            <p:nvPr/>
          </p:nvSpPr>
          <p:spPr bwMode="auto">
            <a:xfrm>
              <a:off x="2315" y="4051"/>
              <a:ext cx="92" cy="89"/>
            </a:xfrm>
            <a:custGeom>
              <a:avLst/>
              <a:gdLst>
                <a:gd name="T0" fmla="*/ 0 w 552"/>
                <a:gd name="T1" fmla="*/ 255 h 535"/>
                <a:gd name="T2" fmla="*/ 7 w 552"/>
                <a:gd name="T3" fmla="*/ 209 h 535"/>
                <a:gd name="T4" fmla="*/ 18 w 552"/>
                <a:gd name="T5" fmla="*/ 164 h 535"/>
                <a:gd name="T6" fmla="*/ 26 w 552"/>
                <a:gd name="T7" fmla="*/ 131 h 535"/>
                <a:gd name="T8" fmla="*/ 39 w 552"/>
                <a:gd name="T9" fmla="*/ 115 h 535"/>
                <a:gd name="T10" fmla="*/ 52 w 552"/>
                <a:gd name="T11" fmla="*/ 104 h 535"/>
                <a:gd name="T12" fmla="*/ 67 w 552"/>
                <a:gd name="T13" fmla="*/ 103 h 535"/>
                <a:gd name="T14" fmla="*/ 83 w 552"/>
                <a:gd name="T15" fmla="*/ 107 h 535"/>
                <a:gd name="T16" fmla="*/ 98 w 552"/>
                <a:gd name="T17" fmla="*/ 121 h 535"/>
                <a:gd name="T18" fmla="*/ 106 w 552"/>
                <a:gd name="T19" fmla="*/ 140 h 535"/>
                <a:gd name="T20" fmla="*/ 112 w 552"/>
                <a:gd name="T21" fmla="*/ 165 h 535"/>
                <a:gd name="T22" fmla="*/ 141 w 552"/>
                <a:gd name="T23" fmla="*/ 331 h 535"/>
                <a:gd name="T24" fmla="*/ 148 w 552"/>
                <a:gd name="T25" fmla="*/ 356 h 535"/>
                <a:gd name="T26" fmla="*/ 154 w 552"/>
                <a:gd name="T27" fmla="*/ 373 h 535"/>
                <a:gd name="T28" fmla="*/ 172 w 552"/>
                <a:gd name="T29" fmla="*/ 385 h 535"/>
                <a:gd name="T30" fmla="*/ 188 w 552"/>
                <a:gd name="T31" fmla="*/ 386 h 535"/>
                <a:gd name="T32" fmla="*/ 203 w 552"/>
                <a:gd name="T33" fmla="*/ 378 h 535"/>
                <a:gd name="T34" fmla="*/ 212 w 552"/>
                <a:gd name="T35" fmla="*/ 359 h 535"/>
                <a:gd name="T36" fmla="*/ 219 w 552"/>
                <a:gd name="T37" fmla="*/ 331 h 535"/>
                <a:gd name="T38" fmla="*/ 258 w 552"/>
                <a:gd name="T39" fmla="*/ 88 h 535"/>
                <a:gd name="T40" fmla="*/ 264 w 552"/>
                <a:gd name="T41" fmla="*/ 52 h 535"/>
                <a:gd name="T42" fmla="*/ 271 w 552"/>
                <a:gd name="T43" fmla="*/ 29 h 535"/>
                <a:gd name="T44" fmla="*/ 280 w 552"/>
                <a:gd name="T45" fmla="*/ 12 h 535"/>
                <a:gd name="T46" fmla="*/ 291 w 552"/>
                <a:gd name="T47" fmla="*/ 4 h 535"/>
                <a:gd name="T48" fmla="*/ 308 w 552"/>
                <a:gd name="T49" fmla="*/ 0 h 535"/>
                <a:gd name="T50" fmla="*/ 327 w 552"/>
                <a:gd name="T51" fmla="*/ 5 h 535"/>
                <a:gd name="T52" fmla="*/ 340 w 552"/>
                <a:gd name="T53" fmla="*/ 26 h 535"/>
                <a:gd name="T54" fmla="*/ 347 w 552"/>
                <a:gd name="T55" fmla="*/ 43 h 535"/>
                <a:gd name="T56" fmla="*/ 353 w 552"/>
                <a:gd name="T57" fmla="*/ 68 h 535"/>
                <a:gd name="T58" fmla="*/ 412 w 552"/>
                <a:gd name="T59" fmla="*/ 460 h 535"/>
                <a:gd name="T60" fmla="*/ 419 w 552"/>
                <a:gd name="T61" fmla="*/ 492 h 535"/>
                <a:gd name="T62" fmla="*/ 429 w 552"/>
                <a:gd name="T63" fmla="*/ 520 h 535"/>
                <a:gd name="T64" fmla="*/ 441 w 552"/>
                <a:gd name="T65" fmla="*/ 530 h 535"/>
                <a:gd name="T66" fmla="*/ 462 w 552"/>
                <a:gd name="T67" fmla="*/ 535 h 535"/>
                <a:gd name="T68" fmla="*/ 478 w 552"/>
                <a:gd name="T69" fmla="*/ 518 h 535"/>
                <a:gd name="T70" fmla="*/ 488 w 552"/>
                <a:gd name="T71" fmla="*/ 495 h 535"/>
                <a:gd name="T72" fmla="*/ 496 w 552"/>
                <a:gd name="T73" fmla="*/ 461 h 535"/>
                <a:gd name="T74" fmla="*/ 552 w 552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49"/>
            <p:cNvSpPr/>
            <p:nvPr/>
          </p:nvSpPr>
          <p:spPr bwMode="auto">
            <a:xfrm>
              <a:off x="2407" y="3965"/>
              <a:ext cx="157" cy="254"/>
            </a:xfrm>
            <a:custGeom>
              <a:avLst/>
              <a:gdLst>
                <a:gd name="T0" fmla="*/ 0 w 943"/>
                <a:gd name="T1" fmla="*/ 622 h 1524"/>
                <a:gd name="T2" fmla="*/ 49 w 943"/>
                <a:gd name="T3" fmla="*/ 336 h 1524"/>
                <a:gd name="T4" fmla="*/ 55 w 943"/>
                <a:gd name="T5" fmla="*/ 313 h 1524"/>
                <a:gd name="T6" fmla="*/ 71 w 943"/>
                <a:gd name="T7" fmla="*/ 301 h 1524"/>
                <a:gd name="T8" fmla="*/ 84 w 943"/>
                <a:gd name="T9" fmla="*/ 297 h 1524"/>
                <a:gd name="T10" fmla="*/ 105 w 943"/>
                <a:gd name="T11" fmla="*/ 301 h 1524"/>
                <a:gd name="T12" fmla="*/ 116 w 943"/>
                <a:gd name="T13" fmla="*/ 314 h 1524"/>
                <a:gd name="T14" fmla="*/ 122 w 943"/>
                <a:gd name="T15" fmla="*/ 336 h 1524"/>
                <a:gd name="T16" fmla="*/ 236 w 943"/>
                <a:gd name="T17" fmla="*/ 1164 h 1524"/>
                <a:gd name="T18" fmla="*/ 247 w 943"/>
                <a:gd name="T19" fmla="*/ 1207 h 1524"/>
                <a:gd name="T20" fmla="*/ 258 w 943"/>
                <a:gd name="T21" fmla="*/ 1222 h 1524"/>
                <a:gd name="T22" fmla="*/ 276 w 943"/>
                <a:gd name="T23" fmla="*/ 1230 h 1524"/>
                <a:gd name="T24" fmla="*/ 290 w 943"/>
                <a:gd name="T25" fmla="*/ 1234 h 1524"/>
                <a:gd name="T26" fmla="*/ 309 w 943"/>
                <a:gd name="T27" fmla="*/ 1227 h 1524"/>
                <a:gd name="T28" fmla="*/ 324 w 943"/>
                <a:gd name="T29" fmla="*/ 1209 h 1524"/>
                <a:gd name="T30" fmla="*/ 335 w 943"/>
                <a:gd name="T31" fmla="*/ 1164 h 1524"/>
                <a:gd name="T32" fmla="*/ 448 w 943"/>
                <a:gd name="T33" fmla="*/ 204 h 1524"/>
                <a:gd name="T34" fmla="*/ 455 w 943"/>
                <a:gd name="T35" fmla="*/ 158 h 1524"/>
                <a:gd name="T36" fmla="*/ 462 w 943"/>
                <a:gd name="T37" fmla="*/ 143 h 1524"/>
                <a:gd name="T38" fmla="*/ 470 w 943"/>
                <a:gd name="T39" fmla="*/ 129 h 1524"/>
                <a:gd name="T40" fmla="*/ 483 w 943"/>
                <a:gd name="T41" fmla="*/ 118 h 1524"/>
                <a:gd name="T42" fmla="*/ 499 w 943"/>
                <a:gd name="T43" fmla="*/ 116 h 1524"/>
                <a:gd name="T44" fmla="*/ 517 w 943"/>
                <a:gd name="T45" fmla="*/ 122 h 1524"/>
                <a:gd name="T46" fmla="*/ 531 w 943"/>
                <a:gd name="T47" fmla="*/ 132 h 1524"/>
                <a:gd name="T48" fmla="*/ 539 w 943"/>
                <a:gd name="T49" fmla="*/ 143 h 1524"/>
                <a:gd name="T50" fmla="*/ 548 w 943"/>
                <a:gd name="T51" fmla="*/ 158 h 1524"/>
                <a:gd name="T52" fmla="*/ 555 w 943"/>
                <a:gd name="T53" fmla="*/ 197 h 1524"/>
                <a:gd name="T54" fmla="*/ 658 w 943"/>
                <a:gd name="T55" fmla="*/ 1428 h 1524"/>
                <a:gd name="T56" fmla="*/ 665 w 943"/>
                <a:gd name="T57" fmla="*/ 1480 h 1524"/>
                <a:gd name="T58" fmla="*/ 674 w 943"/>
                <a:gd name="T59" fmla="*/ 1505 h 1524"/>
                <a:gd name="T60" fmla="*/ 692 w 943"/>
                <a:gd name="T61" fmla="*/ 1517 h 1524"/>
                <a:gd name="T62" fmla="*/ 710 w 943"/>
                <a:gd name="T63" fmla="*/ 1524 h 1524"/>
                <a:gd name="T64" fmla="*/ 727 w 943"/>
                <a:gd name="T65" fmla="*/ 1517 h 1524"/>
                <a:gd name="T66" fmla="*/ 736 w 943"/>
                <a:gd name="T67" fmla="*/ 1505 h 1524"/>
                <a:gd name="T68" fmla="*/ 742 w 943"/>
                <a:gd name="T69" fmla="*/ 1484 h 1524"/>
                <a:gd name="T70" fmla="*/ 748 w 943"/>
                <a:gd name="T71" fmla="*/ 1432 h 1524"/>
                <a:gd name="T72" fmla="*/ 882 w 943"/>
                <a:gd name="T73" fmla="*/ 87 h 1524"/>
                <a:gd name="T74" fmla="*/ 888 w 943"/>
                <a:gd name="T75" fmla="*/ 59 h 1524"/>
                <a:gd name="T76" fmla="*/ 897 w 943"/>
                <a:gd name="T77" fmla="*/ 34 h 1524"/>
                <a:gd name="T78" fmla="*/ 908 w 943"/>
                <a:gd name="T79" fmla="*/ 17 h 1524"/>
                <a:gd name="T80" fmla="*/ 919 w 943"/>
                <a:gd name="T81" fmla="*/ 5 h 1524"/>
                <a:gd name="T82" fmla="*/ 931 w 943"/>
                <a:gd name="T83" fmla="*/ 0 h 1524"/>
                <a:gd name="T84" fmla="*/ 943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50"/>
            <p:cNvSpPr/>
            <p:nvPr/>
          </p:nvSpPr>
          <p:spPr bwMode="auto">
            <a:xfrm>
              <a:off x="2719" y="4051"/>
              <a:ext cx="92" cy="89"/>
            </a:xfrm>
            <a:custGeom>
              <a:avLst/>
              <a:gdLst>
                <a:gd name="T0" fmla="*/ 551 w 551"/>
                <a:gd name="T1" fmla="*/ 255 h 535"/>
                <a:gd name="T2" fmla="*/ 544 w 551"/>
                <a:gd name="T3" fmla="*/ 209 h 535"/>
                <a:gd name="T4" fmla="*/ 534 w 551"/>
                <a:gd name="T5" fmla="*/ 164 h 535"/>
                <a:gd name="T6" fmla="*/ 525 w 551"/>
                <a:gd name="T7" fmla="*/ 131 h 535"/>
                <a:gd name="T8" fmla="*/ 514 w 551"/>
                <a:gd name="T9" fmla="*/ 115 h 535"/>
                <a:gd name="T10" fmla="*/ 499 w 551"/>
                <a:gd name="T11" fmla="*/ 104 h 535"/>
                <a:gd name="T12" fmla="*/ 486 w 551"/>
                <a:gd name="T13" fmla="*/ 103 h 535"/>
                <a:gd name="T14" fmla="*/ 468 w 551"/>
                <a:gd name="T15" fmla="*/ 107 h 535"/>
                <a:gd name="T16" fmla="*/ 455 w 551"/>
                <a:gd name="T17" fmla="*/ 121 h 535"/>
                <a:gd name="T18" fmla="*/ 446 w 551"/>
                <a:gd name="T19" fmla="*/ 140 h 535"/>
                <a:gd name="T20" fmla="*/ 439 w 551"/>
                <a:gd name="T21" fmla="*/ 165 h 535"/>
                <a:gd name="T22" fmla="*/ 411 w 551"/>
                <a:gd name="T23" fmla="*/ 331 h 535"/>
                <a:gd name="T24" fmla="*/ 404 w 551"/>
                <a:gd name="T25" fmla="*/ 356 h 535"/>
                <a:gd name="T26" fmla="*/ 398 w 551"/>
                <a:gd name="T27" fmla="*/ 373 h 535"/>
                <a:gd name="T28" fmla="*/ 381 w 551"/>
                <a:gd name="T29" fmla="*/ 385 h 535"/>
                <a:gd name="T30" fmla="*/ 364 w 551"/>
                <a:gd name="T31" fmla="*/ 386 h 535"/>
                <a:gd name="T32" fmla="*/ 349 w 551"/>
                <a:gd name="T33" fmla="*/ 378 h 535"/>
                <a:gd name="T34" fmla="*/ 341 w 551"/>
                <a:gd name="T35" fmla="*/ 359 h 535"/>
                <a:gd name="T36" fmla="*/ 333 w 551"/>
                <a:gd name="T37" fmla="*/ 331 h 535"/>
                <a:gd name="T38" fmla="*/ 295 w 551"/>
                <a:gd name="T39" fmla="*/ 88 h 535"/>
                <a:gd name="T40" fmla="*/ 288 w 551"/>
                <a:gd name="T41" fmla="*/ 52 h 535"/>
                <a:gd name="T42" fmla="*/ 281 w 551"/>
                <a:gd name="T43" fmla="*/ 29 h 535"/>
                <a:gd name="T44" fmla="*/ 271 w 551"/>
                <a:gd name="T45" fmla="*/ 12 h 535"/>
                <a:gd name="T46" fmla="*/ 260 w 551"/>
                <a:gd name="T47" fmla="*/ 4 h 535"/>
                <a:gd name="T48" fmla="*/ 242 w 551"/>
                <a:gd name="T49" fmla="*/ 0 h 535"/>
                <a:gd name="T50" fmla="*/ 225 w 551"/>
                <a:gd name="T51" fmla="*/ 5 h 535"/>
                <a:gd name="T52" fmla="*/ 210 w 551"/>
                <a:gd name="T53" fmla="*/ 26 h 535"/>
                <a:gd name="T54" fmla="*/ 204 w 551"/>
                <a:gd name="T55" fmla="*/ 43 h 535"/>
                <a:gd name="T56" fmla="*/ 199 w 551"/>
                <a:gd name="T57" fmla="*/ 68 h 535"/>
                <a:gd name="T58" fmla="*/ 141 w 551"/>
                <a:gd name="T59" fmla="*/ 460 h 535"/>
                <a:gd name="T60" fmla="*/ 134 w 551"/>
                <a:gd name="T61" fmla="*/ 492 h 535"/>
                <a:gd name="T62" fmla="*/ 123 w 551"/>
                <a:gd name="T63" fmla="*/ 520 h 535"/>
                <a:gd name="T64" fmla="*/ 111 w 551"/>
                <a:gd name="T65" fmla="*/ 530 h 535"/>
                <a:gd name="T66" fmla="*/ 90 w 551"/>
                <a:gd name="T67" fmla="*/ 535 h 535"/>
                <a:gd name="T68" fmla="*/ 73 w 551"/>
                <a:gd name="T69" fmla="*/ 518 h 535"/>
                <a:gd name="T70" fmla="*/ 63 w 551"/>
                <a:gd name="T71" fmla="*/ 495 h 535"/>
                <a:gd name="T72" fmla="*/ 56 w 551"/>
                <a:gd name="T73" fmla="*/ 461 h 535"/>
                <a:gd name="T74" fmla="*/ 0 w 551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51"/>
            <p:cNvSpPr/>
            <p:nvPr/>
          </p:nvSpPr>
          <p:spPr bwMode="auto">
            <a:xfrm>
              <a:off x="2562" y="3965"/>
              <a:ext cx="157" cy="254"/>
            </a:xfrm>
            <a:custGeom>
              <a:avLst/>
              <a:gdLst>
                <a:gd name="T0" fmla="*/ 943 w 943"/>
                <a:gd name="T1" fmla="*/ 626 h 1524"/>
                <a:gd name="T2" fmla="*/ 895 w 943"/>
                <a:gd name="T3" fmla="*/ 336 h 1524"/>
                <a:gd name="T4" fmla="*/ 887 w 943"/>
                <a:gd name="T5" fmla="*/ 313 h 1524"/>
                <a:gd name="T6" fmla="*/ 873 w 943"/>
                <a:gd name="T7" fmla="*/ 301 h 1524"/>
                <a:gd name="T8" fmla="*/ 859 w 943"/>
                <a:gd name="T9" fmla="*/ 297 h 1524"/>
                <a:gd name="T10" fmla="*/ 837 w 943"/>
                <a:gd name="T11" fmla="*/ 301 h 1524"/>
                <a:gd name="T12" fmla="*/ 828 w 943"/>
                <a:gd name="T13" fmla="*/ 314 h 1524"/>
                <a:gd name="T14" fmla="*/ 819 w 943"/>
                <a:gd name="T15" fmla="*/ 336 h 1524"/>
                <a:gd name="T16" fmla="*/ 706 w 943"/>
                <a:gd name="T17" fmla="*/ 1164 h 1524"/>
                <a:gd name="T18" fmla="*/ 695 w 943"/>
                <a:gd name="T19" fmla="*/ 1207 h 1524"/>
                <a:gd name="T20" fmla="*/ 686 w 943"/>
                <a:gd name="T21" fmla="*/ 1222 h 1524"/>
                <a:gd name="T22" fmla="*/ 667 w 943"/>
                <a:gd name="T23" fmla="*/ 1230 h 1524"/>
                <a:gd name="T24" fmla="*/ 652 w 943"/>
                <a:gd name="T25" fmla="*/ 1234 h 1524"/>
                <a:gd name="T26" fmla="*/ 633 w 943"/>
                <a:gd name="T27" fmla="*/ 1227 h 1524"/>
                <a:gd name="T28" fmla="*/ 619 w 943"/>
                <a:gd name="T29" fmla="*/ 1209 h 1524"/>
                <a:gd name="T30" fmla="*/ 608 w 943"/>
                <a:gd name="T31" fmla="*/ 1164 h 1524"/>
                <a:gd name="T32" fmla="*/ 495 w 943"/>
                <a:gd name="T33" fmla="*/ 204 h 1524"/>
                <a:gd name="T34" fmla="*/ 486 w 943"/>
                <a:gd name="T35" fmla="*/ 158 h 1524"/>
                <a:gd name="T36" fmla="*/ 482 w 943"/>
                <a:gd name="T37" fmla="*/ 143 h 1524"/>
                <a:gd name="T38" fmla="*/ 473 w 943"/>
                <a:gd name="T39" fmla="*/ 129 h 1524"/>
                <a:gd name="T40" fmla="*/ 459 w 943"/>
                <a:gd name="T41" fmla="*/ 118 h 1524"/>
                <a:gd name="T42" fmla="*/ 446 w 943"/>
                <a:gd name="T43" fmla="*/ 116 h 1524"/>
                <a:gd name="T44" fmla="*/ 427 w 943"/>
                <a:gd name="T45" fmla="*/ 122 h 1524"/>
                <a:gd name="T46" fmla="*/ 411 w 943"/>
                <a:gd name="T47" fmla="*/ 132 h 1524"/>
                <a:gd name="T48" fmla="*/ 403 w 943"/>
                <a:gd name="T49" fmla="*/ 143 h 1524"/>
                <a:gd name="T50" fmla="*/ 396 w 943"/>
                <a:gd name="T51" fmla="*/ 158 h 1524"/>
                <a:gd name="T52" fmla="*/ 389 w 943"/>
                <a:gd name="T53" fmla="*/ 197 h 1524"/>
                <a:gd name="T54" fmla="*/ 285 w 943"/>
                <a:gd name="T55" fmla="*/ 1428 h 1524"/>
                <a:gd name="T56" fmla="*/ 278 w 943"/>
                <a:gd name="T57" fmla="*/ 1480 h 1524"/>
                <a:gd name="T58" fmla="*/ 268 w 943"/>
                <a:gd name="T59" fmla="*/ 1505 h 1524"/>
                <a:gd name="T60" fmla="*/ 250 w 943"/>
                <a:gd name="T61" fmla="*/ 1517 h 1524"/>
                <a:gd name="T62" fmla="*/ 233 w 943"/>
                <a:gd name="T63" fmla="*/ 1524 h 1524"/>
                <a:gd name="T64" fmla="*/ 217 w 943"/>
                <a:gd name="T65" fmla="*/ 1517 h 1524"/>
                <a:gd name="T66" fmla="*/ 207 w 943"/>
                <a:gd name="T67" fmla="*/ 1505 h 1524"/>
                <a:gd name="T68" fmla="*/ 200 w 943"/>
                <a:gd name="T69" fmla="*/ 1484 h 1524"/>
                <a:gd name="T70" fmla="*/ 194 w 943"/>
                <a:gd name="T71" fmla="*/ 1432 h 1524"/>
                <a:gd name="T72" fmla="*/ 60 w 943"/>
                <a:gd name="T73" fmla="*/ 87 h 1524"/>
                <a:gd name="T74" fmla="*/ 56 w 943"/>
                <a:gd name="T75" fmla="*/ 59 h 1524"/>
                <a:gd name="T76" fmla="*/ 46 w 943"/>
                <a:gd name="T77" fmla="*/ 34 h 1524"/>
                <a:gd name="T78" fmla="*/ 35 w 943"/>
                <a:gd name="T79" fmla="*/ 17 h 1524"/>
                <a:gd name="T80" fmla="*/ 25 w 943"/>
                <a:gd name="T81" fmla="*/ 5 h 1524"/>
                <a:gd name="T82" fmla="*/ 12 w 943"/>
                <a:gd name="T83" fmla="*/ 0 h 1524"/>
                <a:gd name="T84" fmla="*/ 0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Freeform 52"/>
          <p:cNvSpPr/>
          <p:nvPr/>
        </p:nvSpPr>
        <p:spPr bwMode="auto">
          <a:xfrm>
            <a:off x="2186011" y="2112805"/>
            <a:ext cx="494414" cy="101636"/>
          </a:xfrm>
          <a:custGeom>
            <a:avLst/>
            <a:gdLst>
              <a:gd name="T0" fmla="*/ 0 w 672"/>
              <a:gd name="T1" fmla="*/ 288 h 288"/>
              <a:gd name="T2" fmla="*/ 96 w 672"/>
              <a:gd name="T3" fmla="*/ 288 h 288"/>
              <a:gd name="T4" fmla="*/ 96 w 672"/>
              <a:gd name="T5" fmla="*/ 0 h 288"/>
              <a:gd name="T6" fmla="*/ 192 w 672"/>
              <a:gd name="T7" fmla="*/ 0 h 288"/>
              <a:gd name="T8" fmla="*/ 192 w 672"/>
              <a:gd name="T9" fmla="*/ 288 h 288"/>
              <a:gd name="T10" fmla="*/ 288 w 672"/>
              <a:gd name="T11" fmla="*/ 288 h 288"/>
              <a:gd name="T12" fmla="*/ 288 w 672"/>
              <a:gd name="T13" fmla="*/ 0 h 288"/>
              <a:gd name="T14" fmla="*/ 384 w 672"/>
              <a:gd name="T15" fmla="*/ 0 h 288"/>
              <a:gd name="T16" fmla="*/ 384 w 672"/>
              <a:gd name="T17" fmla="*/ 288 h 288"/>
              <a:gd name="T18" fmla="*/ 480 w 672"/>
              <a:gd name="T19" fmla="*/ 288 h 288"/>
              <a:gd name="T20" fmla="*/ 480 w 672"/>
              <a:gd name="T21" fmla="*/ 0 h 288"/>
              <a:gd name="T22" fmla="*/ 576 w 672"/>
              <a:gd name="T23" fmla="*/ 0 h 288"/>
              <a:gd name="T24" fmla="*/ 576 w 672"/>
              <a:gd name="T25" fmla="*/ 288 h 288"/>
              <a:gd name="T26" fmla="*/ 672 w 672"/>
              <a:gd name="T2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12700" cmpd="sng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ectangle 53"/>
          <p:cNvSpPr>
            <a:spLocks noChangeArrowheads="1"/>
          </p:cNvSpPr>
          <p:nvPr/>
        </p:nvSpPr>
        <p:spPr bwMode="auto">
          <a:xfrm>
            <a:off x="1987769" y="1812786"/>
            <a:ext cx="967655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数字比特流</a:t>
            </a:r>
            <a:endParaRPr kumimoji="1"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54"/>
          <p:cNvSpPr>
            <a:spLocks noChangeArrowheads="1"/>
          </p:cNvSpPr>
          <p:nvPr/>
        </p:nvSpPr>
        <p:spPr bwMode="auto">
          <a:xfrm>
            <a:off x="6291586" y="1812786"/>
            <a:ext cx="94753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数字比特流</a:t>
            </a:r>
            <a:endParaRPr kumimoji="1"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3267732" y="1812786"/>
            <a:ext cx="803555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模拟信号</a:t>
            </a:r>
            <a:endParaRPr kumimoji="1"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56"/>
          <p:cNvSpPr>
            <a:spLocks noChangeArrowheads="1"/>
          </p:cNvSpPr>
          <p:nvPr/>
        </p:nvSpPr>
        <p:spPr bwMode="auto">
          <a:xfrm>
            <a:off x="4991330" y="1812786"/>
            <a:ext cx="81308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模拟信号 </a:t>
            </a:r>
            <a:endParaRPr kumimoji="1"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57"/>
          <p:cNvSpPr>
            <a:spLocks noChangeArrowheads="1"/>
          </p:cNvSpPr>
          <p:nvPr/>
        </p:nvSpPr>
        <p:spPr bwMode="auto">
          <a:xfrm>
            <a:off x="878303" y="2104610"/>
            <a:ext cx="76713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输入汉字</a:t>
            </a:r>
            <a:endParaRPr kumimoji="1"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58"/>
          <p:cNvSpPr>
            <a:spLocks noChangeArrowheads="1"/>
          </p:cNvSpPr>
          <p:nvPr/>
        </p:nvSpPr>
        <p:spPr bwMode="auto">
          <a:xfrm>
            <a:off x="7595643" y="2104610"/>
            <a:ext cx="795963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显示汉字</a:t>
            </a:r>
            <a:endParaRPr kumimoji="1"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Freeform 59"/>
          <p:cNvSpPr/>
          <p:nvPr/>
        </p:nvSpPr>
        <p:spPr bwMode="auto">
          <a:xfrm>
            <a:off x="6517605" y="2125510"/>
            <a:ext cx="495473" cy="101636"/>
          </a:xfrm>
          <a:custGeom>
            <a:avLst/>
            <a:gdLst>
              <a:gd name="T0" fmla="*/ 0 w 672"/>
              <a:gd name="T1" fmla="*/ 288 h 288"/>
              <a:gd name="T2" fmla="*/ 96 w 672"/>
              <a:gd name="T3" fmla="*/ 288 h 288"/>
              <a:gd name="T4" fmla="*/ 96 w 672"/>
              <a:gd name="T5" fmla="*/ 0 h 288"/>
              <a:gd name="T6" fmla="*/ 192 w 672"/>
              <a:gd name="T7" fmla="*/ 0 h 288"/>
              <a:gd name="T8" fmla="*/ 192 w 672"/>
              <a:gd name="T9" fmla="*/ 288 h 288"/>
              <a:gd name="T10" fmla="*/ 288 w 672"/>
              <a:gd name="T11" fmla="*/ 288 h 288"/>
              <a:gd name="T12" fmla="*/ 288 w 672"/>
              <a:gd name="T13" fmla="*/ 0 h 288"/>
              <a:gd name="T14" fmla="*/ 384 w 672"/>
              <a:gd name="T15" fmla="*/ 0 h 288"/>
              <a:gd name="T16" fmla="*/ 384 w 672"/>
              <a:gd name="T17" fmla="*/ 288 h 288"/>
              <a:gd name="T18" fmla="*/ 480 w 672"/>
              <a:gd name="T19" fmla="*/ 288 h 288"/>
              <a:gd name="T20" fmla="*/ 480 w 672"/>
              <a:gd name="T21" fmla="*/ 0 h 288"/>
              <a:gd name="T22" fmla="*/ 576 w 672"/>
              <a:gd name="T23" fmla="*/ 0 h 288"/>
              <a:gd name="T24" fmla="*/ 576 w 672"/>
              <a:gd name="T25" fmla="*/ 288 h 288"/>
              <a:gd name="T26" fmla="*/ 672 w 672"/>
              <a:gd name="T2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12700" cmpd="sng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Group 60"/>
          <p:cNvGrpSpPr/>
          <p:nvPr/>
        </p:nvGrpSpPr>
        <p:grpSpPr bwMode="auto">
          <a:xfrm>
            <a:off x="5196593" y="2050261"/>
            <a:ext cx="436186" cy="209135"/>
            <a:chOff x="2315" y="3965"/>
            <a:chExt cx="496" cy="254"/>
          </a:xfrm>
        </p:grpSpPr>
        <p:sp>
          <p:nvSpPr>
            <p:cNvPr id="50" name="Freeform 61"/>
            <p:cNvSpPr/>
            <p:nvPr/>
          </p:nvSpPr>
          <p:spPr bwMode="auto">
            <a:xfrm>
              <a:off x="2315" y="4051"/>
              <a:ext cx="92" cy="89"/>
            </a:xfrm>
            <a:custGeom>
              <a:avLst/>
              <a:gdLst>
                <a:gd name="T0" fmla="*/ 0 w 552"/>
                <a:gd name="T1" fmla="*/ 255 h 535"/>
                <a:gd name="T2" fmla="*/ 7 w 552"/>
                <a:gd name="T3" fmla="*/ 209 h 535"/>
                <a:gd name="T4" fmla="*/ 18 w 552"/>
                <a:gd name="T5" fmla="*/ 164 h 535"/>
                <a:gd name="T6" fmla="*/ 26 w 552"/>
                <a:gd name="T7" fmla="*/ 131 h 535"/>
                <a:gd name="T8" fmla="*/ 39 w 552"/>
                <a:gd name="T9" fmla="*/ 115 h 535"/>
                <a:gd name="T10" fmla="*/ 52 w 552"/>
                <a:gd name="T11" fmla="*/ 104 h 535"/>
                <a:gd name="T12" fmla="*/ 67 w 552"/>
                <a:gd name="T13" fmla="*/ 103 h 535"/>
                <a:gd name="T14" fmla="*/ 83 w 552"/>
                <a:gd name="T15" fmla="*/ 107 h 535"/>
                <a:gd name="T16" fmla="*/ 98 w 552"/>
                <a:gd name="T17" fmla="*/ 121 h 535"/>
                <a:gd name="T18" fmla="*/ 106 w 552"/>
                <a:gd name="T19" fmla="*/ 140 h 535"/>
                <a:gd name="T20" fmla="*/ 112 w 552"/>
                <a:gd name="T21" fmla="*/ 165 h 535"/>
                <a:gd name="T22" fmla="*/ 141 w 552"/>
                <a:gd name="T23" fmla="*/ 331 h 535"/>
                <a:gd name="T24" fmla="*/ 148 w 552"/>
                <a:gd name="T25" fmla="*/ 356 h 535"/>
                <a:gd name="T26" fmla="*/ 154 w 552"/>
                <a:gd name="T27" fmla="*/ 373 h 535"/>
                <a:gd name="T28" fmla="*/ 172 w 552"/>
                <a:gd name="T29" fmla="*/ 385 h 535"/>
                <a:gd name="T30" fmla="*/ 188 w 552"/>
                <a:gd name="T31" fmla="*/ 386 h 535"/>
                <a:gd name="T32" fmla="*/ 203 w 552"/>
                <a:gd name="T33" fmla="*/ 378 h 535"/>
                <a:gd name="T34" fmla="*/ 212 w 552"/>
                <a:gd name="T35" fmla="*/ 359 h 535"/>
                <a:gd name="T36" fmla="*/ 219 w 552"/>
                <a:gd name="T37" fmla="*/ 331 h 535"/>
                <a:gd name="T38" fmla="*/ 258 w 552"/>
                <a:gd name="T39" fmla="*/ 88 h 535"/>
                <a:gd name="T40" fmla="*/ 264 w 552"/>
                <a:gd name="T41" fmla="*/ 52 h 535"/>
                <a:gd name="T42" fmla="*/ 271 w 552"/>
                <a:gd name="T43" fmla="*/ 29 h 535"/>
                <a:gd name="T44" fmla="*/ 280 w 552"/>
                <a:gd name="T45" fmla="*/ 12 h 535"/>
                <a:gd name="T46" fmla="*/ 291 w 552"/>
                <a:gd name="T47" fmla="*/ 4 h 535"/>
                <a:gd name="T48" fmla="*/ 308 w 552"/>
                <a:gd name="T49" fmla="*/ 0 h 535"/>
                <a:gd name="T50" fmla="*/ 327 w 552"/>
                <a:gd name="T51" fmla="*/ 5 h 535"/>
                <a:gd name="T52" fmla="*/ 340 w 552"/>
                <a:gd name="T53" fmla="*/ 26 h 535"/>
                <a:gd name="T54" fmla="*/ 347 w 552"/>
                <a:gd name="T55" fmla="*/ 43 h 535"/>
                <a:gd name="T56" fmla="*/ 353 w 552"/>
                <a:gd name="T57" fmla="*/ 68 h 535"/>
                <a:gd name="T58" fmla="*/ 412 w 552"/>
                <a:gd name="T59" fmla="*/ 460 h 535"/>
                <a:gd name="T60" fmla="*/ 419 w 552"/>
                <a:gd name="T61" fmla="*/ 492 h 535"/>
                <a:gd name="T62" fmla="*/ 429 w 552"/>
                <a:gd name="T63" fmla="*/ 520 h 535"/>
                <a:gd name="T64" fmla="*/ 441 w 552"/>
                <a:gd name="T65" fmla="*/ 530 h 535"/>
                <a:gd name="T66" fmla="*/ 462 w 552"/>
                <a:gd name="T67" fmla="*/ 535 h 535"/>
                <a:gd name="T68" fmla="*/ 478 w 552"/>
                <a:gd name="T69" fmla="*/ 518 h 535"/>
                <a:gd name="T70" fmla="*/ 488 w 552"/>
                <a:gd name="T71" fmla="*/ 495 h 535"/>
                <a:gd name="T72" fmla="*/ 496 w 552"/>
                <a:gd name="T73" fmla="*/ 461 h 535"/>
                <a:gd name="T74" fmla="*/ 552 w 552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62"/>
            <p:cNvSpPr/>
            <p:nvPr/>
          </p:nvSpPr>
          <p:spPr bwMode="auto">
            <a:xfrm>
              <a:off x="2407" y="3965"/>
              <a:ext cx="157" cy="254"/>
            </a:xfrm>
            <a:custGeom>
              <a:avLst/>
              <a:gdLst>
                <a:gd name="T0" fmla="*/ 0 w 943"/>
                <a:gd name="T1" fmla="*/ 622 h 1524"/>
                <a:gd name="T2" fmla="*/ 49 w 943"/>
                <a:gd name="T3" fmla="*/ 336 h 1524"/>
                <a:gd name="T4" fmla="*/ 55 w 943"/>
                <a:gd name="T5" fmla="*/ 313 h 1524"/>
                <a:gd name="T6" fmla="*/ 71 w 943"/>
                <a:gd name="T7" fmla="*/ 301 h 1524"/>
                <a:gd name="T8" fmla="*/ 84 w 943"/>
                <a:gd name="T9" fmla="*/ 297 h 1524"/>
                <a:gd name="T10" fmla="*/ 105 w 943"/>
                <a:gd name="T11" fmla="*/ 301 h 1524"/>
                <a:gd name="T12" fmla="*/ 116 w 943"/>
                <a:gd name="T13" fmla="*/ 314 h 1524"/>
                <a:gd name="T14" fmla="*/ 122 w 943"/>
                <a:gd name="T15" fmla="*/ 336 h 1524"/>
                <a:gd name="T16" fmla="*/ 236 w 943"/>
                <a:gd name="T17" fmla="*/ 1164 h 1524"/>
                <a:gd name="T18" fmla="*/ 247 w 943"/>
                <a:gd name="T19" fmla="*/ 1207 h 1524"/>
                <a:gd name="T20" fmla="*/ 258 w 943"/>
                <a:gd name="T21" fmla="*/ 1222 h 1524"/>
                <a:gd name="T22" fmla="*/ 276 w 943"/>
                <a:gd name="T23" fmla="*/ 1230 h 1524"/>
                <a:gd name="T24" fmla="*/ 290 w 943"/>
                <a:gd name="T25" fmla="*/ 1234 h 1524"/>
                <a:gd name="T26" fmla="*/ 309 w 943"/>
                <a:gd name="T27" fmla="*/ 1227 h 1524"/>
                <a:gd name="T28" fmla="*/ 324 w 943"/>
                <a:gd name="T29" fmla="*/ 1209 h 1524"/>
                <a:gd name="T30" fmla="*/ 335 w 943"/>
                <a:gd name="T31" fmla="*/ 1164 h 1524"/>
                <a:gd name="T32" fmla="*/ 448 w 943"/>
                <a:gd name="T33" fmla="*/ 204 h 1524"/>
                <a:gd name="T34" fmla="*/ 455 w 943"/>
                <a:gd name="T35" fmla="*/ 158 h 1524"/>
                <a:gd name="T36" fmla="*/ 462 w 943"/>
                <a:gd name="T37" fmla="*/ 143 h 1524"/>
                <a:gd name="T38" fmla="*/ 470 w 943"/>
                <a:gd name="T39" fmla="*/ 129 h 1524"/>
                <a:gd name="T40" fmla="*/ 483 w 943"/>
                <a:gd name="T41" fmla="*/ 118 h 1524"/>
                <a:gd name="T42" fmla="*/ 499 w 943"/>
                <a:gd name="T43" fmla="*/ 116 h 1524"/>
                <a:gd name="T44" fmla="*/ 517 w 943"/>
                <a:gd name="T45" fmla="*/ 122 h 1524"/>
                <a:gd name="T46" fmla="*/ 531 w 943"/>
                <a:gd name="T47" fmla="*/ 132 h 1524"/>
                <a:gd name="T48" fmla="*/ 539 w 943"/>
                <a:gd name="T49" fmla="*/ 143 h 1524"/>
                <a:gd name="T50" fmla="*/ 548 w 943"/>
                <a:gd name="T51" fmla="*/ 158 h 1524"/>
                <a:gd name="T52" fmla="*/ 555 w 943"/>
                <a:gd name="T53" fmla="*/ 197 h 1524"/>
                <a:gd name="T54" fmla="*/ 658 w 943"/>
                <a:gd name="T55" fmla="*/ 1428 h 1524"/>
                <a:gd name="T56" fmla="*/ 665 w 943"/>
                <a:gd name="T57" fmla="*/ 1480 h 1524"/>
                <a:gd name="T58" fmla="*/ 674 w 943"/>
                <a:gd name="T59" fmla="*/ 1505 h 1524"/>
                <a:gd name="T60" fmla="*/ 692 w 943"/>
                <a:gd name="T61" fmla="*/ 1517 h 1524"/>
                <a:gd name="T62" fmla="*/ 710 w 943"/>
                <a:gd name="T63" fmla="*/ 1524 h 1524"/>
                <a:gd name="T64" fmla="*/ 727 w 943"/>
                <a:gd name="T65" fmla="*/ 1517 h 1524"/>
                <a:gd name="T66" fmla="*/ 736 w 943"/>
                <a:gd name="T67" fmla="*/ 1505 h 1524"/>
                <a:gd name="T68" fmla="*/ 742 w 943"/>
                <a:gd name="T69" fmla="*/ 1484 h 1524"/>
                <a:gd name="T70" fmla="*/ 748 w 943"/>
                <a:gd name="T71" fmla="*/ 1432 h 1524"/>
                <a:gd name="T72" fmla="*/ 882 w 943"/>
                <a:gd name="T73" fmla="*/ 87 h 1524"/>
                <a:gd name="T74" fmla="*/ 888 w 943"/>
                <a:gd name="T75" fmla="*/ 59 h 1524"/>
                <a:gd name="T76" fmla="*/ 897 w 943"/>
                <a:gd name="T77" fmla="*/ 34 h 1524"/>
                <a:gd name="T78" fmla="*/ 908 w 943"/>
                <a:gd name="T79" fmla="*/ 17 h 1524"/>
                <a:gd name="T80" fmla="*/ 919 w 943"/>
                <a:gd name="T81" fmla="*/ 5 h 1524"/>
                <a:gd name="T82" fmla="*/ 931 w 943"/>
                <a:gd name="T83" fmla="*/ 0 h 1524"/>
                <a:gd name="T84" fmla="*/ 943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63"/>
            <p:cNvSpPr/>
            <p:nvPr/>
          </p:nvSpPr>
          <p:spPr bwMode="auto">
            <a:xfrm>
              <a:off x="2719" y="4051"/>
              <a:ext cx="92" cy="89"/>
            </a:xfrm>
            <a:custGeom>
              <a:avLst/>
              <a:gdLst>
                <a:gd name="T0" fmla="*/ 551 w 551"/>
                <a:gd name="T1" fmla="*/ 255 h 535"/>
                <a:gd name="T2" fmla="*/ 544 w 551"/>
                <a:gd name="T3" fmla="*/ 209 h 535"/>
                <a:gd name="T4" fmla="*/ 534 w 551"/>
                <a:gd name="T5" fmla="*/ 164 h 535"/>
                <a:gd name="T6" fmla="*/ 525 w 551"/>
                <a:gd name="T7" fmla="*/ 131 h 535"/>
                <a:gd name="T8" fmla="*/ 514 w 551"/>
                <a:gd name="T9" fmla="*/ 115 h 535"/>
                <a:gd name="T10" fmla="*/ 499 w 551"/>
                <a:gd name="T11" fmla="*/ 104 h 535"/>
                <a:gd name="T12" fmla="*/ 486 w 551"/>
                <a:gd name="T13" fmla="*/ 103 h 535"/>
                <a:gd name="T14" fmla="*/ 468 w 551"/>
                <a:gd name="T15" fmla="*/ 107 h 535"/>
                <a:gd name="T16" fmla="*/ 455 w 551"/>
                <a:gd name="T17" fmla="*/ 121 h 535"/>
                <a:gd name="T18" fmla="*/ 446 w 551"/>
                <a:gd name="T19" fmla="*/ 140 h 535"/>
                <a:gd name="T20" fmla="*/ 439 w 551"/>
                <a:gd name="T21" fmla="*/ 165 h 535"/>
                <a:gd name="T22" fmla="*/ 411 w 551"/>
                <a:gd name="T23" fmla="*/ 331 h 535"/>
                <a:gd name="T24" fmla="*/ 404 w 551"/>
                <a:gd name="T25" fmla="*/ 356 h 535"/>
                <a:gd name="T26" fmla="*/ 398 w 551"/>
                <a:gd name="T27" fmla="*/ 373 h 535"/>
                <a:gd name="T28" fmla="*/ 381 w 551"/>
                <a:gd name="T29" fmla="*/ 385 h 535"/>
                <a:gd name="T30" fmla="*/ 364 w 551"/>
                <a:gd name="T31" fmla="*/ 386 h 535"/>
                <a:gd name="T32" fmla="*/ 349 w 551"/>
                <a:gd name="T33" fmla="*/ 378 h 535"/>
                <a:gd name="T34" fmla="*/ 341 w 551"/>
                <a:gd name="T35" fmla="*/ 359 h 535"/>
                <a:gd name="T36" fmla="*/ 333 w 551"/>
                <a:gd name="T37" fmla="*/ 331 h 535"/>
                <a:gd name="T38" fmla="*/ 295 w 551"/>
                <a:gd name="T39" fmla="*/ 88 h 535"/>
                <a:gd name="T40" fmla="*/ 288 w 551"/>
                <a:gd name="T41" fmla="*/ 52 h 535"/>
                <a:gd name="T42" fmla="*/ 281 w 551"/>
                <a:gd name="T43" fmla="*/ 29 h 535"/>
                <a:gd name="T44" fmla="*/ 271 w 551"/>
                <a:gd name="T45" fmla="*/ 12 h 535"/>
                <a:gd name="T46" fmla="*/ 260 w 551"/>
                <a:gd name="T47" fmla="*/ 4 h 535"/>
                <a:gd name="T48" fmla="*/ 242 w 551"/>
                <a:gd name="T49" fmla="*/ 0 h 535"/>
                <a:gd name="T50" fmla="*/ 225 w 551"/>
                <a:gd name="T51" fmla="*/ 5 h 535"/>
                <a:gd name="T52" fmla="*/ 210 w 551"/>
                <a:gd name="T53" fmla="*/ 26 h 535"/>
                <a:gd name="T54" fmla="*/ 204 w 551"/>
                <a:gd name="T55" fmla="*/ 43 h 535"/>
                <a:gd name="T56" fmla="*/ 199 w 551"/>
                <a:gd name="T57" fmla="*/ 68 h 535"/>
                <a:gd name="T58" fmla="*/ 141 w 551"/>
                <a:gd name="T59" fmla="*/ 460 h 535"/>
                <a:gd name="T60" fmla="*/ 134 w 551"/>
                <a:gd name="T61" fmla="*/ 492 h 535"/>
                <a:gd name="T62" fmla="*/ 123 w 551"/>
                <a:gd name="T63" fmla="*/ 520 h 535"/>
                <a:gd name="T64" fmla="*/ 111 w 551"/>
                <a:gd name="T65" fmla="*/ 530 h 535"/>
                <a:gd name="T66" fmla="*/ 90 w 551"/>
                <a:gd name="T67" fmla="*/ 535 h 535"/>
                <a:gd name="T68" fmla="*/ 73 w 551"/>
                <a:gd name="T69" fmla="*/ 518 h 535"/>
                <a:gd name="T70" fmla="*/ 63 w 551"/>
                <a:gd name="T71" fmla="*/ 495 h 535"/>
                <a:gd name="T72" fmla="*/ 56 w 551"/>
                <a:gd name="T73" fmla="*/ 461 h 535"/>
                <a:gd name="T74" fmla="*/ 0 w 551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64"/>
            <p:cNvSpPr/>
            <p:nvPr/>
          </p:nvSpPr>
          <p:spPr bwMode="auto">
            <a:xfrm>
              <a:off x="2562" y="3965"/>
              <a:ext cx="157" cy="254"/>
            </a:xfrm>
            <a:custGeom>
              <a:avLst/>
              <a:gdLst>
                <a:gd name="T0" fmla="*/ 943 w 943"/>
                <a:gd name="T1" fmla="*/ 626 h 1524"/>
                <a:gd name="T2" fmla="*/ 895 w 943"/>
                <a:gd name="T3" fmla="*/ 336 h 1524"/>
                <a:gd name="T4" fmla="*/ 887 w 943"/>
                <a:gd name="T5" fmla="*/ 313 h 1524"/>
                <a:gd name="T6" fmla="*/ 873 w 943"/>
                <a:gd name="T7" fmla="*/ 301 h 1524"/>
                <a:gd name="T8" fmla="*/ 859 w 943"/>
                <a:gd name="T9" fmla="*/ 297 h 1524"/>
                <a:gd name="T10" fmla="*/ 837 w 943"/>
                <a:gd name="T11" fmla="*/ 301 h 1524"/>
                <a:gd name="T12" fmla="*/ 828 w 943"/>
                <a:gd name="T13" fmla="*/ 314 h 1524"/>
                <a:gd name="T14" fmla="*/ 819 w 943"/>
                <a:gd name="T15" fmla="*/ 336 h 1524"/>
                <a:gd name="T16" fmla="*/ 706 w 943"/>
                <a:gd name="T17" fmla="*/ 1164 h 1524"/>
                <a:gd name="T18" fmla="*/ 695 w 943"/>
                <a:gd name="T19" fmla="*/ 1207 h 1524"/>
                <a:gd name="T20" fmla="*/ 686 w 943"/>
                <a:gd name="T21" fmla="*/ 1222 h 1524"/>
                <a:gd name="T22" fmla="*/ 667 w 943"/>
                <a:gd name="T23" fmla="*/ 1230 h 1524"/>
                <a:gd name="T24" fmla="*/ 652 w 943"/>
                <a:gd name="T25" fmla="*/ 1234 h 1524"/>
                <a:gd name="T26" fmla="*/ 633 w 943"/>
                <a:gd name="T27" fmla="*/ 1227 h 1524"/>
                <a:gd name="T28" fmla="*/ 619 w 943"/>
                <a:gd name="T29" fmla="*/ 1209 h 1524"/>
                <a:gd name="T30" fmla="*/ 608 w 943"/>
                <a:gd name="T31" fmla="*/ 1164 h 1524"/>
                <a:gd name="T32" fmla="*/ 495 w 943"/>
                <a:gd name="T33" fmla="*/ 204 h 1524"/>
                <a:gd name="T34" fmla="*/ 486 w 943"/>
                <a:gd name="T35" fmla="*/ 158 h 1524"/>
                <a:gd name="T36" fmla="*/ 482 w 943"/>
                <a:gd name="T37" fmla="*/ 143 h 1524"/>
                <a:gd name="T38" fmla="*/ 473 w 943"/>
                <a:gd name="T39" fmla="*/ 129 h 1524"/>
                <a:gd name="T40" fmla="*/ 459 w 943"/>
                <a:gd name="T41" fmla="*/ 118 h 1524"/>
                <a:gd name="T42" fmla="*/ 446 w 943"/>
                <a:gd name="T43" fmla="*/ 116 h 1524"/>
                <a:gd name="T44" fmla="*/ 427 w 943"/>
                <a:gd name="T45" fmla="*/ 122 h 1524"/>
                <a:gd name="T46" fmla="*/ 411 w 943"/>
                <a:gd name="T47" fmla="*/ 132 h 1524"/>
                <a:gd name="T48" fmla="*/ 403 w 943"/>
                <a:gd name="T49" fmla="*/ 143 h 1524"/>
                <a:gd name="T50" fmla="*/ 396 w 943"/>
                <a:gd name="T51" fmla="*/ 158 h 1524"/>
                <a:gd name="T52" fmla="*/ 389 w 943"/>
                <a:gd name="T53" fmla="*/ 197 h 1524"/>
                <a:gd name="T54" fmla="*/ 285 w 943"/>
                <a:gd name="T55" fmla="*/ 1428 h 1524"/>
                <a:gd name="T56" fmla="*/ 278 w 943"/>
                <a:gd name="T57" fmla="*/ 1480 h 1524"/>
                <a:gd name="T58" fmla="*/ 268 w 943"/>
                <a:gd name="T59" fmla="*/ 1505 h 1524"/>
                <a:gd name="T60" fmla="*/ 250 w 943"/>
                <a:gd name="T61" fmla="*/ 1517 h 1524"/>
                <a:gd name="T62" fmla="*/ 233 w 943"/>
                <a:gd name="T63" fmla="*/ 1524 h 1524"/>
                <a:gd name="T64" fmla="*/ 217 w 943"/>
                <a:gd name="T65" fmla="*/ 1517 h 1524"/>
                <a:gd name="T66" fmla="*/ 207 w 943"/>
                <a:gd name="T67" fmla="*/ 1505 h 1524"/>
                <a:gd name="T68" fmla="*/ 200 w 943"/>
                <a:gd name="T69" fmla="*/ 1484 h 1524"/>
                <a:gd name="T70" fmla="*/ 194 w 943"/>
                <a:gd name="T71" fmla="*/ 1432 h 1524"/>
                <a:gd name="T72" fmla="*/ 60 w 943"/>
                <a:gd name="T73" fmla="*/ 87 h 1524"/>
                <a:gd name="T74" fmla="*/ 56 w 943"/>
                <a:gd name="T75" fmla="*/ 59 h 1524"/>
                <a:gd name="T76" fmla="*/ 46 w 943"/>
                <a:gd name="T77" fmla="*/ 34 h 1524"/>
                <a:gd name="T78" fmla="*/ 35 w 943"/>
                <a:gd name="T79" fmla="*/ 17 h 1524"/>
                <a:gd name="T80" fmla="*/ 25 w 943"/>
                <a:gd name="T81" fmla="*/ 5 h 1524"/>
                <a:gd name="T82" fmla="*/ 12 w 943"/>
                <a:gd name="T83" fmla="*/ 0 h 1524"/>
                <a:gd name="T84" fmla="*/ 0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Group 101"/>
          <p:cNvGrpSpPr/>
          <p:nvPr/>
        </p:nvGrpSpPr>
        <p:grpSpPr bwMode="auto">
          <a:xfrm>
            <a:off x="5304442" y="2797866"/>
            <a:ext cx="2543004" cy="258974"/>
            <a:chOff x="3491" y="2533"/>
            <a:chExt cx="2402" cy="265"/>
          </a:xfrm>
        </p:grpSpPr>
        <p:sp>
          <p:nvSpPr>
            <p:cNvPr id="55" name="Line 70"/>
            <p:cNvSpPr>
              <a:spLocks noChangeShapeType="1"/>
            </p:cNvSpPr>
            <p:nvPr/>
          </p:nvSpPr>
          <p:spPr bwMode="auto">
            <a:xfrm>
              <a:off x="3491" y="2660"/>
              <a:ext cx="2402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sysDot"/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Rectangle 73"/>
            <p:cNvSpPr>
              <a:spLocks noChangeArrowheads="1"/>
            </p:cNvSpPr>
            <p:nvPr/>
          </p:nvSpPr>
          <p:spPr bwMode="auto">
            <a:xfrm>
              <a:off x="4448" y="2533"/>
              <a:ext cx="712" cy="265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目的系统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Group 100"/>
          <p:cNvGrpSpPr/>
          <p:nvPr/>
        </p:nvGrpSpPr>
        <p:grpSpPr bwMode="auto">
          <a:xfrm>
            <a:off x="3790497" y="2330736"/>
            <a:ext cx="1513945" cy="1191285"/>
            <a:chOff x="2061" y="2055"/>
            <a:chExt cx="1430" cy="1219"/>
          </a:xfrm>
        </p:grpSpPr>
        <p:sp>
          <p:nvSpPr>
            <p:cNvPr id="58" name="Line 69"/>
            <p:cNvSpPr>
              <a:spLocks noChangeShapeType="1"/>
            </p:cNvSpPr>
            <p:nvPr/>
          </p:nvSpPr>
          <p:spPr bwMode="auto">
            <a:xfrm>
              <a:off x="2061" y="2660"/>
              <a:ext cx="1430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sysDot"/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Rectangle 72"/>
            <p:cNvSpPr>
              <a:spLocks noChangeArrowheads="1"/>
            </p:cNvSpPr>
            <p:nvPr/>
          </p:nvSpPr>
          <p:spPr bwMode="auto">
            <a:xfrm>
              <a:off x="2402" y="2533"/>
              <a:ext cx="734" cy="265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传输系统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Line 74"/>
            <p:cNvSpPr>
              <a:spLocks noChangeShapeType="1"/>
            </p:cNvSpPr>
            <p:nvPr/>
          </p:nvSpPr>
          <p:spPr bwMode="auto">
            <a:xfrm flipH="1">
              <a:off x="3489" y="2055"/>
              <a:ext cx="2" cy="12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1" name="Picture 75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61" y="2201737"/>
            <a:ext cx="568523" cy="32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Group 112"/>
          <p:cNvGrpSpPr/>
          <p:nvPr/>
        </p:nvGrpSpPr>
        <p:grpSpPr bwMode="auto">
          <a:xfrm>
            <a:off x="7542331" y="3540007"/>
            <a:ext cx="641576" cy="751518"/>
            <a:chOff x="5154" y="3160"/>
            <a:chExt cx="606" cy="769"/>
          </a:xfrm>
        </p:grpSpPr>
        <p:sp>
          <p:nvSpPr>
            <p:cNvPr id="63" name="Rectangle 6"/>
            <p:cNvSpPr>
              <a:spLocks noChangeArrowheads="1"/>
            </p:cNvSpPr>
            <p:nvPr/>
          </p:nvSpPr>
          <p:spPr bwMode="auto">
            <a:xfrm>
              <a:off x="5175" y="3207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输出信息</a:t>
              </a:r>
              <a:endPara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Line 77"/>
            <p:cNvSpPr>
              <a:spLocks noChangeShapeType="1"/>
            </p:cNvSpPr>
            <p:nvPr/>
          </p:nvSpPr>
          <p:spPr bwMode="auto">
            <a:xfrm>
              <a:off x="5154" y="3160"/>
              <a:ext cx="606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Rectangle 79"/>
          <p:cNvSpPr>
            <a:spLocks noChangeArrowheads="1"/>
          </p:cNvSpPr>
          <p:nvPr/>
        </p:nvSpPr>
        <p:spPr bwMode="auto">
          <a:xfrm>
            <a:off x="7154820" y="2493938"/>
            <a:ext cx="683016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endParaRPr kumimoji="1" lang="en-US" altLang="zh-CN" sz="1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7" name="Picture 200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234" y="2035140"/>
            <a:ext cx="5032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00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024" y="2035140"/>
            <a:ext cx="5032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1356"/>
          <p:cNvGrpSpPr/>
          <p:nvPr/>
        </p:nvGrpSpPr>
        <p:grpSpPr bwMode="auto">
          <a:xfrm>
            <a:off x="4064990" y="1933636"/>
            <a:ext cx="998523" cy="687000"/>
            <a:chOff x="2949" y="196"/>
            <a:chExt cx="941" cy="598"/>
          </a:xfrm>
          <a:solidFill>
            <a:schemeClr val="accent5"/>
          </a:solidFill>
        </p:grpSpPr>
        <p:sp>
          <p:nvSpPr>
            <p:cNvPr id="70" name="Oval 1357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1" name="Oval 1358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2" name="Oval 1359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3" name="Oval 1360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4" name="Oval 1361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5" name="Oval 1362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6" name="Oval 1363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7" name="Oval 1364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8" name="Freeform 1365"/>
            <p:cNvSpPr/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1366"/>
            <p:cNvSpPr/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1367"/>
            <p:cNvSpPr/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" name="Rectangle 43"/>
          <p:cNvSpPr>
            <a:spLocks noChangeArrowheads="1"/>
          </p:cNvSpPr>
          <p:nvPr/>
        </p:nvSpPr>
        <p:spPr bwMode="auto">
          <a:xfrm>
            <a:off x="4105398" y="2170206"/>
            <a:ext cx="888065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公用电话网</a:t>
            </a:r>
            <a:endParaRPr kumimoji="1"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" name="Group 113"/>
          <p:cNvGrpSpPr/>
          <p:nvPr/>
        </p:nvGrpSpPr>
        <p:grpSpPr bwMode="auto">
          <a:xfrm>
            <a:off x="986463" y="1584543"/>
            <a:ext cx="7209379" cy="273724"/>
            <a:chOff x="409" y="1268"/>
            <a:chExt cx="3939" cy="149"/>
          </a:xfrm>
        </p:grpSpPr>
        <p:sp>
          <p:nvSpPr>
            <p:cNvPr id="83" name="Line 65"/>
            <p:cNvSpPr>
              <a:spLocks noChangeShapeType="1"/>
            </p:cNvSpPr>
            <p:nvPr/>
          </p:nvSpPr>
          <p:spPr bwMode="auto">
            <a:xfrm>
              <a:off x="409" y="1351"/>
              <a:ext cx="3939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4" name="Rectangle 66"/>
            <p:cNvSpPr>
              <a:spLocks noChangeArrowheads="1"/>
            </p:cNvSpPr>
            <p:nvPr/>
          </p:nvSpPr>
          <p:spPr bwMode="auto">
            <a:xfrm>
              <a:off x="2053" y="1268"/>
              <a:ext cx="615" cy="149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2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数据通信系统</a:t>
              </a:r>
              <a:endParaRPr kumimoji="1" lang="zh-CN" altLang="en-US" sz="1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Group 107"/>
          <p:cNvGrpSpPr/>
          <p:nvPr/>
        </p:nvGrpSpPr>
        <p:grpSpPr bwMode="auto">
          <a:xfrm>
            <a:off x="4216093" y="3316209"/>
            <a:ext cx="683922" cy="467132"/>
            <a:chOff x="2463" y="2931"/>
            <a:chExt cx="646" cy="478"/>
          </a:xfrm>
        </p:grpSpPr>
        <p:sp>
          <p:nvSpPr>
            <p:cNvPr id="86" name="AutoShape 13"/>
            <p:cNvSpPr>
              <a:spLocks noChangeArrowheads="1"/>
            </p:cNvSpPr>
            <p:nvPr/>
          </p:nvSpPr>
          <p:spPr bwMode="auto">
            <a:xfrm>
              <a:off x="2463" y="2931"/>
              <a:ext cx="646" cy="458"/>
            </a:xfrm>
            <a:prstGeom prst="cube">
              <a:avLst>
                <a:gd name="adj" fmla="val 13069"/>
              </a:avLst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546" y="2971"/>
              <a:ext cx="508" cy="438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传输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8" name="Group 99"/>
          <p:cNvGrpSpPr/>
          <p:nvPr/>
        </p:nvGrpSpPr>
        <p:grpSpPr bwMode="auto">
          <a:xfrm>
            <a:off x="1356538" y="2339533"/>
            <a:ext cx="2433958" cy="1173695"/>
            <a:chOff x="-238" y="2064"/>
            <a:chExt cx="2299" cy="1201"/>
          </a:xfrm>
        </p:grpSpPr>
        <p:sp>
          <p:nvSpPr>
            <p:cNvPr id="89" name="Line 68"/>
            <p:cNvSpPr>
              <a:spLocks noChangeShapeType="1"/>
            </p:cNvSpPr>
            <p:nvPr/>
          </p:nvSpPr>
          <p:spPr bwMode="auto">
            <a:xfrm>
              <a:off x="2061" y="2064"/>
              <a:ext cx="0" cy="120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0" name="Group 98"/>
            <p:cNvGrpSpPr/>
            <p:nvPr/>
          </p:nvGrpSpPr>
          <p:grpSpPr bwMode="auto">
            <a:xfrm>
              <a:off x="-238" y="2523"/>
              <a:ext cx="2299" cy="265"/>
              <a:chOff x="-238" y="2523"/>
              <a:chExt cx="2299" cy="265"/>
            </a:xfrm>
          </p:grpSpPr>
          <p:sp>
            <p:nvSpPr>
              <p:cNvPr id="91" name="Line 67"/>
              <p:cNvSpPr>
                <a:spLocks noChangeShapeType="1"/>
              </p:cNvSpPr>
              <p:nvPr/>
            </p:nvSpPr>
            <p:spPr bwMode="auto">
              <a:xfrm>
                <a:off x="-238" y="2660"/>
                <a:ext cx="2299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prstDash val="sysDot"/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Rectangle 71"/>
              <p:cNvSpPr>
                <a:spLocks noChangeArrowheads="1"/>
              </p:cNvSpPr>
              <p:nvPr/>
            </p:nvSpPr>
            <p:spPr bwMode="auto">
              <a:xfrm>
                <a:off x="530" y="2523"/>
                <a:ext cx="620" cy="265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defTabSz="762000" eaLnBrk="0" hangingPunct="0"/>
                <a:r>
                  <a:rPr kumimoji="1" lang="zh-CN" altLang="en-US" sz="11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源系统</a:t>
                </a:r>
                <a:endPara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3" name="Group 104"/>
          <p:cNvGrpSpPr/>
          <p:nvPr/>
        </p:nvGrpSpPr>
        <p:grpSpPr bwMode="auto">
          <a:xfrm>
            <a:off x="1052021" y="3540006"/>
            <a:ext cx="617225" cy="706563"/>
            <a:chOff x="800" y="3160"/>
            <a:chExt cx="583" cy="723"/>
          </a:xfrm>
        </p:grpSpPr>
        <p:sp>
          <p:nvSpPr>
            <p:cNvPr id="94" name="Rectangle 7"/>
            <p:cNvSpPr>
              <a:spLocks noChangeArrowheads="1"/>
            </p:cNvSpPr>
            <p:nvPr/>
          </p:nvSpPr>
          <p:spPr bwMode="auto">
            <a:xfrm>
              <a:off x="904" y="3161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</a:t>
              </a:r>
              <a:r>
                <a:rPr kumimoji="1"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  <a:endPara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Line 18"/>
            <p:cNvSpPr>
              <a:spLocks noChangeShapeType="1"/>
            </p:cNvSpPr>
            <p:nvPr/>
          </p:nvSpPr>
          <p:spPr bwMode="auto">
            <a:xfrm>
              <a:off x="800" y="3160"/>
              <a:ext cx="58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7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2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7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2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6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7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  <a:endParaRPr lang="zh-CN" altLang="en-US" dirty="0"/>
          </a:p>
        </p:txBody>
      </p:sp>
      <p:sp>
        <p:nvSpPr>
          <p:cNvPr id="5" name="Freeform 5"/>
          <p:cNvSpPr/>
          <p:nvPr/>
        </p:nvSpPr>
        <p:spPr bwMode="auto">
          <a:xfrm>
            <a:off x="1235853" y="1713034"/>
            <a:ext cx="783565" cy="288984"/>
          </a:xfrm>
          <a:custGeom>
            <a:avLst/>
            <a:gdLst>
              <a:gd name="T0" fmla="*/ 0 w 1008"/>
              <a:gd name="T1" fmla="*/ 384 h 704"/>
              <a:gd name="T2" fmla="*/ 192 w 1008"/>
              <a:gd name="T3" fmla="*/ 48 h 704"/>
              <a:gd name="T4" fmla="*/ 480 w 1008"/>
              <a:gd name="T5" fmla="*/ 672 h 704"/>
              <a:gd name="T6" fmla="*/ 720 w 1008"/>
              <a:gd name="T7" fmla="*/ 240 h 704"/>
              <a:gd name="T8" fmla="*/ 864 w 1008"/>
              <a:gd name="T9" fmla="*/ 576 h 704"/>
              <a:gd name="T10" fmla="*/ 1008 w 1008"/>
              <a:gd name="T11" fmla="*/ 14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8" h="704">
                <a:moveTo>
                  <a:pt x="0" y="384"/>
                </a:moveTo>
                <a:cubicBezTo>
                  <a:pt x="56" y="192"/>
                  <a:pt x="112" y="0"/>
                  <a:pt x="192" y="48"/>
                </a:cubicBezTo>
                <a:cubicBezTo>
                  <a:pt x="272" y="96"/>
                  <a:pt x="392" y="640"/>
                  <a:pt x="480" y="672"/>
                </a:cubicBezTo>
                <a:cubicBezTo>
                  <a:pt x="568" y="704"/>
                  <a:pt x="656" y="256"/>
                  <a:pt x="720" y="240"/>
                </a:cubicBezTo>
                <a:cubicBezTo>
                  <a:pt x="784" y="224"/>
                  <a:pt x="816" y="592"/>
                  <a:pt x="864" y="576"/>
                </a:cubicBezTo>
                <a:cubicBezTo>
                  <a:pt x="912" y="560"/>
                  <a:pt x="960" y="352"/>
                  <a:pt x="1008" y="144"/>
                </a:cubicBezTo>
              </a:path>
            </a:pathLst>
          </a:custGeom>
          <a:noFill/>
          <a:ln w="57150" cmpd="sng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1168528" y="2507197"/>
            <a:ext cx="891947" cy="320856"/>
          </a:xfrm>
          <a:custGeom>
            <a:avLst/>
            <a:gdLst>
              <a:gd name="T0" fmla="*/ 0 w 1056"/>
              <a:gd name="T1" fmla="*/ 174 h 480"/>
              <a:gd name="T2" fmla="*/ 79 w 1056"/>
              <a:gd name="T3" fmla="*/ 174 h 480"/>
              <a:gd name="T4" fmla="*/ 79 w 1056"/>
              <a:gd name="T5" fmla="*/ 0 h 480"/>
              <a:gd name="T6" fmla="*/ 212 w 1056"/>
              <a:gd name="T7" fmla="*/ 0 h 480"/>
              <a:gd name="T8" fmla="*/ 212 w 1056"/>
              <a:gd name="T9" fmla="*/ 174 h 480"/>
              <a:gd name="T10" fmla="*/ 344 w 1056"/>
              <a:gd name="T11" fmla="*/ 174 h 480"/>
              <a:gd name="T12" fmla="*/ 344 w 1056"/>
              <a:gd name="T13" fmla="*/ 0 h 480"/>
              <a:gd name="T14" fmla="*/ 477 w 1056"/>
              <a:gd name="T15" fmla="*/ 0 h 480"/>
              <a:gd name="T16" fmla="*/ 477 w 1056"/>
              <a:gd name="T17" fmla="*/ 174 h 480"/>
              <a:gd name="T18" fmla="*/ 582 w 1056"/>
              <a:gd name="T19" fmla="*/ 174 h 4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56" h="480">
                <a:moveTo>
                  <a:pt x="0" y="480"/>
                </a:moveTo>
                <a:lnTo>
                  <a:pt x="144" y="480"/>
                </a:lnTo>
                <a:lnTo>
                  <a:pt x="144" y="0"/>
                </a:lnTo>
                <a:lnTo>
                  <a:pt x="384" y="0"/>
                </a:lnTo>
                <a:lnTo>
                  <a:pt x="384" y="480"/>
                </a:lnTo>
                <a:lnTo>
                  <a:pt x="624" y="480"/>
                </a:lnTo>
                <a:lnTo>
                  <a:pt x="624" y="0"/>
                </a:lnTo>
                <a:lnTo>
                  <a:pt x="864" y="0"/>
                </a:lnTo>
                <a:lnTo>
                  <a:pt x="864" y="480"/>
                </a:lnTo>
                <a:lnTo>
                  <a:pt x="1056" y="480"/>
                </a:lnTo>
              </a:path>
            </a:pathLst>
          </a:custGeom>
          <a:noFill/>
          <a:ln w="38100" cmpd="sng">
            <a:solidFill>
              <a:srgbClr val="C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186981" y="1149927"/>
            <a:ext cx="5956355" cy="3172691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信号 </a:t>
            </a:r>
            <a:r>
              <a:rPr lang="en-US" altLang="zh-CN" dirty="0"/>
              <a:t>(signal)</a:t>
            </a:r>
            <a:r>
              <a:rPr lang="zh-CN" altLang="en-US" dirty="0"/>
              <a:t>：数据的电气的或电磁的表现。 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模拟</a:t>
            </a:r>
            <a:r>
              <a:rPr lang="zh-CN" altLang="en-US" dirty="0"/>
              <a:t>信号 </a:t>
            </a:r>
            <a:r>
              <a:rPr lang="en-US" altLang="zh-CN" dirty="0"/>
              <a:t>(analogous signal)</a:t>
            </a:r>
            <a:r>
              <a:rPr lang="zh-CN" altLang="en-US" dirty="0"/>
              <a:t>：代表消息的参数的取值是</a:t>
            </a:r>
            <a:r>
              <a:rPr lang="zh-CN" altLang="en-US" dirty="0">
                <a:solidFill>
                  <a:srgbClr val="C00000"/>
                </a:solidFill>
              </a:rPr>
              <a:t>连续</a:t>
            </a:r>
            <a:r>
              <a:rPr lang="zh-CN" altLang="en-US" dirty="0"/>
              <a:t>的。 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数字</a:t>
            </a:r>
            <a:r>
              <a:rPr lang="zh-CN" altLang="en-US" dirty="0"/>
              <a:t>信号 </a:t>
            </a:r>
            <a:r>
              <a:rPr lang="en-US" altLang="zh-CN" dirty="0"/>
              <a:t>(digital signal)</a:t>
            </a:r>
            <a:r>
              <a:rPr lang="zh-CN" altLang="en-US" dirty="0"/>
              <a:t>：代表消息的参数的取值是</a:t>
            </a:r>
            <a:r>
              <a:rPr lang="zh-CN" altLang="en-US" dirty="0">
                <a:solidFill>
                  <a:srgbClr val="C00000"/>
                </a:solidFill>
              </a:rPr>
              <a:t>离散</a:t>
            </a:r>
            <a:r>
              <a:rPr lang="zh-CN" altLang="en-US" dirty="0"/>
              <a:t>的。 </a:t>
            </a:r>
            <a:endParaRPr lang="zh-CN" altLang="en-US" dirty="0"/>
          </a:p>
          <a:p>
            <a:r>
              <a:rPr lang="zh-CN" altLang="en-US" dirty="0">
                <a:solidFill>
                  <a:srgbClr val="0000FF"/>
                </a:solidFill>
              </a:rPr>
              <a:t>码元：</a:t>
            </a:r>
            <a:r>
              <a:rPr lang="zh-CN" altLang="en-US" dirty="0"/>
              <a:t>在使用时间域（简称为</a:t>
            </a:r>
            <a:r>
              <a:rPr lang="zh-CN" altLang="en-US" dirty="0">
                <a:solidFill>
                  <a:srgbClr val="0000FF"/>
                </a:solidFill>
              </a:rPr>
              <a:t>时域</a:t>
            </a:r>
            <a:r>
              <a:rPr lang="zh-CN" altLang="en-US" dirty="0"/>
              <a:t>）的波形表示数字信号时，代表不同离散数值的基本波形。</a:t>
            </a:r>
            <a:endParaRPr lang="en-US" altLang="zh-CN" dirty="0"/>
          </a:p>
          <a:p>
            <a:pPr lvl="1"/>
            <a:r>
              <a:rPr lang="zh-CN" altLang="zh-CN" dirty="0"/>
              <a:t>使用二进制编码时，只有两种不同的码元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0 </a:t>
            </a:r>
            <a:r>
              <a:rPr lang="zh-CN" altLang="zh-CN" dirty="0"/>
              <a:t>状态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zh-CN" dirty="0"/>
              <a:t>状态。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41538" y="3424687"/>
            <a:ext cx="2182482" cy="829834"/>
            <a:chOff x="241538" y="3424687"/>
            <a:chExt cx="2182482" cy="829834"/>
          </a:xfrm>
        </p:grpSpPr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758150" y="3757892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068288" y="4091258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1378426" y="3757892"/>
              <a:ext cx="30928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687707" y="3757892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1997845" y="4091258"/>
              <a:ext cx="30928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1068288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1378426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1997845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758150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241538" y="3928186"/>
              <a:ext cx="171347" cy="190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241538" y="3600958"/>
              <a:ext cx="171347" cy="190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 flipH="1">
              <a:off x="483137" y="3757892"/>
              <a:ext cx="275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51"/>
            <p:cNvSpPr>
              <a:spLocks noChangeShapeType="1"/>
            </p:cNvSpPr>
            <p:nvPr/>
          </p:nvSpPr>
          <p:spPr bwMode="auto">
            <a:xfrm flipH="1">
              <a:off x="483137" y="4091258"/>
              <a:ext cx="275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758150" y="3548780"/>
              <a:ext cx="1557914" cy="705741"/>
              <a:chOff x="-1086307" y="2612396"/>
              <a:chExt cx="2936545" cy="3819525"/>
            </a:xfrm>
          </p:grpSpPr>
          <p:sp>
            <p:nvSpPr>
              <p:cNvPr id="9" name="Line 4"/>
              <p:cNvSpPr>
                <a:spLocks noChangeShapeType="1"/>
              </p:cNvSpPr>
              <p:nvPr/>
            </p:nvSpPr>
            <p:spPr bwMode="auto">
              <a:xfrm>
                <a:off x="-1086307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>
                <a:off x="-501721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82865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665836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1250422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>
                <a:off x="1850238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" name="Text Box 52"/>
            <p:cNvSpPr txBox="1">
              <a:spLocks noChangeArrowheads="1"/>
            </p:cNvSpPr>
            <p:nvPr/>
          </p:nvSpPr>
          <p:spPr bwMode="auto">
            <a:xfrm>
              <a:off x="767087" y="3424687"/>
              <a:ext cx="1656933" cy="301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1   </a:t>
              </a: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</a:t>
              </a:r>
              <a:r>
                <a:rPr kumimoji="1" lang="en-US" altLang="zh-CN" sz="18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 1   1    0     </a:t>
              </a:r>
              <a:endPara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zh-CN" altLang="en-US" dirty="0"/>
              <a:t>有关信道的几个基本概念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66344" y="1036710"/>
            <a:ext cx="8099686" cy="3172691"/>
          </a:xfrm>
        </p:spPr>
        <p:txBody>
          <a:bodyPr/>
          <a:lstStyle/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信道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一般</a:t>
            </a:r>
            <a:r>
              <a:rPr lang="zh-CN" altLang="en-US" dirty="0"/>
              <a:t>用来表示向某一个方向传送信息的媒体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内容占位符 4"/>
          <p:cNvSpPr txBox="1"/>
          <p:nvPr/>
        </p:nvSpPr>
        <p:spPr>
          <a:xfrm>
            <a:off x="466343" y="1519624"/>
            <a:ext cx="5448997" cy="317269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单向通信（单工通信）：</a:t>
            </a:r>
            <a:r>
              <a:rPr lang="zh-CN" altLang="en-US" dirty="0" smtClean="0">
                <a:solidFill>
                  <a:srgbClr val="C00000"/>
                </a:solidFill>
              </a:rPr>
              <a:t>只能有一个方向</a:t>
            </a:r>
            <a:r>
              <a:rPr lang="zh-CN" altLang="en-US" dirty="0" smtClean="0"/>
              <a:t>的通信，没有反方向的交互。</a:t>
            </a:r>
            <a:endParaRPr lang="zh-CN" altLang="en-US" dirty="0" smtClean="0"/>
          </a:p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双向交替通信（半双工通信）：</a:t>
            </a:r>
            <a:r>
              <a:rPr lang="zh-CN" altLang="en-US" dirty="0" smtClean="0"/>
              <a:t>通信的双方都可以发送信息，但</a:t>
            </a:r>
            <a:r>
              <a:rPr lang="zh-CN" altLang="en-US" dirty="0"/>
              <a:t>双方</a:t>
            </a:r>
            <a:r>
              <a:rPr lang="zh-CN" altLang="en-US" dirty="0" smtClean="0">
                <a:solidFill>
                  <a:srgbClr val="C00000"/>
                </a:solidFill>
              </a:rPr>
              <a:t>不能同时</a:t>
            </a:r>
            <a:r>
              <a:rPr lang="zh-CN" altLang="en-US" dirty="0" smtClean="0"/>
              <a:t>发送（当然也就不能同时接收）。</a:t>
            </a:r>
            <a:endParaRPr lang="zh-CN" altLang="en-US" dirty="0" smtClean="0"/>
          </a:p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双向同时通信（全双工通信）：</a:t>
            </a:r>
            <a:r>
              <a:rPr lang="zh-CN" altLang="en-US" dirty="0" smtClean="0"/>
              <a:t>通信的双方可以</a:t>
            </a:r>
            <a:r>
              <a:rPr lang="zh-CN" altLang="en-US" dirty="0" smtClean="0">
                <a:solidFill>
                  <a:srgbClr val="C00000"/>
                </a:solidFill>
              </a:rPr>
              <a:t>同时发送和接收</a:t>
            </a:r>
            <a:r>
              <a:rPr lang="zh-CN" altLang="en-US" dirty="0" smtClean="0"/>
              <a:t>信息。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23" name="圆柱形 22"/>
          <p:cNvSpPr/>
          <p:nvPr/>
        </p:nvSpPr>
        <p:spPr>
          <a:xfrm rot="5400000">
            <a:off x="6812766" y="584494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6021238" y="1600451"/>
            <a:ext cx="1860928" cy="383623"/>
            <a:chOff x="6021238" y="1911003"/>
            <a:chExt cx="1860928" cy="383623"/>
          </a:xfrm>
        </p:grpSpPr>
        <p:sp>
          <p:nvSpPr>
            <p:cNvPr id="7" name="右箭头 6"/>
            <p:cNvSpPr/>
            <p:nvPr/>
          </p:nvSpPr>
          <p:spPr>
            <a:xfrm>
              <a:off x="6021238" y="1911003"/>
              <a:ext cx="1860928" cy="383623"/>
            </a:xfrm>
            <a:prstGeom prst="rightArrow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16039" y="195277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圆柱形 24"/>
          <p:cNvSpPr/>
          <p:nvPr/>
        </p:nvSpPr>
        <p:spPr>
          <a:xfrm rot="5400000">
            <a:off x="6812766" y="2885454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6021238" y="3899132"/>
            <a:ext cx="1860928" cy="396815"/>
            <a:chOff x="6021238" y="3812872"/>
            <a:chExt cx="1860928" cy="396815"/>
          </a:xfrm>
        </p:grpSpPr>
        <p:sp>
          <p:nvSpPr>
            <p:cNvPr id="11" name="左右箭头 10"/>
            <p:cNvSpPr/>
            <p:nvPr/>
          </p:nvSpPr>
          <p:spPr>
            <a:xfrm>
              <a:off x="6021238" y="3812872"/>
              <a:ext cx="1860928" cy="396815"/>
            </a:xfrm>
            <a:prstGeom prst="leftRigh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616039" y="387277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圆柱形 25"/>
          <p:cNvSpPr/>
          <p:nvPr/>
        </p:nvSpPr>
        <p:spPr>
          <a:xfrm rot="5400000">
            <a:off x="6659877" y="1821698"/>
            <a:ext cx="767039" cy="2458675"/>
          </a:xfrm>
          <a:prstGeom prst="can">
            <a:avLst>
              <a:gd name="adj" fmla="val 36492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6021238" y="2680444"/>
            <a:ext cx="2889703" cy="736856"/>
            <a:chOff x="6021238" y="2680444"/>
            <a:chExt cx="2889703" cy="736856"/>
          </a:xfrm>
        </p:grpSpPr>
        <p:sp>
          <p:nvSpPr>
            <p:cNvPr id="10" name="右弧形箭头 9"/>
            <p:cNvSpPr/>
            <p:nvPr/>
          </p:nvSpPr>
          <p:spPr>
            <a:xfrm>
              <a:off x="8074326" y="2826106"/>
              <a:ext cx="370933" cy="453306"/>
            </a:xfrm>
            <a:prstGeom prst="curvedLeftArrow">
              <a:avLst>
                <a:gd name="adj1" fmla="val 25000"/>
                <a:gd name="adj2" fmla="val 46748"/>
                <a:gd name="adj3" fmla="val 25000"/>
              </a:avLst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367202" y="2787135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切换</a:t>
              </a:r>
              <a:endPara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方向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6021238" y="2680444"/>
              <a:ext cx="1860928" cy="383623"/>
              <a:chOff x="6021238" y="2602810"/>
              <a:chExt cx="1860928" cy="383623"/>
            </a:xfrm>
          </p:grpSpPr>
          <p:sp>
            <p:nvSpPr>
              <p:cNvPr id="8" name="右箭头 7"/>
              <p:cNvSpPr/>
              <p:nvPr/>
            </p:nvSpPr>
            <p:spPr>
              <a:xfrm>
                <a:off x="6021238" y="2602810"/>
                <a:ext cx="1860928" cy="383623"/>
              </a:xfrm>
              <a:prstGeom prst="rightArrow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616039" y="265942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6021238" y="3018258"/>
              <a:ext cx="1860928" cy="399042"/>
              <a:chOff x="6021238" y="3044140"/>
              <a:chExt cx="1860928" cy="399042"/>
            </a:xfrm>
          </p:grpSpPr>
          <p:sp>
            <p:nvSpPr>
              <p:cNvPr id="9" name="左箭头 8"/>
              <p:cNvSpPr/>
              <p:nvPr/>
            </p:nvSpPr>
            <p:spPr>
              <a:xfrm>
                <a:off x="6021238" y="3044140"/>
                <a:ext cx="1860928" cy="399042"/>
              </a:xfrm>
              <a:prstGeom prst="leftArrow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616039" y="311173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7" name="圆柱形 26"/>
          <p:cNvSpPr/>
          <p:nvPr/>
        </p:nvSpPr>
        <p:spPr>
          <a:xfrm rot="5400000">
            <a:off x="6812766" y="1058935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6028676" y="2078488"/>
            <a:ext cx="1860928" cy="399042"/>
            <a:chOff x="6028676" y="2078488"/>
            <a:chExt cx="1860928" cy="399042"/>
          </a:xfrm>
        </p:grpSpPr>
        <p:sp>
          <p:nvSpPr>
            <p:cNvPr id="28" name="左箭头 27"/>
            <p:cNvSpPr/>
            <p:nvPr/>
          </p:nvSpPr>
          <p:spPr>
            <a:xfrm>
              <a:off x="6028676" y="2078488"/>
              <a:ext cx="1860928" cy="399042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624981" y="21325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commondata" val="eyJoZGlkIjoiNDc1MmI2ZTg0YzhiMzJmNzVjNjQ4Njc5YWUwNmQ4ZT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6285</Words>
  <Application>WPS 演示</Application>
  <PresentationFormat>全屏显示(16:9)</PresentationFormat>
  <Paragraphs>995</Paragraphs>
  <Slides>39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Arial</vt:lpstr>
      <vt:lpstr>宋体</vt:lpstr>
      <vt:lpstr>Wingdings</vt:lpstr>
      <vt:lpstr>Calibri</vt:lpstr>
      <vt:lpstr>微软雅黑</vt:lpstr>
      <vt:lpstr>Calibri</vt:lpstr>
      <vt:lpstr>Times New Roman</vt:lpstr>
      <vt:lpstr>Arial Unicode MS</vt:lpstr>
      <vt:lpstr>Arial Rounded MT Bold</vt:lpstr>
      <vt:lpstr>黑体</vt:lpstr>
      <vt:lpstr>Symbol</vt:lpstr>
      <vt:lpstr>1_Office 主题​​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导引型传输介质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一页千秋z</cp:lastModifiedBy>
  <cp:revision>549</cp:revision>
  <dcterms:created xsi:type="dcterms:W3CDTF">2018-07-18T08:51:00Z</dcterms:created>
  <dcterms:modified xsi:type="dcterms:W3CDTF">2023-11-19T11:04:44Z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7DC01177E05B4E619234D91D19BB2F3A</vt:lpwstr>
  </property>
  <property fmtid="{D5CDD505-2E9C-101B-9397-08002B2CF9AE}" pid="3" name="KSOProductBuildVer">
    <vt:lpwstr>2052-12.1.0.15712</vt:lpwstr>
  </property>
</Properties>
</file>