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gif" ContentType="image/gif"/>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697" r:id="rId3"/>
    <p:sldId id="847" r:id="rId4"/>
    <p:sldId id="676" r:id="rId5"/>
    <p:sldId id="410" r:id="rId6"/>
    <p:sldId id="411" r:id="rId7"/>
    <p:sldId id="698" r:id="rId8"/>
    <p:sldId id="1036" r:id="rId10"/>
    <p:sldId id="1037" r:id="rId11"/>
    <p:sldId id="1038" r:id="rId12"/>
    <p:sldId id="1039" r:id="rId13"/>
    <p:sldId id="1040" r:id="rId14"/>
    <p:sldId id="1041" r:id="rId15"/>
    <p:sldId id="1042" r:id="rId16"/>
    <p:sldId id="416" r:id="rId17"/>
    <p:sldId id="417" r:id="rId18"/>
    <p:sldId id="420" r:id="rId19"/>
    <p:sldId id="421" r:id="rId20"/>
    <p:sldId id="423" r:id="rId21"/>
    <p:sldId id="425" r:id="rId22"/>
    <p:sldId id="426" r:id="rId23"/>
    <p:sldId id="429" r:id="rId24"/>
    <p:sldId id="430" r:id="rId25"/>
    <p:sldId id="679" r:id="rId26"/>
    <p:sldId id="937" r:id="rId27"/>
    <p:sldId id="938" r:id="rId28"/>
    <p:sldId id="939" r:id="rId29"/>
    <p:sldId id="940" r:id="rId30"/>
    <p:sldId id="941" r:id="rId31"/>
    <p:sldId id="942" r:id="rId32"/>
    <p:sldId id="943" r:id="rId33"/>
    <p:sldId id="944" r:id="rId34"/>
    <p:sldId id="945" r:id="rId35"/>
    <p:sldId id="946" r:id="rId36"/>
    <p:sldId id="947" r:id="rId37"/>
    <p:sldId id="948" r:id="rId38"/>
    <p:sldId id="949" r:id="rId39"/>
    <p:sldId id="950" r:id="rId40"/>
    <p:sldId id="951" r:id="rId41"/>
    <p:sldId id="952" r:id="rId42"/>
    <p:sldId id="953" r:id="rId43"/>
    <p:sldId id="954" r:id="rId44"/>
    <p:sldId id="955" r:id="rId45"/>
    <p:sldId id="956" r:id="rId46"/>
    <p:sldId id="432" r:id="rId47"/>
    <p:sldId id="957" r:id="rId48"/>
    <p:sldId id="686" r:id="rId49"/>
    <p:sldId id="687" r:id="rId50"/>
    <p:sldId id="700" r:id="rId51"/>
    <p:sldId id="958" r:id="rId52"/>
    <p:sldId id="959" r:id="rId53"/>
    <p:sldId id="960" r:id="rId54"/>
    <p:sldId id="961" r:id="rId55"/>
    <p:sldId id="962" r:id="rId56"/>
    <p:sldId id="963" r:id="rId57"/>
    <p:sldId id="466" r:id="rId58"/>
    <p:sldId id="467" r:id="rId59"/>
    <p:sldId id="468" r:id="rId60"/>
    <p:sldId id="470" r:id="rId61"/>
    <p:sldId id="471" r:id="rId62"/>
    <p:sldId id="701" r:id="rId63"/>
    <p:sldId id="478" r:id="rId64"/>
    <p:sldId id="703" r:id="rId65"/>
    <p:sldId id="702" r:id="rId66"/>
    <p:sldId id="483" r:id="rId67"/>
    <p:sldId id="484" r:id="rId68"/>
    <p:sldId id="485" r:id="rId69"/>
    <p:sldId id="486" r:id="rId70"/>
    <p:sldId id="490" r:id="rId71"/>
    <p:sldId id="492" r:id="rId72"/>
    <p:sldId id="493" r:id="rId73"/>
    <p:sldId id="494" r:id="rId74"/>
    <p:sldId id="495" r:id="rId75"/>
    <p:sldId id="496" r:id="rId76"/>
    <p:sldId id="498" r:id="rId77"/>
    <p:sldId id="500" r:id="rId78"/>
    <p:sldId id="501" r:id="rId79"/>
    <p:sldId id="685" r:id="rId80"/>
    <p:sldId id="509" r:id="rId81"/>
    <p:sldId id="510" r:id="rId82"/>
    <p:sldId id="512" r:id="rId83"/>
    <p:sldId id="513" r:id="rId84"/>
    <p:sldId id="514" r:id="rId85"/>
    <p:sldId id="515" r:id="rId86"/>
    <p:sldId id="516" r:id="rId87"/>
    <p:sldId id="704" r:id="rId88"/>
    <p:sldId id="705" r:id="rId89"/>
    <p:sldId id="706" r:id="rId90"/>
    <p:sldId id="707" r:id="rId91"/>
    <p:sldId id="523" r:id="rId92"/>
    <p:sldId id="708" r:id="rId93"/>
    <p:sldId id="525" r:id="rId94"/>
    <p:sldId id="526" r:id="rId95"/>
    <p:sldId id="527" r:id="rId96"/>
    <p:sldId id="528" r:id="rId97"/>
    <p:sldId id="529" r:id="rId98"/>
    <p:sldId id="530" r:id="rId99"/>
    <p:sldId id="531" r:id="rId100"/>
    <p:sldId id="710" r:id="rId101"/>
    <p:sldId id="600" r:id="rId102"/>
    <p:sldId id="964" r:id="rId103"/>
    <p:sldId id="608" r:id="rId104"/>
    <p:sldId id="609" r:id="rId105"/>
    <p:sldId id="610" r:id="rId106"/>
    <p:sldId id="711" r:id="rId107"/>
    <p:sldId id="612" r:id="rId108"/>
    <p:sldId id="712" r:id="rId109"/>
    <p:sldId id="713" r:id="rId110"/>
    <p:sldId id="616" r:id="rId111"/>
    <p:sldId id="693" r:id="rId112"/>
    <p:sldId id="694" r:id="rId113"/>
    <p:sldId id="695" r:id="rId114"/>
    <p:sldId id="696" r:id="rId115"/>
    <p:sldId id="714" r:id="rId116"/>
    <p:sldId id="624" r:id="rId117"/>
    <p:sldId id="715" r:id="rId118"/>
    <p:sldId id="627" r:id="rId119"/>
    <p:sldId id="628" r:id="rId120"/>
    <p:sldId id="629" r:id="rId121"/>
    <p:sldId id="630" r:id="rId122"/>
    <p:sldId id="1033" r:id="rId123"/>
    <p:sldId id="1034" r:id="rId124"/>
    <p:sldId id="1035" r:id="rId125"/>
  </p:sldIdLst>
  <p:sldSz cx="9144000" cy="5143500" type="screen16x9"/>
  <p:notesSz cx="6858000" cy="9144000"/>
  <p:embeddedFontLst>
    <p:embeddedFont>
      <p:font typeface="微软雅黑" panose="020B0503020204020204" pitchFamily="34" charset="-122"/>
      <p:regular r:id="rId129"/>
    </p:embeddedFont>
    <p:embeddedFont>
      <p:font typeface="Calibri" panose="020F0502020204030204" pitchFamily="34" charset="0"/>
      <p:regular r:id="rId130"/>
      <p:bold r:id="rId131"/>
      <p:italic r:id="rId132"/>
      <p:boldItalic r:id="rId133"/>
    </p:embeddedFont>
    <p:embeddedFont>
      <p:font typeface="华文楷体" panose="02010600040101010101" charset="-122"/>
      <p:regular r:id="rId134"/>
    </p:embeddedFont>
    <p:embeddedFont>
      <p:font typeface="黑体" panose="02010609060101010101" pitchFamily="2" charset="-122"/>
      <p:regular r:id="rId135"/>
    </p:embeddedFont>
  </p:embeddedFontLst>
  <p:custDataLst>
    <p:tags r:id="rId1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C3E3F9"/>
    <a:srgbClr val="FFFF99"/>
    <a:srgbClr val="000099"/>
    <a:srgbClr val="9900CC"/>
    <a:srgbClr val="FFCC66"/>
    <a:srgbClr val="FF9933"/>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69347" autoAdjust="0"/>
  </p:normalViewPr>
  <p:slideViewPr>
    <p:cSldViewPr snapToGrid="0" showGuides="1">
      <p:cViewPr varScale="1">
        <p:scale>
          <a:sx n="100" d="100"/>
          <a:sy n="100" d="100"/>
        </p:scale>
        <p:origin x="1926" y="84"/>
      </p:cViewPr>
      <p:guideLst>
        <p:guide orient="horz" pos="1620"/>
        <p:guide pos="285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notesMaster" Target="notesMasters/notesMaster1.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6" Type="http://schemas.openxmlformats.org/officeDocument/2006/relationships/tags" Target="tags/tag3.xml"/><Relationship Id="rId135" Type="http://schemas.openxmlformats.org/officeDocument/2006/relationships/font" Target="fonts/font7.fntdata"/><Relationship Id="rId134" Type="http://schemas.openxmlformats.org/officeDocument/2006/relationships/font" Target="fonts/font6.fntdata"/><Relationship Id="rId133" Type="http://schemas.openxmlformats.org/officeDocument/2006/relationships/font" Target="fonts/font5.fntdata"/><Relationship Id="rId132" Type="http://schemas.openxmlformats.org/officeDocument/2006/relationships/font" Target="fonts/font4.fntdata"/><Relationship Id="rId131" Type="http://schemas.openxmlformats.org/officeDocument/2006/relationships/font" Target="fonts/font3.fntdata"/><Relationship Id="rId130" Type="http://schemas.openxmlformats.org/officeDocument/2006/relationships/font" Target="fonts/font2.fntdata"/><Relationship Id="rId13" Type="http://schemas.openxmlformats.org/officeDocument/2006/relationships/slide" Target="slides/slide10.xml"/><Relationship Id="rId129" Type="http://schemas.openxmlformats.org/officeDocument/2006/relationships/font" Target="fonts/font1.fntdata"/><Relationship Id="rId128" Type="http://schemas.openxmlformats.org/officeDocument/2006/relationships/tableStyles" Target="tableStyles.xml"/><Relationship Id="rId127" Type="http://schemas.openxmlformats.org/officeDocument/2006/relationships/viewProps" Target="viewProps.xml"/><Relationship Id="rId126" Type="http://schemas.openxmlformats.org/officeDocument/2006/relationships/presProps" Target="presProps.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FAC7329-3741-4C0E-A67D-ED7BCFA4EB35}" type="doc">
      <dgm:prSet loTypeId="urn:microsoft.com/office/officeart/2005/8/layout/lProcess2" loCatId="list" qsTypeId="urn:microsoft.com/office/officeart/2005/8/quickstyle/simple3" qsCatId="simple" csTypeId="urn:microsoft.com/office/officeart/2005/8/colors/colorful3" csCatId="colorful" phldr="1"/>
      <dgm:spPr/>
      <dgm:t>
        <a:bodyPr/>
        <a:lstStyle/>
        <a:p>
          <a:endParaRPr lang="zh-CN" altLang="en-US"/>
        </a:p>
      </dgm:t>
    </dgm:pt>
    <dgm:pt modelId="{C3415912-6BFA-43BA-B0BE-472A84C43443}">
      <dgm:prSet phldrT="[文本]" custT="1"/>
      <dgm:spPr>
        <a:solidFill>
          <a:srgbClr val="33CCFF"/>
        </a:solidFill>
      </dgm:spPr>
      <dgm:t>
        <a:bodyPr/>
        <a:lstStyle/>
        <a:p>
          <a:r>
            <a:rPr lang="zh-CN" altLang="en-US" sz="1600" b="1" dirty="0" smtClean="0">
              <a:solidFill>
                <a:srgbClr val="000099"/>
              </a:solidFill>
              <a:latin typeface="微软雅黑" panose="020B0503020204020204" pitchFamily="34" charset="-122"/>
              <a:ea typeface="微软雅黑" panose="020B0503020204020204" pitchFamily="34" charset="-122"/>
            </a:rPr>
            <a:t>提供不可靠的交付服务</a:t>
          </a:r>
          <a:endParaRPr lang="zh-CN" altLang="en-US" sz="1600" b="1" dirty="0">
            <a:solidFill>
              <a:srgbClr val="000099"/>
            </a:solidFill>
            <a:latin typeface="微软雅黑" panose="020B0503020204020204" pitchFamily="34" charset="-122"/>
            <a:ea typeface="微软雅黑" panose="020B0503020204020204" pitchFamily="34" charset="-122"/>
          </a:endParaRPr>
        </a:p>
      </dgm:t>
    </dgm:pt>
    <dgm:pt modelId="{26D7D0C8-7A9E-4BDC-A8E7-283557320225}" cxnId="{949ECB46-AD1B-406F-818E-5DD7F5F78998}" type="par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C7FB8C0-759E-4CAC-B09E-84355EA0FAA4}" cxnId="{949ECB46-AD1B-406F-818E-5DD7F5F78998}" type="sib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3C67F560-D67B-48BB-827D-06E36A44522A}">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尽最大努力的交付。</a:t>
          </a:r>
          <a:endParaRPr lang="zh-CN" altLang="en-US" sz="1600" b="1" dirty="0">
            <a:latin typeface="微软雅黑" panose="020B0503020204020204" pitchFamily="34" charset="-122"/>
            <a:ea typeface="微软雅黑" panose="020B0503020204020204" pitchFamily="34" charset="-122"/>
          </a:endParaRPr>
        </a:p>
      </dgm:t>
    </dgm:pt>
    <dgm:pt modelId="{2A16A0A4-8D09-4ECB-A864-FEDD60939668}" cxnId="{9054E268-1B08-40B7-AEE4-DB6D9104DD40}" type="par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2FCA8E6-EB9F-4F72-8BA3-6056C684A9E4}" cxnId="{9054E268-1B08-40B7-AEE4-DB6D9104DD40}" type="sib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66FFD90-D646-4BB9-8342-A97242F7268A}">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对有差错帧是否需要重传则由高层来决定。</a:t>
          </a:r>
          <a:endParaRPr lang="zh-CN" altLang="en-US" sz="1600" b="1" dirty="0">
            <a:latin typeface="微软雅黑" panose="020B0503020204020204" pitchFamily="34" charset="-122"/>
            <a:ea typeface="微软雅黑" panose="020B0503020204020204" pitchFamily="34" charset="-122"/>
          </a:endParaRPr>
        </a:p>
      </dgm:t>
    </dgm:pt>
    <dgm:pt modelId="{C4A9E9E6-7CD3-45D2-A23D-DCD5CE71D674}" cxnId="{06E4A7B9-CA84-479D-8332-8682144AF1D8}" type="par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35A007F-C280-4651-B968-3CE799C43B3C}" cxnId="{06E4A7B9-CA84-479D-8332-8682144AF1D8}" type="sib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EA7E0DEF-8E31-46A1-8BBF-59B1595A8275}">
      <dgm:prSet phldrT="[文本]" custT="1"/>
      <dgm:spPr>
        <a:solidFill>
          <a:srgbClr val="33CCFF"/>
        </a:solidFill>
      </dgm:spPr>
      <dgm:t>
        <a:bodyPr/>
        <a:lstStyle/>
        <a:p>
          <a:pPr algn="ctr"/>
          <a:r>
            <a:rPr lang="zh-CN" altLang="en-US" sz="1600" b="1" dirty="0" smtClean="0">
              <a:solidFill>
                <a:srgbClr val="000099"/>
              </a:solidFill>
              <a:latin typeface="微软雅黑" panose="020B0503020204020204" pitchFamily="34" charset="-122"/>
              <a:ea typeface="微软雅黑" panose="020B0503020204020204" pitchFamily="34" charset="-122"/>
            </a:rPr>
            <a:t>同一时间只能允许一台计算机发送</a:t>
          </a:r>
          <a:endParaRPr lang="zh-CN" altLang="en-US" sz="1600" b="1" dirty="0">
            <a:solidFill>
              <a:srgbClr val="000099"/>
            </a:solidFill>
            <a:latin typeface="微软雅黑" panose="020B0503020204020204" pitchFamily="34" charset="-122"/>
            <a:ea typeface="微软雅黑" panose="020B0503020204020204" pitchFamily="34" charset="-122"/>
          </a:endParaRPr>
        </a:p>
      </dgm:t>
    </dgm:pt>
    <dgm:pt modelId="{C2A1B27B-E137-4975-922B-C6D522DA155A}" cxnId="{B869C928-3616-4986-A87F-F816AB638D6F}" type="parTrans">
      <dgm:prSet/>
      <dgm:spPr/>
      <dgm:t>
        <a:bodyPr/>
        <a:lstStyle/>
        <a:p>
          <a:pPr algn="l"/>
          <a:endParaRPr lang="zh-CN" altLang="en-US"/>
        </a:p>
      </dgm:t>
    </dgm:pt>
    <dgm:pt modelId="{6766F69F-049F-4D92-BA7F-91106E33B26A}" cxnId="{B869C928-3616-4986-A87F-F816AB638D6F}" type="sibTrans">
      <dgm:prSet/>
      <dgm:spPr/>
      <dgm:t>
        <a:bodyPr/>
        <a:lstStyle/>
        <a:p>
          <a:pPr algn="l"/>
          <a:endParaRPr lang="zh-CN" altLang="en-US"/>
        </a:p>
      </dgm:t>
    </dgm:pt>
    <dgm:pt modelId="{D52BF3F9-9ABA-4241-AC77-8DC56655DE25}">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以太网采用最简单的随机接入。</a:t>
          </a:r>
          <a:endParaRPr lang="zh-CN" altLang="en-US" sz="1600" b="1" dirty="0">
            <a:latin typeface="微软雅黑" panose="020B0503020204020204" pitchFamily="34" charset="-122"/>
            <a:ea typeface="微软雅黑" panose="020B0503020204020204" pitchFamily="34" charset="-122"/>
          </a:endParaRPr>
        </a:p>
      </dgm:t>
    </dgm:pt>
    <dgm:pt modelId="{44393429-9FEA-41FC-9460-EE4061EC3C8F}" cxnId="{1141F3DF-C711-4D48-9CE7-A488451BDA01}" type="parTrans">
      <dgm:prSet/>
      <dgm:spPr/>
      <dgm:t>
        <a:bodyPr/>
        <a:lstStyle/>
        <a:p>
          <a:endParaRPr lang="zh-CN" altLang="en-US"/>
        </a:p>
      </dgm:t>
    </dgm:pt>
    <dgm:pt modelId="{F5368824-92C1-4D9E-AB74-3319C6317F2D}" cxnId="{1141F3DF-C711-4D48-9CE7-A488451BDA01}" type="sibTrans">
      <dgm:prSet/>
      <dgm:spPr/>
      <dgm:t>
        <a:bodyPr/>
        <a:lstStyle/>
        <a:p>
          <a:endParaRPr lang="zh-CN" altLang="en-US"/>
        </a:p>
      </dgm:t>
    </dgm:pt>
    <dgm:pt modelId="{47F9F22B-E4CE-49CC-8AD5-F7DDB9797057}">
      <dgm:prSet custT="1"/>
      <dgm:spPr/>
      <dgm:t>
        <a:bodyPr/>
        <a:lstStyle/>
        <a:p>
          <a:pPr algn="l"/>
          <a:r>
            <a:rPr lang="zh-CN" altLang="en-US" sz="1600" b="1" dirty="0" smtClean="0">
              <a:latin typeface="微软雅黑" panose="020B0503020204020204" pitchFamily="34" charset="-122"/>
              <a:ea typeface="微软雅黑" panose="020B0503020204020204" pitchFamily="34" charset="-122"/>
            </a:rPr>
            <a:t>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协议减少冲突发生的概率。</a:t>
          </a:r>
          <a:endParaRPr lang="zh-CN" altLang="en-US" sz="1600" b="1" dirty="0">
            <a:latin typeface="微软雅黑" panose="020B0503020204020204" pitchFamily="34" charset="-122"/>
            <a:ea typeface="微软雅黑" panose="020B0503020204020204" pitchFamily="34" charset="-122"/>
          </a:endParaRPr>
        </a:p>
      </dgm:t>
    </dgm:pt>
    <dgm:pt modelId="{18B6DC75-4E1D-422C-BE2D-E83930CC0AF5}" cxnId="{70F06C26-AD3B-4C0A-8AAF-108DC156DB05}" type="parTrans">
      <dgm:prSet/>
      <dgm:spPr/>
      <dgm:t>
        <a:bodyPr/>
        <a:lstStyle/>
        <a:p>
          <a:endParaRPr lang="zh-CN" altLang="en-US"/>
        </a:p>
      </dgm:t>
    </dgm:pt>
    <dgm:pt modelId="{EDB25EB7-5941-4B33-9159-A506803AC255}" cxnId="{70F06C26-AD3B-4C0A-8AAF-108DC156DB05}" type="sibTrans">
      <dgm:prSet/>
      <dgm:spPr/>
      <dgm:t>
        <a:bodyPr/>
        <a:lstStyle/>
        <a:p>
          <a:endParaRPr lang="zh-CN" altLang="en-US"/>
        </a:p>
      </dgm:t>
    </dgm:pt>
    <dgm:pt modelId="{8F53F22D-2D58-4C71-BDAA-873CB882D5F3}" type="pres">
      <dgm:prSet presAssocID="{CFAC7329-3741-4C0E-A67D-ED7BCFA4EB35}" presName="theList" presStyleCnt="0">
        <dgm:presLayoutVars>
          <dgm:dir/>
          <dgm:animLvl val="lvl"/>
          <dgm:resizeHandles val="exact"/>
        </dgm:presLayoutVars>
      </dgm:prSet>
      <dgm:spPr/>
      <dgm:t>
        <a:bodyPr/>
        <a:lstStyle/>
        <a:p>
          <a:endParaRPr lang="zh-CN" altLang="en-US"/>
        </a:p>
      </dgm:t>
    </dgm:pt>
    <dgm:pt modelId="{C065151E-AC7B-4C64-A608-21968640FB41}" type="pres">
      <dgm:prSet presAssocID="{C3415912-6BFA-43BA-B0BE-472A84C43443}" presName="compNode" presStyleCnt="0"/>
      <dgm:spPr/>
    </dgm:pt>
    <dgm:pt modelId="{5CCE0585-D949-4566-BF76-D02D180BBC12}" type="pres">
      <dgm:prSet presAssocID="{C3415912-6BFA-43BA-B0BE-472A84C43443}" presName="aNode" presStyleLbl="bgShp" presStyleIdx="0" presStyleCnt="2"/>
      <dgm:spPr/>
      <dgm:t>
        <a:bodyPr/>
        <a:lstStyle/>
        <a:p>
          <a:endParaRPr lang="zh-CN" altLang="en-US"/>
        </a:p>
      </dgm:t>
    </dgm:pt>
    <dgm:pt modelId="{F75CC956-7E04-492A-912D-FC34FFB91C97}" type="pres">
      <dgm:prSet presAssocID="{C3415912-6BFA-43BA-B0BE-472A84C43443}" presName="textNode" presStyleLbl="bgShp" presStyleIdx="0" presStyleCnt="2"/>
      <dgm:spPr/>
      <dgm:t>
        <a:bodyPr/>
        <a:lstStyle/>
        <a:p>
          <a:endParaRPr lang="zh-CN" altLang="en-US"/>
        </a:p>
      </dgm:t>
    </dgm:pt>
    <dgm:pt modelId="{0416AFC6-B581-462D-8DDE-C303F0CC9F6F}" type="pres">
      <dgm:prSet presAssocID="{C3415912-6BFA-43BA-B0BE-472A84C43443}" presName="compChildNode" presStyleCnt="0"/>
      <dgm:spPr/>
    </dgm:pt>
    <dgm:pt modelId="{FF0FC2CC-5B09-487D-9A1F-D8D2C77B9663}" type="pres">
      <dgm:prSet presAssocID="{C3415912-6BFA-43BA-B0BE-472A84C43443}" presName="theInnerList" presStyleCnt="0"/>
      <dgm:spPr/>
    </dgm:pt>
    <dgm:pt modelId="{D183681B-6788-4510-8244-33ABDB9FA7A6}" type="pres">
      <dgm:prSet presAssocID="{3C67F560-D67B-48BB-827D-06E36A44522A}" presName="childNode" presStyleLbl="node1" presStyleIdx="0" presStyleCnt="4" custScaleX="111455">
        <dgm:presLayoutVars>
          <dgm:bulletEnabled val="1"/>
        </dgm:presLayoutVars>
      </dgm:prSet>
      <dgm:spPr/>
      <dgm:t>
        <a:bodyPr/>
        <a:lstStyle/>
        <a:p>
          <a:endParaRPr lang="zh-CN" altLang="en-US"/>
        </a:p>
      </dgm:t>
    </dgm:pt>
    <dgm:pt modelId="{8AD3A303-C6AA-4DBD-9D8F-7FE8D03E85AA}" type="pres">
      <dgm:prSet presAssocID="{3C67F560-D67B-48BB-827D-06E36A44522A}" presName="aSpace2" presStyleCnt="0"/>
      <dgm:spPr/>
    </dgm:pt>
    <dgm:pt modelId="{D871E045-0D3A-446B-875E-5BEA2EC2B98B}" type="pres">
      <dgm:prSet presAssocID="{066FFD90-D646-4BB9-8342-A97242F7268A}" presName="childNode" presStyleLbl="node1" presStyleIdx="1" presStyleCnt="4" custScaleX="111455">
        <dgm:presLayoutVars>
          <dgm:bulletEnabled val="1"/>
        </dgm:presLayoutVars>
      </dgm:prSet>
      <dgm:spPr/>
      <dgm:t>
        <a:bodyPr/>
        <a:lstStyle/>
        <a:p>
          <a:endParaRPr lang="zh-CN" altLang="en-US"/>
        </a:p>
      </dgm:t>
    </dgm:pt>
    <dgm:pt modelId="{D006BA4A-CFDC-42C3-A22E-6773F69E63C3}" type="pres">
      <dgm:prSet presAssocID="{C3415912-6BFA-43BA-B0BE-472A84C43443}" presName="aSpace" presStyleCnt="0"/>
      <dgm:spPr/>
    </dgm:pt>
    <dgm:pt modelId="{75F40420-7778-4C0C-80A2-4B27179AFCF0}" type="pres">
      <dgm:prSet presAssocID="{EA7E0DEF-8E31-46A1-8BBF-59B1595A8275}" presName="compNode" presStyleCnt="0"/>
      <dgm:spPr/>
    </dgm:pt>
    <dgm:pt modelId="{7585489D-9D2F-4D31-9D4C-5AB50C9A29FA}" type="pres">
      <dgm:prSet presAssocID="{EA7E0DEF-8E31-46A1-8BBF-59B1595A8275}" presName="aNode" presStyleLbl="bgShp" presStyleIdx="1" presStyleCnt="2" custLinFactNeighborY="476"/>
      <dgm:spPr/>
      <dgm:t>
        <a:bodyPr/>
        <a:lstStyle/>
        <a:p>
          <a:endParaRPr lang="zh-CN" altLang="en-US"/>
        </a:p>
      </dgm:t>
    </dgm:pt>
    <dgm:pt modelId="{4998B580-DF37-45D3-BBDA-B2B85FE9A112}" type="pres">
      <dgm:prSet presAssocID="{EA7E0DEF-8E31-46A1-8BBF-59B1595A8275}" presName="textNode" presStyleLbl="bgShp" presStyleIdx="1" presStyleCnt="2"/>
      <dgm:spPr/>
      <dgm:t>
        <a:bodyPr/>
        <a:lstStyle/>
        <a:p>
          <a:endParaRPr lang="zh-CN" altLang="en-US"/>
        </a:p>
      </dgm:t>
    </dgm:pt>
    <dgm:pt modelId="{C3BAEA19-DDA7-48E6-A503-5600CE08E564}" type="pres">
      <dgm:prSet presAssocID="{EA7E0DEF-8E31-46A1-8BBF-59B1595A8275}" presName="compChildNode" presStyleCnt="0"/>
      <dgm:spPr/>
    </dgm:pt>
    <dgm:pt modelId="{D09523D3-8970-471E-AEA7-60F681A853D6}" type="pres">
      <dgm:prSet presAssocID="{EA7E0DEF-8E31-46A1-8BBF-59B1595A8275}" presName="theInnerList" presStyleCnt="0"/>
      <dgm:spPr/>
    </dgm:pt>
    <dgm:pt modelId="{2308D4B3-8A94-4F01-A1CD-6D3FE0E6B3D3}" type="pres">
      <dgm:prSet presAssocID="{D52BF3F9-9ABA-4241-AC77-8DC56655DE25}" presName="childNode" presStyleLbl="node1" presStyleIdx="2" presStyleCnt="4" custScaleX="111455">
        <dgm:presLayoutVars>
          <dgm:bulletEnabled val="1"/>
        </dgm:presLayoutVars>
      </dgm:prSet>
      <dgm:spPr/>
      <dgm:t>
        <a:bodyPr/>
        <a:lstStyle/>
        <a:p>
          <a:endParaRPr lang="zh-CN" altLang="en-US"/>
        </a:p>
      </dgm:t>
    </dgm:pt>
    <dgm:pt modelId="{C6902A0F-2D66-4666-A151-BF293D009642}" type="pres">
      <dgm:prSet presAssocID="{D52BF3F9-9ABA-4241-AC77-8DC56655DE25}" presName="aSpace2" presStyleCnt="0"/>
      <dgm:spPr/>
    </dgm:pt>
    <dgm:pt modelId="{33ECD6FF-F077-4874-B06E-403BF190822C}" type="pres">
      <dgm:prSet presAssocID="{47F9F22B-E4CE-49CC-8AD5-F7DDB9797057}" presName="childNode" presStyleLbl="node1" presStyleIdx="3" presStyleCnt="4" custScaleX="111455">
        <dgm:presLayoutVars>
          <dgm:bulletEnabled val="1"/>
        </dgm:presLayoutVars>
      </dgm:prSet>
      <dgm:spPr/>
      <dgm:t>
        <a:bodyPr/>
        <a:lstStyle/>
        <a:p>
          <a:endParaRPr lang="zh-CN" altLang="en-US"/>
        </a:p>
      </dgm:t>
    </dgm:pt>
  </dgm:ptLst>
  <dgm:cxnLst>
    <dgm:cxn modelId="{210D98AC-0117-4B9C-8872-01F2E95AD1F0}" type="presOf" srcId="{3C67F560-D67B-48BB-827D-06E36A44522A}" destId="{D183681B-6788-4510-8244-33ABDB9FA7A6}" srcOrd="0" destOrd="0" presId="urn:microsoft.com/office/officeart/2005/8/layout/lProcess2"/>
    <dgm:cxn modelId="{6C7C8955-AEC1-4FCE-B432-0E3F1C0E16A2}" type="presOf" srcId="{47F9F22B-E4CE-49CC-8AD5-F7DDB9797057}" destId="{33ECD6FF-F077-4874-B06E-403BF190822C}" srcOrd="0" destOrd="0" presId="urn:microsoft.com/office/officeart/2005/8/layout/lProcess2"/>
    <dgm:cxn modelId="{728B4ED7-2032-459C-ACF0-19134C7FD833}" type="presOf" srcId="{CFAC7329-3741-4C0E-A67D-ED7BCFA4EB35}" destId="{8F53F22D-2D58-4C71-BDAA-873CB882D5F3}" srcOrd="0" destOrd="0" presId="urn:microsoft.com/office/officeart/2005/8/layout/lProcess2"/>
    <dgm:cxn modelId="{B869C928-3616-4986-A87F-F816AB638D6F}" srcId="{CFAC7329-3741-4C0E-A67D-ED7BCFA4EB35}" destId="{EA7E0DEF-8E31-46A1-8BBF-59B1595A8275}" srcOrd="1" destOrd="0" parTransId="{C2A1B27B-E137-4975-922B-C6D522DA155A}" sibTransId="{6766F69F-049F-4D92-BA7F-91106E33B26A}"/>
    <dgm:cxn modelId="{949ECB46-AD1B-406F-818E-5DD7F5F78998}" srcId="{CFAC7329-3741-4C0E-A67D-ED7BCFA4EB35}" destId="{C3415912-6BFA-43BA-B0BE-472A84C43443}" srcOrd="0" destOrd="0" parTransId="{26D7D0C8-7A9E-4BDC-A8E7-283557320225}" sibTransId="{BC7FB8C0-759E-4CAC-B09E-84355EA0FAA4}"/>
    <dgm:cxn modelId="{70F06C26-AD3B-4C0A-8AAF-108DC156DB05}" srcId="{EA7E0DEF-8E31-46A1-8BBF-59B1595A8275}" destId="{47F9F22B-E4CE-49CC-8AD5-F7DDB9797057}" srcOrd="1" destOrd="0" parTransId="{18B6DC75-4E1D-422C-BE2D-E83930CC0AF5}" sibTransId="{EDB25EB7-5941-4B33-9159-A506803AC255}"/>
    <dgm:cxn modelId="{FD010EAE-F711-439C-94AF-68D5FFB3A4BC}" type="presOf" srcId="{EA7E0DEF-8E31-46A1-8BBF-59B1595A8275}" destId="{4998B580-DF37-45D3-BBDA-B2B85FE9A112}" srcOrd="1" destOrd="0" presId="urn:microsoft.com/office/officeart/2005/8/layout/lProcess2"/>
    <dgm:cxn modelId="{06E4A7B9-CA84-479D-8332-8682144AF1D8}" srcId="{C3415912-6BFA-43BA-B0BE-472A84C43443}" destId="{066FFD90-D646-4BB9-8342-A97242F7268A}" srcOrd="1" destOrd="0" parTransId="{C4A9E9E6-7CD3-45D2-A23D-DCD5CE71D674}" sibTransId="{035A007F-C280-4651-B968-3CE799C43B3C}"/>
    <dgm:cxn modelId="{4938A2C8-8F26-44C3-B657-B10E764D9DD5}" type="presOf" srcId="{EA7E0DEF-8E31-46A1-8BBF-59B1595A8275}" destId="{7585489D-9D2F-4D31-9D4C-5AB50C9A29FA}" srcOrd="0" destOrd="0" presId="urn:microsoft.com/office/officeart/2005/8/layout/lProcess2"/>
    <dgm:cxn modelId="{1141F3DF-C711-4D48-9CE7-A488451BDA01}" srcId="{EA7E0DEF-8E31-46A1-8BBF-59B1595A8275}" destId="{D52BF3F9-9ABA-4241-AC77-8DC56655DE25}" srcOrd="0" destOrd="0" parTransId="{44393429-9FEA-41FC-9460-EE4061EC3C8F}" sibTransId="{F5368824-92C1-4D9E-AB74-3319C6317F2D}"/>
    <dgm:cxn modelId="{222EBBC2-39C2-485E-8654-609B1A8BA243}" type="presOf" srcId="{C3415912-6BFA-43BA-B0BE-472A84C43443}" destId="{5CCE0585-D949-4566-BF76-D02D180BBC12}" srcOrd="0" destOrd="0" presId="urn:microsoft.com/office/officeart/2005/8/layout/lProcess2"/>
    <dgm:cxn modelId="{FB6FD507-77CC-4ED2-84F7-461EA49771E2}" type="presOf" srcId="{C3415912-6BFA-43BA-B0BE-472A84C43443}" destId="{F75CC956-7E04-492A-912D-FC34FFB91C97}" srcOrd="1" destOrd="0" presId="urn:microsoft.com/office/officeart/2005/8/layout/lProcess2"/>
    <dgm:cxn modelId="{9054E268-1B08-40B7-AEE4-DB6D9104DD40}" srcId="{C3415912-6BFA-43BA-B0BE-472A84C43443}" destId="{3C67F560-D67B-48BB-827D-06E36A44522A}" srcOrd="0" destOrd="0" parTransId="{2A16A0A4-8D09-4ECB-A864-FEDD60939668}" sibTransId="{B2FCA8E6-EB9F-4F72-8BA3-6056C684A9E4}"/>
    <dgm:cxn modelId="{4885A6CA-12A8-4D9D-BDAF-7F48A159AD45}" type="presOf" srcId="{D52BF3F9-9ABA-4241-AC77-8DC56655DE25}" destId="{2308D4B3-8A94-4F01-A1CD-6D3FE0E6B3D3}" srcOrd="0" destOrd="0" presId="urn:microsoft.com/office/officeart/2005/8/layout/lProcess2"/>
    <dgm:cxn modelId="{2041490C-EA3D-4666-A100-67796E105073}" type="presOf" srcId="{066FFD90-D646-4BB9-8342-A97242F7268A}" destId="{D871E045-0D3A-446B-875E-5BEA2EC2B98B}" srcOrd="0" destOrd="0" presId="urn:microsoft.com/office/officeart/2005/8/layout/lProcess2"/>
    <dgm:cxn modelId="{7A467E5F-11D3-448E-A73B-9E6635575FE2}" type="presParOf" srcId="{8F53F22D-2D58-4C71-BDAA-873CB882D5F3}" destId="{C065151E-AC7B-4C64-A608-21968640FB41}" srcOrd="0" destOrd="0" presId="urn:microsoft.com/office/officeart/2005/8/layout/lProcess2"/>
    <dgm:cxn modelId="{5EE82450-8CA0-4AC1-90DD-FA11CCF996F7}" type="presParOf" srcId="{C065151E-AC7B-4C64-A608-21968640FB41}" destId="{5CCE0585-D949-4566-BF76-D02D180BBC12}" srcOrd="0" destOrd="0" presId="urn:microsoft.com/office/officeart/2005/8/layout/lProcess2"/>
    <dgm:cxn modelId="{21119237-F77C-4ACF-BA85-1384DBB358F3}" type="presParOf" srcId="{C065151E-AC7B-4C64-A608-21968640FB41}" destId="{F75CC956-7E04-492A-912D-FC34FFB91C97}" srcOrd="1" destOrd="0" presId="urn:microsoft.com/office/officeart/2005/8/layout/lProcess2"/>
    <dgm:cxn modelId="{4F9282FC-DBD2-4970-9C10-C274EDEBE6A5}" type="presParOf" srcId="{C065151E-AC7B-4C64-A608-21968640FB41}" destId="{0416AFC6-B581-462D-8DDE-C303F0CC9F6F}" srcOrd="2" destOrd="0" presId="urn:microsoft.com/office/officeart/2005/8/layout/lProcess2"/>
    <dgm:cxn modelId="{74BB2A31-A510-4CE1-94EF-B5D3F03358A5}" type="presParOf" srcId="{0416AFC6-B581-462D-8DDE-C303F0CC9F6F}" destId="{FF0FC2CC-5B09-487D-9A1F-D8D2C77B9663}" srcOrd="0" destOrd="0" presId="urn:microsoft.com/office/officeart/2005/8/layout/lProcess2"/>
    <dgm:cxn modelId="{55550BCE-48F0-40C2-815B-4B27E9639F13}" type="presParOf" srcId="{FF0FC2CC-5B09-487D-9A1F-D8D2C77B9663}" destId="{D183681B-6788-4510-8244-33ABDB9FA7A6}" srcOrd="0" destOrd="0" presId="urn:microsoft.com/office/officeart/2005/8/layout/lProcess2"/>
    <dgm:cxn modelId="{536C29EE-4C38-42BB-BAC5-55FAA45C7CD9}" type="presParOf" srcId="{FF0FC2CC-5B09-487D-9A1F-D8D2C77B9663}" destId="{8AD3A303-C6AA-4DBD-9D8F-7FE8D03E85AA}" srcOrd="1" destOrd="0" presId="urn:microsoft.com/office/officeart/2005/8/layout/lProcess2"/>
    <dgm:cxn modelId="{B13FCFCE-8AF8-4351-BEAE-1E63445E20B4}" type="presParOf" srcId="{FF0FC2CC-5B09-487D-9A1F-D8D2C77B9663}" destId="{D871E045-0D3A-446B-875E-5BEA2EC2B98B}" srcOrd="2" destOrd="0" presId="urn:microsoft.com/office/officeart/2005/8/layout/lProcess2"/>
    <dgm:cxn modelId="{E9B13334-8F96-4380-84BC-39DF525FDC9B}" type="presParOf" srcId="{8F53F22D-2D58-4C71-BDAA-873CB882D5F3}" destId="{D006BA4A-CFDC-42C3-A22E-6773F69E63C3}" srcOrd="1" destOrd="0" presId="urn:microsoft.com/office/officeart/2005/8/layout/lProcess2"/>
    <dgm:cxn modelId="{88D6A59D-F48C-45DC-8ED3-5ED00AA37790}" type="presParOf" srcId="{8F53F22D-2D58-4C71-BDAA-873CB882D5F3}" destId="{75F40420-7778-4C0C-80A2-4B27179AFCF0}" srcOrd="2" destOrd="0" presId="urn:microsoft.com/office/officeart/2005/8/layout/lProcess2"/>
    <dgm:cxn modelId="{7F64A8B4-0F2B-408B-991F-EB9B70B81638}" type="presParOf" srcId="{75F40420-7778-4C0C-80A2-4B27179AFCF0}" destId="{7585489D-9D2F-4D31-9D4C-5AB50C9A29FA}" srcOrd="0" destOrd="0" presId="urn:microsoft.com/office/officeart/2005/8/layout/lProcess2"/>
    <dgm:cxn modelId="{9F8374B0-E2E3-41BE-BDA2-54ABB70B355B}" type="presParOf" srcId="{75F40420-7778-4C0C-80A2-4B27179AFCF0}" destId="{4998B580-DF37-45D3-BBDA-B2B85FE9A112}" srcOrd="1" destOrd="0" presId="urn:microsoft.com/office/officeart/2005/8/layout/lProcess2"/>
    <dgm:cxn modelId="{3D990148-1609-4FCB-BF29-A9569C2416C1}" type="presParOf" srcId="{75F40420-7778-4C0C-80A2-4B27179AFCF0}" destId="{C3BAEA19-DDA7-48E6-A503-5600CE08E564}" srcOrd="2" destOrd="0" presId="urn:microsoft.com/office/officeart/2005/8/layout/lProcess2"/>
    <dgm:cxn modelId="{B1139D54-A856-453E-97A8-45E031EFA8CE}" type="presParOf" srcId="{C3BAEA19-DDA7-48E6-A503-5600CE08E564}" destId="{D09523D3-8970-471E-AEA7-60F681A853D6}" srcOrd="0" destOrd="0" presId="urn:microsoft.com/office/officeart/2005/8/layout/lProcess2"/>
    <dgm:cxn modelId="{E6AAA26F-F86E-4EB0-896D-723D6EA5C977}" type="presParOf" srcId="{D09523D3-8970-471E-AEA7-60F681A853D6}" destId="{2308D4B3-8A94-4F01-A1CD-6D3FE0E6B3D3}" srcOrd="0" destOrd="0" presId="urn:microsoft.com/office/officeart/2005/8/layout/lProcess2"/>
    <dgm:cxn modelId="{5917E27F-5EA0-4E13-9262-ED5B509BF984}" type="presParOf" srcId="{D09523D3-8970-471E-AEA7-60F681A853D6}" destId="{C6902A0F-2D66-4666-A151-BF293D009642}" srcOrd="1" destOrd="0" presId="urn:microsoft.com/office/officeart/2005/8/layout/lProcess2"/>
    <dgm:cxn modelId="{35281C20-420C-4C92-AEF8-182D3214174C}" type="presParOf" srcId="{D09523D3-8970-471E-AEA7-60F681A853D6}" destId="{33ECD6FF-F077-4874-B06E-403BF190822C}" srcOrd="2" destOrd="0" presId="urn:microsoft.com/office/officeart/2005/8/layout/lProcess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E09E93-5AB1-4261-AEAE-CB593B269BD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zh-CN" altLang="en-US"/>
        </a:p>
      </dgm:t>
    </dgm:pt>
    <dgm:pt modelId="{814DDA82-02C9-4ADF-8722-1E1CBBD0D5CE}">
      <dgm:prSet phldrT="[文本]" custT="1"/>
      <dgm:spPr/>
      <dgm:t>
        <a:bodyPr/>
        <a:lstStyle/>
        <a:p>
          <a:r>
            <a:rPr lang="zh-CN" altLang="zh-CN" sz="1800" b="1" dirty="0" smtClean="0">
              <a:latin typeface="微软雅黑" panose="020B0503020204020204" pitchFamily="34" charset="-122"/>
              <a:ea typeface="微软雅黑" panose="020B0503020204020204" pitchFamily="34" charset="-122"/>
            </a:rPr>
            <a:t>单播 </a:t>
          </a:r>
          <a:r>
            <a:rPr lang="en-US" altLang="zh-CN" sz="1800" b="1" dirty="0" smtClean="0">
              <a:latin typeface="微软雅黑" panose="020B0503020204020204" pitchFamily="34" charset="-122"/>
              <a:ea typeface="微软雅黑" panose="020B0503020204020204" pitchFamily="34" charset="-122"/>
            </a:rPr>
            <a:t>(unicast) </a:t>
          </a:r>
          <a:r>
            <a:rPr lang="zh-CN" altLang="zh-CN" sz="1800" b="1" dirty="0" smtClean="0">
              <a:latin typeface="微软雅黑" panose="020B0503020204020204" pitchFamily="34" charset="-122"/>
              <a:ea typeface="微软雅黑" panose="020B0503020204020204" pitchFamily="34" charset="-122"/>
            </a:rPr>
            <a:t>帧（一对一）</a:t>
          </a:r>
          <a:endParaRPr lang="zh-CN" altLang="en-US" sz="1800" b="1" dirty="0">
            <a:latin typeface="微软雅黑" panose="020B0503020204020204" pitchFamily="34" charset="-122"/>
            <a:ea typeface="微软雅黑" panose="020B0503020204020204" pitchFamily="34" charset="-122"/>
          </a:endParaRPr>
        </a:p>
      </dgm:t>
    </dgm:pt>
    <dgm:pt modelId="{5431ADCE-8D4B-49DA-B071-51C35FDB9551}" cxnId="{5CD593E9-1844-4D8A-BA5C-5AAE0AE8B0A4}" type="par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4F1CDB1-D5B6-4328-B5C2-8A9757ED04D5}" cxnId="{5CD593E9-1844-4D8A-BA5C-5AAE0AE8B0A4}" type="sib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81E2DF3-F714-4132-99E0-7B247481705A}">
      <dgm:prSet phldrT="[文本]" custT="1"/>
      <dgm:spPr>
        <a:solidFill>
          <a:srgbClr val="0070C0"/>
        </a:solidFill>
      </dgm:spPr>
      <dgm:t>
        <a:bodyPr/>
        <a:lstStyle/>
        <a:p>
          <a:r>
            <a:rPr lang="zh-CN" altLang="en-US" sz="1800" b="1" dirty="0" smtClean="0">
              <a:latin typeface="微软雅黑" panose="020B0503020204020204" pitchFamily="34" charset="-122"/>
              <a:ea typeface="微软雅黑" panose="020B0503020204020204" pitchFamily="34" charset="-122"/>
            </a:rPr>
            <a:t>“发往本站的帧”包括以下 </a:t>
          </a:r>
          <a:r>
            <a:rPr lang="en-US" altLang="zh-CN" sz="1800" b="1" dirty="0" smtClean="0">
              <a:latin typeface="微软雅黑" panose="020B0503020204020204" pitchFamily="34" charset="-122"/>
              <a:ea typeface="微软雅黑" panose="020B0503020204020204" pitchFamily="34" charset="-122"/>
            </a:rPr>
            <a:t>3 </a:t>
          </a:r>
          <a:r>
            <a:rPr lang="zh-CN" altLang="en-US" sz="1800" b="1" dirty="0" smtClean="0">
              <a:latin typeface="微软雅黑" panose="020B0503020204020204" pitchFamily="34" charset="-122"/>
              <a:ea typeface="微软雅黑" panose="020B0503020204020204" pitchFamily="34" charset="-122"/>
            </a:rPr>
            <a:t>种帧： </a:t>
          </a:r>
          <a:endParaRPr lang="zh-CN" altLang="en-US" sz="1800" b="1" dirty="0">
            <a:latin typeface="微软雅黑" panose="020B0503020204020204" pitchFamily="34" charset="-122"/>
            <a:ea typeface="微软雅黑" panose="020B0503020204020204" pitchFamily="34" charset="-122"/>
          </a:endParaRPr>
        </a:p>
      </dgm:t>
    </dgm:pt>
    <dgm:pt modelId="{655199EF-37C3-4D4B-951C-30B68E8B9B33}" cxnId="{22A407D0-AE68-432F-86AA-AE9841E075D6}" type="sib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2C60B28-42D6-4C66-936B-EE0A71B910CF}" cxnId="{22A407D0-AE68-432F-86AA-AE9841E075D6}" type="par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BF2317D-AD3C-4AD9-AE85-DBE5729F1846}">
      <dgm:prSet custT="1"/>
      <dgm:spPr/>
      <dgm:t>
        <a:bodyPr/>
        <a:lstStyle/>
        <a:p>
          <a:r>
            <a:rPr lang="zh-CN" altLang="zh-CN" sz="1800" b="1" dirty="0" smtClean="0">
              <a:latin typeface="微软雅黑" panose="020B0503020204020204" pitchFamily="34" charset="-122"/>
              <a:ea typeface="微软雅黑" panose="020B0503020204020204" pitchFamily="34" charset="-122"/>
            </a:rPr>
            <a:t>广播 </a:t>
          </a:r>
          <a:r>
            <a:rPr lang="en-US" altLang="zh-CN" sz="1800" b="1" dirty="0" smtClean="0">
              <a:latin typeface="微软雅黑" panose="020B0503020204020204" pitchFamily="34" charset="-122"/>
              <a:ea typeface="微软雅黑" panose="020B0503020204020204" pitchFamily="34" charset="-122"/>
            </a:rPr>
            <a:t>(broadcast) </a:t>
          </a:r>
          <a:r>
            <a:rPr lang="zh-CN" altLang="zh-CN" sz="1800" b="1" dirty="0" smtClean="0">
              <a:latin typeface="微软雅黑" panose="020B0503020204020204" pitchFamily="34" charset="-122"/>
              <a:ea typeface="微软雅黑" panose="020B0503020204020204" pitchFamily="34" charset="-122"/>
            </a:rPr>
            <a:t>帧（一对全体）</a:t>
          </a:r>
        </a:p>
      </dgm:t>
    </dgm:pt>
    <dgm:pt modelId="{F7BAAF36-FE67-4405-9685-739F3659DB5F}" cxnId="{E6D0FBD8-DDF4-4266-9A45-2EC5E574CAB6}" type="parTrans">
      <dgm:prSet/>
      <dgm:spPr/>
      <dgm:t>
        <a:bodyPr/>
        <a:lstStyle/>
        <a:p>
          <a:endParaRPr lang="zh-CN" altLang="en-US"/>
        </a:p>
      </dgm:t>
    </dgm:pt>
    <dgm:pt modelId="{1EC0D9CC-79C7-4C3D-A786-B40C14115161}" cxnId="{E6D0FBD8-DDF4-4266-9A45-2EC5E574CAB6}" type="sibTrans">
      <dgm:prSet/>
      <dgm:spPr/>
      <dgm:t>
        <a:bodyPr/>
        <a:lstStyle/>
        <a:p>
          <a:endParaRPr lang="zh-CN" altLang="en-US"/>
        </a:p>
      </dgm:t>
    </dgm:pt>
    <dgm:pt modelId="{386FF01E-390A-44A6-A66D-EE71BD678925}">
      <dgm:prSet custT="1"/>
      <dgm:spPr/>
      <dgm:t>
        <a:bodyPr/>
        <a:lstStyle/>
        <a:p>
          <a:r>
            <a:rPr lang="zh-CN" altLang="zh-CN" sz="1800" b="1" dirty="0" smtClean="0">
              <a:latin typeface="微软雅黑" panose="020B0503020204020204" pitchFamily="34" charset="-122"/>
              <a:ea typeface="微软雅黑" panose="020B0503020204020204" pitchFamily="34" charset="-122"/>
            </a:rPr>
            <a:t>多播 </a:t>
          </a:r>
          <a:r>
            <a:rPr lang="en-US" altLang="zh-CN" sz="1800" b="1" dirty="0" smtClean="0">
              <a:latin typeface="微软雅黑" panose="020B0503020204020204" pitchFamily="34" charset="-122"/>
              <a:ea typeface="微软雅黑" panose="020B0503020204020204" pitchFamily="34" charset="-122"/>
            </a:rPr>
            <a:t>(multicast) </a:t>
          </a:r>
          <a:r>
            <a:rPr lang="zh-CN" altLang="zh-CN" sz="1800" b="1" dirty="0" smtClean="0">
              <a:latin typeface="微软雅黑" panose="020B0503020204020204" pitchFamily="34" charset="-122"/>
              <a:ea typeface="微软雅黑" panose="020B0503020204020204" pitchFamily="34" charset="-122"/>
            </a:rPr>
            <a:t>帧（一对多）</a:t>
          </a:r>
        </a:p>
      </dgm:t>
    </dgm:pt>
    <dgm:pt modelId="{91B801CD-97E8-439B-AA5E-04C754F0DB58}" cxnId="{3D06C642-BE45-46D0-A4D5-343FDA0F1C04}" type="parTrans">
      <dgm:prSet/>
      <dgm:spPr/>
      <dgm:t>
        <a:bodyPr/>
        <a:lstStyle/>
        <a:p>
          <a:endParaRPr lang="zh-CN" altLang="en-US"/>
        </a:p>
      </dgm:t>
    </dgm:pt>
    <dgm:pt modelId="{8A64F0E4-6D3F-4682-8767-B036188D4E64}" cxnId="{3D06C642-BE45-46D0-A4D5-343FDA0F1C04}" type="sibTrans">
      <dgm:prSet/>
      <dgm:spPr/>
      <dgm:t>
        <a:bodyPr/>
        <a:lstStyle/>
        <a:p>
          <a:endParaRPr lang="zh-CN" altLang="en-US"/>
        </a:p>
      </dgm:t>
    </dgm:pt>
    <dgm:pt modelId="{7005B1A2-4915-4249-B479-F76E326A33A1}">
      <dgm:prSet custT="1"/>
      <dgm:spPr/>
      <dgm:t>
        <a:bodyPr/>
        <a:lstStyle/>
        <a:p>
          <a:endParaRPr lang="zh-CN" altLang="zh-CN" sz="1800" b="1" dirty="0" smtClean="0">
            <a:latin typeface="微软雅黑" panose="020B0503020204020204" pitchFamily="34" charset="-122"/>
            <a:ea typeface="微软雅黑" panose="020B0503020204020204" pitchFamily="34" charset="-122"/>
          </a:endParaRPr>
        </a:p>
      </dgm:t>
    </dgm:pt>
    <dgm:pt modelId="{E346561B-5429-41D5-AB9F-51E409A03B3D}" cxnId="{F569808E-F0DD-4D5D-9813-079ED3F58845}" type="parTrans">
      <dgm:prSet/>
      <dgm:spPr/>
      <dgm:t>
        <a:bodyPr/>
        <a:lstStyle/>
        <a:p>
          <a:endParaRPr lang="zh-CN" altLang="en-US"/>
        </a:p>
      </dgm:t>
    </dgm:pt>
    <dgm:pt modelId="{DD924269-C999-418F-BACE-8AF6966A5AED}" cxnId="{F569808E-F0DD-4D5D-9813-079ED3F58845}" type="sibTrans">
      <dgm:prSet/>
      <dgm:spPr/>
      <dgm:t>
        <a:bodyPr/>
        <a:lstStyle/>
        <a:p>
          <a:endParaRPr lang="zh-CN" altLang="en-US"/>
        </a:p>
      </dgm:t>
    </dgm:pt>
    <dgm:pt modelId="{5D25DB41-AB17-40CD-A5C8-D74BBC46D094}" type="pres">
      <dgm:prSet presAssocID="{60E09E93-5AB1-4261-AEAE-CB593B269BDB}" presName="linear" presStyleCnt="0">
        <dgm:presLayoutVars>
          <dgm:animLvl val="lvl"/>
          <dgm:resizeHandles val="exact"/>
        </dgm:presLayoutVars>
      </dgm:prSet>
      <dgm:spPr/>
      <dgm:t>
        <a:bodyPr/>
        <a:lstStyle/>
        <a:p>
          <a:endParaRPr lang="zh-CN" altLang="en-US"/>
        </a:p>
      </dgm:t>
    </dgm:pt>
    <dgm:pt modelId="{FCBF3E09-C6D2-4B4D-8FF3-4B7A8731524F}" type="pres">
      <dgm:prSet presAssocID="{E81E2DF3-F714-4132-99E0-7B247481705A}" presName="parentText" presStyleLbl="node1" presStyleIdx="0" presStyleCnt="1">
        <dgm:presLayoutVars>
          <dgm:chMax val="0"/>
          <dgm:bulletEnabled val="1"/>
        </dgm:presLayoutVars>
      </dgm:prSet>
      <dgm:spPr/>
      <dgm:t>
        <a:bodyPr/>
        <a:lstStyle/>
        <a:p>
          <a:endParaRPr lang="zh-CN" altLang="en-US"/>
        </a:p>
      </dgm:t>
    </dgm:pt>
    <dgm:pt modelId="{1F13495D-0B08-4550-9742-9E4B2CBA3D51}" type="pres">
      <dgm:prSet presAssocID="{E81E2DF3-F714-4132-99E0-7B247481705A}" presName="childText" presStyleLbl="revTx" presStyleIdx="0" presStyleCnt="1">
        <dgm:presLayoutVars>
          <dgm:bulletEnabled val="1"/>
        </dgm:presLayoutVars>
      </dgm:prSet>
      <dgm:spPr/>
      <dgm:t>
        <a:bodyPr/>
        <a:lstStyle/>
        <a:p>
          <a:endParaRPr lang="zh-CN" altLang="en-US"/>
        </a:p>
      </dgm:t>
    </dgm:pt>
  </dgm:ptLst>
  <dgm:cxnLst>
    <dgm:cxn modelId="{81779289-DA97-46ED-A707-02EC85C7D4CF}" type="presOf" srcId="{386FF01E-390A-44A6-A66D-EE71BD678925}" destId="{1F13495D-0B08-4550-9742-9E4B2CBA3D51}" srcOrd="0" destOrd="2" presId="urn:microsoft.com/office/officeart/2005/8/layout/vList2"/>
    <dgm:cxn modelId="{3F0F825B-C835-44E7-8D0C-7EE8A3599830}" type="presOf" srcId="{60E09E93-5AB1-4261-AEAE-CB593B269BDB}" destId="{5D25DB41-AB17-40CD-A5C8-D74BBC46D094}" srcOrd="0" destOrd="0" presId="urn:microsoft.com/office/officeart/2005/8/layout/vList2"/>
    <dgm:cxn modelId="{E6D0FBD8-DDF4-4266-9A45-2EC5E574CAB6}" srcId="{E81E2DF3-F714-4132-99E0-7B247481705A}" destId="{ABF2317D-AD3C-4AD9-AE85-DBE5729F1846}" srcOrd="1" destOrd="0" parTransId="{F7BAAF36-FE67-4405-9685-739F3659DB5F}" sibTransId="{1EC0D9CC-79C7-4C3D-A786-B40C14115161}"/>
    <dgm:cxn modelId="{B248C787-04BA-493A-9E5F-5675DBD70FFE}" type="presOf" srcId="{ABF2317D-AD3C-4AD9-AE85-DBE5729F1846}" destId="{1F13495D-0B08-4550-9742-9E4B2CBA3D51}" srcOrd="0" destOrd="1" presId="urn:microsoft.com/office/officeart/2005/8/layout/vList2"/>
    <dgm:cxn modelId="{4FC8115D-4049-4305-9653-B961D649BC02}" type="presOf" srcId="{E81E2DF3-F714-4132-99E0-7B247481705A}" destId="{FCBF3E09-C6D2-4B4D-8FF3-4B7A8731524F}" srcOrd="0" destOrd="0" presId="urn:microsoft.com/office/officeart/2005/8/layout/vList2"/>
    <dgm:cxn modelId="{0DEE3817-B42F-4773-8E6F-377F4BBF3650}" type="presOf" srcId="{814DDA82-02C9-4ADF-8722-1E1CBBD0D5CE}" destId="{1F13495D-0B08-4550-9742-9E4B2CBA3D51}" srcOrd="0" destOrd="0" presId="urn:microsoft.com/office/officeart/2005/8/layout/vList2"/>
    <dgm:cxn modelId="{F569808E-F0DD-4D5D-9813-079ED3F58845}" srcId="{E81E2DF3-F714-4132-99E0-7B247481705A}" destId="{7005B1A2-4915-4249-B479-F76E326A33A1}" srcOrd="3" destOrd="0" parTransId="{E346561B-5429-41D5-AB9F-51E409A03B3D}" sibTransId="{DD924269-C999-418F-BACE-8AF6966A5AED}"/>
    <dgm:cxn modelId="{3D06C642-BE45-46D0-A4D5-343FDA0F1C04}" srcId="{E81E2DF3-F714-4132-99E0-7B247481705A}" destId="{386FF01E-390A-44A6-A66D-EE71BD678925}" srcOrd="2" destOrd="0" parTransId="{91B801CD-97E8-439B-AA5E-04C754F0DB58}" sibTransId="{8A64F0E4-6D3F-4682-8767-B036188D4E64}"/>
    <dgm:cxn modelId="{ECF7CD60-75D6-4E7B-A722-F894DE16D276}" type="presOf" srcId="{7005B1A2-4915-4249-B479-F76E326A33A1}" destId="{1F13495D-0B08-4550-9742-9E4B2CBA3D51}" srcOrd="0" destOrd="3" presId="urn:microsoft.com/office/officeart/2005/8/layout/vList2"/>
    <dgm:cxn modelId="{5CD593E9-1844-4D8A-BA5C-5AAE0AE8B0A4}" srcId="{E81E2DF3-F714-4132-99E0-7B247481705A}" destId="{814DDA82-02C9-4ADF-8722-1E1CBBD0D5CE}" srcOrd="0" destOrd="0" parTransId="{5431ADCE-8D4B-49DA-B071-51C35FDB9551}" sibTransId="{24F1CDB1-D5B6-4328-B5C2-8A9757ED04D5}"/>
    <dgm:cxn modelId="{22A407D0-AE68-432F-86AA-AE9841E075D6}" srcId="{60E09E93-5AB1-4261-AEAE-CB593B269BDB}" destId="{E81E2DF3-F714-4132-99E0-7B247481705A}" srcOrd="0" destOrd="0" parTransId="{92C60B28-42D6-4C66-936B-EE0A71B910CF}" sibTransId="{655199EF-37C3-4D4B-951C-30B68E8B9B33}"/>
    <dgm:cxn modelId="{E7DC66BB-487F-4E80-A30E-DF78DB368140}" type="presParOf" srcId="{5D25DB41-AB17-40CD-A5C8-D74BBC46D094}" destId="{FCBF3E09-C6D2-4B4D-8FF3-4B7A8731524F}" srcOrd="0" destOrd="0" presId="urn:microsoft.com/office/officeart/2005/8/layout/vList2"/>
    <dgm:cxn modelId="{4311DF70-B61F-467D-B59D-4074370EC5D0}" type="presParOf" srcId="{5D25DB41-AB17-40CD-A5C8-D74BBC46D094}" destId="{1F13495D-0B08-4550-9742-9E4B2CBA3D51}" srcOrd="1"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6E1E43-DC77-4DF5-97A7-BE8297102B40}"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zh-CN" altLang="en-US"/>
        </a:p>
      </dgm:t>
    </dgm:pt>
    <dgm:pt modelId="{6FBF0F2B-6D0C-470E-9DD6-ED4327E19036}">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网桥</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88BDFA9A-37DB-4F5E-803F-36858AF92B53}" cxnId="{9F9E1816-7136-4EAD-AC7B-9FC12B651495}"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76E0799-1C77-48E7-9F8F-2029D02A2294}" cxnId="{9F9E1816-7136-4EAD-AC7B-9FC12B651495}"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0A4438E-047E-4453-A74F-8BBAE67749BE}">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工作在数据链路层。</a:t>
          </a:r>
          <a:endParaRPr lang="zh-CN" altLang="en-US" sz="2000" b="1" dirty="0">
            <a:latin typeface="微软雅黑" panose="020B0503020204020204" pitchFamily="34" charset="-122"/>
            <a:ea typeface="微软雅黑" panose="020B0503020204020204" pitchFamily="34" charset="-122"/>
          </a:endParaRPr>
        </a:p>
      </dgm:t>
    </dgm:pt>
    <dgm:pt modelId="{9FF74A6E-8CAC-4097-BF5F-980512A618B4}" cxnId="{236BF05C-B0D3-4D96-B6CF-CADF31483E55}"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63E8B67-C16E-4E14-8DC0-DFFE8C0FF7CB}" cxnId="{236BF05C-B0D3-4D96-B6CF-CADF31483E55}"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EA28F79-6C66-41FE-8EEA-7BA2A33C4C1F}">
      <dgm:prSet phldrT="[文本]" custT="1"/>
      <dgm:spPr/>
      <dgm:t>
        <a:bodyPr/>
        <a:lstStyle/>
        <a:p>
          <a:r>
            <a:rPr lang="zh-CN" altLang="en-US" sz="2000" b="1" dirty="0" smtClean="0">
              <a:solidFill>
                <a:srgbClr val="000099"/>
              </a:solidFill>
              <a:latin typeface="微软雅黑" panose="020B0503020204020204" pitchFamily="34" charset="-122"/>
              <a:ea typeface="微软雅黑" panose="020B0503020204020204" pitchFamily="34" charset="-122"/>
            </a:rPr>
            <a:t>交换机</a:t>
          </a:r>
          <a:endParaRPr lang="zh-CN" altLang="en-US" sz="2000" b="1" dirty="0">
            <a:solidFill>
              <a:srgbClr val="000099"/>
            </a:solidFill>
            <a:latin typeface="微软雅黑" panose="020B0503020204020204" pitchFamily="34" charset="-122"/>
            <a:ea typeface="微软雅黑" panose="020B0503020204020204" pitchFamily="34" charset="-122"/>
          </a:endParaRPr>
        </a:p>
      </dgm:t>
    </dgm:pt>
    <dgm:pt modelId="{6BC136E0-9821-4AF8-88BF-F27F534C7EEF}" cxnId="{B9577611-7E7C-46DA-9037-70DF80DEC04E}"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A98B8E7-1B61-4028-8C74-2FCF2DACC316}" cxnId="{B9577611-7E7C-46DA-9037-70DF80DEC04E}"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08E7C3E-5AAC-4C93-8613-7B550324E44B}">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工作在数据链路层。</a:t>
          </a:r>
          <a:endParaRPr lang="zh-CN" altLang="en-US" sz="2000" b="1" dirty="0">
            <a:latin typeface="微软雅黑" panose="020B0503020204020204" pitchFamily="34" charset="-122"/>
            <a:ea typeface="微软雅黑" panose="020B0503020204020204" pitchFamily="34" charset="-122"/>
          </a:endParaRPr>
        </a:p>
      </dgm:t>
    </dgm:pt>
    <dgm:pt modelId="{3CDDBB60-C89F-4A41-A453-3CA57823F549}" cxnId="{60FFE8D7-693C-4210-A06C-B45306C8DC48}"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AD349BA6-01D1-498C-9A8E-6D50ABB32740}" cxnId="{60FFE8D7-693C-4210-A06C-B45306C8DC48}"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3D7A24BD-CC73-4BA6-95AB-A6BEC47ABE9C}">
      <dgm:prSet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根据 </a:t>
          </a:r>
          <a:r>
            <a:rPr lang="en-US" altLang="en-US"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帧的目的地址对收到的帧进行转发和过滤。或者转发，或者丢弃。</a:t>
          </a:r>
          <a:endParaRPr lang="zh-CN" altLang="en-US" sz="2000" b="1" dirty="0">
            <a:latin typeface="微软雅黑" panose="020B0503020204020204" pitchFamily="34" charset="-122"/>
            <a:ea typeface="微软雅黑" panose="020B0503020204020204" pitchFamily="34" charset="-122"/>
          </a:endParaRPr>
        </a:p>
      </dgm:t>
    </dgm:pt>
    <dgm:pt modelId="{D7B48A78-DEB0-4EDB-90B4-146D17F1650B}" cxnId="{0059E5B1-A948-4057-BDA0-098347C66CE4}" type="parTrans">
      <dgm:prSet/>
      <dgm:spPr/>
      <dgm:t>
        <a:bodyPr/>
        <a:lstStyle/>
        <a:p>
          <a:endParaRPr lang="zh-CN" altLang="en-US"/>
        </a:p>
      </dgm:t>
    </dgm:pt>
    <dgm:pt modelId="{A6B9A87C-0357-4A4A-95E8-7C8F56560CD6}" cxnId="{0059E5B1-A948-4057-BDA0-098347C66CE4}" type="sibTrans">
      <dgm:prSet/>
      <dgm:spPr/>
      <dgm:t>
        <a:bodyPr/>
        <a:lstStyle/>
        <a:p>
          <a:endParaRPr lang="zh-CN" altLang="en-US"/>
        </a:p>
      </dgm:t>
    </dgm:pt>
    <dgm:pt modelId="{CCF474DB-4B52-4B17-8863-D5594EEB30F4}">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可明显地提高以太网的性能。</a:t>
          </a:r>
          <a:endParaRPr lang="zh-CN" altLang="en-US" sz="2000" b="1" dirty="0">
            <a:latin typeface="微软雅黑" panose="020B0503020204020204" pitchFamily="34" charset="-122"/>
            <a:ea typeface="微软雅黑" panose="020B0503020204020204" pitchFamily="34" charset="-122"/>
          </a:endParaRPr>
        </a:p>
      </dgm:t>
    </dgm:pt>
    <dgm:pt modelId="{26E9EE1F-97A9-47B9-8B5D-92A6BE25297A}" cxnId="{145DE3B4-3E47-4A3B-8525-0AE54736F53F}" type="parTrans">
      <dgm:prSet/>
      <dgm:spPr/>
      <dgm:t>
        <a:bodyPr/>
        <a:lstStyle/>
        <a:p>
          <a:endParaRPr lang="zh-CN" altLang="en-US"/>
        </a:p>
      </dgm:t>
    </dgm:pt>
    <dgm:pt modelId="{687FEC73-C92A-4C08-AF12-D730BE1878A2}" cxnId="{145DE3B4-3E47-4A3B-8525-0AE54736F53F}" type="sibTrans">
      <dgm:prSet/>
      <dgm:spPr/>
      <dgm:t>
        <a:bodyPr/>
        <a:lstStyle/>
        <a:p>
          <a:endParaRPr lang="zh-CN" altLang="en-US"/>
        </a:p>
      </dgm:t>
    </dgm:pt>
    <dgm:pt modelId="{B6984FD9-D334-4A52-823F-25C182ED128B}">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多端口的网桥。</a:t>
          </a:r>
          <a:endParaRPr lang="zh-CN" altLang="en-US" sz="2000" b="1" dirty="0">
            <a:latin typeface="微软雅黑" panose="020B0503020204020204" pitchFamily="34" charset="-122"/>
            <a:ea typeface="微软雅黑" panose="020B0503020204020204" pitchFamily="34" charset="-122"/>
          </a:endParaRPr>
        </a:p>
      </dgm:t>
    </dgm:pt>
    <dgm:pt modelId="{4EF3C34F-B5CA-4734-9D3C-574CB54A5FC8}" cxnId="{E46C9F91-678A-4C9D-B0BF-C806F52D9990}" type="parTrans">
      <dgm:prSet/>
      <dgm:spPr/>
      <dgm:t>
        <a:bodyPr/>
        <a:lstStyle/>
        <a:p>
          <a:endParaRPr lang="zh-CN" altLang="en-US"/>
        </a:p>
      </dgm:t>
    </dgm:pt>
    <dgm:pt modelId="{459714D1-69EB-492E-9AF1-96D91B7CAC59}" cxnId="{E46C9F91-678A-4C9D-B0BF-C806F52D9990}" type="sibTrans">
      <dgm:prSet/>
      <dgm:spPr/>
      <dgm:t>
        <a:bodyPr/>
        <a:lstStyle/>
        <a:p>
          <a:endParaRPr lang="zh-CN" altLang="en-US"/>
        </a:p>
      </dgm:t>
    </dgm:pt>
    <dgm:pt modelId="{52B1A874-96A1-4E35-B958-0A7974A8C513}" type="pres">
      <dgm:prSet presAssocID="{A26E1E43-DC77-4DF5-97A7-BE8297102B40}" presName="Name0" presStyleCnt="0">
        <dgm:presLayoutVars>
          <dgm:dir/>
          <dgm:animLvl val="lvl"/>
          <dgm:resizeHandles val="exact"/>
        </dgm:presLayoutVars>
      </dgm:prSet>
      <dgm:spPr/>
      <dgm:t>
        <a:bodyPr/>
        <a:lstStyle/>
        <a:p>
          <a:endParaRPr lang="zh-CN" altLang="en-US"/>
        </a:p>
      </dgm:t>
    </dgm:pt>
    <dgm:pt modelId="{C00594F7-61AA-4B92-AD62-502AF1A711D7}" type="pres">
      <dgm:prSet presAssocID="{6FBF0F2B-6D0C-470E-9DD6-ED4327E19036}" presName="linNode" presStyleCnt="0"/>
      <dgm:spPr/>
    </dgm:pt>
    <dgm:pt modelId="{B903DF94-6FEE-4401-9797-6C1F42B1C9CC}" type="pres">
      <dgm:prSet presAssocID="{6FBF0F2B-6D0C-470E-9DD6-ED4327E19036}" presName="parentText" presStyleLbl="node1" presStyleIdx="0" presStyleCnt="2" custScaleX="56275">
        <dgm:presLayoutVars>
          <dgm:chMax val="1"/>
          <dgm:bulletEnabled val="1"/>
        </dgm:presLayoutVars>
      </dgm:prSet>
      <dgm:spPr/>
      <dgm:t>
        <a:bodyPr/>
        <a:lstStyle/>
        <a:p>
          <a:endParaRPr lang="zh-CN" altLang="en-US"/>
        </a:p>
      </dgm:t>
    </dgm:pt>
    <dgm:pt modelId="{CD1D3161-44F0-46C8-9775-F9F619010D1C}" type="pres">
      <dgm:prSet presAssocID="{6FBF0F2B-6D0C-470E-9DD6-ED4327E19036}" presName="descendantText" presStyleLbl="alignAccFollowNode1" presStyleIdx="0" presStyleCnt="2" custScaleX="110166">
        <dgm:presLayoutVars>
          <dgm:bulletEnabled val="1"/>
        </dgm:presLayoutVars>
      </dgm:prSet>
      <dgm:spPr/>
      <dgm:t>
        <a:bodyPr/>
        <a:lstStyle/>
        <a:p>
          <a:endParaRPr lang="zh-CN" altLang="en-US"/>
        </a:p>
      </dgm:t>
    </dgm:pt>
    <dgm:pt modelId="{D73C84C0-9DCB-4A15-B103-427A9A97A5FD}" type="pres">
      <dgm:prSet presAssocID="{076E0799-1C77-48E7-9F8F-2029D02A2294}" presName="sp" presStyleCnt="0"/>
      <dgm:spPr/>
    </dgm:pt>
    <dgm:pt modelId="{05F9B76C-DE49-4BF3-91D3-F8EBF7E3EB09}" type="pres">
      <dgm:prSet presAssocID="{0EA28F79-6C66-41FE-8EEA-7BA2A33C4C1F}" presName="linNode" presStyleCnt="0"/>
      <dgm:spPr/>
    </dgm:pt>
    <dgm:pt modelId="{E226D937-2558-4357-B724-B830C97D69FA}" type="pres">
      <dgm:prSet presAssocID="{0EA28F79-6C66-41FE-8EEA-7BA2A33C4C1F}" presName="parentText" presStyleLbl="node1" presStyleIdx="1" presStyleCnt="2" custScaleX="56275">
        <dgm:presLayoutVars>
          <dgm:chMax val="1"/>
          <dgm:bulletEnabled val="1"/>
        </dgm:presLayoutVars>
      </dgm:prSet>
      <dgm:spPr/>
      <dgm:t>
        <a:bodyPr/>
        <a:lstStyle/>
        <a:p>
          <a:endParaRPr lang="zh-CN" altLang="en-US"/>
        </a:p>
      </dgm:t>
    </dgm:pt>
    <dgm:pt modelId="{49D409B5-470A-4824-A486-F28F43FEC9BC}" type="pres">
      <dgm:prSet presAssocID="{0EA28F79-6C66-41FE-8EEA-7BA2A33C4C1F}" presName="descendantText" presStyleLbl="alignAccFollowNode1" presStyleIdx="1" presStyleCnt="2" custScaleX="110166">
        <dgm:presLayoutVars>
          <dgm:bulletEnabled val="1"/>
        </dgm:presLayoutVars>
      </dgm:prSet>
      <dgm:spPr/>
      <dgm:t>
        <a:bodyPr/>
        <a:lstStyle/>
        <a:p>
          <a:endParaRPr lang="zh-CN" altLang="en-US"/>
        </a:p>
      </dgm:t>
    </dgm:pt>
  </dgm:ptLst>
  <dgm:cxnLst>
    <dgm:cxn modelId="{EAFBFE3B-4024-474C-A029-9E0DB22BD2F4}" type="presOf" srcId="{508E7C3E-5AAC-4C93-8613-7B550324E44B}" destId="{49D409B5-470A-4824-A486-F28F43FEC9BC}" srcOrd="0" destOrd="0" presId="urn:microsoft.com/office/officeart/2005/8/layout/vList5"/>
    <dgm:cxn modelId="{145DE3B4-3E47-4A3B-8525-0AE54736F53F}" srcId="{0EA28F79-6C66-41FE-8EEA-7BA2A33C4C1F}" destId="{CCF474DB-4B52-4B17-8863-D5594EEB30F4}" srcOrd="2" destOrd="0" parTransId="{26E9EE1F-97A9-47B9-8B5D-92A6BE25297A}" sibTransId="{687FEC73-C92A-4C08-AF12-D730BE1878A2}"/>
    <dgm:cxn modelId="{328E1074-5789-4D41-8FEE-CDC1DF8C4C74}" type="presOf" srcId="{A26E1E43-DC77-4DF5-97A7-BE8297102B40}" destId="{52B1A874-96A1-4E35-B958-0A7974A8C513}" srcOrd="0" destOrd="0" presId="urn:microsoft.com/office/officeart/2005/8/layout/vList5"/>
    <dgm:cxn modelId="{AFAF0979-7DDA-44A4-989A-A1CC45DA5A15}" type="presOf" srcId="{B6984FD9-D334-4A52-823F-25C182ED128B}" destId="{49D409B5-470A-4824-A486-F28F43FEC9BC}" srcOrd="0" destOrd="1" presId="urn:microsoft.com/office/officeart/2005/8/layout/vList5"/>
    <dgm:cxn modelId="{236BF05C-B0D3-4D96-B6CF-CADF31483E55}" srcId="{6FBF0F2B-6D0C-470E-9DD6-ED4327E19036}" destId="{10A4438E-047E-4453-A74F-8BBAE67749BE}" srcOrd="0" destOrd="0" parTransId="{9FF74A6E-8CAC-4097-BF5F-980512A618B4}" sibTransId="{D63E8B67-C16E-4E14-8DC0-DFFE8C0FF7CB}"/>
    <dgm:cxn modelId="{F83CFA0F-D71B-4951-87AB-35C9A3566FC9}" type="presOf" srcId="{10A4438E-047E-4453-A74F-8BBAE67749BE}" destId="{CD1D3161-44F0-46C8-9775-F9F619010D1C}" srcOrd="0" destOrd="0" presId="urn:microsoft.com/office/officeart/2005/8/layout/vList5"/>
    <dgm:cxn modelId="{F7D5F396-DB31-41D8-8AA3-D46BE1E69D9A}" type="presOf" srcId="{CCF474DB-4B52-4B17-8863-D5594EEB30F4}" destId="{49D409B5-470A-4824-A486-F28F43FEC9BC}" srcOrd="0" destOrd="2" presId="urn:microsoft.com/office/officeart/2005/8/layout/vList5"/>
    <dgm:cxn modelId="{0059E5B1-A948-4057-BDA0-098347C66CE4}" srcId="{6FBF0F2B-6D0C-470E-9DD6-ED4327E19036}" destId="{3D7A24BD-CC73-4BA6-95AB-A6BEC47ABE9C}" srcOrd="1" destOrd="0" parTransId="{D7B48A78-DEB0-4EDB-90B4-146D17F1650B}" sibTransId="{A6B9A87C-0357-4A4A-95E8-7C8F56560CD6}"/>
    <dgm:cxn modelId="{60FFE8D7-693C-4210-A06C-B45306C8DC48}" srcId="{0EA28F79-6C66-41FE-8EEA-7BA2A33C4C1F}" destId="{508E7C3E-5AAC-4C93-8613-7B550324E44B}" srcOrd="0" destOrd="0" parTransId="{3CDDBB60-C89F-4A41-A453-3CA57823F549}" sibTransId="{AD349BA6-01D1-498C-9A8E-6D50ABB32740}"/>
    <dgm:cxn modelId="{9F9E1816-7136-4EAD-AC7B-9FC12B651495}" srcId="{A26E1E43-DC77-4DF5-97A7-BE8297102B40}" destId="{6FBF0F2B-6D0C-470E-9DD6-ED4327E19036}" srcOrd="0" destOrd="0" parTransId="{88BDFA9A-37DB-4F5E-803F-36858AF92B53}" sibTransId="{076E0799-1C77-48E7-9F8F-2029D02A2294}"/>
    <dgm:cxn modelId="{DF1FA171-AFF5-4AAA-9D90-F26069DEEC5D}" type="presOf" srcId="{6FBF0F2B-6D0C-470E-9DD6-ED4327E19036}" destId="{B903DF94-6FEE-4401-9797-6C1F42B1C9CC}" srcOrd="0" destOrd="0" presId="urn:microsoft.com/office/officeart/2005/8/layout/vList5"/>
    <dgm:cxn modelId="{9607B858-EBDB-47D5-9016-2BD702F588AD}" type="presOf" srcId="{3D7A24BD-CC73-4BA6-95AB-A6BEC47ABE9C}" destId="{CD1D3161-44F0-46C8-9775-F9F619010D1C}" srcOrd="0" destOrd="1" presId="urn:microsoft.com/office/officeart/2005/8/layout/vList5"/>
    <dgm:cxn modelId="{37FA9762-D989-4850-9B32-CCE71EA5FE64}" type="presOf" srcId="{0EA28F79-6C66-41FE-8EEA-7BA2A33C4C1F}" destId="{E226D937-2558-4357-B724-B830C97D69FA}" srcOrd="0" destOrd="0" presId="urn:microsoft.com/office/officeart/2005/8/layout/vList5"/>
    <dgm:cxn modelId="{B9577611-7E7C-46DA-9037-70DF80DEC04E}" srcId="{A26E1E43-DC77-4DF5-97A7-BE8297102B40}" destId="{0EA28F79-6C66-41FE-8EEA-7BA2A33C4C1F}" srcOrd="1" destOrd="0" parTransId="{6BC136E0-9821-4AF8-88BF-F27F534C7EEF}" sibTransId="{CA98B8E7-1B61-4028-8C74-2FCF2DACC316}"/>
    <dgm:cxn modelId="{E46C9F91-678A-4C9D-B0BF-C806F52D9990}" srcId="{0EA28F79-6C66-41FE-8EEA-7BA2A33C4C1F}" destId="{B6984FD9-D334-4A52-823F-25C182ED128B}" srcOrd="1" destOrd="0" parTransId="{4EF3C34F-B5CA-4734-9D3C-574CB54A5FC8}" sibTransId="{459714D1-69EB-492E-9AF1-96D91B7CAC59}"/>
    <dgm:cxn modelId="{47FFF8B7-6129-4A67-B236-C27689EBA1CA}" type="presParOf" srcId="{52B1A874-96A1-4E35-B958-0A7974A8C513}" destId="{C00594F7-61AA-4B92-AD62-502AF1A711D7}" srcOrd="0" destOrd="0" presId="urn:microsoft.com/office/officeart/2005/8/layout/vList5"/>
    <dgm:cxn modelId="{D9D6C643-95FA-4D7A-BAF5-3909BD32DFA5}" type="presParOf" srcId="{C00594F7-61AA-4B92-AD62-502AF1A711D7}" destId="{B903DF94-6FEE-4401-9797-6C1F42B1C9CC}" srcOrd="0" destOrd="0" presId="urn:microsoft.com/office/officeart/2005/8/layout/vList5"/>
    <dgm:cxn modelId="{22761CC4-18BC-4BC1-A323-8ED1D0F99AC2}" type="presParOf" srcId="{C00594F7-61AA-4B92-AD62-502AF1A711D7}" destId="{CD1D3161-44F0-46C8-9775-F9F619010D1C}" srcOrd="1" destOrd="0" presId="urn:microsoft.com/office/officeart/2005/8/layout/vList5"/>
    <dgm:cxn modelId="{DB072BE1-65A5-4775-98DF-4AC90F7D1D56}" type="presParOf" srcId="{52B1A874-96A1-4E35-B958-0A7974A8C513}" destId="{D73C84C0-9DCB-4A15-B103-427A9A97A5FD}" srcOrd="1" destOrd="0" presId="urn:microsoft.com/office/officeart/2005/8/layout/vList5"/>
    <dgm:cxn modelId="{56A5CD03-F2BD-4CD6-BAE2-B3E90C79C641}" type="presParOf" srcId="{52B1A874-96A1-4E35-B958-0A7974A8C513}" destId="{05F9B76C-DE49-4BF3-91D3-F8EBF7E3EB09}" srcOrd="2" destOrd="0" presId="urn:microsoft.com/office/officeart/2005/8/layout/vList5"/>
    <dgm:cxn modelId="{CE35B43C-66F9-41A1-B924-623A233AC40F}" type="presParOf" srcId="{05F9B76C-DE49-4BF3-91D3-F8EBF7E3EB09}" destId="{E226D937-2558-4357-B724-B830C97D69FA}" srcOrd="0" destOrd="0" presId="urn:microsoft.com/office/officeart/2005/8/layout/vList5"/>
    <dgm:cxn modelId="{996B1104-13A5-4C45-9AE3-1E7D44118FAE}" type="presParOf" srcId="{05F9B76C-DE49-4BF3-91D3-F8EBF7E3EB09}" destId="{49D409B5-470A-4824-A486-F28F43FEC9BC}"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C27A94-954A-4481-B3F6-B83EA60541B3}" type="doc">
      <dgm:prSet loTypeId="urn:microsoft.com/office/officeart/2005/8/layout/hierarchy3" loCatId="relationship" qsTypeId="urn:microsoft.com/office/officeart/2005/8/quickstyle/simple1" qsCatId="simple" csTypeId="urn:microsoft.com/office/officeart/2005/8/colors/colorful2" csCatId="colorful" phldr="1"/>
      <dgm:spPr/>
      <dgm:t>
        <a:bodyPr/>
        <a:lstStyle/>
        <a:p>
          <a:endParaRPr lang="zh-CN" altLang="en-US"/>
        </a:p>
      </dgm:t>
    </dgm:pt>
    <dgm:pt modelId="{40C0455D-1064-49E4-9A00-983B5767CA01}">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早期</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9270F241-DEC4-45A1-8F48-2E8EE913E24D}" cxnId="{F64C3117-CF70-4429-91CD-12C70AB9B0B7}"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ED0F908-9F7D-4CFB-AD0A-9312A1B5543B}" cxnId="{F64C3117-CF70-4429-91CD-12C70AB9B0B7}"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6DCB5387-8A23-4403-AA53-ED0AAC4F56E3}">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采用无源的总线结构。</a:t>
          </a:r>
          <a:endParaRPr lang="zh-CN" altLang="en-US" sz="1600" b="1" dirty="0">
            <a:latin typeface="微软雅黑" panose="020B0503020204020204" pitchFamily="34" charset="-122"/>
            <a:ea typeface="微软雅黑" panose="020B0503020204020204" pitchFamily="34" charset="-122"/>
          </a:endParaRPr>
        </a:p>
      </dgm:t>
    </dgm:pt>
    <dgm:pt modelId="{1455E256-19AB-4BF8-88B2-38A6D002FD26}" cxnId="{96F688E7-5334-454E-9EB5-36B21C3CAFD5}"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2DB5380-26FF-4C9B-BC9B-69ED9090CD8A}" cxnId="{96F688E7-5334-454E-9EB5-36B21C3CAFD5}"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281F5AC-ACE7-413D-A360-E152D1ADBBA0}">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协议，以半双工方式工作。</a:t>
          </a:r>
          <a:endParaRPr lang="zh-CN" altLang="en-US" sz="1600" b="1" dirty="0">
            <a:latin typeface="微软雅黑" panose="020B0503020204020204" pitchFamily="34" charset="-122"/>
            <a:ea typeface="微软雅黑" panose="020B0503020204020204" pitchFamily="34" charset="-122"/>
          </a:endParaRPr>
        </a:p>
      </dgm:t>
    </dgm:pt>
    <dgm:pt modelId="{0B141FF8-619E-43C3-861C-D65B2AF7407B}" cxnId="{CD8AEAFE-4DC4-4BAA-AF5A-A365173EF378}"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53734F9-9C96-4E12-AFBA-E5113155A612}" cxnId="{CD8AEAFE-4DC4-4BAA-AF5A-A365173EF378}"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3F0BA53-C6FA-410C-BBC4-1AC1D02879E4}">
      <dgm:prSet phldrT="[文本]" custT="1"/>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现在</a:t>
          </a:r>
          <a:endParaRPr lang="zh-CN" altLang="en-US" sz="2000" b="1" dirty="0">
            <a:solidFill>
              <a:schemeClr val="tx1"/>
            </a:solidFill>
            <a:latin typeface="微软雅黑" panose="020B0503020204020204" pitchFamily="34" charset="-122"/>
            <a:ea typeface="微软雅黑" panose="020B0503020204020204" pitchFamily="34" charset="-122"/>
          </a:endParaRPr>
        </a:p>
      </dgm:t>
    </dgm:pt>
    <dgm:pt modelId="{ED485591-0D13-4BB0-ACA3-A60D1D638C8D}" cxnId="{BC5CD081-0762-4131-8C45-5576913AFE7A}"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54CFAF2-1BC3-4E27-88C6-BE56B27F6856}" cxnId="{BC5CD081-0762-4131-8C45-5576913AFE7A}"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2F70EC7-A9E3-4B72-B63F-A840A6D294D4}">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以太网交换机为中心的星形结构</a:t>
          </a:r>
          <a:endParaRPr lang="zh-CN" altLang="en-US" sz="1600" b="1" dirty="0">
            <a:latin typeface="微软雅黑" panose="020B0503020204020204" pitchFamily="34" charset="-122"/>
            <a:ea typeface="微软雅黑" panose="020B0503020204020204" pitchFamily="34" charset="-122"/>
          </a:endParaRPr>
        </a:p>
      </dgm:t>
    </dgm:pt>
    <dgm:pt modelId="{A9645F84-0C8B-412D-9939-024B1CD43472}" cxnId="{7EDADEB5-7972-47EC-A6D1-D857E7A5686D}"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27C14EC-0644-4590-8A24-3CF9AA1E7052}" cxnId="{7EDADEB5-7972-47EC-A6D1-D857E7A5686D}"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7DCDF8E-1547-4F7A-8491-8BC7A9CC6377}">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不使用共享总线，没有碰撞问题，不使用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协议，以全双工方式工作。但仍然采用以太网的帧结构。</a:t>
          </a:r>
          <a:endParaRPr lang="zh-CN" altLang="en-US" sz="1600" b="1" dirty="0">
            <a:latin typeface="微软雅黑" panose="020B0503020204020204" pitchFamily="34" charset="-122"/>
            <a:ea typeface="微软雅黑" panose="020B0503020204020204" pitchFamily="34" charset="-122"/>
          </a:endParaRPr>
        </a:p>
      </dgm:t>
    </dgm:pt>
    <dgm:pt modelId="{B61E462D-432B-487E-9ED1-CA5C6F17EB66}" cxnId="{18781BDE-274E-4806-B567-665833A09241}"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BB18B872-5B8D-4E4C-B0F1-DD7FBA2067F0}" cxnId="{18781BDE-274E-4806-B567-665833A09241}"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8108C2C-254F-4821-A52D-ABC4FFE4C654}" type="pres">
      <dgm:prSet presAssocID="{9CC27A94-954A-4481-B3F6-B83EA60541B3}" presName="diagram" presStyleCnt="0">
        <dgm:presLayoutVars>
          <dgm:chPref val="1"/>
          <dgm:dir/>
          <dgm:animOne val="branch"/>
          <dgm:animLvl val="lvl"/>
          <dgm:resizeHandles/>
        </dgm:presLayoutVars>
      </dgm:prSet>
      <dgm:spPr/>
      <dgm:t>
        <a:bodyPr/>
        <a:lstStyle/>
        <a:p>
          <a:endParaRPr lang="zh-CN" altLang="en-US"/>
        </a:p>
      </dgm:t>
    </dgm:pt>
    <dgm:pt modelId="{4C245170-3BF4-45EA-8BB5-32DE6F52F1D7}" type="pres">
      <dgm:prSet presAssocID="{40C0455D-1064-49E4-9A00-983B5767CA01}" presName="root" presStyleCnt="0"/>
      <dgm:spPr/>
    </dgm:pt>
    <dgm:pt modelId="{BB30EBE4-29AF-4D48-A64B-3BF641F236A4}" type="pres">
      <dgm:prSet presAssocID="{40C0455D-1064-49E4-9A00-983B5767CA01}" presName="rootComposite" presStyleCnt="0"/>
      <dgm:spPr/>
    </dgm:pt>
    <dgm:pt modelId="{F85169B6-4EC1-4540-AA86-FA8B88FF50A0}" type="pres">
      <dgm:prSet presAssocID="{40C0455D-1064-49E4-9A00-983B5767CA01}" presName="rootText" presStyleLbl="node1" presStyleIdx="0" presStyleCnt="2"/>
      <dgm:spPr/>
      <dgm:t>
        <a:bodyPr/>
        <a:lstStyle/>
        <a:p>
          <a:endParaRPr lang="zh-CN" altLang="en-US"/>
        </a:p>
      </dgm:t>
    </dgm:pt>
    <dgm:pt modelId="{0425CC3C-0CCB-4691-A203-BE5A451AB0E3}" type="pres">
      <dgm:prSet presAssocID="{40C0455D-1064-49E4-9A00-983B5767CA01}" presName="rootConnector" presStyleLbl="node1" presStyleIdx="0" presStyleCnt="2"/>
      <dgm:spPr/>
      <dgm:t>
        <a:bodyPr/>
        <a:lstStyle/>
        <a:p>
          <a:endParaRPr lang="zh-CN" altLang="en-US"/>
        </a:p>
      </dgm:t>
    </dgm:pt>
    <dgm:pt modelId="{645A1321-FFAE-4BD0-B911-8B9C1810FD87}" type="pres">
      <dgm:prSet presAssocID="{40C0455D-1064-49E4-9A00-983B5767CA01}" presName="childShape" presStyleCnt="0"/>
      <dgm:spPr/>
    </dgm:pt>
    <dgm:pt modelId="{919FD86C-7BEC-4278-B7AD-1913682A2F37}" type="pres">
      <dgm:prSet presAssocID="{1455E256-19AB-4BF8-88B2-38A6D002FD26}" presName="Name13" presStyleLbl="parChTrans1D2" presStyleIdx="0" presStyleCnt="4"/>
      <dgm:spPr/>
      <dgm:t>
        <a:bodyPr/>
        <a:lstStyle/>
        <a:p>
          <a:endParaRPr lang="zh-CN" altLang="en-US"/>
        </a:p>
      </dgm:t>
    </dgm:pt>
    <dgm:pt modelId="{B13B4698-642A-467F-B72A-FD3C89710013}" type="pres">
      <dgm:prSet presAssocID="{6DCB5387-8A23-4403-AA53-ED0AAC4F56E3}" presName="childText" presStyleLbl="bgAcc1" presStyleIdx="0" presStyleCnt="4" custScaleX="556723" custScaleY="100913" custLinFactNeighborY="29368">
        <dgm:presLayoutVars>
          <dgm:bulletEnabled val="1"/>
        </dgm:presLayoutVars>
      </dgm:prSet>
      <dgm:spPr/>
      <dgm:t>
        <a:bodyPr/>
        <a:lstStyle/>
        <a:p>
          <a:endParaRPr lang="zh-CN" altLang="en-US"/>
        </a:p>
      </dgm:t>
    </dgm:pt>
    <dgm:pt modelId="{CA079974-B685-4555-B2E2-4F39DD6E80BF}" type="pres">
      <dgm:prSet presAssocID="{0B141FF8-619E-43C3-861C-D65B2AF7407B}" presName="Name13" presStyleLbl="parChTrans1D2" presStyleIdx="1" presStyleCnt="4"/>
      <dgm:spPr/>
      <dgm:t>
        <a:bodyPr/>
        <a:lstStyle/>
        <a:p>
          <a:endParaRPr lang="zh-CN" altLang="en-US"/>
        </a:p>
      </dgm:t>
    </dgm:pt>
    <dgm:pt modelId="{36FCCA39-B41D-47A5-A52E-DF17978138FB}" type="pres">
      <dgm:prSet presAssocID="{C281F5AC-ACE7-413D-A360-E152D1ADBBA0}" presName="childText" presStyleLbl="bgAcc1" presStyleIdx="1" presStyleCnt="4" custScaleX="556723" custScaleY="256870" custLinFactNeighborY="39937">
        <dgm:presLayoutVars>
          <dgm:bulletEnabled val="1"/>
        </dgm:presLayoutVars>
      </dgm:prSet>
      <dgm:spPr/>
      <dgm:t>
        <a:bodyPr/>
        <a:lstStyle/>
        <a:p>
          <a:endParaRPr lang="zh-CN" altLang="en-US"/>
        </a:p>
      </dgm:t>
    </dgm:pt>
    <dgm:pt modelId="{FAD24F39-3424-4080-9A4E-1B4E474EF911}" type="pres">
      <dgm:prSet presAssocID="{E3F0BA53-C6FA-410C-BBC4-1AC1D02879E4}" presName="root" presStyleCnt="0"/>
      <dgm:spPr/>
    </dgm:pt>
    <dgm:pt modelId="{789A283C-A483-45F9-9E23-DE4858FE30BC}" type="pres">
      <dgm:prSet presAssocID="{E3F0BA53-C6FA-410C-BBC4-1AC1D02879E4}" presName="rootComposite" presStyleCnt="0"/>
      <dgm:spPr/>
    </dgm:pt>
    <dgm:pt modelId="{D4267040-A3DC-45E3-9016-9C9CBF8A9C8F}" type="pres">
      <dgm:prSet presAssocID="{E3F0BA53-C6FA-410C-BBC4-1AC1D02879E4}" presName="rootText" presStyleLbl="node1" presStyleIdx="1" presStyleCnt="2"/>
      <dgm:spPr/>
      <dgm:t>
        <a:bodyPr/>
        <a:lstStyle/>
        <a:p>
          <a:endParaRPr lang="zh-CN" altLang="en-US"/>
        </a:p>
      </dgm:t>
    </dgm:pt>
    <dgm:pt modelId="{B04C9F55-A052-4CA7-9658-B5BC6AF0C82A}" type="pres">
      <dgm:prSet presAssocID="{E3F0BA53-C6FA-410C-BBC4-1AC1D02879E4}" presName="rootConnector" presStyleLbl="node1" presStyleIdx="1" presStyleCnt="2"/>
      <dgm:spPr/>
      <dgm:t>
        <a:bodyPr/>
        <a:lstStyle/>
        <a:p>
          <a:endParaRPr lang="zh-CN" altLang="en-US"/>
        </a:p>
      </dgm:t>
    </dgm:pt>
    <dgm:pt modelId="{3BACF1F0-26CD-443A-8A21-97BD07D6B88B}" type="pres">
      <dgm:prSet presAssocID="{E3F0BA53-C6FA-410C-BBC4-1AC1D02879E4}" presName="childShape" presStyleCnt="0"/>
      <dgm:spPr/>
    </dgm:pt>
    <dgm:pt modelId="{C3CC8B47-F884-4F30-BCE7-1832CF640A69}" type="pres">
      <dgm:prSet presAssocID="{A9645F84-0C8B-412D-9939-024B1CD43472}" presName="Name13" presStyleLbl="parChTrans1D2" presStyleIdx="2" presStyleCnt="4"/>
      <dgm:spPr/>
      <dgm:t>
        <a:bodyPr/>
        <a:lstStyle/>
        <a:p>
          <a:endParaRPr lang="zh-CN" altLang="en-US"/>
        </a:p>
      </dgm:t>
    </dgm:pt>
    <dgm:pt modelId="{36229D57-F712-4EBC-9B8C-05B74EB642B6}" type="pres">
      <dgm:prSet presAssocID="{52F70EC7-A9E3-4B72-B63F-A840A6D294D4}" presName="childText" presStyleLbl="bgAcc1" presStyleIdx="2" presStyleCnt="4" custScaleX="556723" custScaleY="100913" custLinFactNeighborY="29368">
        <dgm:presLayoutVars>
          <dgm:bulletEnabled val="1"/>
        </dgm:presLayoutVars>
      </dgm:prSet>
      <dgm:spPr/>
      <dgm:t>
        <a:bodyPr/>
        <a:lstStyle/>
        <a:p>
          <a:endParaRPr lang="zh-CN" altLang="en-US"/>
        </a:p>
      </dgm:t>
    </dgm:pt>
    <dgm:pt modelId="{150860FB-44A7-4B9F-8034-51864D54BB4B}" type="pres">
      <dgm:prSet presAssocID="{B61E462D-432B-487E-9ED1-CA5C6F17EB66}" presName="Name13" presStyleLbl="parChTrans1D2" presStyleIdx="3" presStyleCnt="4"/>
      <dgm:spPr/>
      <dgm:t>
        <a:bodyPr/>
        <a:lstStyle/>
        <a:p>
          <a:endParaRPr lang="zh-CN" altLang="en-US"/>
        </a:p>
      </dgm:t>
    </dgm:pt>
    <dgm:pt modelId="{ECA36131-525A-42DC-A052-C434DEDDC7FB}" type="pres">
      <dgm:prSet presAssocID="{47DCDF8E-1547-4F7A-8491-8BC7A9CC6377}" presName="childText" presStyleLbl="bgAcc1" presStyleIdx="3" presStyleCnt="4" custScaleX="556723" custScaleY="256870" custLinFactNeighborY="42245">
        <dgm:presLayoutVars>
          <dgm:bulletEnabled val="1"/>
        </dgm:presLayoutVars>
      </dgm:prSet>
      <dgm:spPr/>
      <dgm:t>
        <a:bodyPr/>
        <a:lstStyle/>
        <a:p>
          <a:endParaRPr lang="zh-CN" altLang="en-US"/>
        </a:p>
      </dgm:t>
    </dgm:pt>
  </dgm:ptLst>
  <dgm:cxnLst>
    <dgm:cxn modelId="{9CEB597B-C1CF-4FB4-B400-790E7F7523D9}" type="presOf" srcId="{52F70EC7-A9E3-4B72-B63F-A840A6D294D4}" destId="{36229D57-F712-4EBC-9B8C-05B74EB642B6}" srcOrd="0" destOrd="0" presId="urn:microsoft.com/office/officeart/2005/8/layout/hierarchy3"/>
    <dgm:cxn modelId="{04603072-B5A2-4655-AE42-4A59B68382E5}" type="presOf" srcId="{E3F0BA53-C6FA-410C-BBC4-1AC1D02879E4}" destId="{B04C9F55-A052-4CA7-9658-B5BC6AF0C82A}" srcOrd="1" destOrd="0" presId="urn:microsoft.com/office/officeart/2005/8/layout/hierarchy3"/>
    <dgm:cxn modelId="{BBA0A574-7335-4C76-9B4A-EDE3DB65A809}" type="presOf" srcId="{40C0455D-1064-49E4-9A00-983B5767CA01}" destId="{F85169B6-4EC1-4540-AA86-FA8B88FF50A0}" srcOrd="0" destOrd="0" presId="urn:microsoft.com/office/officeart/2005/8/layout/hierarchy3"/>
    <dgm:cxn modelId="{7EDADEB5-7972-47EC-A6D1-D857E7A5686D}" srcId="{E3F0BA53-C6FA-410C-BBC4-1AC1D02879E4}" destId="{52F70EC7-A9E3-4B72-B63F-A840A6D294D4}" srcOrd="0" destOrd="0" parTransId="{A9645F84-0C8B-412D-9939-024B1CD43472}" sibTransId="{E27C14EC-0644-4590-8A24-3CF9AA1E7052}"/>
    <dgm:cxn modelId="{18781BDE-274E-4806-B567-665833A09241}" srcId="{E3F0BA53-C6FA-410C-BBC4-1AC1D02879E4}" destId="{47DCDF8E-1547-4F7A-8491-8BC7A9CC6377}" srcOrd="1" destOrd="0" parTransId="{B61E462D-432B-487E-9ED1-CA5C6F17EB66}" sibTransId="{BB18B872-5B8D-4E4C-B0F1-DD7FBA2067F0}"/>
    <dgm:cxn modelId="{F64C3117-CF70-4429-91CD-12C70AB9B0B7}" srcId="{9CC27A94-954A-4481-B3F6-B83EA60541B3}" destId="{40C0455D-1064-49E4-9A00-983B5767CA01}" srcOrd="0" destOrd="0" parTransId="{9270F241-DEC4-45A1-8F48-2E8EE913E24D}" sibTransId="{5ED0F908-9F7D-4CFB-AD0A-9312A1B5543B}"/>
    <dgm:cxn modelId="{E8377A6C-21AA-4B9A-8261-180113802782}" type="presOf" srcId="{B61E462D-432B-487E-9ED1-CA5C6F17EB66}" destId="{150860FB-44A7-4B9F-8034-51864D54BB4B}" srcOrd="0" destOrd="0" presId="urn:microsoft.com/office/officeart/2005/8/layout/hierarchy3"/>
    <dgm:cxn modelId="{BC5CD081-0762-4131-8C45-5576913AFE7A}" srcId="{9CC27A94-954A-4481-B3F6-B83EA60541B3}" destId="{E3F0BA53-C6FA-410C-BBC4-1AC1D02879E4}" srcOrd="1" destOrd="0" parTransId="{ED485591-0D13-4BB0-ACA3-A60D1D638C8D}" sibTransId="{454CFAF2-1BC3-4E27-88C6-BE56B27F6856}"/>
    <dgm:cxn modelId="{3CB193C7-BCD2-4D40-82BD-E760890270DF}" type="presOf" srcId="{47DCDF8E-1547-4F7A-8491-8BC7A9CC6377}" destId="{ECA36131-525A-42DC-A052-C434DEDDC7FB}" srcOrd="0" destOrd="0" presId="urn:microsoft.com/office/officeart/2005/8/layout/hierarchy3"/>
    <dgm:cxn modelId="{59BEEB5B-2F36-473A-B9A2-625B0FA5431A}" type="presOf" srcId="{40C0455D-1064-49E4-9A00-983B5767CA01}" destId="{0425CC3C-0CCB-4691-A203-BE5A451AB0E3}" srcOrd="1" destOrd="0" presId="urn:microsoft.com/office/officeart/2005/8/layout/hierarchy3"/>
    <dgm:cxn modelId="{0D0BDD20-879A-45D5-B4CC-475FDF5F25B8}" type="presOf" srcId="{1455E256-19AB-4BF8-88B2-38A6D002FD26}" destId="{919FD86C-7BEC-4278-B7AD-1913682A2F37}" srcOrd="0" destOrd="0" presId="urn:microsoft.com/office/officeart/2005/8/layout/hierarchy3"/>
    <dgm:cxn modelId="{96F688E7-5334-454E-9EB5-36B21C3CAFD5}" srcId="{40C0455D-1064-49E4-9A00-983B5767CA01}" destId="{6DCB5387-8A23-4403-AA53-ED0AAC4F56E3}" srcOrd="0" destOrd="0" parTransId="{1455E256-19AB-4BF8-88B2-38A6D002FD26}" sibTransId="{D2DB5380-26FF-4C9B-BC9B-69ED9090CD8A}"/>
    <dgm:cxn modelId="{CD8AEAFE-4DC4-4BAA-AF5A-A365173EF378}" srcId="{40C0455D-1064-49E4-9A00-983B5767CA01}" destId="{C281F5AC-ACE7-413D-A360-E152D1ADBBA0}" srcOrd="1" destOrd="0" parTransId="{0B141FF8-619E-43C3-861C-D65B2AF7407B}" sibTransId="{E53734F9-9C96-4E12-AFBA-E5113155A612}"/>
    <dgm:cxn modelId="{D927FB32-BCD1-45FA-9F2B-B864F8424D5D}" type="presOf" srcId="{C281F5AC-ACE7-413D-A360-E152D1ADBBA0}" destId="{36FCCA39-B41D-47A5-A52E-DF17978138FB}" srcOrd="0" destOrd="0" presId="urn:microsoft.com/office/officeart/2005/8/layout/hierarchy3"/>
    <dgm:cxn modelId="{D336C69A-EC58-44DF-8D23-41F18260B332}" type="presOf" srcId="{A9645F84-0C8B-412D-9939-024B1CD43472}" destId="{C3CC8B47-F884-4F30-BCE7-1832CF640A69}" srcOrd="0" destOrd="0" presId="urn:microsoft.com/office/officeart/2005/8/layout/hierarchy3"/>
    <dgm:cxn modelId="{010BE159-0BD1-4DE7-804C-EF80E1C540C9}" type="presOf" srcId="{0B141FF8-619E-43C3-861C-D65B2AF7407B}" destId="{CA079974-B685-4555-B2E2-4F39DD6E80BF}" srcOrd="0" destOrd="0" presId="urn:microsoft.com/office/officeart/2005/8/layout/hierarchy3"/>
    <dgm:cxn modelId="{BBB6E45E-A189-472D-A111-E0718EF1A02B}" type="presOf" srcId="{9CC27A94-954A-4481-B3F6-B83EA60541B3}" destId="{18108C2C-254F-4821-A52D-ABC4FFE4C654}" srcOrd="0" destOrd="0" presId="urn:microsoft.com/office/officeart/2005/8/layout/hierarchy3"/>
    <dgm:cxn modelId="{D2BC289E-E153-4E48-86D6-7B36CB35AB9D}" type="presOf" srcId="{6DCB5387-8A23-4403-AA53-ED0AAC4F56E3}" destId="{B13B4698-642A-467F-B72A-FD3C89710013}" srcOrd="0" destOrd="0" presId="urn:microsoft.com/office/officeart/2005/8/layout/hierarchy3"/>
    <dgm:cxn modelId="{09DC199B-93BA-47F5-A542-6E682305D5EB}" type="presOf" srcId="{E3F0BA53-C6FA-410C-BBC4-1AC1D02879E4}" destId="{D4267040-A3DC-45E3-9016-9C9CBF8A9C8F}" srcOrd="0" destOrd="0" presId="urn:microsoft.com/office/officeart/2005/8/layout/hierarchy3"/>
    <dgm:cxn modelId="{EED22B5F-061D-414D-8838-AB97EDAC0C7B}" type="presParOf" srcId="{18108C2C-254F-4821-A52D-ABC4FFE4C654}" destId="{4C245170-3BF4-45EA-8BB5-32DE6F52F1D7}" srcOrd="0" destOrd="0" presId="urn:microsoft.com/office/officeart/2005/8/layout/hierarchy3"/>
    <dgm:cxn modelId="{09079DBD-8281-4AC1-B781-60B2AB08E333}" type="presParOf" srcId="{4C245170-3BF4-45EA-8BB5-32DE6F52F1D7}" destId="{BB30EBE4-29AF-4D48-A64B-3BF641F236A4}" srcOrd="0" destOrd="0" presId="urn:microsoft.com/office/officeart/2005/8/layout/hierarchy3"/>
    <dgm:cxn modelId="{973D5A60-0460-4781-8942-A15BCA45AE1C}" type="presParOf" srcId="{BB30EBE4-29AF-4D48-A64B-3BF641F236A4}" destId="{F85169B6-4EC1-4540-AA86-FA8B88FF50A0}" srcOrd="0" destOrd="0" presId="urn:microsoft.com/office/officeart/2005/8/layout/hierarchy3"/>
    <dgm:cxn modelId="{1FBC76EF-2AFA-4C3F-8697-D6AFAF489339}" type="presParOf" srcId="{BB30EBE4-29AF-4D48-A64B-3BF641F236A4}" destId="{0425CC3C-0CCB-4691-A203-BE5A451AB0E3}" srcOrd="1" destOrd="0" presId="urn:microsoft.com/office/officeart/2005/8/layout/hierarchy3"/>
    <dgm:cxn modelId="{F5E8574F-4E65-4FE5-8511-D15EF0085117}" type="presParOf" srcId="{4C245170-3BF4-45EA-8BB5-32DE6F52F1D7}" destId="{645A1321-FFAE-4BD0-B911-8B9C1810FD87}" srcOrd="1" destOrd="0" presId="urn:microsoft.com/office/officeart/2005/8/layout/hierarchy3"/>
    <dgm:cxn modelId="{AC8AF1C3-269E-49E4-A88C-8D9EE0F58B53}" type="presParOf" srcId="{645A1321-FFAE-4BD0-B911-8B9C1810FD87}" destId="{919FD86C-7BEC-4278-B7AD-1913682A2F37}" srcOrd="0" destOrd="0" presId="urn:microsoft.com/office/officeart/2005/8/layout/hierarchy3"/>
    <dgm:cxn modelId="{7F16B33B-FD35-4556-BC65-7D0B763E6979}" type="presParOf" srcId="{645A1321-FFAE-4BD0-B911-8B9C1810FD87}" destId="{B13B4698-642A-467F-B72A-FD3C89710013}" srcOrd="1" destOrd="0" presId="urn:microsoft.com/office/officeart/2005/8/layout/hierarchy3"/>
    <dgm:cxn modelId="{41B6DE02-E373-4F77-8559-1605CBAF5C54}" type="presParOf" srcId="{645A1321-FFAE-4BD0-B911-8B9C1810FD87}" destId="{CA079974-B685-4555-B2E2-4F39DD6E80BF}" srcOrd="2" destOrd="0" presId="urn:microsoft.com/office/officeart/2005/8/layout/hierarchy3"/>
    <dgm:cxn modelId="{ED0A62AE-46DA-4AA1-844B-E7F72634BC24}" type="presParOf" srcId="{645A1321-FFAE-4BD0-B911-8B9C1810FD87}" destId="{36FCCA39-B41D-47A5-A52E-DF17978138FB}" srcOrd="3" destOrd="0" presId="urn:microsoft.com/office/officeart/2005/8/layout/hierarchy3"/>
    <dgm:cxn modelId="{167BD0C0-47DE-4454-8F53-C9407B918A35}" type="presParOf" srcId="{18108C2C-254F-4821-A52D-ABC4FFE4C654}" destId="{FAD24F39-3424-4080-9A4E-1B4E474EF911}" srcOrd="1" destOrd="0" presId="urn:microsoft.com/office/officeart/2005/8/layout/hierarchy3"/>
    <dgm:cxn modelId="{19D8D2AA-6120-440A-BD17-4730DCE5F44B}" type="presParOf" srcId="{FAD24F39-3424-4080-9A4E-1B4E474EF911}" destId="{789A283C-A483-45F9-9E23-DE4858FE30BC}" srcOrd="0" destOrd="0" presId="urn:microsoft.com/office/officeart/2005/8/layout/hierarchy3"/>
    <dgm:cxn modelId="{F1117DC7-7967-470C-8EDC-F47C59B70ABE}" type="presParOf" srcId="{789A283C-A483-45F9-9E23-DE4858FE30BC}" destId="{D4267040-A3DC-45E3-9016-9C9CBF8A9C8F}" srcOrd="0" destOrd="0" presId="urn:microsoft.com/office/officeart/2005/8/layout/hierarchy3"/>
    <dgm:cxn modelId="{640386B1-9420-41C8-8042-564A0DA48743}" type="presParOf" srcId="{789A283C-A483-45F9-9E23-DE4858FE30BC}" destId="{B04C9F55-A052-4CA7-9658-B5BC6AF0C82A}" srcOrd="1" destOrd="0" presId="urn:microsoft.com/office/officeart/2005/8/layout/hierarchy3"/>
    <dgm:cxn modelId="{E0EFCC1A-75A9-4643-8EFD-AE21673D2F3D}" type="presParOf" srcId="{FAD24F39-3424-4080-9A4E-1B4E474EF911}" destId="{3BACF1F0-26CD-443A-8A21-97BD07D6B88B}" srcOrd="1" destOrd="0" presId="urn:microsoft.com/office/officeart/2005/8/layout/hierarchy3"/>
    <dgm:cxn modelId="{212BBA16-710F-491F-B84A-C3BBDA26B34E}" type="presParOf" srcId="{3BACF1F0-26CD-443A-8A21-97BD07D6B88B}" destId="{C3CC8B47-F884-4F30-BCE7-1832CF640A69}" srcOrd="0" destOrd="0" presId="urn:microsoft.com/office/officeart/2005/8/layout/hierarchy3"/>
    <dgm:cxn modelId="{BB969424-6A67-47EB-ABD7-A3ECAF63B4B6}" type="presParOf" srcId="{3BACF1F0-26CD-443A-8A21-97BD07D6B88B}" destId="{36229D57-F712-4EBC-9B8C-05B74EB642B6}" srcOrd="1" destOrd="0" presId="urn:microsoft.com/office/officeart/2005/8/layout/hierarchy3"/>
    <dgm:cxn modelId="{E9FB926C-599D-46D7-8540-B40A916CB5C8}" type="presParOf" srcId="{3BACF1F0-26CD-443A-8A21-97BD07D6B88B}" destId="{150860FB-44A7-4B9F-8034-51864D54BB4B}" srcOrd="2" destOrd="0" presId="urn:microsoft.com/office/officeart/2005/8/layout/hierarchy3"/>
    <dgm:cxn modelId="{EF6B00F7-3F34-4F9C-B452-D74D0781FEC8}" type="presParOf" srcId="{3BACF1F0-26CD-443A-8A21-97BD07D6B88B}" destId="{ECA36131-525A-42DC-A052-C434DEDDC7FB}" srcOrd="3" destOrd="0" presId="urn:microsoft.com/office/officeart/2005/8/layout/hierarchy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276486" cy="2120994"/>
        <a:chOff x="0" y="0"/>
        <a:chExt cx="7276486" cy="2120994"/>
      </a:xfrm>
    </dsp:grpSpPr>
    <dsp:sp modelId="{5CCE0585-D949-4566-BF76-D02D180BBC12}">
      <dsp:nvSpPr>
        <dsp:cNvPr id="3" name="圆角矩形 2"/>
        <dsp:cNvSpPr/>
      </dsp:nvSpPr>
      <dsp:spPr bwMode="white">
        <a:xfrm>
          <a:off x="0" y="0"/>
          <a:ext cx="3506740" cy="2120994"/>
        </a:xfrm>
        <a:prstGeom prst="roundRect">
          <a:avLst>
            <a:gd name="adj" fmla="val 10000"/>
          </a:avLst>
        </a:prstGeom>
        <a:solidFill>
          <a:srgbClr val="33CCFF"/>
        </a:solidFill>
      </dsp:spPr>
      <dsp:style>
        <a:lnRef idx="0">
          <a:schemeClr val="dk1"/>
        </a:lnRef>
        <a:fillRef idx="1">
          <a:schemeClr val="accent3">
            <a:tint val="40000"/>
          </a:schemeClr>
        </a:fillRef>
        <a:effectRef idx="1">
          <a:scrgbClr r="0" g="0" b="0"/>
        </a:effectRef>
        <a:fontRef idx="minor"/>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1" dirty="0" smtClean="0">
              <a:solidFill>
                <a:srgbClr val="000099"/>
              </a:solidFill>
              <a:latin typeface="微软雅黑" panose="020B0503020204020204" pitchFamily="34" charset="-122"/>
              <a:ea typeface="微软雅黑" panose="020B0503020204020204" pitchFamily="34" charset="-122"/>
            </a:rPr>
            <a:t>提供不可靠的交付服务</a:t>
          </a:r>
          <a:endParaRPr lang="zh-CN" altLang="en-US" sz="1600" b="1" dirty="0">
            <a:solidFill>
              <a:srgbClr val="000099"/>
            </a:solidFill>
            <a:latin typeface="微软雅黑" panose="020B0503020204020204" pitchFamily="34" charset="-122"/>
            <a:ea typeface="微软雅黑" panose="020B0503020204020204" pitchFamily="34" charset="-122"/>
          </a:endParaRPr>
        </a:p>
      </dsp:txBody>
      <dsp:txXfrm>
        <a:off x="0" y="0"/>
        <a:ext cx="3506740" cy="2120994"/>
      </dsp:txXfrm>
    </dsp:sp>
    <dsp:sp modelId="{D183681B-6788-4510-8244-33ABDB9FA7A6}">
      <dsp:nvSpPr>
        <dsp:cNvPr id="4" name="圆角矩形 3"/>
        <dsp:cNvSpPr/>
      </dsp:nvSpPr>
      <dsp:spPr bwMode="white">
        <a:xfrm>
          <a:off x="350674" y="636298"/>
          <a:ext cx="2805392" cy="640086"/>
        </a:xfrm>
        <a:prstGeom prst="roundRect">
          <a:avLst>
            <a:gd name="adj" fmla="val 10000"/>
          </a:avLst>
        </a:prstGeom>
        <a:sp3d prstMaterial="dkEdge">
          <a:bevelT w="8200" h="38100"/>
        </a:sp3d>
      </dsp:spPr>
      <dsp:style>
        <a:lnRef idx="0">
          <a:schemeClr val="lt1"/>
        </a:lnRef>
        <a:fillRef idx="2">
          <a:schemeClr val="accent3">
            <a:hueOff val="0"/>
            <a:satOff val="0"/>
            <a:lumOff val="0"/>
            <a:alpha val="100000"/>
          </a:schemeClr>
        </a:fillRef>
        <a:effectRef idx="1">
          <a:scrgbClr r="0" g="0" b="0"/>
        </a:effectRef>
        <a:fontRef idx="minor">
          <a:schemeClr val="dk1"/>
        </a:fontRef>
      </dsp:style>
      <dsp:txBody>
        <a:bodyPr lIns="40640" tIns="30480" rIns="4064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1600" b="1" dirty="0" smtClean="0">
              <a:latin typeface="微软雅黑" panose="020B0503020204020204" pitchFamily="34" charset="-122"/>
              <a:ea typeface="微软雅黑" panose="020B0503020204020204" pitchFamily="34" charset="-122"/>
            </a:rPr>
            <a:t>尽最大努力的交付。</a:t>
          </a:r>
          <a:endParaRPr lang="zh-CN" altLang="en-US" sz="1600" b="1" dirty="0">
            <a:latin typeface="微软雅黑" panose="020B0503020204020204" pitchFamily="34" charset="-122"/>
            <a:ea typeface="微软雅黑" panose="020B0503020204020204" pitchFamily="34" charset="-122"/>
          </a:endParaRPr>
        </a:p>
      </dsp:txBody>
      <dsp:txXfrm>
        <a:off x="350674" y="636298"/>
        <a:ext cx="2805392" cy="640086"/>
      </dsp:txXfrm>
    </dsp:sp>
    <dsp:sp modelId="{D871E045-0D3A-446B-875E-5BEA2EC2B98B}">
      <dsp:nvSpPr>
        <dsp:cNvPr id="5" name="圆角矩形 4"/>
        <dsp:cNvSpPr/>
      </dsp:nvSpPr>
      <dsp:spPr bwMode="white">
        <a:xfrm>
          <a:off x="350674" y="1374859"/>
          <a:ext cx="2805392" cy="640086"/>
        </a:xfrm>
        <a:prstGeom prst="roundRect">
          <a:avLst>
            <a:gd name="adj" fmla="val 10000"/>
          </a:avLst>
        </a:prstGeom>
        <a:sp3d prstMaterial="dkEdge">
          <a:bevelT w="8200" h="38100"/>
        </a:sp3d>
      </dsp:spPr>
      <dsp:style>
        <a:lnRef idx="0">
          <a:schemeClr val="lt1"/>
        </a:lnRef>
        <a:fillRef idx="2">
          <a:schemeClr val="accent3">
            <a:hueOff val="3760000"/>
            <a:satOff val="-5620"/>
            <a:lumOff val="-914"/>
            <a:alpha val="100000"/>
          </a:schemeClr>
        </a:fillRef>
        <a:effectRef idx="1">
          <a:scrgbClr r="0" g="0" b="0"/>
        </a:effectRef>
        <a:fontRef idx="minor">
          <a:schemeClr val="dk1"/>
        </a:fontRef>
      </dsp:style>
      <dsp:txBody>
        <a:bodyPr lIns="40640" tIns="30480" rIns="4064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1600" b="1" dirty="0" smtClean="0">
              <a:latin typeface="微软雅黑" panose="020B0503020204020204" pitchFamily="34" charset="-122"/>
              <a:ea typeface="微软雅黑" panose="020B0503020204020204" pitchFamily="34" charset="-122"/>
            </a:rPr>
            <a:t>对有差错帧是否需要重传则由高层来决定。</a:t>
          </a:r>
          <a:endParaRPr lang="zh-CN" altLang="en-US" sz="1600" b="1" dirty="0">
            <a:latin typeface="微软雅黑" panose="020B0503020204020204" pitchFamily="34" charset="-122"/>
            <a:ea typeface="微软雅黑" panose="020B0503020204020204" pitchFamily="34" charset="-122"/>
          </a:endParaRPr>
        </a:p>
      </dsp:txBody>
      <dsp:txXfrm>
        <a:off x="350674" y="1374859"/>
        <a:ext cx="2805392" cy="640086"/>
      </dsp:txXfrm>
    </dsp:sp>
    <dsp:sp modelId="{7585489D-9D2F-4D31-9D4C-5AB50C9A29FA}">
      <dsp:nvSpPr>
        <dsp:cNvPr id="6" name="圆角矩形 5"/>
        <dsp:cNvSpPr/>
      </dsp:nvSpPr>
      <dsp:spPr bwMode="white">
        <a:xfrm>
          <a:off x="3769746" y="0"/>
          <a:ext cx="3506740" cy="2120994"/>
        </a:xfrm>
        <a:prstGeom prst="roundRect">
          <a:avLst>
            <a:gd name="adj" fmla="val 10000"/>
          </a:avLst>
        </a:prstGeom>
        <a:solidFill>
          <a:srgbClr val="33CCFF"/>
        </a:solidFill>
      </dsp:spPr>
      <dsp:style>
        <a:lnRef idx="0">
          <a:schemeClr val="dk1"/>
        </a:lnRef>
        <a:fillRef idx="1">
          <a:schemeClr val="accent3">
            <a:tint val="40000"/>
          </a:schemeClr>
        </a:fillRef>
        <a:effectRef idx="1">
          <a:scrgbClr r="0" g="0" b="0"/>
        </a:effectRef>
        <a:fontRef idx="minor"/>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a:lnSpc>
              <a:spcPct val="100000"/>
            </a:lnSpc>
            <a:spcBef>
              <a:spcPct val="0"/>
            </a:spcBef>
            <a:spcAft>
              <a:spcPct val="35000"/>
            </a:spcAft>
          </a:pPr>
          <a:r>
            <a:rPr lang="zh-CN" altLang="en-US" sz="1600" b="1" dirty="0" smtClean="0">
              <a:solidFill>
                <a:srgbClr val="000099"/>
              </a:solidFill>
              <a:latin typeface="微软雅黑" panose="020B0503020204020204" pitchFamily="34" charset="-122"/>
              <a:ea typeface="微软雅黑" panose="020B0503020204020204" pitchFamily="34" charset="-122"/>
            </a:rPr>
            <a:t>同一时间只能允许一台计算机发送</a:t>
          </a:r>
          <a:endParaRPr lang="zh-CN" altLang="en-US" sz="1600" b="1" dirty="0">
            <a:solidFill>
              <a:srgbClr val="000099"/>
            </a:solidFill>
            <a:latin typeface="微软雅黑" panose="020B0503020204020204" pitchFamily="34" charset="-122"/>
            <a:ea typeface="微软雅黑" panose="020B0503020204020204" pitchFamily="34" charset="-122"/>
          </a:endParaRPr>
        </a:p>
      </dsp:txBody>
      <dsp:txXfrm>
        <a:off x="3769746" y="0"/>
        <a:ext cx="3506740" cy="2120994"/>
      </dsp:txXfrm>
    </dsp:sp>
    <dsp:sp modelId="{2308D4B3-8A94-4F01-A1CD-6D3FE0E6B3D3}">
      <dsp:nvSpPr>
        <dsp:cNvPr id="7" name="圆角矩形 6"/>
        <dsp:cNvSpPr/>
      </dsp:nvSpPr>
      <dsp:spPr bwMode="white">
        <a:xfrm>
          <a:off x="4120420" y="636298"/>
          <a:ext cx="2805392" cy="640086"/>
        </a:xfrm>
        <a:prstGeom prst="roundRect">
          <a:avLst>
            <a:gd name="adj" fmla="val 10000"/>
          </a:avLst>
        </a:prstGeom>
        <a:sp3d prstMaterial="dkEdge">
          <a:bevelT w="8200" h="38100"/>
        </a:sp3d>
      </dsp:spPr>
      <dsp:style>
        <a:lnRef idx="0">
          <a:schemeClr val="lt1"/>
        </a:lnRef>
        <a:fillRef idx="2">
          <a:schemeClr val="accent3">
            <a:hueOff val="7520000"/>
            <a:satOff val="-11241"/>
            <a:lumOff val="-1829"/>
            <a:alpha val="100000"/>
          </a:schemeClr>
        </a:fillRef>
        <a:effectRef idx="1">
          <a:scrgbClr r="0" g="0" b="0"/>
        </a:effectRef>
        <a:fontRef idx="minor">
          <a:schemeClr val="dk1"/>
        </a:fontRef>
      </dsp:style>
      <dsp:txBody>
        <a:bodyPr lIns="40640" tIns="30480" rIns="4064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1600" b="1" dirty="0" smtClean="0">
              <a:latin typeface="微软雅黑" panose="020B0503020204020204" pitchFamily="34" charset="-122"/>
              <a:ea typeface="微软雅黑" panose="020B0503020204020204" pitchFamily="34" charset="-122"/>
            </a:rPr>
            <a:t>以太网采用最简单的随机接入。</a:t>
          </a:r>
          <a:endParaRPr lang="zh-CN" altLang="en-US" sz="1600" b="1" dirty="0">
            <a:latin typeface="微软雅黑" panose="020B0503020204020204" pitchFamily="34" charset="-122"/>
            <a:ea typeface="微软雅黑" panose="020B0503020204020204" pitchFamily="34" charset="-122"/>
          </a:endParaRPr>
        </a:p>
      </dsp:txBody>
      <dsp:txXfrm>
        <a:off x="4120420" y="636298"/>
        <a:ext cx="2805392" cy="640086"/>
      </dsp:txXfrm>
    </dsp:sp>
    <dsp:sp modelId="{33ECD6FF-F077-4874-B06E-403BF190822C}">
      <dsp:nvSpPr>
        <dsp:cNvPr id="8" name="圆角矩形 7"/>
        <dsp:cNvSpPr/>
      </dsp:nvSpPr>
      <dsp:spPr bwMode="white">
        <a:xfrm>
          <a:off x="4120420" y="1374859"/>
          <a:ext cx="2805392" cy="640086"/>
        </a:xfrm>
        <a:prstGeom prst="roundRect">
          <a:avLst>
            <a:gd name="adj" fmla="val 10000"/>
          </a:avLst>
        </a:prstGeom>
        <a:sp3d prstMaterial="dkEdge">
          <a:bevelT w="8200" h="38100"/>
        </a:sp3d>
      </dsp:spPr>
      <dsp:style>
        <a:lnRef idx="0">
          <a:schemeClr val="lt1"/>
        </a:lnRef>
        <a:fillRef idx="2">
          <a:schemeClr val="accent3">
            <a:hueOff val="11280000"/>
            <a:satOff val="-16862"/>
            <a:lumOff val="-2744"/>
            <a:alpha val="100000"/>
          </a:schemeClr>
        </a:fillRef>
        <a:effectRef idx="1">
          <a:scrgbClr r="0" g="0" b="0"/>
        </a:effectRef>
        <a:fontRef idx="minor">
          <a:schemeClr val="dk1"/>
        </a:fontRef>
      </dsp:style>
      <dsp:txBody>
        <a:bodyPr lIns="40640" tIns="30480" rIns="4064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1600" b="1" dirty="0" smtClean="0">
              <a:latin typeface="微软雅黑" panose="020B0503020204020204" pitchFamily="34" charset="-122"/>
              <a:ea typeface="微软雅黑" panose="020B0503020204020204" pitchFamily="34" charset="-122"/>
            </a:rPr>
            <a:t>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协议减少冲突发生的概率。</a:t>
          </a:r>
          <a:endParaRPr lang="zh-CN" altLang="en-US" sz="1600" b="1" dirty="0">
            <a:latin typeface="微软雅黑" panose="020B0503020204020204" pitchFamily="34" charset="-122"/>
            <a:ea typeface="微软雅黑" panose="020B0503020204020204" pitchFamily="34" charset="-122"/>
          </a:endParaRPr>
        </a:p>
      </dsp:txBody>
      <dsp:txXfrm>
        <a:off x="4120420" y="1374859"/>
        <a:ext cx="2805392" cy="640086"/>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849092" cy="1864741"/>
        <a:chOff x="0" y="0"/>
        <a:chExt cx="4849092" cy="1864741"/>
      </a:xfrm>
    </dsp:grpSpPr>
    <dsp:sp modelId="{FCBF3E09-C6D2-4B4D-8FF3-4B7A8731524F}">
      <dsp:nvSpPr>
        <dsp:cNvPr id="3" name="圆角矩形 2"/>
        <dsp:cNvSpPr/>
      </dsp:nvSpPr>
      <dsp:spPr bwMode="white">
        <a:xfrm>
          <a:off x="0" y="0"/>
          <a:ext cx="4849092" cy="477455"/>
        </a:xfrm>
        <a:prstGeom prst="roundRect">
          <a:avLst/>
        </a:prstGeom>
        <a:solidFill>
          <a:srgbClr val="0070C0"/>
        </a:solidFill>
      </dsp:spPr>
      <dsp:style>
        <a:lnRef idx="2">
          <a:schemeClr val="lt1"/>
        </a:lnRef>
        <a:fillRef idx="1">
          <a:schemeClr val="accent2"/>
        </a:fillRef>
        <a:effectRef idx="0">
          <a:scrgbClr r="0" g="0" b="0"/>
        </a:effectRef>
        <a:fontRef idx="minor">
          <a:schemeClr val="lt1"/>
        </a:fontRef>
      </dsp:style>
      <dsp:txBody>
        <a:bodyPr lIns="68580" tIns="68580" rIns="68580" bIns="6858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a:lnSpc>
              <a:spcPct val="100000"/>
            </a:lnSpc>
            <a:spcBef>
              <a:spcPct val="0"/>
            </a:spcBef>
            <a:spcAft>
              <a:spcPct val="35000"/>
            </a:spcAft>
          </a:pPr>
          <a:r>
            <a:rPr lang="zh-CN" altLang="en-US" sz="1800" b="1" dirty="0" smtClean="0">
              <a:latin typeface="微软雅黑" panose="020B0503020204020204" pitchFamily="34" charset="-122"/>
              <a:ea typeface="微软雅黑" panose="020B0503020204020204" pitchFamily="34" charset="-122"/>
            </a:rPr>
            <a:t>“发往本站的帧”包括以下 </a:t>
          </a:r>
          <a:r>
            <a:rPr lang="en-US" altLang="zh-CN" sz="1800" b="1" dirty="0" smtClean="0">
              <a:latin typeface="微软雅黑" panose="020B0503020204020204" pitchFamily="34" charset="-122"/>
              <a:ea typeface="微软雅黑" panose="020B0503020204020204" pitchFamily="34" charset="-122"/>
            </a:rPr>
            <a:t>3 </a:t>
          </a:r>
          <a:r>
            <a:rPr lang="zh-CN" altLang="en-US" sz="1800" b="1" dirty="0" smtClean="0">
              <a:latin typeface="微软雅黑" panose="020B0503020204020204" pitchFamily="34" charset="-122"/>
              <a:ea typeface="微软雅黑" panose="020B0503020204020204" pitchFamily="34" charset="-122"/>
            </a:rPr>
            <a:t>种帧： </a:t>
          </a:r>
          <a:endParaRPr lang="zh-CN" altLang="en-US" sz="1800" b="1" dirty="0">
            <a:latin typeface="微软雅黑" panose="020B0503020204020204" pitchFamily="34" charset="-122"/>
            <a:ea typeface="微软雅黑" panose="020B0503020204020204" pitchFamily="34" charset="-122"/>
          </a:endParaRPr>
        </a:p>
      </dsp:txBody>
      <dsp:txXfrm>
        <a:off x="0" y="0"/>
        <a:ext cx="4849092" cy="477455"/>
      </dsp:txXfrm>
    </dsp:sp>
    <dsp:sp modelId="{1F13495D-0B08-4550-9742-9E4B2CBA3D51}">
      <dsp:nvSpPr>
        <dsp:cNvPr id="4" name="矩形 3"/>
        <dsp:cNvSpPr/>
      </dsp:nvSpPr>
      <dsp:spPr bwMode="white">
        <a:xfrm>
          <a:off x="0" y="477455"/>
          <a:ext cx="4849092" cy="138728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53958" tIns="22860" rIns="128016" bIns="22860" anchor="t"/>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marL="171450" lvl="1" indent="-171450">
            <a:lnSpc>
              <a:spcPct val="100000"/>
            </a:lnSpc>
            <a:spcBef>
              <a:spcPct val="0"/>
            </a:spcBef>
            <a:spcAft>
              <a:spcPct val="20000"/>
            </a:spcAft>
            <a:buChar char="•"/>
          </a:pPr>
          <a:r>
            <a:rPr lang="zh-CN" altLang="zh-CN" sz="1800" b="1" dirty="0" smtClean="0">
              <a:solidFill>
                <a:schemeClr val="tx1"/>
              </a:solidFill>
              <a:latin typeface="微软雅黑" panose="020B0503020204020204" pitchFamily="34" charset="-122"/>
              <a:ea typeface="微软雅黑" panose="020B0503020204020204" pitchFamily="34" charset="-122"/>
            </a:rPr>
            <a:t>单播 </a:t>
          </a:r>
          <a:r>
            <a:rPr lang="en-US" altLang="zh-CN" sz="1800" b="1" dirty="0" smtClean="0">
              <a:solidFill>
                <a:schemeClr val="tx1"/>
              </a:solidFill>
              <a:latin typeface="微软雅黑" panose="020B0503020204020204" pitchFamily="34" charset="-122"/>
              <a:ea typeface="微软雅黑" panose="020B0503020204020204" pitchFamily="34" charset="-122"/>
            </a:rPr>
            <a:t>(unicast) </a:t>
          </a:r>
          <a:r>
            <a:rPr lang="zh-CN" altLang="zh-CN" sz="1800" b="1" dirty="0" smtClean="0">
              <a:solidFill>
                <a:schemeClr val="tx1"/>
              </a:solidFill>
              <a:latin typeface="微软雅黑" panose="020B0503020204020204" pitchFamily="34" charset="-122"/>
              <a:ea typeface="微软雅黑" panose="020B0503020204020204" pitchFamily="34" charset="-122"/>
            </a:rPr>
            <a:t>帧（一对一）</a:t>
          </a:r>
          <a:endParaRPr lang="zh-CN" altLang="en-US" sz="1800" b="1" dirty="0">
            <a:solidFill>
              <a:schemeClr val="tx1"/>
            </a:solidFill>
            <a:latin typeface="微软雅黑" panose="020B0503020204020204" pitchFamily="34" charset="-122"/>
            <a:ea typeface="微软雅黑" panose="020B0503020204020204" pitchFamily="34" charset="-122"/>
          </a:endParaRPr>
        </a:p>
        <a:p>
          <a:pPr marL="171450" lvl="1" indent="-171450">
            <a:lnSpc>
              <a:spcPct val="100000"/>
            </a:lnSpc>
            <a:spcBef>
              <a:spcPct val="0"/>
            </a:spcBef>
            <a:spcAft>
              <a:spcPct val="20000"/>
            </a:spcAft>
            <a:buChar char="•"/>
          </a:pPr>
          <a:r>
            <a:rPr lang="zh-CN" altLang="zh-CN" sz="1800" b="1" dirty="0" smtClean="0">
              <a:solidFill>
                <a:schemeClr val="tx1"/>
              </a:solidFill>
              <a:latin typeface="微软雅黑" panose="020B0503020204020204" pitchFamily="34" charset="-122"/>
              <a:ea typeface="微软雅黑" panose="020B0503020204020204" pitchFamily="34" charset="-122"/>
            </a:rPr>
            <a:t>广播 </a:t>
          </a:r>
          <a:r>
            <a:rPr lang="en-US" altLang="zh-CN" sz="1800" b="1" dirty="0" smtClean="0">
              <a:solidFill>
                <a:schemeClr val="tx1"/>
              </a:solidFill>
              <a:latin typeface="微软雅黑" panose="020B0503020204020204" pitchFamily="34" charset="-122"/>
              <a:ea typeface="微软雅黑" panose="020B0503020204020204" pitchFamily="34" charset="-122"/>
            </a:rPr>
            <a:t>(broadcast) </a:t>
          </a:r>
          <a:r>
            <a:rPr lang="zh-CN" altLang="zh-CN" sz="1800" b="1" dirty="0" smtClean="0">
              <a:solidFill>
                <a:schemeClr val="tx1"/>
              </a:solidFill>
              <a:latin typeface="微软雅黑" panose="020B0503020204020204" pitchFamily="34" charset="-122"/>
              <a:ea typeface="微软雅黑" panose="020B0503020204020204" pitchFamily="34" charset="-122"/>
            </a:rPr>
            <a:t>帧（一对全体）</a:t>
          </a:r>
          <a:endParaRPr lang="zh-CN" altLang="zh-CN" sz="1800" b="1" dirty="0" smtClean="0">
            <a:solidFill>
              <a:schemeClr val="tx1"/>
            </a:solidFill>
            <a:latin typeface="微软雅黑" panose="020B0503020204020204" pitchFamily="34" charset="-122"/>
            <a:ea typeface="微软雅黑" panose="020B0503020204020204" pitchFamily="34" charset="-122"/>
          </a:endParaRPr>
        </a:p>
        <a:p>
          <a:pPr marL="171450" lvl="1" indent="-171450">
            <a:lnSpc>
              <a:spcPct val="100000"/>
            </a:lnSpc>
            <a:spcBef>
              <a:spcPct val="0"/>
            </a:spcBef>
            <a:spcAft>
              <a:spcPct val="20000"/>
            </a:spcAft>
            <a:buChar char="•"/>
          </a:pPr>
          <a:r>
            <a:rPr lang="zh-CN" altLang="zh-CN" sz="1800" b="1" dirty="0" smtClean="0">
              <a:solidFill>
                <a:schemeClr val="tx1"/>
              </a:solidFill>
              <a:latin typeface="微软雅黑" panose="020B0503020204020204" pitchFamily="34" charset="-122"/>
              <a:ea typeface="微软雅黑" panose="020B0503020204020204" pitchFamily="34" charset="-122"/>
            </a:rPr>
            <a:t>多播 </a:t>
          </a:r>
          <a:r>
            <a:rPr lang="en-US" altLang="zh-CN" sz="1800" b="1" dirty="0" smtClean="0">
              <a:solidFill>
                <a:schemeClr val="tx1"/>
              </a:solidFill>
              <a:latin typeface="微软雅黑" panose="020B0503020204020204" pitchFamily="34" charset="-122"/>
              <a:ea typeface="微软雅黑" panose="020B0503020204020204" pitchFamily="34" charset="-122"/>
            </a:rPr>
            <a:t>(multicast) </a:t>
          </a:r>
          <a:r>
            <a:rPr lang="zh-CN" altLang="zh-CN" sz="1800" b="1" dirty="0" smtClean="0">
              <a:solidFill>
                <a:schemeClr val="tx1"/>
              </a:solidFill>
              <a:latin typeface="微软雅黑" panose="020B0503020204020204" pitchFamily="34" charset="-122"/>
              <a:ea typeface="微软雅黑" panose="020B0503020204020204" pitchFamily="34" charset="-122"/>
            </a:rPr>
            <a:t>帧（一对多）</a:t>
          </a:r>
          <a:endParaRPr lang="zh-CN" altLang="zh-CN" sz="1800" b="1" dirty="0" smtClean="0">
            <a:solidFill>
              <a:schemeClr val="tx1"/>
            </a:solidFill>
            <a:latin typeface="微软雅黑" panose="020B0503020204020204" pitchFamily="34" charset="-122"/>
            <a:ea typeface="微软雅黑" panose="020B0503020204020204" pitchFamily="34" charset="-122"/>
          </a:endParaRPr>
        </a:p>
        <a:p>
          <a:pPr marL="171450" lvl="1" indent="-171450">
            <a:lnSpc>
              <a:spcPct val="100000"/>
            </a:lnSpc>
            <a:spcBef>
              <a:spcPct val="0"/>
            </a:spcBef>
            <a:spcAft>
              <a:spcPct val="20000"/>
            </a:spcAft>
            <a:buChar char="•"/>
          </a:pPr>
          <a:endParaRPr lang="zh-CN" altLang="zh-CN" sz="1800" b="1" dirty="0" smtClean="0">
            <a:solidFill>
              <a:schemeClr val="tx1"/>
            </a:solidFill>
            <a:latin typeface="微软雅黑" panose="020B0503020204020204" pitchFamily="34" charset="-122"/>
            <a:ea typeface="微软雅黑" panose="020B0503020204020204" pitchFamily="34" charset="-122"/>
          </a:endParaRPr>
        </a:p>
      </dsp:txBody>
      <dsp:txXfrm>
        <a:off x="0" y="477455"/>
        <a:ext cx="4849092" cy="1387286"/>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201891" cy="3158836"/>
        <a:chOff x="0" y="0"/>
        <a:chExt cx="8201891" cy="3158836"/>
      </a:xfrm>
    </dsp:grpSpPr>
    <dsp:sp modelId="{CD1D3161-44F0-46C8-9775-F9F619010D1C}">
      <dsp:nvSpPr>
        <dsp:cNvPr id="4" name="同侧圆角矩形 3"/>
        <dsp:cNvSpPr/>
      </dsp:nvSpPr>
      <dsp:spPr bwMode="white">
        <a:xfrm rot="5400000">
          <a:off x="4315398" y="-2120975"/>
          <a:ext cx="1232716" cy="5782845"/>
        </a:xfrm>
        <a:prstGeom prst="round2SameRect">
          <a:avLst/>
        </a:prstGeom>
      </dsp:spPr>
      <dsp:style>
        <a:lnRef idx="2">
          <a:schemeClr val="accent5">
            <a:tint val="40000"/>
            <a:alpha val="90000"/>
            <a:hueOff val="0"/>
            <a:satOff val="0"/>
            <a:lumOff val="0"/>
            <a:alpha val="90196"/>
          </a:schemeClr>
        </a:lnRef>
        <a:fillRef idx="1">
          <a:schemeClr val="accent5">
            <a:tint val="40000"/>
            <a:alpha val="90000"/>
            <a:hueOff val="0"/>
            <a:satOff val="0"/>
            <a:lumOff val="0"/>
            <a:alpha val="90196"/>
          </a:schemeClr>
        </a:fillRef>
        <a:effectRef idx="0">
          <a:scrgbClr r="0" g="0" b="0"/>
        </a:effectRef>
        <a:fontRef idx="minor"/>
      </dsp:style>
      <dsp:txBody>
        <a:bodyPr rot="-5400000"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ts val="0"/>
            </a:spcAft>
            <a:buChar char="•"/>
          </a:pPr>
          <a:r>
            <a:rPr lang="zh-CN" altLang="en-US" sz="2000" b="1" dirty="0" smtClean="0">
              <a:solidFill>
                <a:schemeClr val="dk1"/>
              </a:solidFill>
              <a:latin typeface="微软雅黑" panose="020B0503020204020204" pitchFamily="34" charset="-122"/>
              <a:ea typeface="微软雅黑" panose="020B0503020204020204" pitchFamily="34" charset="-122"/>
            </a:rPr>
            <a:t>工作在数据链路层。</a:t>
          </a:r>
          <a:endParaRPr lang="zh-CN" altLang="en-US" sz="2000" b="1" dirty="0">
            <a:solidFill>
              <a:schemeClr val="dk1"/>
            </a:solidFill>
            <a:latin typeface="微软雅黑" panose="020B0503020204020204" pitchFamily="34" charset="-122"/>
            <a:ea typeface="微软雅黑" panose="020B0503020204020204" pitchFamily="34" charset="-122"/>
          </a:endParaRPr>
        </a:p>
        <a:p>
          <a:pPr marL="228600" lvl="1" indent="-228600">
            <a:lnSpc>
              <a:spcPct val="100000"/>
            </a:lnSpc>
            <a:spcBef>
              <a:spcPct val="0"/>
            </a:spcBef>
            <a:spcAft>
              <a:spcPts val="0"/>
            </a:spcAft>
            <a:buChar char="•"/>
          </a:pPr>
          <a:r>
            <a:rPr lang="zh-CN" altLang="en-US" sz="2000" b="1" dirty="0" smtClean="0">
              <a:solidFill>
                <a:schemeClr val="dk1"/>
              </a:solidFill>
              <a:latin typeface="微软雅黑" panose="020B0503020204020204" pitchFamily="34" charset="-122"/>
              <a:ea typeface="微软雅黑" panose="020B0503020204020204" pitchFamily="34" charset="-122"/>
            </a:rPr>
            <a:t>根据 </a:t>
          </a:r>
          <a:r>
            <a:rPr lang="en-US" altLang="en-US" sz="2000" b="1" dirty="0" smtClean="0">
              <a:solidFill>
                <a:schemeClr val="dk1"/>
              </a:solidFill>
              <a:latin typeface="微软雅黑" panose="020B0503020204020204" pitchFamily="34" charset="-122"/>
              <a:ea typeface="微软雅黑" panose="020B0503020204020204" pitchFamily="34" charset="-122"/>
            </a:rPr>
            <a:t>MAC </a:t>
          </a:r>
          <a:r>
            <a:rPr lang="zh-CN" altLang="en-US" sz="2000" b="1" dirty="0" smtClean="0">
              <a:solidFill>
                <a:schemeClr val="dk1"/>
              </a:solidFill>
              <a:latin typeface="微软雅黑" panose="020B0503020204020204" pitchFamily="34" charset="-122"/>
              <a:ea typeface="微软雅黑" panose="020B0503020204020204" pitchFamily="34" charset="-122"/>
            </a:rPr>
            <a:t>帧的目的地址对收到的帧进行转发和过滤。或者转发，或者丢弃。</a:t>
          </a:r>
          <a:endParaRPr lang="zh-CN" altLang="en-US" sz="2000" b="1" dirty="0">
            <a:solidFill>
              <a:schemeClr val="dk1"/>
            </a:solidFill>
            <a:latin typeface="微软雅黑" panose="020B0503020204020204" pitchFamily="34" charset="-122"/>
            <a:ea typeface="微软雅黑" panose="020B0503020204020204" pitchFamily="34" charset="-122"/>
          </a:endParaRPr>
        </a:p>
      </dsp:txBody>
      <dsp:txXfrm rot="5400000">
        <a:off x="4315398" y="-2120975"/>
        <a:ext cx="1232716" cy="5782845"/>
      </dsp:txXfrm>
    </dsp:sp>
    <dsp:sp modelId="{B903DF94-6FEE-4401-9797-6C1F42B1C9CC}">
      <dsp:nvSpPr>
        <dsp:cNvPr id="3" name="圆角矩形 2"/>
        <dsp:cNvSpPr/>
      </dsp:nvSpPr>
      <dsp:spPr bwMode="white">
        <a:xfrm>
          <a:off x="378712" y="0"/>
          <a:ext cx="1661621" cy="1540896"/>
        </a:xfrm>
        <a:prstGeom prst="roundRect">
          <a:avLst/>
        </a:prstGeom>
      </dsp:spPr>
      <dsp:style>
        <a:lnRef idx="2">
          <a:schemeClr val="lt1"/>
        </a:lnRef>
        <a:fillRef idx="1">
          <a:schemeClr val="accent5">
            <a:hueOff val="0"/>
            <a:satOff val="0"/>
            <a:lumOff val="0"/>
            <a:alpha val="100000"/>
          </a:schemeClr>
        </a:fillRef>
        <a:effectRef idx="0">
          <a:scrgbClr r="0" g="0" b="0"/>
        </a:effectRef>
        <a:fontRef idx="minor">
          <a:schemeClr val="lt1"/>
        </a:fontRef>
      </dsp:style>
      <dsp:txBody>
        <a:bodyPr lIns="76200" tIns="38100" rIns="762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smtClean="0">
              <a:solidFill>
                <a:schemeClr val="bg1"/>
              </a:solidFill>
              <a:latin typeface="微软雅黑" panose="020B0503020204020204" pitchFamily="34" charset="-122"/>
              <a:ea typeface="微软雅黑" panose="020B0503020204020204" pitchFamily="34" charset="-122"/>
            </a:rPr>
            <a:t>网桥</a:t>
          </a:r>
          <a:endParaRPr lang="zh-CN" altLang="en-US" sz="2000" b="1" dirty="0">
            <a:solidFill>
              <a:schemeClr val="bg1"/>
            </a:solidFill>
            <a:latin typeface="微软雅黑" panose="020B0503020204020204" pitchFamily="34" charset="-122"/>
            <a:ea typeface="微软雅黑" panose="020B0503020204020204" pitchFamily="34" charset="-122"/>
          </a:endParaRPr>
        </a:p>
      </dsp:txBody>
      <dsp:txXfrm>
        <a:off x="378712" y="0"/>
        <a:ext cx="1661621" cy="1540896"/>
      </dsp:txXfrm>
    </dsp:sp>
    <dsp:sp modelId="{49D409B5-470A-4824-A486-F28F43FEC9BC}">
      <dsp:nvSpPr>
        <dsp:cNvPr id="6" name="同侧圆角矩形 5"/>
        <dsp:cNvSpPr/>
      </dsp:nvSpPr>
      <dsp:spPr bwMode="white">
        <a:xfrm rot="5400000">
          <a:off x="4315398" y="-503034"/>
          <a:ext cx="1232716" cy="5782845"/>
        </a:xfrm>
        <a:prstGeom prst="round2SameRect">
          <a:avLst/>
        </a:prstGeom>
      </dsp:spPr>
      <dsp:style>
        <a:lnRef idx="2">
          <a:schemeClr val="accent5">
            <a:tint val="40000"/>
            <a:alpha val="90000"/>
            <a:hueOff val="-10680000"/>
            <a:satOff val="50196"/>
            <a:lumOff val="3529"/>
            <a:alpha val="90196"/>
          </a:schemeClr>
        </a:lnRef>
        <a:fillRef idx="1">
          <a:schemeClr val="accent5">
            <a:tint val="40000"/>
            <a:alpha val="90000"/>
            <a:hueOff val="-10680000"/>
            <a:satOff val="50196"/>
            <a:lumOff val="3529"/>
            <a:alpha val="90196"/>
          </a:schemeClr>
        </a:fillRef>
        <a:effectRef idx="0">
          <a:scrgbClr r="0" g="0" b="0"/>
        </a:effectRef>
        <a:fontRef idx="minor"/>
      </dsp:style>
      <dsp:txBody>
        <a:bodyPr rot="-5400000"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ts val="0"/>
            </a:spcAft>
            <a:buChar char="•"/>
          </a:pPr>
          <a:r>
            <a:rPr lang="zh-CN" altLang="en-US" sz="2000" b="1" dirty="0" smtClean="0">
              <a:solidFill>
                <a:schemeClr val="dk1"/>
              </a:solidFill>
              <a:latin typeface="微软雅黑" panose="020B0503020204020204" pitchFamily="34" charset="-122"/>
              <a:ea typeface="微软雅黑" panose="020B0503020204020204" pitchFamily="34" charset="-122"/>
            </a:rPr>
            <a:t>工作在数据链路层。</a:t>
          </a:r>
          <a:endParaRPr lang="zh-CN" altLang="en-US" sz="2000" b="1" dirty="0">
            <a:solidFill>
              <a:schemeClr val="dk1"/>
            </a:solidFill>
            <a:latin typeface="微软雅黑" panose="020B0503020204020204" pitchFamily="34" charset="-122"/>
            <a:ea typeface="微软雅黑" panose="020B0503020204020204" pitchFamily="34" charset="-122"/>
          </a:endParaRPr>
        </a:p>
        <a:p>
          <a:pPr marL="228600" lvl="1" indent="-228600">
            <a:lnSpc>
              <a:spcPct val="100000"/>
            </a:lnSpc>
            <a:spcBef>
              <a:spcPct val="0"/>
            </a:spcBef>
            <a:spcAft>
              <a:spcPts val="0"/>
            </a:spcAft>
            <a:buChar char="•"/>
          </a:pPr>
          <a:r>
            <a:rPr lang="zh-CN" altLang="en-US" sz="2000" b="1" dirty="0" smtClean="0">
              <a:solidFill>
                <a:schemeClr val="dk1"/>
              </a:solidFill>
              <a:latin typeface="微软雅黑" panose="020B0503020204020204" pitchFamily="34" charset="-122"/>
              <a:ea typeface="微软雅黑" panose="020B0503020204020204" pitchFamily="34" charset="-122"/>
            </a:rPr>
            <a:t>多端口的网桥。</a:t>
          </a:r>
          <a:endParaRPr lang="zh-CN" altLang="en-US" sz="2000" b="1" dirty="0">
            <a:solidFill>
              <a:schemeClr val="dk1"/>
            </a:solidFill>
            <a:latin typeface="微软雅黑" panose="020B0503020204020204" pitchFamily="34" charset="-122"/>
            <a:ea typeface="微软雅黑" panose="020B0503020204020204" pitchFamily="34" charset="-122"/>
          </a:endParaRPr>
        </a:p>
        <a:p>
          <a:pPr marL="228600" lvl="1" indent="-228600">
            <a:lnSpc>
              <a:spcPct val="100000"/>
            </a:lnSpc>
            <a:spcBef>
              <a:spcPct val="0"/>
            </a:spcBef>
            <a:spcAft>
              <a:spcPts val="0"/>
            </a:spcAft>
            <a:buChar char="•"/>
          </a:pPr>
          <a:r>
            <a:rPr lang="zh-CN" altLang="en-US" sz="2000" b="1" dirty="0" smtClean="0">
              <a:solidFill>
                <a:schemeClr val="dk1"/>
              </a:solidFill>
              <a:latin typeface="微软雅黑" panose="020B0503020204020204" pitchFamily="34" charset="-122"/>
              <a:ea typeface="微软雅黑" panose="020B0503020204020204" pitchFamily="34" charset="-122"/>
            </a:rPr>
            <a:t>可明显地提高以太网的性能。</a:t>
          </a:r>
          <a:endParaRPr lang="zh-CN" altLang="en-US" sz="2000" b="1" dirty="0">
            <a:solidFill>
              <a:schemeClr val="dk1"/>
            </a:solidFill>
            <a:latin typeface="微软雅黑" panose="020B0503020204020204" pitchFamily="34" charset="-122"/>
            <a:ea typeface="微软雅黑" panose="020B0503020204020204" pitchFamily="34" charset="-122"/>
          </a:endParaRPr>
        </a:p>
      </dsp:txBody>
      <dsp:txXfrm rot="5400000">
        <a:off x="4315398" y="-503034"/>
        <a:ext cx="1232716" cy="5782845"/>
      </dsp:txXfrm>
    </dsp:sp>
    <dsp:sp modelId="{E226D937-2558-4357-B724-B830C97D69FA}">
      <dsp:nvSpPr>
        <dsp:cNvPr id="5" name="圆角矩形 4"/>
        <dsp:cNvSpPr/>
      </dsp:nvSpPr>
      <dsp:spPr bwMode="white">
        <a:xfrm>
          <a:off x="378712" y="1617940"/>
          <a:ext cx="1661621" cy="1540896"/>
        </a:xfrm>
        <a:prstGeom prst="roundRect">
          <a:avLst/>
        </a:prstGeom>
      </dsp:spPr>
      <dsp:style>
        <a:lnRef idx="2">
          <a:schemeClr val="lt1"/>
        </a:lnRef>
        <a:fillRef idx="1">
          <a:schemeClr val="accent5">
            <a:hueOff val="-9900000"/>
            <a:satOff val="40000"/>
            <a:lumOff val="8627"/>
            <a:alpha val="100000"/>
          </a:schemeClr>
        </a:fillRef>
        <a:effectRef idx="0">
          <a:scrgbClr r="0" g="0" b="0"/>
        </a:effectRef>
        <a:fontRef idx="minor">
          <a:schemeClr val="lt1"/>
        </a:fontRef>
      </dsp:style>
      <dsp:txBody>
        <a:bodyPr lIns="76200" tIns="38100" rIns="762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smtClean="0">
              <a:solidFill>
                <a:srgbClr val="000099"/>
              </a:solidFill>
              <a:latin typeface="微软雅黑" panose="020B0503020204020204" pitchFamily="34" charset="-122"/>
              <a:ea typeface="微软雅黑" panose="020B0503020204020204" pitchFamily="34" charset="-122"/>
            </a:rPr>
            <a:t>交换机</a:t>
          </a:r>
          <a:endParaRPr lang="zh-CN" altLang="en-US" sz="2000" b="1" dirty="0">
            <a:solidFill>
              <a:srgbClr val="000099"/>
            </a:solidFill>
            <a:latin typeface="微软雅黑" panose="020B0503020204020204" pitchFamily="34" charset="-122"/>
            <a:ea typeface="微软雅黑" panose="020B0503020204020204" pitchFamily="34" charset="-122"/>
          </a:endParaRPr>
        </a:p>
      </dsp:txBody>
      <dsp:txXfrm>
        <a:off x="378712" y="1617940"/>
        <a:ext cx="1661621" cy="1540896"/>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347836" cy="2571935"/>
        <a:chOff x="0" y="0"/>
        <a:chExt cx="7347836" cy="2571935"/>
      </a:xfrm>
    </dsp:grpSpPr>
    <dsp:sp modelId="{F85169B6-4EC1-4540-AA86-FA8B88FF50A0}">
      <dsp:nvSpPr>
        <dsp:cNvPr id="3" name="圆角矩形 2"/>
        <dsp:cNvSpPr/>
      </dsp:nvSpPr>
      <dsp:spPr bwMode="white">
        <a:xfrm>
          <a:off x="0" y="289152"/>
          <a:ext cx="785229" cy="392615"/>
        </a:xfrm>
        <a:prstGeom prst="roundRect">
          <a:avLst>
            <a:gd name="adj" fmla="val 10000"/>
          </a:avLst>
        </a:prstGeom>
      </dsp:spPr>
      <dsp:style>
        <a:lnRef idx="2">
          <a:schemeClr val="lt1"/>
        </a:lnRef>
        <a:fillRef idx="1">
          <a:schemeClr val="accent2">
            <a:hueOff val="0"/>
            <a:satOff val="0"/>
            <a:lumOff val="0"/>
            <a:alpha val="100000"/>
          </a:schemeClr>
        </a:fillRef>
        <a:effectRef idx="0">
          <a:scrgbClr r="0" g="0" b="0"/>
        </a:effectRef>
        <a:fontRef idx="minor">
          <a:schemeClr val="lt1"/>
        </a:fontRef>
      </dsp:style>
      <dsp:txBody>
        <a:bodyPr lIns="38100" tIns="25400" rIns="381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smtClean="0">
              <a:solidFill>
                <a:schemeClr val="bg1"/>
              </a:solidFill>
              <a:latin typeface="微软雅黑" panose="020B0503020204020204" pitchFamily="34" charset="-122"/>
              <a:ea typeface="微软雅黑" panose="020B0503020204020204" pitchFamily="34" charset="-122"/>
            </a:rPr>
            <a:t>早期</a:t>
          </a:r>
          <a:endParaRPr lang="zh-CN" altLang="en-US" sz="2000" b="1" dirty="0">
            <a:solidFill>
              <a:schemeClr val="bg1"/>
            </a:solidFill>
            <a:latin typeface="微软雅黑" panose="020B0503020204020204" pitchFamily="34" charset="-122"/>
            <a:ea typeface="微软雅黑" panose="020B0503020204020204" pitchFamily="34" charset="-122"/>
          </a:endParaRPr>
        </a:p>
      </dsp:txBody>
      <dsp:txXfrm>
        <a:off x="0" y="289152"/>
        <a:ext cx="785229" cy="392615"/>
      </dsp:txXfrm>
    </dsp:sp>
    <dsp:sp modelId="{919FD86C-7BEC-4278-B7AD-1913682A2F37}">
      <dsp:nvSpPr>
        <dsp:cNvPr id="5" name="任意多边形 4"/>
        <dsp:cNvSpPr/>
      </dsp:nvSpPr>
      <dsp:spPr bwMode="white">
        <a:xfrm>
          <a:off x="78523" y="681767"/>
          <a:ext cx="78523" cy="411556"/>
        </a:xfrm>
        <a:custGeom>
          <a:avLst/>
          <a:gdLst/>
          <a:ahLst/>
          <a:cxnLst/>
          <a:pathLst>
            <a:path w="124" h="648">
              <a:moveTo>
                <a:pt x="0" y="0"/>
              </a:moveTo>
              <a:lnTo>
                <a:pt x="0" y="648"/>
              </a:lnTo>
              <a:lnTo>
                <a:pt x="124" y="648"/>
              </a:lnTo>
            </a:path>
          </a:pathLst>
        </a:custGeom>
      </dsp:spPr>
      <dsp:style>
        <a:lnRef idx="2">
          <a:schemeClr val="accent3"/>
        </a:lnRef>
        <a:fillRef idx="0">
          <a:schemeClr val="accent2">
            <a:tint val="90000"/>
          </a:schemeClr>
        </a:fillRef>
        <a:effectRef idx="0">
          <a:scrgbClr r="0" g="0" b="0"/>
        </a:effectRef>
        <a:fontRef idx="minor"/>
      </dsp:style>
      <dsp:txXfrm>
        <a:off x="78523" y="681767"/>
        <a:ext cx="78523" cy="411556"/>
      </dsp:txXfrm>
    </dsp:sp>
    <dsp:sp modelId="{B13B4698-642A-467F-B72A-FD3C89710013}">
      <dsp:nvSpPr>
        <dsp:cNvPr id="6" name="圆角矩形 5"/>
        <dsp:cNvSpPr/>
      </dsp:nvSpPr>
      <dsp:spPr bwMode="white">
        <a:xfrm>
          <a:off x="157046" y="895224"/>
          <a:ext cx="3497241" cy="396199"/>
        </a:xfrm>
        <a:prstGeom prst="roundRect">
          <a:avLst>
            <a:gd name="adj" fmla="val 10000"/>
          </a:avLst>
        </a:prstGeom>
      </dsp:spPr>
      <dsp:style>
        <a:lnRef idx="2">
          <a:schemeClr val="accent2">
            <a:hueOff val="0"/>
            <a:satOff val="0"/>
            <a:lumOff val="0"/>
            <a:alpha val="100000"/>
          </a:schemeClr>
        </a:lnRef>
        <a:fillRef idx="1">
          <a:schemeClr val="lt1">
            <a:alpha val="90000"/>
          </a:schemeClr>
        </a:fillRef>
        <a:effectRef idx="0">
          <a:scrgbClr r="0" g="0" b="0"/>
        </a:effectRef>
        <a:fontRef idx="minor"/>
      </dsp:style>
      <dsp:txBody>
        <a:bodyPr lIns="30480" tIns="20320" rIns="30480"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1" dirty="0" smtClean="0">
              <a:solidFill>
                <a:schemeClr val="dk1"/>
              </a:solidFill>
              <a:latin typeface="微软雅黑" panose="020B0503020204020204" pitchFamily="34" charset="-122"/>
              <a:ea typeface="微软雅黑" panose="020B0503020204020204" pitchFamily="34" charset="-122"/>
            </a:rPr>
            <a:t>采用无源的总线结构。</a:t>
          </a:r>
          <a:endParaRPr lang="zh-CN" altLang="en-US" sz="1600" b="1" dirty="0">
            <a:solidFill>
              <a:schemeClr val="dk1"/>
            </a:solidFill>
            <a:latin typeface="微软雅黑" panose="020B0503020204020204" pitchFamily="34" charset="-122"/>
            <a:ea typeface="微软雅黑" panose="020B0503020204020204" pitchFamily="34" charset="-122"/>
          </a:endParaRPr>
        </a:p>
      </dsp:txBody>
      <dsp:txXfrm>
        <a:off x="157046" y="895224"/>
        <a:ext cx="3497241" cy="396199"/>
      </dsp:txXfrm>
    </dsp:sp>
    <dsp:sp modelId="{CA079974-B685-4555-B2E2-4F39DD6E80BF}">
      <dsp:nvSpPr>
        <dsp:cNvPr id="7" name="任意多边形 6"/>
        <dsp:cNvSpPr/>
      </dsp:nvSpPr>
      <dsp:spPr bwMode="white">
        <a:xfrm>
          <a:off x="78523" y="681767"/>
          <a:ext cx="78523" cy="1253560"/>
        </a:xfrm>
        <a:custGeom>
          <a:avLst/>
          <a:gdLst/>
          <a:ahLst/>
          <a:cxnLst/>
          <a:pathLst>
            <a:path w="124" h="1974">
              <a:moveTo>
                <a:pt x="0" y="0"/>
              </a:moveTo>
              <a:lnTo>
                <a:pt x="0" y="1974"/>
              </a:lnTo>
              <a:lnTo>
                <a:pt x="124" y="1974"/>
              </a:lnTo>
            </a:path>
          </a:pathLst>
        </a:custGeom>
      </dsp:spPr>
      <dsp:style>
        <a:lnRef idx="2">
          <a:schemeClr val="accent3"/>
        </a:lnRef>
        <a:fillRef idx="0">
          <a:schemeClr val="accent2">
            <a:tint val="90000"/>
          </a:schemeClr>
        </a:fillRef>
        <a:effectRef idx="0">
          <a:scrgbClr r="0" g="0" b="0"/>
        </a:effectRef>
        <a:fontRef idx="minor"/>
      </dsp:style>
      <dsp:txXfrm>
        <a:off x="78523" y="681767"/>
        <a:ext cx="78523" cy="1253560"/>
      </dsp:txXfrm>
    </dsp:sp>
    <dsp:sp modelId="{36FCCA39-B41D-47A5-A52E-DF17978138FB}">
      <dsp:nvSpPr>
        <dsp:cNvPr id="8" name="圆角矩形 7"/>
        <dsp:cNvSpPr/>
      </dsp:nvSpPr>
      <dsp:spPr bwMode="white">
        <a:xfrm>
          <a:off x="157046" y="1431072"/>
          <a:ext cx="3497241" cy="1008509"/>
        </a:xfrm>
        <a:prstGeom prst="roundRect">
          <a:avLst>
            <a:gd name="adj" fmla="val 10000"/>
          </a:avLst>
        </a:prstGeom>
      </dsp:spPr>
      <dsp:style>
        <a:lnRef idx="2">
          <a:schemeClr val="accent2">
            <a:hueOff val="1560000"/>
            <a:satOff val="-1960"/>
            <a:lumOff val="392"/>
            <a:alpha val="100000"/>
          </a:schemeClr>
        </a:lnRef>
        <a:fillRef idx="1">
          <a:schemeClr val="lt1">
            <a:alpha val="90000"/>
          </a:schemeClr>
        </a:fillRef>
        <a:effectRef idx="0">
          <a:scrgbClr r="0" g="0" b="0"/>
        </a:effectRef>
        <a:fontRef idx="minor"/>
      </dsp:style>
      <dsp:txBody>
        <a:bodyPr lIns="30480" tIns="20320" rIns="30480"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1600" b="1" dirty="0" smtClean="0">
              <a:solidFill>
                <a:schemeClr val="dk1"/>
              </a:solidFill>
              <a:latin typeface="微软雅黑" panose="020B0503020204020204" pitchFamily="34" charset="-122"/>
              <a:ea typeface="微软雅黑" panose="020B0503020204020204" pitchFamily="34" charset="-122"/>
            </a:rPr>
            <a:t>使用 </a:t>
          </a:r>
          <a:r>
            <a:rPr lang="en-US" altLang="en-US" sz="1600" b="1" dirty="0" smtClean="0">
              <a:solidFill>
                <a:schemeClr val="dk1"/>
              </a:solidFill>
              <a:latin typeface="微软雅黑" panose="020B0503020204020204" pitchFamily="34" charset="-122"/>
              <a:ea typeface="微软雅黑" panose="020B0503020204020204" pitchFamily="34" charset="-122"/>
            </a:rPr>
            <a:t>CSMA/CD </a:t>
          </a:r>
          <a:r>
            <a:rPr lang="zh-CN" altLang="en-US" sz="1600" b="1" dirty="0" smtClean="0">
              <a:solidFill>
                <a:schemeClr val="dk1"/>
              </a:solidFill>
              <a:latin typeface="微软雅黑" panose="020B0503020204020204" pitchFamily="34" charset="-122"/>
              <a:ea typeface="微软雅黑" panose="020B0503020204020204" pitchFamily="34" charset="-122"/>
            </a:rPr>
            <a:t>协议，以半双工方式工作。</a:t>
          </a:r>
          <a:endParaRPr lang="zh-CN" altLang="en-US" sz="1600" b="1" dirty="0">
            <a:solidFill>
              <a:schemeClr val="dk1"/>
            </a:solidFill>
            <a:latin typeface="微软雅黑" panose="020B0503020204020204" pitchFamily="34" charset="-122"/>
            <a:ea typeface="微软雅黑" panose="020B0503020204020204" pitchFamily="34" charset="-122"/>
          </a:endParaRPr>
        </a:p>
      </dsp:txBody>
      <dsp:txXfrm>
        <a:off x="157046" y="1431072"/>
        <a:ext cx="3497241" cy="1008509"/>
      </dsp:txXfrm>
    </dsp:sp>
    <dsp:sp modelId="{D4267040-A3DC-45E3-9016-9C9CBF8A9C8F}">
      <dsp:nvSpPr>
        <dsp:cNvPr id="9" name="圆角矩形 8"/>
        <dsp:cNvSpPr/>
      </dsp:nvSpPr>
      <dsp:spPr bwMode="white">
        <a:xfrm>
          <a:off x="3693549" y="289152"/>
          <a:ext cx="785229" cy="392615"/>
        </a:xfrm>
        <a:prstGeom prst="roundRect">
          <a:avLst>
            <a:gd name="adj" fmla="val 10000"/>
          </a:avLst>
        </a:prstGeom>
      </dsp:spPr>
      <dsp:style>
        <a:lnRef idx="2">
          <a:schemeClr val="lt1"/>
        </a:lnRef>
        <a:fillRef idx="1">
          <a:schemeClr val="accent2">
            <a:hueOff val="4680000"/>
            <a:satOff val="-5881"/>
            <a:lumOff val="1176"/>
            <a:alpha val="100000"/>
          </a:schemeClr>
        </a:fillRef>
        <a:effectRef idx="0">
          <a:scrgbClr r="0" g="0" b="0"/>
        </a:effectRef>
        <a:fontRef idx="minor">
          <a:schemeClr val="lt1"/>
        </a:fontRef>
      </dsp:style>
      <dsp:txBody>
        <a:bodyPr lIns="38100" tIns="25400" rIns="381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smtClean="0">
              <a:solidFill>
                <a:schemeClr val="tx1"/>
              </a:solidFill>
              <a:latin typeface="微软雅黑" panose="020B0503020204020204" pitchFamily="34" charset="-122"/>
              <a:ea typeface="微软雅黑" panose="020B0503020204020204" pitchFamily="34" charset="-122"/>
            </a:rPr>
            <a:t>现在</a:t>
          </a:r>
          <a:endParaRPr lang="zh-CN" altLang="en-US" sz="2000" b="1" dirty="0">
            <a:solidFill>
              <a:schemeClr val="tx1"/>
            </a:solidFill>
            <a:latin typeface="微软雅黑" panose="020B0503020204020204" pitchFamily="34" charset="-122"/>
            <a:ea typeface="微软雅黑" panose="020B0503020204020204" pitchFamily="34" charset="-122"/>
          </a:endParaRPr>
        </a:p>
      </dsp:txBody>
      <dsp:txXfrm>
        <a:off x="3693549" y="289152"/>
        <a:ext cx="785229" cy="392615"/>
      </dsp:txXfrm>
    </dsp:sp>
    <dsp:sp modelId="{C3CC8B47-F884-4F30-BCE7-1832CF640A69}">
      <dsp:nvSpPr>
        <dsp:cNvPr id="11" name="任意多边形 10"/>
        <dsp:cNvSpPr/>
      </dsp:nvSpPr>
      <dsp:spPr bwMode="white">
        <a:xfrm>
          <a:off x="3772072" y="681767"/>
          <a:ext cx="78523" cy="411556"/>
        </a:xfrm>
        <a:custGeom>
          <a:avLst/>
          <a:gdLst/>
          <a:ahLst/>
          <a:cxnLst/>
          <a:pathLst>
            <a:path w="124" h="648">
              <a:moveTo>
                <a:pt x="0" y="0"/>
              </a:moveTo>
              <a:lnTo>
                <a:pt x="0" y="648"/>
              </a:lnTo>
              <a:lnTo>
                <a:pt x="124" y="648"/>
              </a:lnTo>
            </a:path>
          </a:pathLst>
        </a:custGeom>
      </dsp:spPr>
      <dsp:style>
        <a:lnRef idx="2">
          <a:schemeClr val="accent3"/>
        </a:lnRef>
        <a:fillRef idx="0">
          <a:schemeClr val="accent2">
            <a:tint val="90000"/>
          </a:schemeClr>
        </a:fillRef>
        <a:effectRef idx="0">
          <a:scrgbClr r="0" g="0" b="0"/>
        </a:effectRef>
        <a:fontRef idx="minor"/>
      </dsp:style>
      <dsp:txXfrm>
        <a:off x="3772072" y="681767"/>
        <a:ext cx="78523" cy="411556"/>
      </dsp:txXfrm>
    </dsp:sp>
    <dsp:sp modelId="{36229D57-F712-4EBC-9B8C-05B74EB642B6}">
      <dsp:nvSpPr>
        <dsp:cNvPr id="12" name="圆角矩形 11"/>
        <dsp:cNvSpPr/>
      </dsp:nvSpPr>
      <dsp:spPr bwMode="white">
        <a:xfrm>
          <a:off x="3850595" y="895224"/>
          <a:ext cx="3497241" cy="396199"/>
        </a:xfrm>
        <a:prstGeom prst="roundRect">
          <a:avLst>
            <a:gd name="adj" fmla="val 10000"/>
          </a:avLst>
        </a:prstGeom>
      </dsp:spPr>
      <dsp:style>
        <a:lnRef idx="2">
          <a:schemeClr val="accent2">
            <a:hueOff val="3120000"/>
            <a:satOff val="-3921"/>
            <a:lumOff val="784"/>
            <a:alpha val="100000"/>
          </a:schemeClr>
        </a:lnRef>
        <a:fillRef idx="1">
          <a:schemeClr val="lt1">
            <a:alpha val="90000"/>
          </a:schemeClr>
        </a:fillRef>
        <a:effectRef idx="0">
          <a:scrgbClr r="0" g="0" b="0"/>
        </a:effectRef>
        <a:fontRef idx="minor"/>
      </dsp:style>
      <dsp:txBody>
        <a:bodyPr lIns="30480" tIns="20320" rIns="30480"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1" dirty="0" smtClean="0">
              <a:solidFill>
                <a:schemeClr val="dk1"/>
              </a:solidFill>
              <a:latin typeface="微软雅黑" panose="020B0503020204020204" pitchFamily="34" charset="-122"/>
              <a:ea typeface="微软雅黑" panose="020B0503020204020204" pitchFamily="34" charset="-122"/>
            </a:rPr>
            <a:t>以太网交换机为中心的星形结构</a:t>
          </a:r>
          <a:endParaRPr lang="zh-CN" altLang="en-US" sz="1600" b="1" dirty="0">
            <a:solidFill>
              <a:schemeClr val="dk1"/>
            </a:solidFill>
            <a:latin typeface="微软雅黑" panose="020B0503020204020204" pitchFamily="34" charset="-122"/>
            <a:ea typeface="微软雅黑" panose="020B0503020204020204" pitchFamily="34" charset="-122"/>
          </a:endParaRPr>
        </a:p>
      </dsp:txBody>
      <dsp:txXfrm>
        <a:off x="3850595" y="895224"/>
        <a:ext cx="3497241" cy="396199"/>
      </dsp:txXfrm>
    </dsp:sp>
    <dsp:sp modelId="{150860FB-44A7-4B9F-8034-51864D54BB4B}">
      <dsp:nvSpPr>
        <dsp:cNvPr id="13" name="任意多边形 12"/>
        <dsp:cNvSpPr/>
      </dsp:nvSpPr>
      <dsp:spPr bwMode="white">
        <a:xfrm>
          <a:off x="3772072" y="681767"/>
          <a:ext cx="78523" cy="1262621"/>
        </a:xfrm>
        <a:custGeom>
          <a:avLst/>
          <a:gdLst/>
          <a:ahLst/>
          <a:cxnLst/>
          <a:pathLst>
            <a:path w="124" h="1988">
              <a:moveTo>
                <a:pt x="0" y="0"/>
              </a:moveTo>
              <a:lnTo>
                <a:pt x="0" y="1988"/>
              </a:lnTo>
              <a:lnTo>
                <a:pt x="124" y="1988"/>
              </a:lnTo>
            </a:path>
          </a:pathLst>
        </a:custGeom>
      </dsp:spPr>
      <dsp:style>
        <a:lnRef idx="2">
          <a:schemeClr val="accent3"/>
        </a:lnRef>
        <a:fillRef idx="0">
          <a:schemeClr val="accent2">
            <a:tint val="90000"/>
          </a:schemeClr>
        </a:fillRef>
        <a:effectRef idx="0">
          <a:scrgbClr r="0" g="0" b="0"/>
        </a:effectRef>
        <a:fontRef idx="minor"/>
      </dsp:style>
      <dsp:txXfrm>
        <a:off x="3772072" y="681767"/>
        <a:ext cx="78523" cy="1262621"/>
      </dsp:txXfrm>
    </dsp:sp>
    <dsp:sp modelId="{ECA36131-525A-42DC-A052-C434DEDDC7FB}">
      <dsp:nvSpPr>
        <dsp:cNvPr id="14" name="圆角矩形 13"/>
        <dsp:cNvSpPr/>
      </dsp:nvSpPr>
      <dsp:spPr bwMode="white">
        <a:xfrm>
          <a:off x="3850595" y="1440134"/>
          <a:ext cx="3497241" cy="1008509"/>
        </a:xfrm>
        <a:prstGeom prst="roundRect">
          <a:avLst>
            <a:gd name="adj" fmla="val 10000"/>
          </a:avLst>
        </a:prstGeom>
      </dsp:spPr>
      <dsp:style>
        <a:lnRef idx="2">
          <a:schemeClr val="accent2">
            <a:hueOff val="4680000"/>
            <a:satOff val="-5881"/>
            <a:lumOff val="1176"/>
            <a:alpha val="100000"/>
          </a:schemeClr>
        </a:lnRef>
        <a:fillRef idx="1">
          <a:schemeClr val="lt1">
            <a:alpha val="90000"/>
          </a:schemeClr>
        </a:fillRef>
        <a:effectRef idx="0">
          <a:scrgbClr r="0" g="0" b="0"/>
        </a:effectRef>
        <a:fontRef idx="minor"/>
      </dsp:style>
      <dsp:txBody>
        <a:bodyPr lIns="30480" tIns="20320" rIns="30480" bIns="203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1600" b="1" dirty="0" smtClean="0">
              <a:solidFill>
                <a:schemeClr val="dk1"/>
              </a:solidFill>
              <a:latin typeface="微软雅黑" panose="020B0503020204020204" pitchFamily="34" charset="-122"/>
              <a:ea typeface="微软雅黑" panose="020B0503020204020204" pitchFamily="34" charset="-122"/>
            </a:rPr>
            <a:t>不使用共享总线，没有碰撞问题，不使用 </a:t>
          </a:r>
          <a:r>
            <a:rPr lang="en-US" altLang="en-US" sz="1600" b="1" dirty="0" smtClean="0">
              <a:solidFill>
                <a:schemeClr val="dk1"/>
              </a:solidFill>
              <a:latin typeface="微软雅黑" panose="020B0503020204020204" pitchFamily="34" charset="-122"/>
              <a:ea typeface="微软雅黑" panose="020B0503020204020204" pitchFamily="34" charset="-122"/>
            </a:rPr>
            <a:t>CSMA/CD </a:t>
          </a:r>
          <a:r>
            <a:rPr lang="zh-CN" altLang="en-US" sz="1600" b="1" dirty="0" smtClean="0">
              <a:solidFill>
                <a:schemeClr val="dk1"/>
              </a:solidFill>
              <a:latin typeface="微软雅黑" panose="020B0503020204020204" pitchFamily="34" charset="-122"/>
              <a:ea typeface="微软雅黑" panose="020B0503020204020204" pitchFamily="34" charset="-122"/>
            </a:rPr>
            <a:t>协议，以全双工方式工作。但仍然采用以太网的帧结构。</a:t>
          </a:r>
          <a:endParaRPr lang="zh-CN" altLang="en-US" sz="1600" b="1" dirty="0">
            <a:solidFill>
              <a:schemeClr val="dk1"/>
            </a:solidFill>
            <a:latin typeface="微软雅黑" panose="020B0503020204020204" pitchFamily="34" charset="-122"/>
            <a:ea typeface="微软雅黑" panose="020B0503020204020204" pitchFamily="34" charset="-122"/>
          </a:endParaRPr>
        </a:p>
      </dsp:txBody>
      <dsp:txXfrm>
        <a:off x="3850595" y="1440134"/>
        <a:ext cx="3497241" cy="1008509"/>
      </dsp:txXfrm>
    </dsp:sp>
    <dsp:sp modelId="{0425CC3C-0CCB-4691-A203-BE5A451AB0E3}">
      <dsp:nvSpPr>
        <dsp:cNvPr id="4" name="圆角矩形 3" hidden="1"/>
        <dsp:cNvSpPr/>
      </dsp:nvSpPr>
      <dsp:spPr>
        <a:xfrm>
          <a:off x="0" y="289152"/>
          <a:ext cx="157046" cy="392615"/>
        </a:xfrm>
        <a:prstGeom prst="roundRect">
          <a:avLst>
            <a:gd name="adj" fmla="val 10000"/>
          </a:avLst>
        </a:prstGeom>
      </dsp:spPr>
      <dsp:txXfrm>
        <a:off x="0" y="289152"/>
        <a:ext cx="157046" cy="392615"/>
      </dsp:txXfrm>
    </dsp:sp>
    <dsp:sp modelId="{B04C9F55-A052-4CA7-9658-B5BC6AF0C82A}">
      <dsp:nvSpPr>
        <dsp:cNvPr id="10" name="圆角矩形 9" hidden="1"/>
        <dsp:cNvSpPr/>
      </dsp:nvSpPr>
      <dsp:spPr>
        <a:xfrm>
          <a:off x="3693549" y="289152"/>
          <a:ext cx="157046" cy="392615"/>
        </a:xfrm>
        <a:prstGeom prst="roundRect">
          <a:avLst>
            <a:gd name="adj" fmla="val 10000"/>
          </a:avLst>
        </a:prstGeom>
      </dsp:spPr>
      <dsp:txXfrm>
        <a:off x="3693549" y="289152"/>
        <a:ext cx="157046" cy="39261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6.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23T11:59: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229 300,'4'0,"-1"0,0 0,0 0,0 0,1 0,-1 0,2 0,-2 0,0 0,1 0,1 0,-2 0,0 0,0 0,0 0,2 1,-1-1,0 0,0 0,-1 1,0-1,2 0,0 0,-2 0,2 0,-1 0,0 0,2 0,-3 1,1-1,-1 1,1-1,0 0,0 1,1 0,-1-1,-1 1,2 0,0 0,0-1,-2 0,2 1,-2-1,1 0,-1 1,0-1,2 1,-1-1,-1 0,0 0,0 0,0 0,1 0,1 0,-1 0,-1 0,2 0,-1 0,2 0,-1 0,-2 0,2 0,-1 1,3-1,-2 0,1 0,-3 0,0 0,0 0,1 0,0 0,-1 0,1 0,-1 0,0 0,0 0,2 0,-2 0,0-1,1 1,-1-1,0 1,0 0,2-2,-2 1,1 0,0 0,-1-1,1 1,-1-1,1-1,-1 0,0 1,-1-1,1 1</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23T11:59: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804 274,'0'-3,"2"0,1 1,0 2,0 0,1 0,0 0,-1 0,0 0,0 1,0 2,-1 0,0 0,-1 0,-1 0,0 0,0 0,-3 0,1 0,-1 0,1 0,-2-1,1-1,0 0,0-1,0 0,0 0,0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23T11:59: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229 552,'-3'0,"0"0,-1 1,-1 1,2 0,0-1,0 1,-2 0,2 0,0-1,0 1,0-1,0 0,0 2,0 0,0 0,-1 2,0 0,1-1,2-1,-1 1,0 1,1 1,0-3,0 0,0 3,1-1,0 0,0-1,0 2,0-2,0 1,0 2,0-1,1-2,1 0,-2-1,1 0,3 3,-2-3,3 3,-1-3,-1 0,1 0,3 2,-4-4,0 1,0-1,2 1,-1 0,-1-1,2 1,-1-2,1 1,2 1,-2-1,2 0,-3-1,-1 0,0 0,1 1,-1-1,0 0,1 0,0-3,3 0,-4 2,0 1,1-1,2-1,-3 1,1-1,0 0,-2-2,1 1,-1 0,1 0,-1-2,1 2,1-2,-1 1,0 0,0 1,0 0,0 0,0 0,1 1,-1 0,1-1,-1 0,0 1,-1-1,0 0,-2 0,0-1,0-1,1 0,-1 0,0 1,0 1,0-2,0-1,-1 1,-1 1,0 0,0 1,-1-1,0 1,0-1,0 2,0-1,-1-1,0 2,2-1,-3-1,2 3,-1-2,0 0,0 1,0-1,1 2,-1-1,1 2,-2-3,1 3,-1-2,1 2,0-1,0 1,0 0,0 0,1 0,-2 0,2 1,0-1,0 0,0 2,0 0,0 0,0 0,0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23T11:59: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438 712,'-3'-1,"0"-2,-1-2,0-1,1 0,-1 0,1-1,0 1,1 1,0 0,1 1,0-1,0 0,1 1,0 1,0 0,0-1,0-1,0 2,0 0,1-1,0 1,-1 0,0 0,1 0,0-2,0 0,-1 1,1-1,0 1,0 1,-1 0,1-2,1 0,-2 2,0-1,1 1,0-1,0 0,0 1,0-1,1 0,0 0,0 0,1 1,0 0,0 1,0 0,2 2,0-1,-1 1,0 0,0 0,2 0,1 0,-1 1,-1-1,3 1,-2 0,1-1,-1 1,1-1,-1 1,1 0,-2-1,0 2,-1-1,1 1,-2 0,0-1,0 1,0 0,1 0,-1 1,0 1,1 0,-1-1,-1 0,1 2,0-1,0-2,-2 1,1 0,-1 2,2 1,-3-2,0-1,0 0,0 1,0 0,0 0,0 0,0 1,0 0,0-1,0 1,0 1,0-2,-1 3,0-2,-1 1,1-1,-1 0,0 0,0-1,1 1,0-1,-1 2,0-3,1 0,-2 0,0 2,0-2,-1 0,0-1,1-1,-2 1,-1-1,2-1,0 0,-1 0,-1 0,0 0,1 0,0 0,0 0,0 0,2-1,-1 0,2-2,-2 1,0 0,-2-1,2 1,-1 0,1 1,0-1,0 1,0-1,1 2,-1-2,0 1,1 0,0 1</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23T11:59: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665 599,'0'-3,"0"0,0 0,0 0,0 0,0 0,0-1,0 1,1 0,0 0,-1 0,1 0,0-1,0 1,0 0,1 0,0 0,-1 0,2 1,-1-1,1 0,1 0,-1 2,0-1,0 1,2-1,0 0,-1 1,1-2,-2 3,0-1,1 0,-1 0,3 0,-3 0,2 0,-1 0,0 1,0 0,2-1,1 1,-2 0,0 0,0 1,-2-1,0 1,1-1,0 0,0 1,-1 0,1 1,-1 0,2 0,-2 1,0-3,0 2,0 1,0 0,0-1,0 2,0-1,1 1,-2 0,0-1,2 1,-2 1,0-2,0 0,0 3,0-1,-1-2,1 0,0 2,-1-1,-1 0,2 1,-1-1,0 2,0 1,-1-3,0-1,0 6,0-4,0-1,0-1,0 0,-1 0,0 1,0 0,-1 0,1 0,-1 0,1 0,-1 0,-1 1,0 1,1-3,1 0,-1 0,1 0,-1 1,0 0,0-1,-5 2,4-2,-2 0,0-1,0 0,1 0,-2-1,0 1,-1 0,0 0,0-1,0 0,1 0,-1 0,1-1,1 0,-2 0,2 0,1 0,-1 0,2 0,-1 0,0 0,0 0,1 0,0-1,-2-3,0 1,2 0,0-1,-1 1,2-1,-1 0,0 0,0 0,0-2,0 3,0-3,0 2,1 1,0 0,-1-1,2 0,-1 1,-1-1,2 0,-1 1,0-2,0 0,1 2,-1-2,2 2,-2-2,1 2,1 0,0 0,-1-1,1 1,0 0,0-1,0 1,0-3,0 1,0 2,1-1,0 1,-1 0,3-1,-1 1,1 1,1-1,-1 1,0 1,0 3,0 0,1 0,-1-1</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23T11:59: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1445 425,'-4'-3,"-1"2,2-1,-1 2,0-1,-1 0,0 1,-2-1,-1 0,-1 1,2-1,-1 1,0 0,2-1,-4 1,6 0,0 0,-1 0,0 0,2 0,0 0,-3 2,2-1,1 0,-3 2,3-2,0 0,0 1,-2 0,0 0,1 0,1 0,-2 0,1 1,0-2,1 3,-2 1,0 0,3-1,1-1,-1 3,1-3,1 1,0 0,0 1,0-1,2 1,-2-2,3 1,-1 0,-1-1,1 0,1 1,-1 0,1-2,-1 1,1 1,2 0,-2-1,0-3,0 2,0-2,1 2,0-1,-1-1,3 0,-3 0,0 0,1 0,-1 0,0 0,1 0,1 0,-1 0,0 0,-1-1,0 0,1 1,0 0,0-2,0 1,-1 0,1 0,0-1,0 1,0 0,-1 0,0-1,1 0,-1 0,3-1,-2 1,0-1,-1 1,3-5,7-25,-11 29,0-1,1-7,-3 8,0 0,2-2,-2 1,0 1,1 0,-1-2,0 2,-1 0,1 0,-2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23T11:59: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1477 330,'-3'0,"-1"0,1 0,-3 0,3 0,0 0,0 1,0 0,-1-1,1 0,0 0,0 1,0 0,-3 1,3 0,-2 1,3 0,-2 0,2 1,-2 0,1 0,0-1,1 0,0 0,1 0,0 1,-1-1,1 2,-1-2,0 3,2-3,0 0,0 0,0 0,1 0,1 0,0 0,0 0,1-1,-1 2,1-1,1 0,-1 0,1 1,0-1,0 1,-1-2,0-1,0 2,1-1,3 1,-4-2,4 1,-1 1,-2-2,0 0,1 0,-2 0,0-1,0 0,0 0,2 0,-1 0,-1 0,1 0,2 0,-3-2,0 1,2-1,-2 1,0-2,0 0,2-2,-4 2,3-2,-2 1,0 1,1-1,-1 0,2-2,-2 3,0-2,0 1,-1 1,0 0,0 0,-1-1,1 1,-1-1,0-1,0 2,0-1,-1-1,0 1,0 1,-1 0,0 0,-1-1,0 0,0 0,-1 0,0 1,0 1,1-1,0 2,-3-2,1 1,1 0,-2 1,3 1,0-1,0 1,0 1,0-1,0 1,0-1,0 1,0-1</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23T11:59: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520 366,'4'-2,"0"1,1 0,-1 0,1 1,0 0,-2-1,2 1,1-1,-1 1,0 0,-2 0,3 0,-2 0,0 0,0 0,1 0,-2 0,3 1,-3-1,2 1,2-1,-2 0,-2 0,0 1,0-1,0 2,0 0,2 0,1 1,-1-3,-1 0,0 1,-1-1,2 0,2 0,1 0,-1 0,1 0,-2 0,1 0,0 0,-2 0,1 1,-3 0,0-1,0 0,1 0,-1 0,0 1,1-1,-1 0,2 0,-1 0,2 0,-2 0,1 0,1 0,1 0,-2 0,2 0,0 0,0 0,-1 0,1 0,0 0,-1 0,0 0,-2 0,0 0,2 0,-1 0,1-1,-2 1,1-1,-1 0,0 0,2 1,-2-1,1 1,1-1,-2 1,0-1,1 0,-1 1,1-1,1 0,-1 1,0-1,0 0,0 1,-1-1,0 0,1 0,0 0,1-1,0 1,-2-1,1 1,-1 0,-1-1,0 0,2 0,-2 0,-2-1,1 0,-1 0,0-1,-1 1,-1-2,-1 1,-1 0,-2 0,3 1,-2 0,0 1,1 0,0 1,-3-2,0 0,0 0,3 2,-1-1,-2 1,-1-1,-2 1,0 0,1 0,1 0,0 0,-1 0,0 1,1-1,-1 0,2 1,-3 0,0-1,-2 1,2 0,0 0,-1-1,0 1,-1 0,0-1,1 1,2 0,-2 0,1-1,0 1,-2 0,3 0,-4 0,3 0,-1 0,-3 0,1 0,4 0,4 0,1 0,-3 1,3 0,0 0,-4 1,-2 1,-4 0,-12 2,15-3,-3 0,1 0,2 0,0 0,3 0,1-1,3 2,0-2,1 2,-1 0,0 1,1-1,0 0,0 0,1 0,0 0,0 0,1 0,0 0,0 0,0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23T11:59: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535 419,'5'-1,"-1"1,-1-1,1 1,2-1,2 0,-1 0,0 0,0 0,8-1,-9 2,0-1,-1 1,2 0,-2 0,0 0,-1 0,1 0,1 0,-2 0,0 0,0 0,0 0,0 0,0 0,-1 0,2 0,-1 0,-1 0,1 0,-1 0,1 0,0 0,0 0,0 0,0 0,0 0,0 0,1 0,-1 0,-1 0,1 0,-1 0,1 0,-1 0,0 0,0 0,0 0,1 0,-1 0,0 0,1 0,-1 0,2 0,-2 0,0 0,1 0,-1 0,0 0,2 0,0 0,-1 0,0 0,1 1,-1-1,-1 1,2 0,-2-1,2 1,0-1,0 1,-2-1,1 0,1 0,2 0,-2 0,3 1,-2 0,-2-1,-1 1,0 0,2-1,-2 0,0 0,3 0,2 0,0 0,-1 0,0 0,0 0,-2 0,-1 0,1 0,0 0,-1 0,2 0,-2 0,0 0,-1 0,0 0,3 0,-2 0,0 0,1 1,-1-1,-1 0,3 0,-1 0,6 0,-3 0,0 0,-1 0,0 0,-2 0,-1 0,0 0,-1 0,0 0,2 0,-2-1,1 0,-1 0,1 1,1-1,-1 1,-1 0,2-1,-2 0,2 1,0-1,0 0,0 1,-2-1,2 0,-2 1,2 0,2-1,0 0,0 0,1 1,-1 0,-2 0,3 0,-2 0,0 0,0 0,-2 0,1 0,-1 0,0 0,-1 0,1 0,-1 0,1 0,2 0,-1 0,1 0,-1 0,2 0,-1 0,1 0,0 0,-2 0,1 0,-1 0,3 0,-2 0,-1 0,3 0,-1 0,-1 0,1 0,-1 0,-2 0,1 0,1 0,-1 0,0 0,0 0,-1 0,1 0,1 0,0 0,0 0,-1 0,1 0,0 1,-1-1,2 1,0-1,-2 1,2 0,-1 0,-2-1,0 1,-1-1,1 1,1 0,-1 0,0-1,2 0,-2 1,-1-1,0 0,1 1</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23T11:59: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699 698,'234'10,"-230"-10,1 0,-1 0,-1 0,0 0,1 0,-1 0,0 0,2 0,1 0,-1 0,-1 0,1 0,-2 0,1 0,-1 0,0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23T11:59: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582 773,'5'0,"0"0,-2 0,3 0,0 0,1 0,1 0,2 0,-1 0,-1 0,2 0,0 0,-2 0,2 0,1 0,0 0,-2 0,2 0,-2 0,-1 0,1 0,-1 0,0 0,-1 0,0 0,-2 0,-1 0,0 0,-1 0,1 0,2 0,-3 0,0 0,0 0,1 0,0 0,0 0,0 0,1 0,-1 0,0 0,0 0,2-1,-3 1,2-1,-1 1,0-1,-1 1,0 0,1-1,2 0,-2 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23T11:59: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654 302,'3'0,"0"-1,1 0,0 1,-1 0,0-1,0 1,0-1,0 1,0 0,1 0,0 0,-1 0,0 0,1 0,1 0,0 0,-1 0,-1 0,2 0,-1 0,-1 0,0 0,1 0,1 0,-2 0,0 1,2 0,-2 0,1 0,0 0,-1-1,4 0,-1 1,-2-1,0 0,1 0,-2 0,0 0,1 0,0 0,0 0,-1 0,0 0,1 0,-1 0,0 0,0 0,1 0,0 0,-1 0,1 0,0 0,3 0,-2 0,1 0,-2 0,1 0,0 0,-1 0,0 0,0 0,0 0,0 0,0 0,0 0,2 0,-2 0,0 0,-1 0,1 0,0 0,1 0,-1 0,-1 0,1 0,0 0,0 0,2 0,-2 0,-1 0,0 0,1 0,1 0,0 0,1 0,1 0,-1 0,0 0,0 0,1 0,-1 0,-1 0,0 0,0 0,0 0,0 0,0 0,-2 0,0 0,0 0,0 0,1 0,-1 0,1 0,-1 1,1-1,-1 0,0 0,2 1,-1-1,-1 0,2 0,1 0,-1 0,-2 0,0 0,1 0,0 0,0 0,1 0,-2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23T11:59: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564 882,'3'-1,"1"-1,-1-1,0 1,3-2,0 1,1 0,1 0,-1 0,-1 1,-2 0,1 2,0-1,0 0,-1 0,0 1,0 0,2 0,-1 0,2 0,0 2,-1 0,1 1,-1 0,0 0,-1 0,1 2,-2-1,-1-2,-1 1,1 0,0-1,-2 1,2-2,2-1,1-2,-3 1,3-2,-3 2,3-1,1-1,0 0,2 0,0-1,1-1,3 0,-2-1,0 2,0 0,0 0,-2 1,5 1,-10 1,-1 1,1 1,0 2,-1 0,0 0,0 1,0-1,-1 0,1 0,-1 1,1-2,0 3,0-4,0-1,3-4,0-1,-3 3,3-2,1-1,2-1,2 1,-3 1,1 0,-1 1,-2 1,-3 2,0 2,-1 1,1 2,2 2,-1-2,-2-1,2-1,0 0,1-3,-2 0,1 0,0-1,1-1,1-2,-2 2,2-1,1 0,-1 0,0 1,-2 1,0 1,-1 5,0 1,-1-3,0 0,0 1,2 1,1-2,-1 1,-1-2,0-2,1 0,0-2,2-2,-3 1,2 1,2-3,3 1,-1 1,-2 1,-1 0,-2 2,-1 3,0-2,0 0,1-1,-1 0,0 0,2 0,-1 0,-1-1,-1-2,-1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23T11:59: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897 805,'2'0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23T11:59: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735 571,'7'-2,"-3"1,-1 0,0 1,0-1,0 1,0 0,0 0,0 0,0 0,0 0,0 0,0 0,1 0,-1 1,0-1,0 0,0 1,1 0,0 0,-1-1,3 0,-3 0,0 0,0 0,0 0,0 0,4 0,-4 0,1 1,-1 0,0-1,2 0,-2 0,0 1,0-1,0 1,0-1,0 1,1-1,0 1,-1-1,0 0,0 0,1 1,1-1,-2 0,1 0,-1 0,0 0,0 1,0-1</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23T11:59: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1281 568,'3'1,"1"-1,-1 0,0 0,3 1,1 0,-1-1,1 1,2 0,-1 0,-1-1,1 1,0-1,-1 0,1 2,-1-2,1 0,0 0,-1 0,-2 0,2 0,-1 0,1 0,0 0,-2 0,-1 0,2 0,-1 0,1 0,0 0,0 0,-2 0,0 0,0 0,-1 0,1 0,0 0,-1 0,0 0,0 0,0 0,2 0,-1 0,1 0,-1 0,2 0,-2 0,0 0,0 0,0 0,0 0,-1 0,1 0,-1 0,0 0,2 0,0 0,-2 0,2 0,-1 0,-1 0,2 0,-2 0,1 0,0 0,-1 0,2 0,0 0,-2 0,0 0,1 0,-1 0,1 0,1 0,-1 0,-1 0,0 0,0-1,0 1,0 0,0-1,2 1,-2 0,1 0,-1-1,0 0,0 1,1 0,-1 0,1 0,-1 0,0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23T11:59: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874 803,'3'-1,"2"1,-2 0,1 0,0 0,2 0,0 0,-1 0,1 0,-3 0,0 0,1 0,-1 0,0 0,1 0,-1 0,0 0,0 1,1-1,2 1,-3-1,1 0,2 0,-3 0,2 0,-2 0,2 1,-1-1,0 0,1 0,-1 0,1 0,-1 0,-1 0,1 0,-1 0,1 0,-1 0,0 0,1 0,1 0,-2 0,3 0,-2 1,-1-1,1 0,1 1,-2-1,2 0,-1 1,1-1,-2 0,2 1,-1-1,0 0,-1 0,0 0,0 0,0 0,0 0,1 0,3 0,-4 0,1 0,0 0,0 0,0 0,8 0,-9 0,1 0,0 0,-1 0,0 0,0 0,0 0,1 0,-1 0,1 0,0 0,0 0,-1 0,1 0,-1 0,1 0,-1 0,0 0,0 0,0 0,0 0,0 0,1 0,-1 0,0 0,0 0,1 0,-1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23T11:59: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536 863,'3'0,"2"0,-1 0,2 0,-1 0,-2 0,3 0,-1 1,1-1,-2 0,1 0,0 0,-1 0,0 1,1-1,-1 0,0 0,0 1,3-1,-2 0,0 0,-1 0,0 1,0-1,2 0,-2 1,3-1,-2 1,1-1,-2 1,0 0,-1-1,0 1,0-1,1 1,0 0,-1 0,2 0,-1-1,1 0,1 1,1 0,2 0,-1 0,-1 0,3 0,-3 0,0 0,-1 0,0 0,-1 1,-1-1,1 1,0-1,-2-1,0 1,0-1,0 0,0 0,1 1,0-1,1 1,1-1,-1 0,0 0,-1 0,0 0,2 0,-1 0,1 0,-1 0,2-1,-1 0,-1 1,-1-1,2 0,-2 1,-1 0,0 0,2 0,1 0,6-1,-6 1,2-1,0 1,-2 0,-2 0,-1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23T11:59: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657 212,'-1'3,"0"0,1 1,0 0,0 1,0-1,-1-1,0 2,0 1,0-1,0 0,0-1,0 3,1-2,-1 1,1-1,0 0,0-1,0 0,0-1,-1 0,2-8,1 2,0 0,0 0,1-1,0 1,1-1,-1 1,0 2,0-1,2-1,-1 0,-1 2,0-1,0 1,0 3,-2 2,0-1,-1 0,0 0,0 0,0 0,-1 1,0-1,1 0,3-1</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23T11:59: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722 263,'0'3,"0"0,0 1,0-1,0 1,0-1,0 0,0 0,2 0,0 0,1 0,0-1,0-1,0 0,0-2,0-3,0 3,0-1,-2-1,1-1,0 1,-1 0,1-1,0 1,-1 0,0 0,-1 0,0 0,0 0,0 0,0 7,0 0,-1-1,1 0,-1 0,1 0,0 1,0-1,1 0,1 0,1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1-23T11:59:0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801 214,'0'3,"0"2,0-2,0 0,0 1,0 0,0 0,0 0,0 1,0 2,0-1,0-1,0 0,0 1,0 3,0-4,0-2,0 0,0 2,1-1,0-1,0 0,0-8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0X600=1536</a:t>
            </a:r>
            <a:endParaRPr lang="zh-CN" altLang="en-US"/>
          </a:p>
          <a:p>
            <a:r>
              <a:rPr lang="zh-CN" altLang="en-US"/>
              <a:t>0x0800 网际协议（IP）</a:t>
            </a:r>
            <a:endParaRPr lang="zh-CN" altLang="en-US"/>
          </a:p>
          <a:p>
            <a:r>
              <a:rPr lang="zh-CN" altLang="en-US"/>
              <a:t>0x86DD 网际协议v6</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GI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28092"/>
            <a:ext cx="9144000" cy="0"/>
          </a:xfrm>
          <a:prstGeom prst="line">
            <a:avLst/>
          </a:prstGeom>
          <a:noFill/>
          <a:ln w="25400" algn="ctr">
            <a:solidFill>
              <a:srgbClr val="85D1F7"/>
            </a:solidFill>
            <a:rou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userDrawn="1"/>
        </p:nvSpPr>
        <p:spPr>
          <a:xfrm>
            <a:off x="4262908" y="123478"/>
            <a:ext cx="598868"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userDrawn="1"/>
        </p:nvSpPr>
        <p:spPr bwMode="auto">
          <a:xfrm>
            <a:off x="0" y="301530"/>
            <a:ext cx="2835464" cy="0"/>
          </a:xfrm>
          <a:prstGeom prst="line">
            <a:avLst/>
          </a:prstGeom>
          <a:noFill/>
          <a:ln w="12700" algn="ctr">
            <a:solidFill>
              <a:srgbClr val="00CC00"/>
            </a:solidFill>
            <a:round/>
          </a:ln>
          <a:extLst>
            <a:ext uri="{909E8E84-426E-40DD-AFC4-6F175D3DCCD1}">
              <a14:hiddenFill xmlns:a14="http://schemas.microsoft.com/office/drawing/2010/main">
                <a:noFill/>
              </a14:hiddenFill>
            </a:ext>
          </a:extLst>
        </p:spPr>
        <p:txBody>
          <a:bodyPr/>
          <a:lstStyle/>
          <a:p>
            <a:pPr lvl="0"/>
            <a:endParaRPr lang="zh-CN" altLang="en-US"/>
          </a:p>
        </p:txBody>
      </p:sp>
      <p:sp>
        <p:nvSpPr>
          <p:cNvPr id="10" name="Rectangle 4"/>
          <p:cNvSpPr>
            <a:spLocks noChangeArrowheads="1"/>
          </p:cNvSpPr>
          <p:nvPr userDrawn="1"/>
        </p:nvSpPr>
        <p:spPr bwMode="auto">
          <a:xfrm>
            <a:off x="4810742" y="164227"/>
            <a:ext cx="1065212"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zh-CN" altLang="fr-FR" sz="1100" b="1" dirty="0">
                <a:solidFill>
                  <a:srgbClr val="0070C0"/>
                </a:solidFill>
                <a:latin typeface="微软雅黑" panose="020B0503020204020204" pitchFamily="34" charset="-122"/>
                <a:ea typeface="微软雅黑" panose="020B0503020204020204" pitchFamily="34" charset="-122"/>
              </a:rPr>
              <a:t>西南石油大学</a:t>
            </a:r>
            <a:endParaRPr lang="zh-CN" altLang="fr-FR" sz="1100" b="1" dirty="0">
              <a:solidFill>
                <a:srgbClr val="0070C0"/>
              </a:solidFill>
              <a:latin typeface="微软雅黑" panose="020B0503020204020204" pitchFamily="34" charset="-122"/>
              <a:ea typeface="微软雅黑" panose="020B0503020204020204" pitchFamily="34" charset="-122"/>
            </a:endParaRPr>
          </a:p>
        </p:txBody>
      </p:sp>
      <p:sp>
        <p:nvSpPr>
          <p:cNvPr id="11" name="Rectangle 5"/>
          <p:cNvSpPr>
            <a:spLocks noChangeArrowheads="1"/>
          </p:cNvSpPr>
          <p:nvPr userDrawn="1"/>
        </p:nvSpPr>
        <p:spPr bwMode="auto">
          <a:xfrm>
            <a:off x="3167400" y="164857"/>
            <a:ext cx="116078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smtClean="0">
                <a:solidFill>
                  <a:srgbClr val="0070C0"/>
                </a:solidFill>
                <a:latin typeface="微软雅黑" panose="020B0503020204020204" pitchFamily="34" charset="-122"/>
                <a:ea typeface="微软雅黑" panose="020B0503020204020204" pitchFamily="34" charset="-122"/>
              </a:rPr>
              <a:t>计算机网络</a:t>
            </a:r>
            <a:r>
              <a:rPr lang="zh-CN" sz="1100" b="1" dirty="0" smtClean="0">
                <a:solidFill>
                  <a:srgbClr val="0070C0"/>
                </a:solidFill>
                <a:latin typeface="微软雅黑" panose="020B0503020204020204" pitchFamily="34" charset="-122"/>
                <a:ea typeface="微软雅黑" panose="020B0503020204020204" pitchFamily="34" charset="-122"/>
              </a:rPr>
              <a:t>基础</a:t>
            </a:r>
            <a:endParaRPr lang="zh-CN" sz="1100" b="1" dirty="0">
              <a:solidFill>
                <a:srgbClr val="0070C0"/>
              </a:solidFill>
              <a:latin typeface="微软雅黑" panose="020B0503020204020204" pitchFamily="34" charset="-122"/>
              <a:ea typeface="微软雅黑" panose="020B0503020204020204" pitchFamily="34" charset="-122"/>
            </a:endParaRPr>
          </a:p>
        </p:txBody>
      </p:sp>
      <p:sp>
        <p:nvSpPr>
          <p:cNvPr id="12" name="椭圆 11"/>
          <p:cNvSpPr/>
          <p:nvPr userDrawn="1"/>
        </p:nvSpPr>
        <p:spPr>
          <a:xfrm>
            <a:off x="2793115" y="259181"/>
            <a:ext cx="84698" cy="84698"/>
          </a:xfrm>
          <a:prstGeom prst="ellipse">
            <a:avLst/>
          </a:prstGeom>
          <a:solidFill>
            <a:schemeClr val="bg1"/>
          </a:solidFill>
          <a:ln w="12700" algn="ctr">
            <a:solidFill>
              <a:srgbClr val="00B050"/>
            </a:solidFill>
            <a:round/>
          </a:ln>
        </p:spPr>
        <p:txBody>
          <a:bodyPr/>
          <a:lstStyle/>
          <a:p>
            <a:pPr lvl="0"/>
            <a:endParaRPr lang="zh-CN" altLang="en-US">
              <a:solidFill>
                <a:schemeClr val="tx1"/>
              </a:solidFill>
              <a:latin typeface="Arial" panose="020B0604020202020204" pitchFamily="34" charset="0"/>
              <a:ea typeface="宋体" panose="02010600030101010101" pitchFamily="2" charset="-122"/>
            </a:endParaRPr>
          </a:p>
        </p:txBody>
      </p:sp>
      <p:sp>
        <p:nvSpPr>
          <p:cNvPr id="13" name="Line 3"/>
          <p:cNvSpPr>
            <a:spLocks noChangeShapeType="1"/>
          </p:cNvSpPr>
          <p:nvPr userDrawn="1"/>
        </p:nvSpPr>
        <p:spPr bwMode="auto">
          <a:xfrm>
            <a:off x="5713428" y="301530"/>
            <a:ext cx="3430572" cy="0"/>
          </a:xfrm>
          <a:prstGeom prst="line">
            <a:avLst/>
          </a:prstGeom>
          <a:noFill/>
          <a:ln w="12700" algn="ctr">
            <a:solidFill>
              <a:srgbClr val="00CC00"/>
            </a:solidFill>
            <a:round/>
          </a:ln>
          <a:extLst>
            <a:ext uri="{909E8E84-426E-40DD-AFC4-6F175D3DCCD1}">
              <a14:hiddenFill xmlns:a14="http://schemas.microsoft.com/office/drawing/2010/main">
                <a:noFill/>
              </a14:hiddenFill>
            </a:ext>
          </a:extLst>
        </p:spPr>
        <p:txBody>
          <a:bodyPr/>
          <a:lstStyle/>
          <a:p>
            <a:pPr lvl="0"/>
            <a:endParaRPr lang="zh-CN" altLang="en-US"/>
          </a:p>
        </p:txBody>
      </p:sp>
      <p:sp>
        <p:nvSpPr>
          <p:cNvPr id="14" name="椭圆 13"/>
          <p:cNvSpPr/>
          <p:nvPr userDrawn="1"/>
        </p:nvSpPr>
        <p:spPr>
          <a:xfrm>
            <a:off x="5710547" y="259181"/>
            <a:ext cx="84698" cy="84698"/>
          </a:xfrm>
          <a:prstGeom prst="ellipse">
            <a:avLst/>
          </a:prstGeom>
          <a:solidFill>
            <a:schemeClr val="bg1"/>
          </a:solidFill>
          <a:ln w="12700" algn="ctr">
            <a:solidFill>
              <a:srgbClr val="00B050"/>
            </a:solidFill>
            <a:round/>
          </a:ln>
        </p:spPr>
        <p:txBody>
          <a:bodyPr/>
          <a:lstStyle/>
          <a:p>
            <a:pPr lvl="0"/>
            <a:endParaRPr lang="zh-CN" altLang="en-US">
              <a:solidFill>
                <a:schemeClr val="tx1"/>
              </a:solidFill>
              <a:latin typeface="Arial" panose="020B0604020202020204" pitchFamily="34" charset="0"/>
              <a:ea typeface="宋体" panose="02010600030101010101" pitchFamily="2" charset="-122"/>
            </a:endParaRPr>
          </a:p>
        </p:txBody>
      </p:sp>
      <p:sp>
        <p:nvSpPr>
          <p:cNvPr id="17" name="Line 3"/>
          <p:cNvSpPr>
            <a:spLocks noChangeShapeType="1"/>
          </p:cNvSpPr>
          <p:nvPr userDrawn="1"/>
        </p:nvSpPr>
        <p:spPr bwMode="auto">
          <a:xfrm>
            <a:off x="1266568" y="4803998"/>
            <a:ext cx="6942395" cy="0"/>
          </a:xfrm>
          <a:prstGeom prst="line">
            <a:avLst/>
          </a:prstGeom>
          <a:noFill/>
          <a:ln w="19050" algn="ctr">
            <a:solidFill>
              <a:srgbClr val="85D1F7"/>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15" name="图片 1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388612" y="149234"/>
            <a:ext cx="358346" cy="45868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wmf"/></Relationships>
</file>

<file path=ppt/slides/_rels/slide100.xml.rels><?xml version="1.0" encoding="UTF-8" standalone="yes"?>
<Relationships xmlns="http://schemas.openxmlformats.org/package/2006/relationships"><Relationship Id="rId9" Type="http://schemas.openxmlformats.org/officeDocument/2006/relationships/customXml" Target="../ink/ink10.xml"/><Relationship Id="rId8" Type="http://schemas.openxmlformats.org/officeDocument/2006/relationships/image" Target="../media/image67.png"/><Relationship Id="rId7" Type="http://schemas.openxmlformats.org/officeDocument/2006/relationships/customXml" Target="../ink/ink9.xml"/><Relationship Id="rId6" Type="http://schemas.openxmlformats.org/officeDocument/2006/relationships/image" Target="../media/image66.png"/><Relationship Id="rId5" Type="http://schemas.openxmlformats.org/officeDocument/2006/relationships/customXml" Target="../ink/ink8.xml"/><Relationship Id="rId4" Type="http://schemas.openxmlformats.org/officeDocument/2006/relationships/image" Target="../media/image65.png"/><Relationship Id="rId3" Type="http://schemas.openxmlformats.org/officeDocument/2006/relationships/customXml" Target="../ink/ink7.xml"/><Relationship Id="rId21" Type="http://schemas.openxmlformats.org/officeDocument/2006/relationships/slideLayout" Target="../slideLayouts/slideLayout2.xml"/><Relationship Id="rId20" Type="http://schemas.openxmlformats.org/officeDocument/2006/relationships/image" Target="../media/image73.png"/><Relationship Id="rId2" Type="http://schemas.openxmlformats.org/officeDocument/2006/relationships/image" Target="../media/image64.png"/><Relationship Id="rId19" Type="http://schemas.openxmlformats.org/officeDocument/2006/relationships/customXml" Target="../ink/ink15.xml"/><Relationship Id="rId18" Type="http://schemas.openxmlformats.org/officeDocument/2006/relationships/image" Target="../media/image72.png"/><Relationship Id="rId17" Type="http://schemas.openxmlformats.org/officeDocument/2006/relationships/customXml" Target="../ink/ink14.xml"/><Relationship Id="rId16" Type="http://schemas.openxmlformats.org/officeDocument/2006/relationships/image" Target="../media/image71.png"/><Relationship Id="rId15" Type="http://schemas.openxmlformats.org/officeDocument/2006/relationships/customXml" Target="../ink/ink13.xml"/><Relationship Id="rId14" Type="http://schemas.openxmlformats.org/officeDocument/2006/relationships/image" Target="../media/image70.png"/><Relationship Id="rId13" Type="http://schemas.openxmlformats.org/officeDocument/2006/relationships/customXml" Target="../ink/ink12.xml"/><Relationship Id="rId12" Type="http://schemas.openxmlformats.org/officeDocument/2006/relationships/image" Target="../media/image69.png"/><Relationship Id="rId11" Type="http://schemas.openxmlformats.org/officeDocument/2006/relationships/customXml" Target="../ink/ink11.xml"/><Relationship Id="rId10" Type="http://schemas.openxmlformats.org/officeDocument/2006/relationships/image" Target="../media/image68.png"/><Relationship Id="rId1" Type="http://schemas.openxmlformats.org/officeDocument/2006/relationships/image" Target="../media/image63.wmf"/></Relationships>
</file>

<file path=ppt/slides/_rels/slide10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5.wmf"/><Relationship Id="rId3" Type="http://schemas.openxmlformats.org/officeDocument/2006/relationships/image" Target="../media/image64.png"/><Relationship Id="rId2" Type="http://schemas.openxmlformats.org/officeDocument/2006/relationships/image" Target="../media/image74.wmf"/><Relationship Id="rId1" Type="http://schemas.openxmlformats.org/officeDocument/2006/relationships/image" Target="../media/image3.png"/></Relationships>
</file>

<file path=ppt/slides/_rels/slide102.xml.rels><?xml version="1.0" encoding="UTF-8" standalone="yes"?>
<Relationships xmlns="http://schemas.openxmlformats.org/package/2006/relationships"><Relationship Id="rId9" Type="http://schemas.openxmlformats.org/officeDocument/2006/relationships/image" Target="../media/image77.png"/><Relationship Id="rId8" Type="http://schemas.openxmlformats.org/officeDocument/2006/relationships/customXml" Target="../ink/ink17.xml"/><Relationship Id="rId7" Type="http://schemas.openxmlformats.org/officeDocument/2006/relationships/image" Target="../media/image76.png"/><Relationship Id="rId6" Type="http://schemas.openxmlformats.org/officeDocument/2006/relationships/customXml" Target="../ink/ink16.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6" Type="http://schemas.openxmlformats.org/officeDocument/2006/relationships/slideLayout" Target="../slideLayouts/slideLayout2.xml"/><Relationship Id="rId15" Type="http://schemas.openxmlformats.org/officeDocument/2006/relationships/image" Target="../media/image80.png"/><Relationship Id="rId14" Type="http://schemas.openxmlformats.org/officeDocument/2006/relationships/customXml" Target="../ink/ink20.xml"/><Relationship Id="rId13" Type="http://schemas.openxmlformats.org/officeDocument/2006/relationships/image" Target="../media/image79.png"/><Relationship Id="rId12" Type="http://schemas.openxmlformats.org/officeDocument/2006/relationships/customXml" Target="../ink/ink19.xml"/><Relationship Id="rId11" Type="http://schemas.openxmlformats.org/officeDocument/2006/relationships/image" Target="../media/image78.png"/><Relationship Id="rId10" Type="http://schemas.openxmlformats.org/officeDocument/2006/relationships/customXml" Target="../ink/ink18.xml"/><Relationship Id="rId1" Type="http://schemas.openxmlformats.org/officeDocument/2006/relationships/diagramData" Target="../diagrams/data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4.png"/><Relationship Id="rId1" Type="http://schemas.openxmlformats.org/officeDocument/2006/relationships/image" Target="../media/image63.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64.png"/><Relationship Id="rId1" Type="http://schemas.openxmlformats.org/officeDocument/2006/relationships/image" Target="../media/image63.wmf"/></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1.png"/><Relationship Id="rId1" Type="http://schemas.openxmlformats.org/officeDocument/2006/relationships/customXml" Target="../ink/ink21.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4.png"/><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image" Target="../media/image82.png"/><Relationship Id="rId1" Type="http://schemas.openxmlformats.org/officeDocument/2006/relationships/tags" Target="../tags/tag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jpeg"/><Relationship Id="rId50" Type="http://schemas.openxmlformats.org/officeDocument/2006/relationships/slideLayout" Target="../slideLayouts/slideLayout2.xml"/><Relationship Id="rId5" Type="http://schemas.openxmlformats.org/officeDocument/2006/relationships/image" Target="../media/image9.png"/><Relationship Id="rId49" Type="http://schemas.openxmlformats.org/officeDocument/2006/relationships/image" Target="../media/image53.png"/><Relationship Id="rId48" Type="http://schemas.openxmlformats.org/officeDocument/2006/relationships/image" Target="../media/image52.png"/><Relationship Id="rId47" Type="http://schemas.openxmlformats.org/officeDocument/2006/relationships/image" Target="../media/image51.png"/><Relationship Id="rId46" Type="http://schemas.openxmlformats.org/officeDocument/2006/relationships/image" Target="../media/image50.png"/><Relationship Id="rId45" Type="http://schemas.openxmlformats.org/officeDocument/2006/relationships/image" Target="../media/image49.png"/><Relationship Id="rId44" Type="http://schemas.openxmlformats.org/officeDocument/2006/relationships/image" Target="../media/image48.png"/><Relationship Id="rId43" Type="http://schemas.openxmlformats.org/officeDocument/2006/relationships/image" Target="../media/image47.png"/><Relationship Id="rId42" Type="http://schemas.openxmlformats.org/officeDocument/2006/relationships/image" Target="../media/image46.png"/><Relationship Id="rId41" Type="http://schemas.openxmlformats.org/officeDocument/2006/relationships/image" Target="../media/image45.png"/><Relationship Id="rId40" Type="http://schemas.openxmlformats.org/officeDocument/2006/relationships/image" Target="../media/image44.png"/><Relationship Id="rId4" Type="http://schemas.openxmlformats.org/officeDocument/2006/relationships/image" Target="../media/image8.png"/><Relationship Id="rId39" Type="http://schemas.openxmlformats.org/officeDocument/2006/relationships/image" Target="../media/image43.png"/><Relationship Id="rId38" Type="http://schemas.openxmlformats.org/officeDocument/2006/relationships/image" Target="../media/image42.png"/><Relationship Id="rId37" Type="http://schemas.openxmlformats.org/officeDocument/2006/relationships/image" Target="../media/image41.png"/><Relationship Id="rId36" Type="http://schemas.openxmlformats.org/officeDocument/2006/relationships/image" Target="../media/image40.png"/><Relationship Id="rId35" Type="http://schemas.openxmlformats.org/officeDocument/2006/relationships/image" Target="../media/image39.png"/><Relationship Id="rId34" Type="http://schemas.openxmlformats.org/officeDocument/2006/relationships/image" Target="../media/image38.png"/><Relationship Id="rId33" Type="http://schemas.openxmlformats.org/officeDocument/2006/relationships/image" Target="../media/image37.png"/><Relationship Id="rId32" Type="http://schemas.openxmlformats.org/officeDocument/2006/relationships/image" Target="../media/image36.png"/><Relationship Id="rId31" Type="http://schemas.openxmlformats.org/officeDocument/2006/relationships/image" Target="../media/image35.png"/><Relationship Id="rId30" Type="http://schemas.openxmlformats.org/officeDocument/2006/relationships/image" Target="../media/image34.png"/><Relationship Id="rId3" Type="http://schemas.openxmlformats.org/officeDocument/2006/relationships/image" Target="../media/image7.png"/><Relationship Id="rId29" Type="http://schemas.openxmlformats.org/officeDocument/2006/relationships/image" Target="../media/image33.png"/><Relationship Id="rId28" Type="http://schemas.openxmlformats.org/officeDocument/2006/relationships/image" Target="../media/image32.png"/><Relationship Id="rId27" Type="http://schemas.openxmlformats.org/officeDocument/2006/relationships/image" Target="../media/image31.png"/><Relationship Id="rId26" Type="http://schemas.openxmlformats.org/officeDocument/2006/relationships/image" Target="../media/image30.png"/><Relationship Id="rId25" Type="http://schemas.openxmlformats.org/officeDocument/2006/relationships/image" Target="../media/image29.png"/><Relationship Id="rId24" Type="http://schemas.openxmlformats.org/officeDocument/2006/relationships/image" Target="../media/image28.png"/><Relationship Id="rId23" Type="http://schemas.openxmlformats.org/officeDocument/2006/relationships/image" Target="../media/image27.png"/><Relationship Id="rId22" Type="http://schemas.openxmlformats.org/officeDocument/2006/relationships/image" Target="../media/image26.png"/><Relationship Id="rId21" Type="http://schemas.openxmlformats.org/officeDocument/2006/relationships/image" Target="../media/image25.png"/><Relationship Id="rId20" Type="http://schemas.openxmlformats.org/officeDocument/2006/relationships/image" Target="../media/image24.png"/><Relationship Id="rId2" Type="http://schemas.openxmlformats.org/officeDocument/2006/relationships/image" Target="../media/image6.png"/><Relationship Id="rId19" Type="http://schemas.openxmlformats.org/officeDocument/2006/relationships/image" Target="../media/image23.png"/><Relationship Id="rId18" Type="http://schemas.openxmlformats.org/officeDocument/2006/relationships/image" Target="../media/image22.png"/><Relationship Id="rId17" Type="http://schemas.openxmlformats.org/officeDocument/2006/relationships/image" Target="../media/image21.png"/><Relationship Id="rId16" Type="http://schemas.openxmlformats.org/officeDocument/2006/relationships/image" Target="../media/image20.png"/><Relationship Id="rId15" Type="http://schemas.openxmlformats.org/officeDocument/2006/relationships/image" Target="../media/image19.png"/><Relationship Id="rId14" Type="http://schemas.openxmlformats.org/officeDocument/2006/relationships/image" Target="../media/image18.png"/><Relationship Id="rId13" Type="http://schemas.openxmlformats.org/officeDocument/2006/relationships/image" Target="../media/image17.png"/><Relationship Id="rId12" Type="http://schemas.openxmlformats.org/officeDocument/2006/relationships/image" Target="../media/image16.png"/><Relationship Id="rId11" Type="http://schemas.openxmlformats.org/officeDocument/2006/relationships/image" Target="../media/image15.png"/><Relationship Id="rId10" Type="http://schemas.openxmlformats.org/officeDocument/2006/relationships/image" Target="../media/image14.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5.wmf"/><Relationship Id="rId1" Type="http://schemas.openxmlformats.org/officeDocument/2006/relationships/oleObject" Target="../embeddings/oleObject1.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6.wmf"/><Relationship Id="rId1" Type="http://schemas.openxmlformats.org/officeDocument/2006/relationships/oleObject" Target="../embeddings/oleObject2.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w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8.png"/><Relationship Id="rId3" Type="http://schemas.openxmlformats.org/officeDocument/2006/relationships/customXml" Target="../ink/ink2.xml"/><Relationship Id="rId2" Type="http://schemas.openxmlformats.org/officeDocument/2006/relationships/image" Target="../media/image57.png"/><Relationship Id="rId1" Type="http://schemas.openxmlformats.org/officeDocument/2006/relationships/customXml" Target="../ink/ink1.xml"/></Relationships>
</file>

<file path=ppt/slides/_rels/slide9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2.png"/><Relationship Id="rId7" Type="http://schemas.openxmlformats.org/officeDocument/2006/relationships/customXml" Target="../ink/ink6.xml"/><Relationship Id="rId6" Type="http://schemas.openxmlformats.org/officeDocument/2006/relationships/image" Target="../media/image61.png"/><Relationship Id="rId5" Type="http://schemas.openxmlformats.org/officeDocument/2006/relationships/customXml" Target="../ink/ink5.xml"/><Relationship Id="rId4" Type="http://schemas.openxmlformats.org/officeDocument/2006/relationships/image" Target="../media/image60.png"/><Relationship Id="rId3" Type="http://schemas.openxmlformats.org/officeDocument/2006/relationships/customXml" Target="../ink/ink4.xml"/><Relationship Id="rId2" Type="http://schemas.openxmlformats.org/officeDocument/2006/relationships/image" Target="../media/image59.png"/><Relationship Id="rId10" Type="http://schemas.openxmlformats.org/officeDocument/2006/relationships/notesSlide" Target="../notesSlides/notesSlide10.xml"/><Relationship Id="rId1" Type="http://schemas.openxmlformats.org/officeDocument/2006/relationships/customXml" Target="../ink/ink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316859" y="593457"/>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anose="020B0503020204020204" pitchFamily="34" charset="-122"/>
              </a:rPr>
              <a:t>计算机网络体系结构</a:t>
            </a:r>
            <a:endParaRPr lang="zh-CN" altLang="en-US" sz="2000" b="1" dirty="0">
              <a:solidFill>
                <a:schemeClr val="bg1"/>
              </a:solidFill>
              <a:ea typeface="微软雅黑" panose="020B0503020204020204" pitchFamily="34" charset="-122"/>
            </a:endParaRPr>
          </a:p>
        </p:txBody>
      </p:sp>
      <p:sp>
        <p:nvSpPr>
          <p:cNvPr id="48" name="圆角矩形 47"/>
          <p:cNvSpPr/>
          <p:nvPr/>
        </p:nvSpPr>
        <p:spPr>
          <a:xfrm>
            <a:off x="505072" y="1041128"/>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49" name="组合 48"/>
          <p:cNvGrpSpPr/>
          <p:nvPr/>
        </p:nvGrpSpPr>
        <p:grpSpPr>
          <a:xfrm>
            <a:off x="1557339" y="1494207"/>
            <a:ext cx="1341438" cy="2356685"/>
            <a:chOff x="1557339" y="1623511"/>
            <a:chExt cx="1341438" cy="2356685"/>
          </a:xfrm>
        </p:grpSpPr>
        <p:sp>
          <p:nvSpPr>
            <p:cNvPr id="50" name="AutoShape 58"/>
            <p:cNvSpPr>
              <a:spLocks noChangeArrowheads="1"/>
            </p:cNvSpPr>
            <p:nvPr/>
          </p:nvSpPr>
          <p:spPr bwMode="auto">
            <a:xfrm>
              <a:off x="1560514" y="1623511"/>
              <a:ext cx="1338263" cy="2301875"/>
            </a:xfrm>
            <a:prstGeom prst="cube">
              <a:avLst>
                <a:gd name="adj" fmla="val 9144"/>
              </a:avLst>
            </a:prstGeom>
            <a:solidFill>
              <a:srgbClr val="85D1F7"/>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51" name="Freeform 50"/>
            <p:cNvSpPr/>
            <p:nvPr/>
          </p:nvSpPr>
          <p:spPr bwMode="auto">
            <a:xfrm>
              <a:off x="1560514" y="18727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 name="Freeform 59"/>
            <p:cNvSpPr/>
            <p:nvPr/>
          </p:nvSpPr>
          <p:spPr bwMode="auto">
            <a:xfrm>
              <a:off x="1560514" y="2185486"/>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 name="Freeform 60"/>
            <p:cNvSpPr/>
            <p:nvPr/>
          </p:nvSpPr>
          <p:spPr bwMode="auto">
            <a:xfrm>
              <a:off x="1560514" y="2498223"/>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 name="Freeform 61"/>
            <p:cNvSpPr/>
            <p:nvPr/>
          </p:nvSpPr>
          <p:spPr bwMode="auto">
            <a:xfrm>
              <a:off x="1560514" y="2810961"/>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 name="Freeform 62"/>
            <p:cNvSpPr/>
            <p:nvPr/>
          </p:nvSpPr>
          <p:spPr bwMode="auto">
            <a:xfrm>
              <a:off x="1558927" y="3122111"/>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reeform 63"/>
            <p:cNvSpPr/>
            <p:nvPr/>
          </p:nvSpPr>
          <p:spPr bwMode="auto">
            <a:xfrm>
              <a:off x="1557339" y="34348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Text Box 22"/>
            <p:cNvSpPr txBox="1">
              <a:spLocks noChangeArrowheads="1"/>
            </p:cNvSpPr>
            <p:nvPr/>
          </p:nvSpPr>
          <p:spPr bwMode="auto">
            <a:xfrm>
              <a:off x="2027239" y="1779086"/>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endParaRPr kumimoji="1" lang="zh-CN" altLang="en-US" sz="1100" b="1">
                <a:latin typeface="微软雅黑" panose="020B0503020204020204" pitchFamily="34" charset="-122"/>
                <a:ea typeface="微软雅黑" panose="020B0503020204020204" pitchFamily="34" charset="-122"/>
              </a:endParaRPr>
            </a:p>
          </p:txBody>
        </p:sp>
        <p:sp>
          <p:nvSpPr>
            <p:cNvPr id="58" name="Text Box 23"/>
            <p:cNvSpPr txBox="1">
              <a:spLocks noChangeArrowheads="1"/>
            </p:cNvSpPr>
            <p:nvPr/>
          </p:nvSpPr>
          <p:spPr bwMode="auto">
            <a:xfrm>
              <a:off x="2006602" y="2707916"/>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运输层</a:t>
              </a:r>
              <a:endParaRPr kumimoji="1" lang="zh-CN" altLang="en-US" sz="1100" b="1" dirty="0">
                <a:latin typeface="微软雅黑" panose="020B0503020204020204" pitchFamily="34" charset="-122"/>
                <a:ea typeface="微软雅黑" panose="020B0503020204020204" pitchFamily="34" charset="-122"/>
              </a:endParaRPr>
            </a:p>
          </p:txBody>
        </p:sp>
        <p:sp>
          <p:nvSpPr>
            <p:cNvPr id="59" name="Text Box 24"/>
            <p:cNvSpPr txBox="1">
              <a:spLocks noChangeArrowheads="1"/>
            </p:cNvSpPr>
            <p:nvPr/>
          </p:nvSpPr>
          <p:spPr bwMode="auto">
            <a:xfrm>
              <a:off x="2014539" y="3006223"/>
              <a:ext cx="6080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网络层</a:t>
              </a:r>
              <a:endParaRPr kumimoji="1" lang="zh-CN" altLang="en-US" sz="1100" b="1">
                <a:latin typeface="微软雅黑" panose="020B0503020204020204" pitchFamily="34" charset="-122"/>
                <a:ea typeface="微软雅黑" panose="020B0503020204020204" pitchFamily="34" charset="-122"/>
              </a:endParaRPr>
            </a:p>
          </p:txBody>
        </p:sp>
        <p:sp>
          <p:nvSpPr>
            <p:cNvPr id="60" name="Text Box 54"/>
            <p:cNvSpPr txBox="1">
              <a:spLocks noChangeArrowheads="1"/>
            </p:cNvSpPr>
            <p:nvPr/>
          </p:nvSpPr>
          <p:spPr bwMode="auto">
            <a:xfrm>
              <a:off x="2014539" y="2079123"/>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表示层</a:t>
              </a:r>
              <a:endParaRPr kumimoji="1" lang="zh-CN" altLang="en-US" sz="1100" b="1">
                <a:latin typeface="微软雅黑" panose="020B0503020204020204" pitchFamily="34" charset="-122"/>
                <a:ea typeface="微软雅黑" panose="020B0503020204020204" pitchFamily="34" charset="-122"/>
              </a:endParaRPr>
            </a:p>
          </p:txBody>
        </p:sp>
        <p:sp>
          <p:nvSpPr>
            <p:cNvPr id="61" name="Text Box 55"/>
            <p:cNvSpPr txBox="1">
              <a:spLocks noChangeArrowheads="1"/>
            </p:cNvSpPr>
            <p:nvPr/>
          </p:nvSpPr>
          <p:spPr bwMode="auto">
            <a:xfrm>
              <a:off x="2014539" y="2391861"/>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会话层</a:t>
              </a:r>
              <a:endParaRPr kumimoji="1" lang="zh-CN" altLang="en-US" sz="1100" b="1">
                <a:latin typeface="微软雅黑" panose="020B0503020204020204" pitchFamily="34" charset="-122"/>
                <a:ea typeface="微软雅黑" panose="020B0503020204020204" pitchFamily="34" charset="-122"/>
              </a:endParaRPr>
            </a:p>
          </p:txBody>
        </p:sp>
        <p:sp>
          <p:nvSpPr>
            <p:cNvPr id="62" name="Text Box 56"/>
            <p:cNvSpPr txBox="1">
              <a:spLocks noChangeArrowheads="1"/>
            </p:cNvSpPr>
            <p:nvPr/>
          </p:nvSpPr>
          <p:spPr bwMode="auto">
            <a:xfrm>
              <a:off x="1911352" y="3314198"/>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C00000"/>
                  </a:solidFill>
                  <a:latin typeface="微软雅黑" panose="020B0503020204020204" pitchFamily="34" charset="-122"/>
                  <a:ea typeface="微软雅黑" panose="020B0503020204020204" pitchFamily="34" charset="-122"/>
                </a:rPr>
                <a:t>数据链路层</a:t>
              </a:r>
              <a:endParaRPr kumimoji="1" lang="zh-CN" altLang="en-US" sz="1100" b="1" dirty="0">
                <a:solidFill>
                  <a:srgbClr val="C00000"/>
                </a:solidFill>
                <a:latin typeface="微软雅黑" panose="020B0503020204020204" pitchFamily="34" charset="-122"/>
                <a:ea typeface="微软雅黑" panose="020B0503020204020204" pitchFamily="34" charset="-122"/>
              </a:endParaRPr>
            </a:p>
          </p:txBody>
        </p:sp>
        <p:sp>
          <p:nvSpPr>
            <p:cNvPr id="63" name="Text Box 57"/>
            <p:cNvSpPr txBox="1">
              <a:spLocks noChangeArrowheads="1"/>
            </p:cNvSpPr>
            <p:nvPr/>
          </p:nvSpPr>
          <p:spPr bwMode="auto">
            <a:xfrm>
              <a:off x="2014539" y="3638048"/>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物理层</a:t>
              </a:r>
              <a:endParaRPr kumimoji="1" lang="zh-CN" altLang="en-US" sz="1100" b="1">
                <a:latin typeface="微软雅黑" panose="020B0503020204020204" pitchFamily="34" charset="-122"/>
                <a:ea typeface="微软雅黑" panose="020B0503020204020204" pitchFamily="34" charset="-122"/>
              </a:endParaRPr>
            </a:p>
          </p:txBody>
        </p:sp>
        <p:sp>
          <p:nvSpPr>
            <p:cNvPr id="64" name="Text Box 43"/>
            <p:cNvSpPr txBox="1">
              <a:spLocks noChangeArrowheads="1"/>
            </p:cNvSpPr>
            <p:nvPr/>
          </p:nvSpPr>
          <p:spPr bwMode="auto">
            <a:xfrm>
              <a:off x="1622427" y="1683083"/>
              <a:ext cx="271462"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5000"/>
                </a:lnSpc>
              </a:pPr>
              <a:r>
                <a:rPr kumimoji="1" lang="en-US" altLang="zh-CN" sz="1100" b="1" dirty="0">
                  <a:latin typeface="微软雅黑" panose="020B0503020204020204" pitchFamily="34" charset="-122"/>
                  <a:ea typeface="微软雅黑" panose="020B0503020204020204" pitchFamily="34" charset="-122"/>
                </a:rPr>
                <a:t>7</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6</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5</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4</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3</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2</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1</a:t>
              </a:r>
              <a:endParaRPr kumimoji="1" lang="en-US" altLang="zh-CN" sz="1100" b="1" dirty="0">
                <a:latin typeface="微软雅黑" panose="020B0503020204020204" pitchFamily="34" charset="-122"/>
                <a:ea typeface="微软雅黑" panose="020B0503020204020204" pitchFamily="34" charset="-122"/>
              </a:endParaRPr>
            </a:p>
          </p:txBody>
        </p:sp>
      </p:grpSp>
      <p:sp>
        <p:nvSpPr>
          <p:cNvPr id="65" name="Text Box 13"/>
          <p:cNvSpPr txBox="1">
            <a:spLocks noChangeArrowheads="1"/>
          </p:cNvSpPr>
          <p:nvPr/>
        </p:nvSpPr>
        <p:spPr bwMode="auto">
          <a:xfrm>
            <a:off x="1156623" y="1157657"/>
            <a:ext cx="2169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solidFill>
                  <a:srgbClr val="000099"/>
                </a:solidFill>
                <a:latin typeface="微软雅黑" panose="020B0503020204020204" pitchFamily="34" charset="-122"/>
                <a:ea typeface="微软雅黑" panose="020B0503020204020204" pitchFamily="34" charset="-122"/>
              </a:rPr>
              <a:t>OSI </a:t>
            </a:r>
            <a:r>
              <a:rPr kumimoji="1" lang="zh-CN" altLang="en-US" sz="1400" b="1" dirty="0" smtClean="0">
                <a:solidFill>
                  <a:srgbClr val="000099"/>
                </a:solidFill>
                <a:latin typeface="微软雅黑" panose="020B0503020204020204" pitchFamily="34" charset="-122"/>
                <a:ea typeface="微软雅黑" panose="020B0503020204020204" pitchFamily="34" charset="-122"/>
              </a:rPr>
              <a:t>的</a:t>
            </a:r>
            <a:r>
              <a:rPr kumimoji="1" lang="zh-CN" altLang="en-US" sz="1400" b="1" dirty="0">
                <a:solidFill>
                  <a:srgbClr val="000099"/>
                </a:solidFill>
                <a:latin typeface="微软雅黑" panose="020B0503020204020204" pitchFamily="34" charset="-122"/>
                <a:ea typeface="微软雅黑" panose="020B0503020204020204" pitchFamily="34" charset="-122"/>
              </a:rPr>
              <a:t>七</a:t>
            </a:r>
            <a:r>
              <a:rPr kumimoji="1" lang="zh-CN" altLang="en-US" sz="1400" b="1" dirty="0" smtClean="0">
                <a:solidFill>
                  <a:srgbClr val="000099"/>
                </a:solidFill>
                <a:latin typeface="微软雅黑" panose="020B0503020204020204" pitchFamily="34" charset="-122"/>
                <a:ea typeface="微软雅黑" panose="020B0503020204020204" pitchFamily="34" charset="-122"/>
              </a:rPr>
              <a:t>层</a:t>
            </a:r>
            <a:r>
              <a:rPr kumimoji="1" lang="zh-CN" altLang="en-US" sz="1400" b="1" dirty="0">
                <a:solidFill>
                  <a:srgbClr val="000099"/>
                </a:solidFill>
                <a:latin typeface="微软雅黑" panose="020B0503020204020204" pitchFamily="34" charset="-122"/>
                <a:ea typeface="微软雅黑" panose="020B0503020204020204" pitchFamily="34" charset="-122"/>
              </a:rPr>
              <a:t>协议</a:t>
            </a:r>
            <a:r>
              <a:rPr kumimoji="1" lang="zh-CN" altLang="en-US" sz="1400" b="1" dirty="0" smtClean="0">
                <a:solidFill>
                  <a:srgbClr val="000099"/>
                </a:solidFill>
                <a:latin typeface="微软雅黑" panose="020B0503020204020204" pitchFamily="34" charset="-122"/>
                <a:ea typeface="微软雅黑" panose="020B0503020204020204" pitchFamily="34" charset="-122"/>
              </a:rPr>
              <a:t>体系结构</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66" name="Text Box 12"/>
          <p:cNvSpPr txBox="1">
            <a:spLocks noChangeArrowheads="1"/>
          </p:cNvSpPr>
          <p:nvPr/>
        </p:nvSpPr>
        <p:spPr bwMode="auto">
          <a:xfrm>
            <a:off x="3432593" y="1146544"/>
            <a:ext cx="24619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latin typeface="微软雅黑" panose="020B0503020204020204" pitchFamily="34" charset="-122"/>
                <a:ea typeface="微软雅黑" panose="020B0503020204020204" pitchFamily="34" charset="-122"/>
              </a:rPr>
              <a:t>TCP/IP </a:t>
            </a:r>
            <a:r>
              <a:rPr kumimoji="1" lang="zh-CN" altLang="en-US" sz="1400" b="1" dirty="0" smtClean="0">
                <a:latin typeface="微软雅黑" panose="020B0503020204020204" pitchFamily="34" charset="-122"/>
                <a:ea typeface="微软雅黑" panose="020B0503020204020204" pitchFamily="34" charset="-122"/>
              </a:rPr>
              <a:t>的四层协议体系结构</a:t>
            </a:r>
            <a:endParaRPr kumimoji="1" lang="zh-CN" altLang="en-US" sz="1400" b="1" dirty="0">
              <a:latin typeface="微软雅黑" panose="020B0503020204020204" pitchFamily="34" charset="-122"/>
              <a:ea typeface="微软雅黑" panose="020B0503020204020204" pitchFamily="34" charset="-122"/>
            </a:endParaRPr>
          </a:p>
        </p:txBody>
      </p:sp>
      <p:sp>
        <p:nvSpPr>
          <p:cNvPr id="67" name="Text Box 95"/>
          <p:cNvSpPr txBox="1">
            <a:spLocks noChangeArrowheads="1"/>
          </p:cNvSpPr>
          <p:nvPr/>
        </p:nvSpPr>
        <p:spPr bwMode="auto">
          <a:xfrm>
            <a:off x="1993066" y="3796082"/>
            <a:ext cx="392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dirty="0">
              <a:latin typeface="微软雅黑" panose="020B0503020204020204" pitchFamily="34" charset="-122"/>
              <a:ea typeface="微软雅黑" panose="020B0503020204020204" pitchFamily="34" charset="-122"/>
            </a:endParaRPr>
          </a:p>
        </p:txBody>
      </p:sp>
      <p:sp>
        <p:nvSpPr>
          <p:cNvPr id="68" name="Text Box 96"/>
          <p:cNvSpPr txBox="1">
            <a:spLocks noChangeArrowheads="1"/>
          </p:cNvSpPr>
          <p:nvPr/>
        </p:nvSpPr>
        <p:spPr bwMode="auto">
          <a:xfrm>
            <a:off x="4328191" y="3796082"/>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dirty="0">
              <a:latin typeface="微软雅黑" panose="020B0503020204020204" pitchFamily="34" charset="-122"/>
              <a:ea typeface="微软雅黑" panose="020B0503020204020204" pitchFamily="34" charset="-122"/>
            </a:endParaRPr>
          </a:p>
        </p:txBody>
      </p:sp>
      <p:sp>
        <p:nvSpPr>
          <p:cNvPr id="69" name="Text Box 97"/>
          <p:cNvSpPr txBox="1">
            <a:spLocks noChangeArrowheads="1"/>
          </p:cNvSpPr>
          <p:nvPr/>
        </p:nvSpPr>
        <p:spPr bwMode="auto">
          <a:xfrm>
            <a:off x="6655970" y="3804103"/>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(c)</a:t>
            </a:r>
            <a:endParaRPr kumimoji="1" lang="en-US" altLang="zh-CN" sz="1200" b="1">
              <a:latin typeface="微软雅黑" panose="020B0503020204020204" pitchFamily="34" charset="-122"/>
              <a:ea typeface="微软雅黑" panose="020B0503020204020204" pitchFamily="34" charset="-122"/>
            </a:endParaRPr>
          </a:p>
        </p:txBody>
      </p:sp>
      <p:sp>
        <p:nvSpPr>
          <p:cNvPr id="70" name="Text Box 113"/>
          <p:cNvSpPr txBox="1">
            <a:spLocks noChangeArrowheads="1"/>
          </p:cNvSpPr>
          <p:nvPr/>
        </p:nvSpPr>
        <p:spPr bwMode="auto">
          <a:xfrm>
            <a:off x="5946357" y="1141782"/>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zh-CN" altLang="en-US" sz="1400" b="1" dirty="0">
                <a:solidFill>
                  <a:srgbClr val="C00000"/>
                </a:solidFill>
                <a:latin typeface="微软雅黑" panose="020B0503020204020204" pitchFamily="34" charset="-122"/>
                <a:ea typeface="微软雅黑" panose="020B0503020204020204" pitchFamily="34" charset="-122"/>
              </a:rPr>
              <a:t>五层协议的体系结构</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nvGrpSpPr>
          <p:cNvPr id="71" name="组合 70"/>
          <p:cNvGrpSpPr/>
          <p:nvPr/>
        </p:nvGrpSpPr>
        <p:grpSpPr>
          <a:xfrm>
            <a:off x="3578724" y="1462457"/>
            <a:ext cx="1974894" cy="2338387"/>
            <a:chOff x="3578724" y="1591761"/>
            <a:chExt cx="1974894" cy="2338387"/>
          </a:xfrm>
        </p:grpSpPr>
        <p:sp>
          <p:nvSpPr>
            <p:cNvPr id="72" name="AutoShape 66"/>
            <p:cNvSpPr>
              <a:spLocks noChangeArrowheads="1"/>
            </p:cNvSpPr>
            <p:nvPr/>
          </p:nvSpPr>
          <p:spPr bwMode="auto">
            <a:xfrm>
              <a:off x="3647070" y="1591761"/>
              <a:ext cx="1889125" cy="2338387"/>
            </a:xfrm>
            <a:prstGeom prst="cube">
              <a:avLst>
                <a:gd name="adj" fmla="val 9144"/>
              </a:avLst>
            </a:prstGeom>
            <a:solidFill>
              <a:srgbClr val="7CE07C"/>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73" name="Freeform 69"/>
            <p:cNvSpPr/>
            <p:nvPr/>
          </p:nvSpPr>
          <p:spPr bwMode="auto">
            <a:xfrm>
              <a:off x="3642309" y="2488698"/>
              <a:ext cx="1911309" cy="200366"/>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 name="Freeform 70"/>
            <p:cNvSpPr/>
            <p:nvPr/>
          </p:nvSpPr>
          <p:spPr bwMode="auto">
            <a:xfrm>
              <a:off x="3642309" y="2790240"/>
              <a:ext cx="1907824" cy="212561"/>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 name="Freeform 71"/>
            <p:cNvSpPr/>
            <p:nvPr/>
          </p:nvSpPr>
          <p:spPr bwMode="auto">
            <a:xfrm>
              <a:off x="3642309" y="3122027"/>
              <a:ext cx="1893886" cy="184684"/>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 name="Text Box 73"/>
            <p:cNvSpPr txBox="1">
              <a:spLocks noChangeArrowheads="1"/>
            </p:cNvSpPr>
            <p:nvPr/>
          </p:nvSpPr>
          <p:spPr bwMode="auto">
            <a:xfrm>
              <a:off x="3647071" y="1844173"/>
              <a:ext cx="168717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4    </a:t>
              </a:r>
              <a:r>
                <a:rPr kumimoji="1" lang="zh-CN" altLang="en-US" sz="1100" b="1" dirty="0" smtClean="0">
                  <a:latin typeface="微软雅黑" panose="020B0503020204020204" pitchFamily="34" charset="-122"/>
                  <a:ea typeface="微软雅黑" panose="020B0503020204020204" pitchFamily="34" charset="-122"/>
                </a:rPr>
                <a:t>应用层</a:t>
              </a:r>
              <a:endParaRPr kumimoji="1" lang="zh-CN" altLang="en-US" sz="1100" b="1" dirty="0">
                <a:latin typeface="微软雅黑" panose="020B0503020204020204" pitchFamily="34" charset="-122"/>
                <a:ea typeface="微软雅黑" panose="020B0503020204020204" pitchFamily="34" charset="-122"/>
              </a:endParaRPr>
            </a:p>
          </p:txBody>
        </p:sp>
        <p:sp>
          <p:nvSpPr>
            <p:cNvPr id="77" name="Text Box 15"/>
            <p:cNvSpPr txBox="1">
              <a:spLocks noChangeArrowheads="1"/>
            </p:cNvSpPr>
            <p:nvPr/>
          </p:nvSpPr>
          <p:spPr bwMode="auto">
            <a:xfrm>
              <a:off x="3642308" y="3374523"/>
              <a:ext cx="16351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1    </a:t>
              </a:r>
              <a:r>
                <a:rPr kumimoji="1" lang="zh-CN" altLang="en-US" sz="1100" b="1" dirty="0" smtClean="0">
                  <a:latin typeface="微软雅黑" panose="020B0503020204020204" pitchFamily="34" charset="-122"/>
                  <a:ea typeface="微软雅黑" panose="020B0503020204020204" pitchFamily="34" charset="-122"/>
                </a:rPr>
                <a:t>网络</a:t>
              </a:r>
              <a:r>
                <a:rPr kumimoji="1" lang="zh-CN" altLang="en-US" sz="1100" b="1" dirty="0">
                  <a:latin typeface="微软雅黑" panose="020B0503020204020204" pitchFamily="34" charset="-122"/>
                  <a:ea typeface="微软雅黑" panose="020B0503020204020204" pitchFamily="34" charset="-122"/>
                </a:rPr>
                <a:t>接口层</a:t>
              </a:r>
              <a:endParaRPr kumimoji="1" lang="zh-CN" altLang="en-US" sz="1100" b="1" dirty="0">
                <a:latin typeface="微软雅黑" panose="020B0503020204020204" pitchFamily="34" charset="-122"/>
                <a:ea typeface="微软雅黑" panose="020B0503020204020204" pitchFamily="34" charset="-122"/>
              </a:endParaRPr>
            </a:p>
          </p:txBody>
        </p:sp>
        <p:sp>
          <p:nvSpPr>
            <p:cNvPr id="78" name="Text Box 9"/>
            <p:cNvSpPr txBox="1">
              <a:spLocks noChangeArrowheads="1"/>
            </p:cNvSpPr>
            <p:nvPr/>
          </p:nvSpPr>
          <p:spPr bwMode="auto">
            <a:xfrm>
              <a:off x="3642309" y="3009398"/>
              <a:ext cx="16919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2    </a:t>
              </a:r>
              <a:r>
                <a:rPr kumimoji="1" lang="zh-CN" altLang="en-US" sz="1100" b="1" dirty="0" smtClean="0">
                  <a:latin typeface="微软雅黑" panose="020B0503020204020204" pitchFamily="34" charset="-122"/>
                  <a:ea typeface="微软雅黑" panose="020B0503020204020204" pitchFamily="34" charset="-122"/>
                </a:rPr>
                <a:t>网</a:t>
              </a:r>
              <a:r>
                <a:rPr kumimoji="1" lang="zh-CN" altLang="en-US" sz="1100" b="1" dirty="0">
                  <a:latin typeface="微软雅黑" panose="020B0503020204020204" pitchFamily="34" charset="-122"/>
                  <a:ea typeface="微软雅黑" panose="020B0503020204020204" pitchFamily="34" charset="-122"/>
                </a:rPr>
                <a:t>际层 </a:t>
              </a:r>
              <a:r>
                <a:rPr kumimoji="1" lang="en-US" altLang="zh-CN" sz="1100" b="1" dirty="0">
                  <a:latin typeface="微软雅黑" panose="020B0503020204020204" pitchFamily="34" charset="-122"/>
                  <a:ea typeface="微软雅黑" panose="020B0503020204020204" pitchFamily="34" charset="-122"/>
                </a:rPr>
                <a:t>IP</a:t>
              </a:r>
              <a:endParaRPr kumimoji="1" lang="en-US" altLang="zh-CN" sz="1100" b="1" dirty="0">
                <a:latin typeface="微软雅黑" panose="020B0503020204020204" pitchFamily="34" charset="-122"/>
                <a:ea typeface="微软雅黑" panose="020B0503020204020204" pitchFamily="34" charset="-122"/>
              </a:endParaRPr>
            </a:p>
          </p:txBody>
        </p:sp>
        <p:sp>
          <p:nvSpPr>
            <p:cNvPr id="79" name="Text Box 16"/>
            <p:cNvSpPr txBox="1">
              <a:spLocks noChangeArrowheads="1"/>
            </p:cNvSpPr>
            <p:nvPr/>
          </p:nvSpPr>
          <p:spPr bwMode="auto">
            <a:xfrm>
              <a:off x="3660606" y="2104523"/>
              <a:ext cx="1697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a:t>
              </a:r>
              <a:r>
                <a:rPr kumimoji="1" lang="zh-CN" altLang="en-US" sz="1100" b="1" dirty="0">
                  <a:latin typeface="微软雅黑" panose="020B0503020204020204" pitchFamily="34" charset="-122"/>
                  <a:ea typeface="微软雅黑" panose="020B0503020204020204" pitchFamily="34" charset="-122"/>
                </a:rPr>
                <a:t>各种应用层协议，如</a:t>
              </a:r>
              <a:endParaRPr kumimoji="1" lang="zh-CN" altLang="en-US" sz="1100" b="1" dirty="0">
                <a:latin typeface="微软雅黑" panose="020B0503020204020204" pitchFamily="34" charset="-122"/>
                <a:ea typeface="微软雅黑" panose="020B0503020204020204" pitchFamily="34" charset="-122"/>
              </a:endParaRPr>
            </a:p>
            <a:p>
              <a:pPr algn="ctr"/>
              <a:r>
                <a:rPr kumimoji="1" lang="en-US" altLang="zh-CN" sz="1100" b="1" dirty="0">
                  <a:latin typeface="微软雅黑" panose="020B0503020204020204" pitchFamily="34" charset="-122"/>
                  <a:ea typeface="微软雅黑" panose="020B0503020204020204" pitchFamily="34" charset="-122"/>
                </a:rPr>
                <a:t>DNS, HTTP, SMTP </a:t>
              </a:r>
              <a:r>
                <a:rPr kumimoji="1" lang="zh-CN" altLang="zh-CN" sz="1100" b="1" dirty="0">
                  <a:latin typeface="微软雅黑" panose="020B0503020204020204" pitchFamily="34" charset="-122"/>
                  <a:ea typeface="微软雅黑" panose="020B0503020204020204" pitchFamily="34" charset="-122"/>
                </a:rPr>
                <a:t>等</a:t>
              </a:r>
              <a:r>
                <a:rPr kumimoji="1" lang="en-US" altLang="zh-CN" sz="1100" b="1" dirty="0">
                  <a:latin typeface="微软雅黑" panose="020B0503020204020204" pitchFamily="34" charset="-122"/>
                  <a:ea typeface="微软雅黑" panose="020B0503020204020204" pitchFamily="34" charset="-122"/>
                </a:rPr>
                <a:t>)</a:t>
              </a:r>
              <a:endParaRPr kumimoji="1" lang="en-US" altLang="zh-CN" sz="1100" b="1" dirty="0">
                <a:latin typeface="微软雅黑" panose="020B0503020204020204" pitchFamily="34" charset="-122"/>
                <a:ea typeface="微软雅黑" panose="020B0503020204020204" pitchFamily="34" charset="-122"/>
              </a:endParaRPr>
            </a:p>
          </p:txBody>
        </p:sp>
        <p:sp>
          <p:nvSpPr>
            <p:cNvPr id="80" name="Text Box 41"/>
            <p:cNvSpPr txBox="1">
              <a:spLocks noChangeArrowheads="1"/>
            </p:cNvSpPr>
            <p:nvPr/>
          </p:nvSpPr>
          <p:spPr bwMode="auto">
            <a:xfrm>
              <a:off x="3631348" y="2709361"/>
              <a:ext cx="17844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smtClean="0">
                  <a:latin typeface="微软雅黑" panose="020B0503020204020204" pitchFamily="34" charset="-122"/>
                  <a:ea typeface="微软雅黑" panose="020B0503020204020204" pitchFamily="34" charset="-122"/>
                </a:rPr>
                <a:t>3   </a:t>
              </a:r>
              <a:r>
                <a:rPr kumimoji="1" lang="zh-CN" altLang="en-US" sz="1100" b="1" dirty="0" smtClean="0">
                  <a:latin typeface="微软雅黑" panose="020B0503020204020204" pitchFamily="34" charset="-122"/>
                  <a:ea typeface="微软雅黑" panose="020B0503020204020204" pitchFamily="34" charset="-122"/>
                </a:rPr>
                <a:t>运输层 </a:t>
              </a:r>
              <a:r>
                <a:rPr kumimoji="1" lang="en-US" altLang="zh-CN" sz="1100" b="1" dirty="0">
                  <a:latin typeface="微软雅黑" panose="020B0503020204020204" pitchFamily="34" charset="-122"/>
                  <a:ea typeface="微软雅黑" panose="020B0503020204020204" pitchFamily="34" charset="-122"/>
                </a:rPr>
                <a:t>(TCP </a:t>
              </a:r>
              <a:r>
                <a:rPr kumimoji="1" lang="zh-CN" altLang="en-US" sz="1100" b="1" dirty="0">
                  <a:latin typeface="微软雅黑" panose="020B0503020204020204" pitchFamily="34" charset="-122"/>
                  <a:ea typeface="微软雅黑" panose="020B0503020204020204" pitchFamily="34" charset="-122"/>
                </a:rPr>
                <a:t>或 </a:t>
              </a:r>
              <a:r>
                <a:rPr kumimoji="1" lang="en-US" altLang="zh-CN" sz="1100" b="1" dirty="0">
                  <a:latin typeface="微软雅黑" panose="020B0503020204020204" pitchFamily="34" charset="-122"/>
                  <a:ea typeface="微软雅黑" panose="020B0503020204020204" pitchFamily="34" charset="-122"/>
                </a:rPr>
                <a:t>UDP)</a:t>
              </a:r>
              <a:endParaRPr kumimoji="1" lang="en-US" altLang="zh-CN" sz="1100" b="1" dirty="0">
                <a:latin typeface="微软雅黑" panose="020B0503020204020204" pitchFamily="34" charset="-122"/>
                <a:ea typeface="微软雅黑" panose="020B0503020204020204" pitchFamily="34" charset="-122"/>
              </a:endParaRPr>
            </a:p>
          </p:txBody>
        </p:sp>
        <p:sp>
          <p:nvSpPr>
            <p:cNvPr id="81" name="Text Box 15"/>
            <p:cNvSpPr txBox="1">
              <a:spLocks noChangeArrowheads="1"/>
            </p:cNvSpPr>
            <p:nvPr/>
          </p:nvSpPr>
          <p:spPr bwMode="auto">
            <a:xfrm>
              <a:off x="3578724" y="3609473"/>
              <a:ext cx="187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（这一层并没有具体内容）</a:t>
              </a:r>
              <a:endParaRPr kumimoji="1" lang="zh-CN" altLang="en-US" sz="1100" b="1" dirty="0">
                <a:latin typeface="微软雅黑" panose="020B0503020204020204" pitchFamily="34" charset="-122"/>
                <a:ea typeface="微软雅黑" panose="020B0503020204020204" pitchFamily="34" charset="-122"/>
              </a:endParaRPr>
            </a:p>
          </p:txBody>
        </p:sp>
      </p:grpSp>
      <p:cxnSp>
        <p:nvCxnSpPr>
          <p:cNvPr id="82" name="直接连接符 81"/>
          <p:cNvCxnSpPr/>
          <p:nvPr/>
        </p:nvCxnSpPr>
        <p:spPr>
          <a:xfrm>
            <a:off x="5334249" y="3164424"/>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a:off x="5334249" y="3793157"/>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grpSp>
        <p:nvGrpSpPr>
          <p:cNvPr id="84" name="组合 83"/>
          <p:cNvGrpSpPr/>
          <p:nvPr/>
        </p:nvGrpSpPr>
        <p:grpSpPr>
          <a:xfrm>
            <a:off x="6217820" y="1494290"/>
            <a:ext cx="1341437" cy="2350069"/>
            <a:chOff x="6217820" y="1623594"/>
            <a:chExt cx="1341437" cy="2350069"/>
          </a:xfrm>
        </p:grpSpPr>
        <p:sp>
          <p:nvSpPr>
            <p:cNvPr id="85"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86"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7" name="Freeform 102"/>
            <p:cNvSpPr/>
            <p:nvPr/>
          </p:nvSpPr>
          <p:spPr bwMode="auto">
            <a:xfrm>
              <a:off x="6220995" y="281747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8"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9"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90" name="Text Box 106"/>
            <p:cNvSpPr txBox="1">
              <a:spLocks noChangeArrowheads="1"/>
            </p:cNvSpPr>
            <p:nvPr/>
          </p:nvSpPr>
          <p:spPr bwMode="auto">
            <a:xfrm>
              <a:off x="6667082" y="2698332"/>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运输层</a:t>
              </a:r>
              <a:endParaRPr kumimoji="1" lang="zh-CN" altLang="en-US" sz="1100" b="1">
                <a:solidFill>
                  <a:schemeClr val="bg1"/>
                </a:solidFill>
                <a:latin typeface="微软雅黑" panose="020B0503020204020204" pitchFamily="34" charset="-122"/>
                <a:ea typeface="微软雅黑" panose="020B0503020204020204" pitchFamily="34" charset="-122"/>
              </a:endParaRPr>
            </a:p>
          </p:txBody>
        </p:sp>
        <p:sp>
          <p:nvSpPr>
            <p:cNvPr id="91" name="Text Box 107"/>
            <p:cNvSpPr txBox="1">
              <a:spLocks noChangeArrowheads="1"/>
            </p:cNvSpPr>
            <p:nvPr/>
          </p:nvSpPr>
          <p:spPr bwMode="auto">
            <a:xfrm>
              <a:off x="6675020" y="3023769"/>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网络层</a:t>
              </a:r>
              <a:endParaRPr kumimoji="1" lang="zh-CN" altLang="en-US" sz="1100" b="1">
                <a:solidFill>
                  <a:schemeClr val="bg1"/>
                </a:solidFill>
                <a:latin typeface="微软雅黑" panose="020B0503020204020204" pitchFamily="34" charset="-122"/>
                <a:ea typeface="微软雅黑" panose="020B0503020204020204" pitchFamily="34" charset="-122"/>
              </a:endParaRPr>
            </a:p>
          </p:txBody>
        </p:sp>
        <p:sp>
          <p:nvSpPr>
            <p:cNvPr id="92" name="Text Box 108"/>
            <p:cNvSpPr txBox="1">
              <a:spLocks noChangeArrowheads="1"/>
            </p:cNvSpPr>
            <p:nvPr/>
          </p:nvSpPr>
          <p:spPr bwMode="auto">
            <a:xfrm>
              <a:off x="6675020" y="20204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应用层</a:t>
              </a:r>
              <a:endParaRPr kumimoji="1"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93" name="Text Box 110"/>
            <p:cNvSpPr txBox="1">
              <a:spLocks noChangeArrowheads="1"/>
            </p:cNvSpPr>
            <p:nvPr/>
          </p:nvSpPr>
          <p:spPr bwMode="auto">
            <a:xfrm>
              <a:off x="6571832" y="3319044"/>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FFFF00"/>
                  </a:solidFill>
                  <a:latin typeface="微软雅黑" panose="020B0503020204020204" pitchFamily="34" charset="-122"/>
                  <a:ea typeface="微软雅黑" panose="020B0503020204020204" pitchFamily="34" charset="-122"/>
                </a:rPr>
                <a:t>数据链路层</a:t>
              </a:r>
              <a:endParaRPr kumimoji="1" lang="zh-CN" altLang="en-US" sz="1100" b="1" dirty="0">
                <a:solidFill>
                  <a:srgbClr val="FFFF00"/>
                </a:solidFill>
                <a:latin typeface="微软雅黑" panose="020B0503020204020204" pitchFamily="34" charset="-122"/>
                <a:ea typeface="微软雅黑" panose="020B0503020204020204" pitchFamily="34" charset="-122"/>
              </a:endParaRPr>
            </a:p>
          </p:txBody>
        </p:sp>
        <p:sp>
          <p:nvSpPr>
            <p:cNvPr id="94" name="Text Box 111"/>
            <p:cNvSpPr txBox="1">
              <a:spLocks noChangeArrowheads="1"/>
            </p:cNvSpPr>
            <p:nvPr/>
          </p:nvSpPr>
          <p:spPr bwMode="auto">
            <a:xfrm>
              <a:off x="6675020" y="36333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物理层</a:t>
              </a:r>
              <a:endParaRPr kumimoji="1" lang="zh-CN" altLang="en-US" sz="1100" b="1">
                <a:solidFill>
                  <a:schemeClr val="bg1"/>
                </a:solidFill>
                <a:latin typeface="微软雅黑" panose="020B0503020204020204" pitchFamily="34" charset="-122"/>
                <a:ea typeface="微软雅黑" panose="020B0503020204020204" pitchFamily="34" charset="-122"/>
              </a:endParaRPr>
            </a:p>
          </p:txBody>
        </p:sp>
        <p:sp>
          <p:nvSpPr>
            <p:cNvPr id="95" name="Text Box 112"/>
            <p:cNvSpPr txBox="1">
              <a:spLocks noChangeArrowheads="1"/>
            </p:cNvSpPr>
            <p:nvPr/>
          </p:nvSpPr>
          <p:spPr bwMode="auto">
            <a:xfrm>
              <a:off x="6282907" y="1629944"/>
              <a:ext cx="271228" cy="234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5</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4</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3</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2</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1</a:t>
              </a:r>
              <a:endParaRPr kumimoji="1" lang="en-US" altLang="zh-CN" sz="11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445100" y="611929"/>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数据链路层的地位</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520936" y="1091870"/>
            <a:ext cx="8129015" cy="33890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3</a:t>
            </a:r>
            <a:endParaRPr kumimoji="1" lang="en-US" altLang="zh-CN" sz="1000" b="1" baseline="-25000">
              <a:latin typeface="微软雅黑" panose="020B0503020204020204" pitchFamily="34" charset="-122"/>
              <a:ea typeface="微软雅黑" panose="020B0503020204020204" pitchFamily="34" charset="-122"/>
            </a:endParaRP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主机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1</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向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2</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发送数据</a:t>
            </a:r>
            <a:endParaRPr kumimoji="1" lang="zh-CN" altLang="en-US" sz="1400" b="1" baseline="-25000" dirty="0">
              <a:solidFill>
                <a:srgbClr val="0000FF"/>
              </a:solidFill>
              <a:latin typeface="微软雅黑" panose="020B0503020204020204" pitchFamily="34" charset="-122"/>
              <a:ea typeface="微软雅黑" panose="020B0503020204020204"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smtClean="0">
                <a:solidFill>
                  <a:sysClr val="windowText" lastClr="000000"/>
                </a:solidFill>
                <a:latin typeface="微软雅黑" panose="020B0503020204020204" pitchFamily="34" charset="-122"/>
                <a:ea typeface="微软雅黑" panose="020B0503020204020204" pitchFamily="34" charset="-122"/>
              </a:rPr>
              <a:t>1</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 </a:t>
            </a: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到</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smtClean="0">
                <a:solidFill>
                  <a:sysClr val="windowText" lastClr="000000"/>
                </a:solidFill>
                <a:latin typeface="微软雅黑" panose="020B0503020204020204" pitchFamily="34" charset="-122"/>
                <a:ea typeface="微软雅黑" panose="020B0503020204020204" pitchFamily="34" charset="-122"/>
              </a:rPr>
              <a:t>2</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 </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所</a:t>
            </a:r>
            <a:r>
              <a:rPr lang="zh-CN" altLang="zh-CN" sz="1400" b="1" dirty="0">
                <a:solidFill>
                  <a:sysClr val="windowText" lastClr="000000"/>
                </a:solidFill>
                <a:latin typeface="微软雅黑" panose="020B0503020204020204" pitchFamily="34" charset="-122"/>
                <a:ea typeface="微软雅黑" panose="020B0503020204020204" pitchFamily="34" charset="-122"/>
              </a:rPr>
              <a:t>经过的网络可以是</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多种</a:t>
            </a: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不同类型</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的</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sp>
        <p:nvSpPr>
          <p:cNvPr id="1675" name="Text Box 582"/>
          <p:cNvSpPr txBox="1">
            <a:spLocks noChangeArrowheads="1"/>
          </p:cNvSpPr>
          <p:nvPr/>
        </p:nvSpPr>
        <p:spPr bwMode="auto">
          <a:xfrm>
            <a:off x="3225720" y="2585730"/>
            <a:ext cx="28520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smtClean="0">
                <a:solidFill>
                  <a:srgbClr val="CC00CC"/>
                </a:solidFill>
                <a:latin typeface="微软雅黑" panose="020B0503020204020204" pitchFamily="34" charset="-122"/>
                <a:ea typeface="微软雅黑" panose="020B0503020204020204" pitchFamily="34" charset="-122"/>
              </a:rPr>
              <a:t>仅</a:t>
            </a:r>
            <a:r>
              <a:rPr lang="zh-CN" altLang="en-US" sz="1600" b="1" dirty="0">
                <a:solidFill>
                  <a:srgbClr val="CC00CC"/>
                </a:solidFill>
                <a:latin typeface="微软雅黑" panose="020B0503020204020204" pitchFamily="34" charset="-122"/>
                <a:ea typeface="微软雅黑" panose="020B0503020204020204" pitchFamily="34" charset="-122"/>
              </a:rPr>
              <a:t>从数据链路层观察帧的流动</a:t>
            </a:r>
            <a:endParaRPr lang="zh-CN" altLang="en-US" sz="1600" b="1" dirty="0">
              <a:solidFill>
                <a:srgbClr val="CC00CC"/>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8" name="Freeform 550"/>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3" name="Freeform 555"/>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5" name="Freeform 557"/>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0" name="Freeform 562"/>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2" name="Freeform 564"/>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9" name="Freeform 575"/>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链路层</a:t>
              </a:r>
              <a:endParaRPr kumimoji="1" lang="zh-CN" altLang="en-US" sz="1050" b="1" dirty="0">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anose="020B0503020204020204" pitchFamily="34" charset="-122"/>
                  <a:ea typeface="微软雅黑" panose="020B0503020204020204" pitchFamily="34" charset="-122"/>
                </a:rPr>
                <a:t>链路层</a:t>
              </a:r>
              <a:endParaRPr kumimoji="1" lang="zh-CN" altLang="en-US" sz="1050" b="1" dirty="0">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grpSp>
      <p:sp>
        <p:nvSpPr>
          <p:cNvPr id="1700" name="Freeform 583"/>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pic>
        <p:nvPicPr>
          <p:cNvPr id="1133"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电话网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121" name="Group 20"/>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136" name="Group 35"/>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广域网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606" name="Group 506"/>
          <p:cNvGrpSpPr/>
          <p:nvPr/>
        </p:nvGrpSpPr>
        <p:grpSpPr bwMode="auto">
          <a:xfrm>
            <a:off x="6086924" y="1639895"/>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31" name="Rectangle 644"/>
          <p:cNvSpPr>
            <a:spLocks noChangeArrowheads="1"/>
          </p:cNvSpPr>
          <p:nvPr/>
        </p:nvSpPr>
        <p:spPr bwMode="auto">
          <a:xfrm>
            <a:off x="1665801" y="3365811"/>
            <a:ext cx="5705890" cy="207099"/>
          </a:xfrm>
          <a:prstGeom prst="rect">
            <a:avLst/>
          </a:prstGeom>
          <a:solidFill>
            <a:srgbClr val="00B0F0">
              <a:alpha val="50000"/>
            </a:srgbClr>
          </a:solidFill>
          <a:ln w="9525">
            <a:solidFill>
              <a:srgbClr val="5F5F5F"/>
            </a:solidFill>
            <a:prstDash val="dash"/>
            <a:miter lim="800000"/>
          </a:ln>
          <a:effectLst/>
        </p:spPr>
        <p:txBody>
          <a:bodyPr wrap="none" anchor="ctr"/>
          <a:lstStyle/>
          <a:p>
            <a:endParaRPr lang="zh-CN" altLang="en-US" b="1">
              <a:solidFill>
                <a:srgbClr val="333399"/>
              </a:solidFill>
              <a:latin typeface="+mn-lt"/>
              <a:ea typeface="黑体" panose="02010609060101010101" pitchFamily="2" charset="-122"/>
            </a:endParaRPr>
          </a:p>
        </p:txBody>
      </p:sp>
      <p:sp>
        <p:nvSpPr>
          <p:cNvPr id="132" name="Line 630"/>
          <p:cNvSpPr>
            <a:spLocks noChangeShapeType="1"/>
          </p:cNvSpPr>
          <p:nvPr/>
        </p:nvSpPr>
        <p:spPr bwMode="auto">
          <a:xfrm>
            <a:off x="2217285" y="3474614"/>
            <a:ext cx="809590"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33" name="Line 630"/>
          <p:cNvSpPr>
            <a:spLocks noChangeShapeType="1"/>
          </p:cNvSpPr>
          <p:nvPr/>
        </p:nvSpPr>
        <p:spPr bwMode="auto">
          <a:xfrm>
            <a:off x="3491880" y="3474614"/>
            <a:ext cx="935544"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34" name="Line 630"/>
          <p:cNvSpPr>
            <a:spLocks noChangeShapeType="1"/>
          </p:cNvSpPr>
          <p:nvPr/>
        </p:nvSpPr>
        <p:spPr bwMode="auto">
          <a:xfrm>
            <a:off x="4788024" y="3474614"/>
            <a:ext cx="807171"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35" name="Line 630"/>
          <p:cNvSpPr>
            <a:spLocks noChangeShapeType="1"/>
          </p:cNvSpPr>
          <p:nvPr/>
        </p:nvSpPr>
        <p:spPr bwMode="auto">
          <a:xfrm>
            <a:off x="6066752" y="3474614"/>
            <a:ext cx="809908"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37" name="矩形 136"/>
          <p:cNvSpPr/>
          <p:nvPr/>
        </p:nvSpPr>
        <p:spPr>
          <a:xfrm>
            <a:off x="2447581" y="4009440"/>
            <a:ext cx="4314001" cy="307777"/>
          </a:xfrm>
          <a:prstGeom prst="rect">
            <a:avLst/>
          </a:prstGeom>
          <a:solidFill>
            <a:srgbClr val="008000"/>
          </a:solidFill>
          <a:ln>
            <a:solidFill>
              <a:srgbClr val="0070C0"/>
            </a:solidFill>
          </a:ln>
        </p:spPr>
        <p:txBody>
          <a:bodyPr wrap="none">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注意：</a:t>
            </a:r>
            <a:r>
              <a:rPr lang="zh-CN" altLang="zh-CN" sz="1400" b="1" dirty="0" smtClean="0">
                <a:solidFill>
                  <a:schemeClr val="bg1"/>
                </a:solidFill>
                <a:latin typeface="微软雅黑" panose="020B0503020204020204" pitchFamily="34" charset="-122"/>
                <a:ea typeface="微软雅黑" panose="020B0503020204020204" pitchFamily="34" charset="-122"/>
              </a:rPr>
              <a:t>不同</a:t>
            </a:r>
            <a:r>
              <a:rPr lang="zh-CN" altLang="zh-CN" sz="1400" b="1" dirty="0">
                <a:solidFill>
                  <a:schemeClr val="bg1"/>
                </a:solidFill>
                <a:latin typeface="微软雅黑" panose="020B0503020204020204" pitchFamily="34" charset="-122"/>
                <a:ea typeface="微软雅黑" panose="020B0503020204020204" pitchFamily="34" charset="-122"/>
              </a:rPr>
              <a:t>的链路层可能采用不同的数据链路层协议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3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2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2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left)">
                                      <p:cBhvr>
                                        <p:cTn id="22" dur="20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wipe(left)">
                                      <p:cBhvr>
                                        <p:cTn id="27" dur="2000"/>
                                        <p:tgtEl>
                                          <p:spTgt spid="135"/>
                                        </p:tgtEl>
                                      </p:cBhvr>
                                    </p:animEffect>
                                  </p:childTnLst>
                                </p:cTn>
                              </p:par>
                            </p:childTnLst>
                          </p:cTn>
                        </p:par>
                        <p:par>
                          <p:cTn id="28" fill="hold">
                            <p:stCondLst>
                              <p:cond delay="2000"/>
                            </p:stCondLst>
                            <p:childTnLst>
                              <p:par>
                                <p:cTn id="29" presetID="1" presetClass="entr" presetSubtype="0" fill="hold" grpId="0" nodeType="afterEffect">
                                  <p:stCondLst>
                                    <p:cond delay="2000"/>
                                  </p:stCondLst>
                                  <p:childTnLst>
                                    <p:set>
                                      <p:cBhvr>
                                        <p:cTn id="3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bldLvl="0" animBg="1"/>
      <p:bldP spid="132" grpId="0" bldLvl="0" animBg="1"/>
      <p:bldP spid="133" grpId="0" bldLvl="0" animBg="1"/>
      <p:bldP spid="134" grpId="0" bldLvl="0" animBg="1"/>
      <p:bldP spid="135" grpId="0" bldLvl="0" animBg="1"/>
      <p:bldP spid="137" grpId="0" bldLvl="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圆角矩形 8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1398451" y="3506557"/>
            <a:ext cx="1704544" cy="307777"/>
          </a:xfrm>
          <a:prstGeom prst="rect">
            <a:avLst/>
          </a:prstGeom>
        </p:spPr>
        <p:txBody>
          <a:bodyPr wrap="square">
            <a:spAutoFit/>
          </a:bodyPr>
          <a:lstStyle/>
          <a:p>
            <a:pPr algn="ctr"/>
            <a:r>
              <a:rPr lang="zh-CN" altLang="zh-CN" sz="1400" b="1" dirty="0" smtClean="0">
                <a:latin typeface="微软雅黑" panose="020B0503020204020204" pitchFamily="34" charset="-122"/>
                <a:ea typeface="微软雅黑" panose="020B0503020204020204" pitchFamily="34" charset="-122"/>
              </a:rPr>
              <a:t>三</a:t>
            </a:r>
            <a:r>
              <a:rPr lang="zh-CN" altLang="zh-CN" sz="1400" b="1" dirty="0">
                <a:latin typeface="微软雅黑" panose="020B0503020204020204" pitchFamily="34" charset="-122"/>
                <a:ea typeface="微软雅黑" panose="020B0503020204020204" pitchFamily="34" charset="-122"/>
              </a:rPr>
              <a:t>个独立的以太网</a:t>
            </a:r>
            <a:endParaRPr lang="en-US" altLang="zh-CN" sz="1400" b="1" dirty="0">
              <a:latin typeface="微软雅黑" panose="020B0503020204020204" pitchFamily="34" charset="-122"/>
              <a:ea typeface="微软雅黑" panose="020B0503020204020204" pitchFamily="34" charset="-122"/>
            </a:endParaRPr>
          </a:p>
        </p:txBody>
      </p:sp>
      <p:sp>
        <p:nvSpPr>
          <p:cNvPr id="82" name="矩形 81"/>
          <p:cNvSpPr/>
          <p:nvPr/>
        </p:nvSpPr>
        <p:spPr>
          <a:xfrm>
            <a:off x="5651192" y="3506557"/>
            <a:ext cx="1713298" cy="307777"/>
          </a:xfrm>
          <a:prstGeom prst="rect">
            <a:avLst/>
          </a:prstGeom>
        </p:spPr>
        <p:txBody>
          <a:bodyPr wrap="square">
            <a:spAutoFit/>
          </a:bodyPr>
          <a:lstStyle/>
          <a:p>
            <a:pPr algn="ctr"/>
            <a:r>
              <a:rPr lang="zh-CN" altLang="zh-CN" sz="1400" b="1" dirty="0" smtClean="0">
                <a:latin typeface="微软雅黑" panose="020B0503020204020204" pitchFamily="34" charset="-122"/>
                <a:ea typeface="微软雅黑" panose="020B0503020204020204" pitchFamily="34" charset="-122"/>
              </a:rPr>
              <a:t>一</a:t>
            </a:r>
            <a:r>
              <a:rPr lang="zh-CN" altLang="zh-CN" sz="1400" b="1" dirty="0">
                <a:latin typeface="微软雅黑" panose="020B0503020204020204" pitchFamily="34" charset="-122"/>
                <a:ea typeface="微软雅黑" panose="020B0503020204020204" pitchFamily="34" charset="-122"/>
              </a:rPr>
              <a:t>个扩展的以太网</a:t>
            </a:r>
            <a:endParaRPr lang="zh-CN" altLang="en-US" sz="1400" b="1" dirty="0">
              <a:latin typeface="微软雅黑" panose="020B0503020204020204" pitchFamily="34" charset="-122"/>
              <a:ea typeface="微软雅黑" panose="020B0503020204020204" pitchFamily="34" charset="-122"/>
            </a:endParaRPr>
          </a:p>
        </p:txBody>
      </p:sp>
      <p:sp>
        <p:nvSpPr>
          <p:cNvPr id="6" name="Text Box 43"/>
          <p:cNvSpPr txBox="1">
            <a:spLocks noChangeArrowheads="1"/>
          </p:cNvSpPr>
          <p:nvPr/>
        </p:nvSpPr>
        <p:spPr bwMode="auto">
          <a:xfrm>
            <a:off x="1569068" y="1749839"/>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三个独立的碰撞域</a:t>
            </a:r>
            <a:endParaRPr kumimoji="1" lang="zh-CN" altLang="en-US" sz="1600" b="1" dirty="0">
              <a:solidFill>
                <a:srgbClr val="CC00CC"/>
              </a:solidFill>
              <a:latin typeface="微软雅黑" panose="020B0503020204020204" pitchFamily="34" charset="-122"/>
              <a:ea typeface="微软雅黑" panose="020B0503020204020204" pitchFamily="34" charset="-122"/>
            </a:endParaRPr>
          </a:p>
        </p:txBody>
      </p:sp>
      <p:sp>
        <p:nvSpPr>
          <p:cNvPr id="7" name="AutoShape 77"/>
          <p:cNvSpPr/>
          <p:nvPr/>
        </p:nvSpPr>
        <p:spPr bwMode="auto">
          <a:xfrm rot="5400000" flipV="1">
            <a:off x="2289172" y="453830"/>
            <a:ext cx="147639" cy="3383560"/>
          </a:xfrm>
          <a:prstGeom prst="leftBrace">
            <a:avLst>
              <a:gd name="adj1" fmla="val 113995"/>
              <a:gd name="adj2" fmla="val 50000"/>
            </a:avLst>
          </a:prstGeom>
          <a:noFill/>
          <a:ln w="127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nvGrpSpPr>
          <p:cNvPr id="15" name="组合 14"/>
          <p:cNvGrpSpPr/>
          <p:nvPr/>
        </p:nvGrpSpPr>
        <p:grpSpPr>
          <a:xfrm>
            <a:off x="671210" y="2252622"/>
            <a:ext cx="1075011" cy="1076866"/>
            <a:chOff x="738856" y="1990030"/>
            <a:chExt cx="1299075" cy="1116862"/>
          </a:xfrm>
        </p:grpSpPr>
        <p:sp>
          <p:nvSpPr>
            <p:cNvPr id="9" name="AutoShape 44"/>
            <p:cNvSpPr>
              <a:spLocks noChangeArrowheads="1"/>
            </p:cNvSpPr>
            <p:nvPr/>
          </p:nvSpPr>
          <p:spPr bwMode="auto">
            <a:xfrm>
              <a:off x="738856" y="1990030"/>
              <a:ext cx="1299075" cy="1116862"/>
            </a:xfrm>
            <a:prstGeom prst="roundRect">
              <a:avLst>
                <a:gd name="adj" fmla="val 16667"/>
              </a:avLst>
            </a:prstGeom>
            <a:solidFill>
              <a:srgbClr val="00B0F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0" name="Line 45"/>
            <p:cNvSpPr>
              <a:spLocks noChangeShapeType="1"/>
            </p:cNvSpPr>
            <p:nvPr/>
          </p:nvSpPr>
          <p:spPr bwMode="auto">
            <a:xfrm flipH="1">
              <a:off x="942617" y="2527989"/>
              <a:ext cx="324567" cy="32055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2" name="Line 47"/>
            <p:cNvSpPr>
              <a:spLocks noChangeShapeType="1"/>
            </p:cNvSpPr>
            <p:nvPr/>
          </p:nvSpPr>
          <p:spPr bwMode="auto">
            <a:xfrm>
              <a:off x="1450810" y="2588094"/>
              <a:ext cx="90202"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3" name="Line 48"/>
            <p:cNvSpPr>
              <a:spLocks noChangeShapeType="1"/>
            </p:cNvSpPr>
            <p:nvPr/>
          </p:nvSpPr>
          <p:spPr bwMode="auto">
            <a:xfrm>
              <a:off x="1541013" y="2577731"/>
              <a:ext cx="319735"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 name="Line 49"/>
            <p:cNvSpPr>
              <a:spLocks noChangeShapeType="1"/>
            </p:cNvSpPr>
            <p:nvPr/>
          </p:nvSpPr>
          <p:spPr bwMode="auto">
            <a:xfrm flipH="1">
              <a:off x="1245439" y="2532825"/>
              <a:ext cx="86981" cy="32332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8" name="Text Box 53"/>
            <p:cNvSpPr txBox="1">
              <a:spLocks noChangeArrowheads="1"/>
            </p:cNvSpPr>
            <p:nvPr/>
          </p:nvSpPr>
          <p:spPr bwMode="auto">
            <a:xfrm>
              <a:off x="1133596" y="2075760"/>
              <a:ext cx="599454"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anose="020B0503020204020204" pitchFamily="34" charset="-122"/>
                  <a:ea typeface="微软雅黑" panose="020B0503020204020204" pitchFamily="34" charset="-122"/>
                </a:rPr>
                <a:t>一系 </a:t>
              </a:r>
              <a:endParaRPr kumimoji="1" lang="zh-CN" altLang="en-US" sz="1200" b="1" dirty="0">
                <a:solidFill>
                  <a:srgbClr val="0000CC"/>
                </a:solidFill>
                <a:latin typeface="微软雅黑" panose="020B0503020204020204" pitchFamily="34" charset="-122"/>
                <a:ea typeface="微软雅黑" panose="020B0503020204020204" pitchFamily="34" charset="-122"/>
              </a:endParaRPr>
            </a:p>
          </p:txBody>
        </p:sp>
        <p:pic>
          <p:nvPicPr>
            <p:cNvPr id="19" name="Picture 5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114637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55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70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3737"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1769"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组合 15"/>
          <p:cNvGrpSpPr/>
          <p:nvPr/>
        </p:nvGrpSpPr>
        <p:grpSpPr>
          <a:xfrm>
            <a:off x="1825127" y="2252622"/>
            <a:ext cx="1074344" cy="1076866"/>
            <a:chOff x="2114442" y="1990030"/>
            <a:chExt cx="1298269" cy="1116862"/>
          </a:xfrm>
        </p:grpSpPr>
        <p:sp>
          <p:nvSpPr>
            <p:cNvPr id="20" name="AutoShape 55"/>
            <p:cNvSpPr>
              <a:spLocks noChangeArrowheads="1"/>
            </p:cNvSpPr>
            <p:nvPr/>
          </p:nvSpPr>
          <p:spPr bwMode="auto">
            <a:xfrm>
              <a:off x="2114442" y="1990030"/>
              <a:ext cx="1298269" cy="1116862"/>
            </a:xfrm>
            <a:prstGeom prst="roundRect">
              <a:avLst>
                <a:gd name="adj" fmla="val 16667"/>
              </a:avLst>
            </a:prstGeom>
            <a:solidFill>
              <a:srgbClr val="92D05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1" name="Line 56"/>
            <p:cNvSpPr>
              <a:spLocks noChangeShapeType="1"/>
            </p:cNvSpPr>
            <p:nvPr/>
          </p:nvSpPr>
          <p:spPr bwMode="auto">
            <a:xfrm flipH="1">
              <a:off x="2317396" y="2527989"/>
              <a:ext cx="325373" cy="32055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3" name="Line 58"/>
            <p:cNvSpPr>
              <a:spLocks noChangeShapeType="1"/>
            </p:cNvSpPr>
            <p:nvPr/>
          </p:nvSpPr>
          <p:spPr bwMode="auto">
            <a:xfrm>
              <a:off x="2825590" y="2588094"/>
              <a:ext cx="90202"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4" name="Line 59"/>
            <p:cNvSpPr>
              <a:spLocks noChangeShapeType="1"/>
            </p:cNvSpPr>
            <p:nvPr/>
          </p:nvSpPr>
          <p:spPr bwMode="auto">
            <a:xfrm>
              <a:off x="2915793" y="2577731"/>
              <a:ext cx="320540"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5" name="Line 60"/>
            <p:cNvSpPr>
              <a:spLocks noChangeShapeType="1"/>
            </p:cNvSpPr>
            <p:nvPr/>
          </p:nvSpPr>
          <p:spPr bwMode="auto">
            <a:xfrm flipH="1">
              <a:off x="2620219" y="2532825"/>
              <a:ext cx="87787" cy="32332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9" name="Text Box 64"/>
            <p:cNvSpPr txBox="1">
              <a:spLocks noChangeArrowheads="1"/>
            </p:cNvSpPr>
            <p:nvPr/>
          </p:nvSpPr>
          <p:spPr bwMode="auto">
            <a:xfrm>
              <a:off x="2518393" y="2075760"/>
              <a:ext cx="596359"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anose="020B0503020204020204" pitchFamily="34" charset="-122"/>
                  <a:ea typeface="微软雅黑" panose="020B0503020204020204" pitchFamily="34" charset="-122"/>
                </a:rPr>
                <a:t>二系 </a:t>
              </a:r>
              <a:endParaRPr kumimoji="1" lang="zh-CN" altLang="en-US" sz="1200" b="1" dirty="0">
                <a:solidFill>
                  <a:srgbClr val="0000CC"/>
                </a:solidFill>
                <a:latin typeface="微软雅黑" panose="020B0503020204020204" pitchFamily="34" charset="-122"/>
                <a:ea typeface="微软雅黑" panose="020B0503020204020204" pitchFamily="34" charset="-122"/>
              </a:endParaRPr>
            </a:p>
          </p:txBody>
        </p:sp>
        <p:pic>
          <p:nvPicPr>
            <p:cNvPr id="30" name="Picture 6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252115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4831"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2984"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1016"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904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组合 10"/>
          <p:cNvGrpSpPr/>
          <p:nvPr/>
        </p:nvGrpSpPr>
        <p:grpSpPr>
          <a:xfrm>
            <a:off x="2980425" y="2274831"/>
            <a:ext cx="1074344" cy="1076866"/>
            <a:chOff x="3490832" y="1990030"/>
            <a:chExt cx="1298269" cy="1116862"/>
          </a:xfrm>
        </p:grpSpPr>
        <p:sp>
          <p:nvSpPr>
            <p:cNvPr id="31" name="AutoShape 66"/>
            <p:cNvSpPr>
              <a:spLocks noChangeArrowheads="1"/>
            </p:cNvSpPr>
            <p:nvPr/>
          </p:nvSpPr>
          <p:spPr bwMode="auto">
            <a:xfrm>
              <a:off x="3490832" y="1990030"/>
              <a:ext cx="1298269" cy="1116862"/>
            </a:xfrm>
            <a:prstGeom prst="roundRect">
              <a:avLst>
                <a:gd name="adj" fmla="val 16667"/>
              </a:avLst>
            </a:prstGeom>
            <a:solidFill>
              <a:srgbClr val="99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2" name="Line 67"/>
            <p:cNvSpPr>
              <a:spLocks noChangeShapeType="1"/>
            </p:cNvSpPr>
            <p:nvPr/>
          </p:nvSpPr>
          <p:spPr bwMode="auto">
            <a:xfrm flipH="1">
              <a:off x="3694593" y="2527989"/>
              <a:ext cx="324567" cy="32055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4" name="Line 69"/>
            <p:cNvSpPr>
              <a:spLocks noChangeShapeType="1"/>
            </p:cNvSpPr>
            <p:nvPr/>
          </p:nvSpPr>
          <p:spPr bwMode="auto">
            <a:xfrm>
              <a:off x="4201981" y="2588094"/>
              <a:ext cx="91008"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5" name="Line 70"/>
            <p:cNvSpPr>
              <a:spLocks noChangeShapeType="1"/>
            </p:cNvSpPr>
            <p:nvPr/>
          </p:nvSpPr>
          <p:spPr bwMode="auto">
            <a:xfrm>
              <a:off x="4292989" y="2577731"/>
              <a:ext cx="319735"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6" name="Line 71"/>
            <p:cNvSpPr>
              <a:spLocks noChangeShapeType="1"/>
            </p:cNvSpPr>
            <p:nvPr/>
          </p:nvSpPr>
          <p:spPr bwMode="auto">
            <a:xfrm flipH="1">
              <a:off x="3996610" y="2532825"/>
              <a:ext cx="87786" cy="32332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40" name="Text Box 75"/>
            <p:cNvSpPr txBox="1">
              <a:spLocks noChangeArrowheads="1"/>
            </p:cNvSpPr>
            <p:nvPr/>
          </p:nvSpPr>
          <p:spPr bwMode="auto">
            <a:xfrm>
              <a:off x="3869818" y="2075760"/>
              <a:ext cx="620416"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anose="020B0503020204020204" pitchFamily="34" charset="-122"/>
                  <a:ea typeface="微软雅黑" panose="020B0503020204020204" pitchFamily="34" charset="-122"/>
                </a:rPr>
                <a:t>三系 </a:t>
              </a:r>
              <a:endParaRPr kumimoji="1" lang="zh-CN" altLang="en-US" sz="1200" b="1" dirty="0">
                <a:solidFill>
                  <a:srgbClr val="0000CC"/>
                </a:solidFill>
                <a:latin typeface="微软雅黑" panose="020B0503020204020204" pitchFamily="34" charset="-122"/>
                <a:ea typeface="微软雅黑" panose="020B0503020204020204" pitchFamily="34" charset="-122"/>
              </a:endParaRPr>
            </a:p>
          </p:txBody>
        </p:sp>
        <p:pic>
          <p:nvPicPr>
            <p:cNvPr id="41" name="Picture 7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3898354" y="2371164"/>
              <a:ext cx="561348"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598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413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2170"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6020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组合 3"/>
          <p:cNvGrpSpPr/>
          <p:nvPr/>
        </p:nvGrpSpPr>
        <p:grpSpPr>
          <a:xfrm>
            <a:off x="4436843" y="1742509"/>
            <a:ext cx="4013075" cy="1719703"/>
            <a:chOff x="4070260" y="2706553"/>
            <a:chExt cx="4013075" cy="1719703"/>
          </a:xfrm>
        </p:grpSpPr>
        <p:grpSp>
          <p:nvGrpSpPr>
            <p:cNvPr id="3" name="组合 2"/>
            <p:cNvGrpSpPr/>
            <p:nvPr/>
          </p:nvGrpSpPr>
          <p:grpSpPr>
            <a:xfrm>
              <a:off x="4070260" y="3044171"/>
              <a:ext cx="4013075" cy="1382085"/>
              <a:chOff x="4070260" y="3044171"/>
              <a:chExt cx="4013075" cy="1382085"/>
            </a:xfrm>
          </p:grpSpPr>
          <p:sp>
            <p:nvSpPr>
              <p:cNvPr id="45" name="AutoShape 42"/>
              <p:cNvSpPr>
                <a:spLocks noChangeArrowheads="1"/>
              </p:cNvSpPr>
              <p:nvPr/>
            </p:nvSpPr>
            <p:spPr bwMode="auto">
              <a:xfrm>
                <a:off x="4070260" y="3044171"/>
                <a:ext cx="4013075" cy="1382085"/>
              </a:xfrm>
              <a:prstGeom prst="roundRect">
                <a:avLst>
                  <a:gd name="adj" fmla="val 16667"/>
                </a:avLst>
              </a:prstGeom>
              <a:solidFill>
                <a:srgbClr val="66FFFF"/>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46" name="Line 43"/>
              <p:cNvSpPr>
                <a:spLocks noChangeShapeType="1"/>
              </p:cNvSpPr>
              <p:nvPr/>
            </p:nvSpPr>
            <p:spPr bwMode="auto">
              <a:xfrm flipH="1">
                <a:off x="4839107" y="3366364"/>
                <a:ext cx="985254" cy="4015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7" name="Line 44"/>
              <p:cNvSpPr>
                <a:spLocks noChangeShapeType="1"/>
              </p:cNvSpPr>
              <p:nvPr/>
            </p:nvSpPr>
            <p:spPr bwMode="auto">
              <a:xfrm>
                <a:off x="6139671" y="3369677"/>
                <a:ext cx="1225560" cy="38364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8" name="Line 45"/>
              <p:cNvSpPr>
                <a:spLocks noChangeShapeType="1"/>
              </p:cNvSpPr>
              <p:nvPr/>
            </p:nvSpPr>
            <p:spPr bwMode="auto">
              <a:xfrm>
                <a:off x="5978011" y="3389555"/>
                <a:ext cx="96123" cy="3723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9" name="Text Box 46"/>
              <p:cNvSpPr txBox="1">
                <a:spLocks noChangeArrowheads="1"/>
              </p:cNvSpPr>
              <p:nvPr/>
            </p:nvSpPr>
            <p:spPr bwMode="auto">
              <a:xfrm>
                <a:off x="4070260"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一系</a:t>
                </a:r>
                <a:endParaRPr kumimoji="1" lang="zh-CN" altLang="en-US" sz="1400" b="1" dirty="0">
                  <a:latin typeface="微软雅黑" panose="020B0503020204020204" pitchFamily="34" charset="-122"/>
                  <a:ea typeface="微软雅黑" panose="020B0503020204020204" pitchFamily="34" charset="-122"/>
                </a:endParaRPr>
              </a:p>
            </p:txBody>
          </p:sp>
          <p:sp>
            <p:nvSpPr>
              <p:cNvPr id="50" name="Text Box 47"/>
              <p:cNvSpPr txBox="1">
                <a:spLocks noChangeArrowheads="1"/>
              </p:cNvSpPr>
              <p:nvPr/>
            </p:nvSpPr>
            <p:spPr bwMode="auto">
              <a:xfrm>
                <a:off x="6660383"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anose="020B0503020204020204" pitchFamily="34" charset="-122"/>
                    <a:ea typeface="微软雅黑" panose="020B0503020204020204" pitchFamily="34" charset="-122"/>
                  </a:rPr>
                  <a:t>三系</a:t>
                </a:r>
                <a:endParaRPr kumimoji="1" lang="zh-CN" altLang="en-US" sz="1400" b="1">
                  <a:latin typeface="微软雅黑" panose="020B0503020204020204" pitchFamily="34" charset="-122"/>
                  <a:ea typeface="微软雅黑" panose="020B0503020204020204" pitchFamily="34" charset="-122"/>
                </a:endParaRPr>
              </a:p>
            </p:txBody>
          </p:sp>
          <p:sp>
            <p:nvSpPr>
              <p:cNvPr id="51" name="Text Box 48"/>
              <p:cNvSpPr txBox="1">
                <a:spLocks noChangeArrowheads="1"/>
              </p:cNvSpPr>
              <p:nvPr/>
            </p:nvSpPr>
            <p:spPr bwMode="auto">
              <a:xfrm>
                <a:off x="5357717"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二系</a:t>
                </a:r>
                <a:endParaRPr kumimoji="1" lang="zh-CN" altLang="en-US" sz="1400" b="1" dirty="0">
                  <a:latin typeface="微软雅黑" panose="020B0503020204020204" pitchFamily="34" charset="-122"/>
                  <a:ea typeface="微软雅黑" panose="020B0503020204020204" pitchFamily="34" charset="-122"/>
                </a:endParaRPr>
              </a:p>
            </p:txBody>
          </p:sp>
          <p:sp>
            <p:nvSpPr>
              <p:cNvPr id="52" name="Text Box 49"/>
              <p:cNvSpPr txBox="1">
                <a:spLocks noChangeArrowheads="1"/>
              </p:cNvSpPr>
              <p:nvPr/>
            </p:nvSpPr>
            <p:spPr bwMode="auto">
              <a:xfrm>
                <a:off x="4690729" y="3110228"/>
                <a:ext cx="10973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anose="020B0503020204020204" pitchFamily="34" charset="-122"/>
                    <a:ea typeface="微软雅黑" panose="020B0503020204020204" pitchFamily="34" charset="-122"/>
                  </a:rPr>
                  <a:t>主干集线器</a:t>
                </a:r>
                <a:endParaRPr kumimoji="1" lang="zh-CN" altLang="en-US" sz="1400" b="1" dirty="0">
                  <a:latin typeface="微软雅黑" panose="020B0503020204020204" pitchFamily="34" charset="-122"/>
                  <a:ea typeface="微软雅黑" panose="020B0503020204020204" pitchFamily="34" charset="-122"/>
                </a:endParaRPr>
              </a:p>
            </p:txBody>
          </p:sp>
          <p:sp>
            <p:nvSpPr>
              <p:cNvPr id="53" name="Line 51"/>
              <p:cNvSpPr>
                <a:spLocks noChangeShapeType="1"/>
              </p:cNvSpPr>
              <p:nvPr/>
            </p:nvSpPr>
            <p:spPr bwMode="auto">
              <a:xfrm flipH="1">
                <a:off x="4335193" y="3823554"/>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5" name="Line 53"/>
              <p:cNvSpPr>
                <a:spLocks noChangeShapeType="1"/>
              </p:cNvSpPr>
              <p:nvPr/>
            </p:nvSpPr>
            <p:spPr bwMode="auto">
              <a:xfrm>
                <a:off x="4812164" y="3877224"/>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6" name="Line 54"/>
              <p:cNvSpPr>
                <a:spLocks noChangeShapeType="1"/>
              </p:cNvSpPr>
              <p:nvPr/>
            </p:nvSpPr>
            <p:spPr bwMode="auto">
              <a:xfrm>
                <a:off x="4897363" y="3867947"/>
                <a:ext cx="300747"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7" name="Line 55"/>
              <p:cNvSpPr>
                <a:spLocks noChangeShapeType="1"/>
              </p:cNvSpPr>
              <p:nvPr/>
            </p:nvSpPr>
            <p:spPr bwMode="auto">
              <a:xfrm flipH="1">
                <a:off x="4619191" y="3828191"/>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1" name="Picture 5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4526710" y="36850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Line 60"/>
              <p:cNvSpPr>
                <a:spLocks noChangeShapeType="1"/>
              </p:cNvSpPr>
              <p:nvPr/>
            </p:nvSpPr>
            <p:spPr bwMode="auto">
              <a:xfrm flipH="1">
                <a:off x="5627019" y="3823554"/>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4" name="Line 62"/>
              <p:cNvSpPr>
                <a:spLocks noChangeShapeType="1"/>
              </p:cNvSpPr>
              <p:nvPr/>
            </p:nvSpPr>
            <p:spPr bwMode="auto">
              <a:xfrm>
                <a:off x="6103989" y="3877224"/>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5" name="Line 63"/>
              <p:cNvSpPr>
                <a:spLocks noChangeShapeType="1"/>
              </p:cNvSpPr>
              <p:nvPr/>
            </p:nvSpPr>
            <p:spPr bwMode="auto">
              <a:xfrm>
                <a:off x="6189189" y="3867947"/>
                <a:ext cx="300018"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6" name="Line 64"/>
              <p:cNvSpPr>
                <a:spLocks noChangeShapeType="1"/>
              </p:cNvSpPr>
              <p:nvPr/>
            </p:nvSpPr>
            <p:spPr bwMode="auto">
              <a:xfrm flipH="1">
                <a:off x="5911017" y="3828191"/>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0"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818536" y="36850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Line 69"/>
              <p:cNvSpPr>
                <a:spLocks noChangeShapeType="1"/>
              </p:cNvSpPr>
              <p:nvPr/>
            </p:nvSpPr>
            <p:spPr bwMode="auto">
              <a:xfrm flipH="1">
                <a:off x="6919573" y="3823554"/>
                <a:ext cx="305115"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3" name="Line 71"/>
              <p:cNvSpPr>
                <a:spLocks noChangeShapeType="1"/>
              </p:cNvSpPr>
              <p:nvPr/>
            </p:nvSpPr>
            <p:spPr bwMode="auto">
              <a:xfrm>
                <a:off x="7396543" y="3877224"/>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4" name="Line 72"/>
              <p:cNvSpPr>
                <a:spLocks noChangeShapeType="1"/>
              </p:cNvSpPr>
              <p:nvPr/>
            </p:nvSpPr>
            <p:spPr bwMode="auto">
              <a:xfrm>
                <a:off x="7481743" y="3867947"/>
                <a:ext cx="300746"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5" name="Line 73"/>
              <p:cNvSpPr>
                <a:spLocks noChangeShapeType="1"/>
              </p:cNvSpPr>
              <p:nvPr/>
            </p:nvSpPr>
            <p:spPr bwMode="auto">
              <a:xfrm flipH="1">
                <a:off x="7203571" y="3828191"/>
                <a:ext cx="82286"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9" name="Picture 7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7111089" y="3685071"/>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7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662701" y="31530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4" name="Text Box 50"/>
            <p:cNvSpPr txBox="1">
              <a:spLocks noChangeArrowheads="1"/>
            </p:cNvSpPr>
            <p:nvPr/>
          </p:nvSpPr>
          <p:spPr bwMode="auto">
            <a:xfrm>
              <a:off x="5132957" y="2706553"/>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一个更大的碰撞域</a:t>
              </a:r>
              <a:endParaRPr kumimoji="1" lang="zh-CN" altLang="en-US" sz="1600" b="1" dirty="0">
                <a:solidFill>
                  <a:srgbClr val="CC00CC"/>
                </a:solidFill>
                <a:latin typeface="微软雅黑" panose="020B0503020204020204" pitchFamily="34" charset="-122"/>
                <a:ea typeface="微软雅黑" panose="020B0503020204020204" pitchFamily="34" charset="-122"/>
              </a:endParaRPr>
            </a:p>
          </p:txBody>
        </p:sp>
        <p:pic>
          <p:nvPicPr>
            <p:cNvPr id="9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0421"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857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660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463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6565"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471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2750"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078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2709"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086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889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692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110" name="Rectangle 8"/>
          <p:cNvSpPr>
            <a:spLocks noChangeArrowheads="1"/>
          </p:cNvSpPr>
          <p:nvPr/>
        </p:nvSpPr>
        <p:spPr bwMode="auto">
          <a:xfrm>
            <a:off x="502920" y="1042344"/>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使用集线器扩展</a:t>
            </a:r>
            <a:endParaRPr lang="zh-CN" altLang="en-US" sz="2000" b="1" dirty="0">
              <a:latin typeface="微软雅黑" panose="020B0503020204020204" pitchFamily="34" charset="-122"/>
              <a:ea typeface="微软雅黑" panose="020B0503020204020204" pitchFamily="34" charset="-122"/>
            </a:endParaRPr>
          </a:p>
        </p:txBody>
      </p:sp>
      <p:sp>
        <p:nvSpPr>
          <p:cNvPr id="1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3.4.1  </a:t>
            </a:r>
            <a:r>
              <a:rPr lang="zh-CN" altLang="en-US" sz="2400" b="1" dirty="0">
                <a:solidFill>
                  <a:schemeClr val="bg1"/>
                </a:solidFill>
                <a:latin typeface="微软雅黑" panose="020B0503020204020204" pitchFamily="34" charset="-122"/>
                <a:ea typeface="微软雅黑" panose="020B0503020204020204" pitchFamily="34" charset="-122"/>
              </a:rPr>
              <a:t>在物理层扩展以太网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71225" y="4104566"/>
            <a:ext cx="5736485"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用多个集线器连成更大的</a:t>
            </a:r>
            <a:r>
              <a:rPr lang="zh-CN" altLang="en-US" b="1" dirty="0" smtClean="0">
                <a:latin typeface="微软雅黑" panose="020B0503020204020204" pitchFamily="34" charset="-122"/>
                <a:ea typeface="微软雅黑" panose="020B0503020204020204" pitchFamily="34" charset="-122"/>
              </a:rPr>
              <a:t>以太网</a:t>
            </a:r>
            <a:endParaRPr lang="zh-CN" altLang="en-US" dirty="0"/>
          </a:p>
        </p:txBody>
      </p:sp>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3076575" y="1009650"/>
              <a:ext cx="238125" cy="442595"/>
            </p14:xfrm>
          </p:contentPart>
        </mc:Choice>
        <mc:Fallback xmlns="">
          <p:pic>
            <p:nvPicPr>
              <p:cNvPr id="5" name="墨迹 4"/>
            </p:nvPicPr>
            <p:blipFill>
              <a:blip r:embed="rId4"/>
            </p:blipFill>
            <p:spPr>
              <a:xfrm>
                <a:off x="3076575" y="1009650"/>
                <a:ext cx="238125" cy="44259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8" name="墨迹 7"/>
              <p14:cNvContentPartPr/>
              <p14:nvPr/>
            </p14:nvContentPartPr>
            <p14:xfrm>
              <a:off x="3438525" y="1219200"/>
              <a:ext cx="209550" cy="219075"/>
            </p14:xfrm>
          </p:contentPart>
        </mc:Choice>
        <mc:Fallback xmlns="">
          <p:pic>
            <p:nvPicPr>
              <p:cNvPr id="8" name="墨迹 7"/>
            </p:nvPicPr>
            <p:blipFill>
              <a:blip r:embed="rId6"/>
            </p:blipFill>
            <p:spPr>
              <a:xfrm>
                <a:off x="3438525" y="1219200"/>
                <a:ext cx="209550" cy="21907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7" name="墨迹 16"/>
              <p14:cNvContentPartPr/>
              <p14:nvPr/>
            </p14:nvContentPartPr>
            <p14:xfrm>
              <a:off x="3814445" y="1019175"/>
              <a:ext cx="19050" cy="471170"/>
            </p14:xfrm>
          </p:contentPart>
        </mc:Choice>
        <mc:Fallback xmlns="">
          <p:pic>
            <p:nvPicPr>
              <p:cNvPr id="17" name="墨迹 16"/>
            </p:nvPicPr>
            <p:blipFill>
              <a:blip r:embed="rId8"/>
            </p:blipFill>
            <p:spPr>
              <a:xfrm>
                <a:off x="3814445" y="1019175"/>
                <a:ext cx="19050" cy="47117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22" name="墨迹 21"/>
              <p14:cNvContentPartPr/>
              <p14:nvPr/>
            </p14:nvContentPartPr>
            <p14:xfrm>
              <a:off x="3829050" y="1266825"/>
              <a:ext cx="171450" cy="180975"/>
            </p14:xfrm>
          </p:contentPart>
        </mc:Choice>
        <mc:Fallback xmlns="">
          <p:pic>
            <p:nvPicPr>
              <p:cNvPr id="22" name="墨迹 21"/>
            </p:nvPicPr>
            <p:blipFill>
              <a:blip r:embed="rId10"/>
            </p:blipFill>
            <p:spPr>
              <a:xfrm>
                <a:off x="3829050" y="1266825"/>
                <a:ext cx="171450" cy="18097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26" name="墨迹 25"/>
              <p14:cNvContentPartPr/>
              <p14:nvPr/>
            </p14:nvContentPartPr>
            <p14:xfrm>
              <a:off x="742950" y="2566670"/>
              <a:ext cx="990600" cy="881380"/>
            </p14:xfrm>
          </p:contentPart>
        </mc:Choice>
        <mc:Fallback xmlns="">
          <p:pic>
            <p:nvPicPr>
              <p:cNvPr id="26" name="墨迹 25"/>
            </p:nvPicPr>
            <p:blipFill>
              <a:blip r:embed="rId12"/>
            </p:blipFill>
            <p:spPr>
              <a:xfrm>
                <a:off x="742950" y="2566670"/>
                <a:ext cx="990600" cy="88138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27" name="墨迹 26"/>
              <p14:cNvContentPartPr/>
              <p14:nvPr/>
            </p14:nvContentPartPr>
            <p14:xfrm>
              <a:off x="1924050" y="2476500"/>
              <a:ext cx="918845" cy="942975"/>
            </p14:xfrm>
          </p:contentPart>
        </mc:Choice>
        <mc:Fallback xmlns="">
          <p:pic>
            <p:nvPicPr>
              <p:cNvPr id="27" name="墨迹 26"/>
            </p:nvPicPr>
            <p:blipFill>
              <a:blip r:embed="rId14"/>
            </p:blipFill>
            <p:spPr>
              <a:xfrm>
                <a:off x="1924050" y="2476500"/>
                <a:ext cx="918845" cy="94297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28" name="墨迹 27"/>
              <p14:cNvContentPartPr/>
              <p14:nvPr/>
            </p14:nvContentPartPr>
            <p14:xfrm>
              <a:off x="3042920" y="2438400"/>
              <a:ext cx="1114425" cy="1104900"/>
            </p14:xfrm>
          </p:contentPart>
        </mc:Choice>
        <mc:Fallback xmlns="">
          <p:pic>
            <p:nvPicPr>
              <p:cNvPr id="28" name="墨迹 27"/>
            </p:nvPicPr>
            <p:blipFill>
              <a:blip r:embed="rId16"/>
            </p:blipFill>
            <p:spPr>
              <a:xfrm>
                <a:off x="3042920" y="2438400"/>
                <a:ext cx="1114425" cy="11049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33" name="墨迹 32"/>
              <p14:cNvContentPartPr/>
              <p14:nvPr/>
            </p14:nvContentPartPr>
            <p14:xfrm>
              <a:off x="5957570" y="1966595"/>
              <a:ext cx="923925" cy="586105"/>
            </p14:xfrm>
          </p:contentPart>
        </mc:Choice>
        <mc:Fallback xmlns="">
          <p:pic>
            <p:nvPicPr>
              <p:cNvPr id="33" name="墨迹 32"/>
            </p:nvPicPr>
            <p:blipFill>
              <a:blip r:embed="rId18"/>
            </p:blipFill>
            <p:spPr>
              <a:xfrm>
                <a:off x="5957570" y="1966595"/>
                <a:ext cx="923925" cy="58610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37" name="墨迹 36"/>
              <p14:cNvContentPartPr/>
              <p14:nvPr/>
            </p14:nvContentPartPr>
            <p14:xfrm>
              <a:off x="6610350" y="1528445"/>
              <a:ext cx="809625" cy="676275"/>
            </p14:xfrm>
          </p:contentPart>
        </mc:Choice>
        <mc:Fallback xmlns="">
          <p:pic>
            <p:nvPicPr>
              <p:cNvPr id="37" name="墨迹 36"/>
            </p:nvPicPr>
            <p:blipFill>
              <a:blip r:embed="rId20"/>
            </p:blipFill>
            <p:spPr>
              <a:xfrm>
                <a:off x="6610350" y="1528445"/>
                <a:ext cx="809625" cy="676275"/>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圆角矩形 6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Rectangle 8"/>
          <p:cNvSpPr>
            <a:spLocks noChangeArrowheads="1"/>
          </p:cNvSpPr>
          <p:nvPr/>
        </p:nvSpPr>
        <p:spPr bwMode="auto">
          <a:xfrm>
            <a:off x="502920" y="1044812"/>
            <a:ext cx="8001000"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更为常用。早期</a:t>
            </a:r>
            <a:r>
              <a:rPr lang="zh-CN" altLang="en-US" sz="2000" b="1" dirty="0">
                <a:latin typeface="微软雅黑" panose="020B0503020204020204" pitchFamily="34" charset="-122"/>
                <a:ea typeface="微软雅黑" panose="020B0503020204020204" pitchFamily="34" charset="-122"/>
              </a:rPr>
              <a:t>使用</a:t>
            </a:r>
            <a:r>
              <a:rPr lang="zh-CN" altLang="en-US" sz="2000" b="1" dirty="0">
                <a:solidFill>
                  <a:srgbClr val="0000FF"/>
                </a:solidFill>
                <a:latin typeface="微软雅黑" panose="020B0503020204020204" pitchFamily="34" charset="-122"/>
                <a:ea typeface="微软雅黑" panose="020B0503020204020204" pitchFamily="34" charset="-122"/>
              </a:rPr>
              <a:t>网桥</a:t>
            </a:r>
            <a:r>
              <a:rPr lang="zh-CN" altLang="en-US" sz="2000" b="1" dirty="0">
                <a:latin typeface="微软雅黑" panose="020B0503020204020204" pitchFamily="34" charset="-122"/>
                <a:ea typeface="微软雅黑" panose="020B0503020204020204" pitchFamily="34" charset="-122"/>
              </a:rPr>
              <a:t>，现在使用以太网</a:t>
            </a:r>
            <a:r>
              <a:rPr lang="zh-CN" altLang="en-US" sz="2000" b="1" dirty="0">
                <a:solidFill>
                  <a:srgbClr val="C00000"/>
                </a:solidFill>
                <a:latin typeface="微软雅黑" panose="020B0503020204020204" pitchFamily="34" charset="-122"/>
                <a:ea typeface="微软雅黑" panose="020B0503020204020204" pitchFamily="34" charset="-122"/>
              </a:rPr>
              <a:t>交换机。</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5175" y="1697349"/>
            <a:ext cx="2137870" cy="2077954"/>
            <a:chOff x="1109815" y="2172510"/>
            <a:chExt cx="2137870" cy="2077954"/>
          </a:xfrm>
        </p:grpSpPr>
        <p:sp>
          <p:nvSpPr>
            <p:cNvPr id="13" name="AutoShape 9"/>
            <p:cNvSpPr>
              <a:spLocks noChangeArrowheads="1"/>
            </p:cNvSpPr>
            <p:nvPr/>
          </p:nvSpPr>
          <p:spPr bwMode="auto">
            <a:xfrm rot="16200000">
              <a:off x="2106750" y="1709020"/>
              <a:ext cx="144000" cy="2137869"/>
            </a:xfrm>
            <a:prstGeom prst="can">
              <a:avLst>
                <a:gd name="adj" fmla="val 56771"/>
              </a:avLst>
            </a:prstGeom>
            <a:solidFill>
              <a:srgbClr val="FFFF99"/>
            </a:solidFill>
            <a:ln w="12700">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4" name="Line 48"/>
            <p:cNvSpPr>
              <a:spLocks noChangeShapeType="1"/>
            </p:cNvSpPr>
            <p:nvPr/>
          </p:nvSpPr>
          <p:spPr bwMode="auto">
            <a:xfrm>
              <a:off x="1340941" y="2771125"/>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48"/>
            <p:cNvSpPr>
              <a:spLocks noChangeShapeType="1"/>
            </p:cNvSpPr>
            <p:nvPr/>
          </p:nvSpPr>
          <p:spPr bwMode="auto">
            <a:xfrm flipV="1">
              <a:off x="156701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48"/>
            <p:cNvSpPr>
              <a:spLocks noChangeShapeType="1"/>
            </p:cNvSpPr>
            <p:nvPr/>
          </p:nvSpPr>
          <p:spPr bwMode="auto">
            <a:xfrm flipV="1">
              <a:off x="264432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39952" y="217251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65515" y="217251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9"/>
            <p:cNvSpPr>
              <a:spLocks noChangeArrowheads="1"/>
            </p:cNvSpPr>
            <p:nvPr/>
          </p:nvSpPr>
          <p:spPr bwMode="auto">
            <a:xfrm rot="16200000">
              <a:off x="2106751" y="2549554"/>
              <a:ext cx="144000" cy="2137869"/>
            </a:xfrm>
            <a:prstGeom prst="can">
              <a:avLst>
                <a:gd name="adj" fmla="val 56771"/>
              </a:avLst>
            </a:prstGeom>
            <a:solidFill>
              <a:srgbClr val="FFFF99"/>
            </a:solidFill>
            <a:ln w="12700">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31" name="Line 48"/>
            <p:cNvSpPr>
              <a:spLocks noChangeShapeType="1"/>
            </p:cNvSpPr>
            <p:nvPr/>
          </p:nvSpPr>
          <p:spPr bwMode="auto">
            <a:xfrm>
              <a:off x="1340942" y="3611659"/>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48"/>
            <p:cNvSpPr>
              <a:spLocks noChangeShapeType="1"/>
            </p:cNvSpPr>
            <p:nvPr/>
          </p:nvSpPr>
          <p:spPr bwMode="auto">
            <a:xfrm flipV="1">
              <a:off x="156701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48"/>
            <p:cNvSpPr>
              <a:spLocks noChangeShapeType="1"/>
            </p:cNvSpPr>
            <p:nvPr/>
          </p:nvSpPr>
          <p:spPr bwMode="auto">
            <a:xfrm flipV="1">
              <a:off x="264432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39953" y="3843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65516" y="3843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6" name="Line 48"/>
            <p:cNvSpPr>
              <a:spLocks noChangeShapeType="1"/>
            </p:cNvSpPr>
            <p:nvPr/>
          </p:nvSpPr>
          <p:spPr bwMode="auto">
            <a:xfrm flipV="1">
              <a:off x="2136711" y="2770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8"/>
            <p:cNvSpPr>
              <a:spLocks noChangeShapeType="1"/>
            </p:cNvSpPr>
            <p:nvPr/>
          </p:nvSpPr>
          <p:spPr bwMode="auto">
            <a:xfrm flipV="1">
              <a:off x="2136711" y="3237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0" name="Picture 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6067" y="2987236"/>
              <a:ext cx="536197" cy="37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45363" y="3067557"/>
              <a:ext cx="492443" cy="276999"/>
            </a:xfrm>
            <a:prstGeom prst="rect">
              <a:avLst/>
            </a:prstGeom>
          </p:spPr>
          <p:txBody>
            <a:bodyPr wrap="none">
              <a:spAutoFit/>
            </a:bodyPr>
            <a:lstStyle/>
            <a:p>
              <a:r>
                <a:rPr lang="zh-CN" altLang="en-US" sz="1200" b="1" dirty="0">
                  <a:solidFill>
                    <a:srgbClr val="0000FF"/>
                  </a:solidFill>
                  <a:latin typeface="微软雅黑" panose="020B0503020204020204" pitchFamily="34" charset="-122"/>
                  <a:ea typeface="微软雅黑" panose="020B0503020204020204" pitchFamily="34" charset="-122"/>
                </a:rPr>
                <a:t>网桥</a:t>
              </a:r>
              <a:endParaRPr lang="zh-CN" altLang="en-US" sz="1200" dirty="0">
                <a:solidFill>
                  <a:srgbClr val="0000FF"/>
                </a:solidFill>
              </a:endParaRPr>
            </a:p>
          </p:txBody>
        </p:sp>
      </p:grpSp>
      <p:grpSp>
        <p:nvGrpSpPr>
          <p:cNvPr id="60" name="组合 59"/>
          <p:cNvGrpSpPr/>
          <p:nvPr/>
        </p:nvGrpSpPr>
        <p:grpSpPr>
          <a:xfrm>
            <a:off x="4283755" y="1778090"/>
            <a:ext cx="3764882" cy="1942729"/>
            <a:chOff x="4620244" y="2249745"/>
            <a:chExt cx="3764882" cy="1942729"/>
          </a:xfrm>
        </p:grpSpPr>
        <p:grpSp>
          <p:nvGrpSpPr>
            <p:cNvPr id="3" name="组合 2"/>
            <p:cNvGrpSpPr/>
            <p:nvPr/>
          </p:nvGrpSpPr>
          <p:grpSpPr>
            <a:xfrm>
              <a:off x="7126015" y="2456608"/>
              <a:ext cx="958363" cy="1444922"/>
              <a:chOff x="7126015" y="2456608"/>
              <a:chExt cx="958363" cy="1444922"/>
            </a:xfrm>
          </p:grpSpPr>
          <p:sp>
            <p:nvSpPr>
              <p:cNvPr id="39" name="Line 51"/>
              <p:cNvSpPr>
                <a:spLocks noChangeShapeType="1"/>
              </p:cNvSpPr>
              <p:nvPr/>
            </p:nvSpPr>
            <p:spPr bwMode="auto">
              <a:xfrm>
                <a:off x="7252138" y="3237544"/>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0" name="Line 53"/>
              <p:cNvSpPr>
                <a:spLocks noChangeShapeType="1"/>
              </p:cNvSpPr>
              <p:nvPr/>
            </p:nvSpPr>
            <p:spPr bwMode="auto">
              <a:xfrm flipV="1">
                <a:off x="7126015" y="2960640"/>
                <a:ext cx="958363" cy="27690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1" name="Line 54"/>
              <p:cNvSpPr>
                <a:spLocks noChangeShapeType="1"/>
              </p:cNvSpPr>
              <p:nvPr/>
            </p:nvSpPr>
            <p:spPr bwMode="auto">
              <a:xfrm flipV="1">
                <a:off x="7252138" y="2456608"/>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2" name="Line 55"/>
              <p:cNvSpPr>
                <a:spLocks noChangeShapeType="1"/>
              </p:cNvSpPr>
              <p:nvPr/>
            </p:nvSpPr>
            <p:spPr bwMode="auto">
              <a:xfrm>
                <a:off x="7252138" y="3206056"/>
                <a:ext cx="832240" cy="2670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pic>
          <p:nvPicPr>
            <p:cNvPr id="4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2249745"/>
              <a:ext cx="413730" cy="413730"/>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组合 51"/>
            <p:cNvGrpSpPr/>
            <p:nvPr/>
          </p:nvGrpSpPr>
          <p:grpSpPr>
            <a:xfrm flipH="1">
              <a:off x="4864012" y="2456608"/>
              <a:ext cx="958363" cy="1444922"/>
              <a:chOff x="7126015" y="2456608"/>
              <a:chExt cx="958363" cy="1444922"/>
            </a:xfrm>
          </p:grpSpPr>
          <p:sp>
            <p:nvSpPr>
              <p:cNvPr id="53" name="Line 51"/>
              <p:cNvSpPr>
                <a:spLocks noChangeShapeType="1"/>
              </p:cNvSpPr>
              <p:nvPr/>
            </p:nvSpPr>
            <p:spPr bwMode="auto">
              <a:xfrm>
                <a:off x="7252138" y="3237544"/>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4" name="Line 53"/>
              <p:cNvSpPr>
                <a:spLocks noChangeShapeType="1"/>
              </p:cNvSpPr>
              <p:nvPr/>
            </p:nvSpPr>
            <p:spPr bwMode="auto">
              <a:xfrm flipV="1">
                <a:off x="7126015" y="2960640"/>
                <a:ext cx="958363" cy="27690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5" name="Line 54"/>
              <p:cNvSpPr>
                <a:spLocks noChangeShapeType="1"/>
              </p:cNvSpPr>
              <p:nvPr/>
            </p:nvSpPr>
            <p:spPr bwMode="auto">
              <a:xfrm flipV="1">
                <a:off x="7252138" y="2456608"/>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6" name="Line 55"/>
              <p:cNvSpPr>
                <a:spLocks noChangeShapeType="1"/>
              </p:cNvSpPr>
              <p:nvPr/>
            </p:nvSpPr>
            <p:spPr bwMode="auto">
              <a:xfrm>
                <a:off x="7252138" y="3206056"/>
                <a:ext cx="832240" cy="2670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pic>
          <p:nvPicPr>
            <p:cNvPr id="4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2249745"/>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57" name="Line 48"/>
            <p:cNvSpPr>
              <a:spLocks noChangeShapeType="1"/>
            </p:cNvSpPr>
            <p:nvPr/>
          </p:nvSpPr>
          <p:spPr bwMode="auto">
            <a:xfrm>
              <a:off x="5822375" y="3171376"/>
              <a:ext cx="130364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8"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5761"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8905"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矩形 57"/>
            <p:cNvSpPr/>
            <p:nvPr/>
          </p:nvSpPr>
          <p:spPr>
            <a:xfrm>
              <a:off x="5533389" y="2748753"/>
              <a:ext cx="646331" cy="276999"/>
            </a:xfrm>
            <a:prstGeom prst="rect">
              <a:avLst/>
            </a:prstGeom>
          </p:spPr>
          <p:txBody>
            <a:bodyPr wrap="none">
              <a:spAutoFit/>
            </a:bodyPr>
            <a:lstStyle/>
            <a:p>
              <a:r>
                <a:rPr lang="zh-CN" altLang="en-US" sz="1200" b="1" dirty="0" smtClean="0">
                  <a:solidFill>
                    <a:srgbClr val="C00000"/>
                  </a:solidFill>
                  <a:latin typeface="微软雅黑" panose="020B0503020204020204" pitchFamily="34" charset="-122"/>
                  <a:ea typeface="微软雅黑" panose="020B0503020204020204" pitchFamily="34" charset="-122"/>
                </a:rPr>
                <a:t>交换机</a:t>
              </a:r>
              <a:endParaRPr lang="zh-CN" altLang="en-US" sz="1200" b="1" dirty="0">
                <a:solidFill>
                  <a:srgbClr val="C00000"/>
                </a:solidFill>
                <a:latin typeface="微软雅黑" panose="020B0503020204020204" pitchFamily="34" charset="-122"/>
                <a:ea typeface="微软雅黑" panose="020B0503020204020204" pitchFamily="34" charset="-122"/>
              </a:endParaRPr>
            </a:p>
          </p:txBody>
        </p:sp>
        <p:sp>
          <p:nvSpPr>
            <p:cNvPr id="59" name="矩形 58"/>
            <p:cNvSpPr/>
            <p:nvPr/>
          </p:nvSpPr>
          <p:spPr>
            <a:xfrm>
              <a:off x="6902300" y="2748753"/>
              <a:ext cx="646331" cy="276999"/>
            </a:xfrm>
            <a:prstGeom prst="rect">
              <a:avLst/>
            </a:prstGeom>
          </p:spPr>
          <p:txBody>
            <a:bodyPr wrap="none">
              <a:spAutoFit/>
            </a:bodyPr>
            <a:lstStyle/>
            <a:p>
              <a:r>
                <a:rPr lang="zh-CN" altLang="en-US" sz="1200" b="1" dirty="0" smtClean="0">
                  <a:solidFill>
                    <a:srgbClr val="C00000"/>
                  </a:solidFill>
                  <a:latin typeface="微软雅黑" panose="020B0503020204020204" pitchFamily="34" charset="-122"/>
                  <a:ea typeface="微软雅黑" panose="020B0503020204020204" pitchFamily="34" charset="-122"/>
                </a:rPr>
                <a:t>交换机</a:t>
              </a:r>
              <a:endParaRPr lang="zh-CN" altLang="en-US" sz="1200" b="1" dirty="0">
                <a:solidFill>
                  <a:srgbClr val="C00000"/>
                </a:solidFill>
                <a:latin typeface="微软雅黑" panose="020B0503020204020204" pitchFamily="34" charset="-122"/>
                <a:ea typeface="微软雅黑" panose="020B0503020204020204" pitchFamily="34" charset="-122"/>
              </a:endParaRPr>
            </a:p>
          </p:txBody>
        </p:sp>
      </p:grpSp>
      <p:sp>
        <p:nvSpPr>
          <p:cNvPr id="63"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315068" y="608658"/>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3.4.2  </a:t>
            </a:r>
            <a:r>
              <a:rPr lang="zh-CN" altLang="en-US" sz="2400" b="1" dirty="0">
                <a:solidFill>
                  <a:schemeClr val="bg1"/>
                </a:solidFill>
                <a:latin typeface="微软雅黑" panose="020B0503020204020204" pitchFamily="34" charset="-122"/>
                <a:ea typeface="微软雅黑" panose="020B0503020204020204" pitchFamily="34" charset="-122"/>
              </a:rPr>
              <a:t>在数据链路层扩展</a:t>
            </a:r>
            <a:r>
              <a:rPr lang="zh-CN" altLang="en-US" sz="2400" b="1" dirty="0" smtClean="0">
                <a:solidFill>
                  <a:schemeClr val="bg1"/>
                </a:solidFill>
                <a:latin typeface="微软雅黑" panose="020B0503020204020204" pitchFamily="34" charset="-122"/>
                <a:ea typeface="微软雅黑" panose="020B0503020204020204" pitchFamily="34" charset="-122"/>
              </a:rPr>
              <a:t>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502919" y="64756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6"/>
          <p:cNvSpPr>
            <a:spLocks noChangeArrowheads="1"/>
          </p:cNvSpPr>
          <p:nvPr/>
        </p:nvSpPr>
        <p:spPr bwMode="auto">
          <a:xfrm>
            <a:off x="3320579" y="624470"/>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网桥与以太网交换机</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图示 1"/>
          <p:cNvGraphicFramePr/>
          <p:nvPr/>
        </p:nvGraphicFramePr>
        <p:xfrm>
          <a:off x="184726" y="1136073"/>
          <a:ext cx="8201891" cy="315883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mc:AlternateContent xmlns:mc="http://schemas.openxmlformats.org/markup-compatibility/2006" xmlns:p14="http://schemas.microsoft.com/office/powerpoint/2010/main">
        <mc:Choice Requires="p14">
          <p:contentPart r:id="rId6" p14:bwMode="auto">
            <p14:nvContentPartPr>
              <p14:cNvPr id="3" name="墨迹 2"/>
              <p14:cNvContentPartPr/>
              <p14:nvPr/>
            </p14:nvContentPartPr>
            <p14:xfrm>
              <a:off x="2400300" y="1299845"/>
              <a:ext cx="2495550" cy="485775"/>
            </p14:xfrm>
          </p:contentPart>
        </mc:Choice>
        <mc:Fallback xmlns="">
          <p:pic>
            <p:nvPicPr>
              <p:cNvPr id="3" name="墨迹 2"/>
            </p:nvPicPr>
            <p:blipFill>
              <a:blip r:embed="rId7"/>
            </p:blipFill>
            <p:spPr>
              <a:xfrm>
                <a:off x="2400300" y="1299845"/>
                <a:ext cx="2495550" cy="48577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4" name="墨迹 3"/>
              <p14:cNvContentPartPr/>
              <p14:nvPr/>
            </p14:nvContentPartPr>
            <p14:xfrm>
              <a:off x="2547620" y="1933575"/>
              <a:ext cx="4796155" cy="61595"/>
            </p14:xfrm>
          </p:contentPart>
        </mc:Choice>
        <mc:Fallback xmlns="">
          <p:pic>
            <p:nvPicPr>
              <p:cNvPr id="4" name="墨迹 3"/>
            </p:nvPicPr>
            <p:blipFill>
              <a:blip r:embed="rId9"/>
            </p:blipFill>
            <p:spPr>
              <a:xfrm>
                <a:off x="2547620" y="1933575"/>
                <a:ext cx="4796155" cy="6159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5" name="墨迹 4"/>
              <p14:cNvContentPartPr/>
              <p14:nvPr/>
            </p14:nvContentPartPr>
            <p14:xfrm>
              <a:off x="3328670" y="3324225"/>
              <a:ext cx="1433830" cy="47625"/>
            </p14:xfrm>
          </p:contentPart>
        </mc:Choice>
        <mc:Fallback xmlns="">
          <p:pic>
            <p:nvPicPr>
              <p:cNvPr id="5" name="墨迹 4"/>
            </p:nvPicPr>
            <p:blipFill>
              <a:blip r:embed="rId11"/>
            </p:blipFill>
            <p:spPr>
              <a:xfrm>
                <a:off x="3328670" y="3324225"/>
                <a:ext cx="1433830" cy="4762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6" name="墨迹 5"/>
              <p14:cNvContentPartPr/>
              <p14:nvPr/>
            </p14:nvContentPartPr>
            <p14:xfrm>
              <a:off x="2771775" y="3657600"/>
              <a:ext cx="1490345" cy="23495"/>
            </p14:xfrm>
          </p:contentPart>
        </mc:Choice>
        <mc:Fallback xmlns="">
          <p:pic>
            <p:nvPicPr>
              <p:cNvPr id="6" name="墨迹 5"/>
            </p:nvPicPr>
            <p:blipFill>
              <a:blip r:embed="rId13"/>
            </p:blipFill>
            <p:spPr>
              <a:xfrm>
                <a:off x="2771775" y="3657600"/>
                <a:ext cx="1490345" cy="2349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7" name="墨迹 6"/>
              <p14:cNvContentPartPr/>
              <p14:nvPr/>
            </p14:nvContentPartPr>
            <p14:xfrm>
              <a:off x="2686050" y="3928745"/>
              <a:ext cx="3162300" cy="309880"/>
            </p14:xfrm>
          </p:contentPart>
        </mc:Choice>
        <mc:Fallback xmlns="">
          <p:pic>
            <p:nvPicPr>
              <p:cNvPr id="7" name="墨迹 6"/>
            </p:nvPicPr>
            <p:blipFill>
              <a:blip r:embed="rId15"/>
            </p:blipFill>
            <p:spPr>
              <a:xfrm>
                <a:off x="2686050" y="3928745"/>
                <a:ext cx="3162300" cy="309880"/>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007648"/>
            <a:ext cx="8129015" cy="332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实质上是</a:t>
            </a:r>
            <a:r>
              <a:rPr lang="zh-CN" altLang="en-US" sz="2000" b="1" dirty="0">
                <a:latin typeface="微软雅黑" panose="020B0503020204020204" pitchFamily="34" charset="-122"/>
                <a:ea typeface="微软雅黑" panose="020B0503020204020204" pitchFamily="34" charset="-122"/>
              </a:rPr>
              <a:t>一个</a:t>
            </a:r>
            <a:r>
              <a:rPr lang="zh-CN" altLang="en-US" sz="2000" b="1" dirty="0">
                <a:solidFill>
                  <a:srgbClr val="0000FF"/>
                </a:solidFill>
                <a:latin typeface="微软雅黑" panose="020B0503020204020204" pitchFamily="34" charset="-122"/>
                <a:ea typeface="微软雅黑" panose="020B0503020204020204" pitchFamily="34" charset="-122"/>
              </a:rPr>
              <a:t>多</a:t>
            </a:r>
            <a:r>
              <a:rPr lang="zh-CN" altLang="en-US" sz="2000" b="1" dirty="0" smtClean="0">
                <a:solidFill>
                  <a:srgbClr val="0000FF"/>
                </a:solidFill>
                <a:latin typeface="微软雅黑" panose="020B0503020204020204" pitchFamily="34" charset="-122"/>
                <a:ea typeface="微软雅黑" panose="020B0503020204020204" pitchFamily="34" charset="-122"/>
              </a:rPr>
              <a:t>接口网桥</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smtClean="0">
                <a:latin typeface="微软雅黑" panose="020B0503020204020204" pitchFamily="34" charset="-122"/>
                <a:ea typeface="微软雅黑" panose="020B0503020204020204" pitchFamily="34" charset="-122"/>
              </a:rPr>
              <a:t>通常有</a:t>
            </a:r>
            <a:r>
              <a:rPr lang="zh-CN" altLang="en-US" b="1" dirty="0">
                <a:latin typeface="微软雅黑" panose="020B0503020204020204" pitchFamily="34" charset="-122"/>
                <a:ea typeface="微软雅黑" panose="020B0503020204020204" pitchFamily="34" charset="-122"/>
              </a:rPr>
              <a:t>十几个或更多的接口。</a:t>
            </a:r>
            <a:endParaRPr lang="zh-CN" altLang="en-US"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每个接口都直接与一个单台主机或另一个以太网交换机相连，并且一般都工作在</a:t>
            </a:r>
            <a:r>
              <a:rPr lang="zh-CN" altLang="en-US" sz="2000" b="1" dirty="0">
                <a:solidFill>
                  <a:srgbClr val="0000FF"/>
                </a:solidFill>
                <a:latin typeface="微软雅黑" panose="020B0503020204020204" pitchFamily="34" charset="-122"/>
                <a:ea typeface="微软雅黑" panose="020B0503020204020204" pitchFamily="34" charset="-122"/>
              </a:rPr>
              <a:t>全双工</a:t>
            </a:r>
            <a:r>
              <a:rPr lang="zh-CN" altLang="en-US" sz="2000" b="1" dirty="0">
                <a:latin typeface="微软雅黑" panose="020B0503020204020204" pitchFamily="34" charset="-122"/>
                <a:ea typeface="微软雅黑" panose="020B0503020204020204" pitchFamily="34" charset="-122"/>
              </a:rPr>
              <a:t>方式。</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以太网交换机具有</a:t>
            </a:r>
            <a:r>
              <a:rPr lang="zh-CN" altLang="en-US" sz="2000" b="1" dirty="0">
                <a:solidFill>
                  <a:srgbClr val="0000FF"/>
                </a:solidFill>
                <a:latin typeface="微软雅黑" panose="020B0503020204020204" pitchFamily="34" charset="-122"/>
                <a:ea typeface="微软雅黑" panose="020B0503020204020204" pitchFamily="34" charset="-122"/>
              </a:rPr>
              <a:t>并行性</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能同时连通多对接口，使多对主机能同时通信</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相互通信的主机</a:t>
            </a:r>
            <a:r>
              <a:rPr lang="zh-CN" altLang="en-US" b="1" dirty="0" smtClean="0">
                <a:latin typeface="微软雅黑" panose="020B0503020204020204" pitchFamily="34" charset="-122"/>
                <a:ea typeface="微软雅黑" panose="020B0503020204020204" pitchFamily="34" charset="-122"/>
              </a:rPr>
              <a:t>都独占</a:t>
            </a:r>
            <a:r>
              <a:rPr lang="zh-CN" altLang="en-US" b="1" dirty="0">
                <a:latin typeface="微软雅黑" panose="020B0503020204020204" pitchFamily="34" charset="-122"/>
                <a:ea typeface="微软雅黑" panose="020B0503020204020204" pitchFamily="34" charset="-122"/>
              </a:rPr>
              <a:t>传输媒体，无碰撞地传输数据</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每一个端口和连接到端口的主机构成了一个碰撞</a:t>
            </a:r>
            <a:r>
              <a:rPr lang="zh-CN" altLang="en-US" b="1" dirty="0" smtClean="0">
                <a:latin typeface="微软雅黑" panose="020B0503020204020204" pitchFamily="34" charset="-122"/>
                <a:ea typeface="微软雅黑" panose="020B0503020204020204" pitchFamily="34" charset="-122"/>
              </a:rPr>
              <a:t>域</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以太网交换机的特点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1127323"/>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以太网交换机的特点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Text Box 49"/>
          <p:cNvSpPr txBox="1">
            <a:spLocks noChangeArrowheads="1"/>
          </p:cNvSpPr>
          <p:nvPr/>
        </p:nvSpPr>
        <p:spPr bwMode="auto">
          <a:xfrm>
            <a:off x="3697878" y="1168841"/>
            <a:ext cx="15548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以太网交换机</a:t>
            </a:r>
            <a:endParaRPr kumimoji="1" lang="zh-CN" altLang="en-US" sz="1200" b="1" dirty="0">
              <a:latin typeface="微软雅黑" panose="020B0503020204020204" pitchFamily="34" charset="-122"/>
              <a:ea typeface="微软雅黑" panose="020B0503020204020204" pitchFamily="34" charset="-122"/>
            </a:endParaRPr>
          </a:p>
        </p:txBody>
      </p:sp>
      <p:sp>
        <p:nvSpPr>
          <p:cNvPr id="10" name="泪滴形 9"/>
          <p:cNvSpPr/>
          <p:nvPr/>
        </p:nvSpPr>
        <p:spPr>
          <a:xfrm rot="476968">
            <a:off x="1677666" y="1769625"/>
            <a:ext cx="1942249" cy="1303283"/>
          </a:xfrm>
          <a:prstGeom prst="teardrop">
            <a:avLst>
              <a:gd name="adj" fmla="val 163728"/>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rot="21033367" flipH="1">
            <a:off x="5319737" y="1694299"/>
            <a:ext cx="2096174" cy="1350439"/>
          </a:xfrm>
          <a:prstGeom prst="teardrop">
            <a:avLst>
              <a:gd name="adj" fmla="val 151929"/>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684572" y="1626846"/>
            <a:ext cx="2081250" cy="1191418"/>
            <a:chOff x="4668477" y="2337063"/>
            <a:chExt cx="2081250" cy="1191418"/>
          </a:xfrm>
        </p:grpSpPr>
        <p:sp>
          <p:nvSpPr>
            <p:cNvPr id="13" name="Line 44"/>
            <p:cNvSpPr>
              <a:spLocks noChangeShapeType="1"/>
            </p:cNvSpPr>
            <p:nvPr/>
          </p:nvSpPr>
          <p:spPr bwMode="auto">
            <a:xfrm>
              <a:off x="4668477" y="2337063"/>
              <a:ext cx="1375569" cy="7062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4" name="Line 69"/>
            <p:cNvSpPr>
              <a:spLocks noChangeShapeType="1"/>
            </p:cNvSpPr>
            <p:nvPr/>
          </p:nvSpPr>
          <p:spPr bwMode="auto">
            <a:xfrm flipH="1">
              <a:off x="5712245" y="3044330"/>
              <a:ext cx="305115"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5" name="Line 71"/>
            <p:cNvSpPr>
              <a:spLocks noChangeShapeType="1"/>
            </p:cNvSpPr>
            <p:nvPr/>
          </p:nvSpPr>
          <p:spPr bwMode="auto">
            <a:xfrm>
              <a:off x="6189215" y="309800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6" name="Line 72"/>
            <p:cNvSpPr>
              <a:spLocks noChangeShapeType="1"/>
            </p:cNvSpPr>
            <p:nvPr/>
          </p:nvSpPr>
          <p:spPr bwMode="auto">
            <a:xfrm>
              <a:off x="6274415" y="3088723"/>
              <a:ext cx="300746"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7" name="Line 73"/>
            <p:cNvSpPr>
              <a:spLocks noChangeShapeType="1"/>
            </p:cNvSpPr>
            <p:nvPr/>
          </p:nvSpPr>
          <p:spPr bwMode="auto">
            <a:xfrm flipH="1">
              <a:off x="5996243" y="3048967"/>
              <a:ext cx="82286"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18" name="Picture 7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903761" y="2905847"/>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5381"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353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1566"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9598" y="3258352"/>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23" name="Text Box 49"/>
            <p:cNvSpPr txBox="1">
              <a:spLocks noChangeArrowheads="1"/>
            </p:cNvSpPr>
            <p:nvPr/>
          </p:nvSpPr>
          <p:spPr bwMode="auto">
            <a:xfrm>
              <a:off x="5842960" y="2700338"/>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anose="020B0503020204020204" pitchFamily="34" charset="-122"/>
                  <a:ea typeface="微软雅黑" panose="020B0503020204020204" pitchFamily="34" charset="-122"/>
                </a:rPr>
                <a:t>集线器</a:t>
              </a:r>
              <a:endParaRPr kumimoji="1" lang="zh-CN" altLang="en-US" sz="1000" b="1" dirty="0">
                <a:latin typeface="微软雅黑" panose="020B0503020204020204" pitchFamily="34" charset="-122"/>
                <a:ea typeface="微软雅黑" panose="020B0503020204020204" pitchFamily="34" charset="-122"/>
              </a:endParaRPr>
            </a:p>
          </p:txBody>
        </p:sp>
      </p:grpSp>
      <p:sp>
        <p:nvSpPr>
          <p:cNvPr id="24" name="泪滴形 23"/>
          <p:cNvSpPr/>
          <p:nvPr/>
        </p:nvSpPr>
        <p:spPr>
          <a:xfrm rot="18339832">
            <a:off x="3760326" y="2100046"/>
            <a:ext cx="1552286" cy="1284668"/>
          </a:xfrm>
          <a:prstGeom prst="teardrop">
            <a:avLst>
              <a:gd name="adj" fmla="val 117943"/>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2352822" y="1658376"/>
            <a:ext cx="1851608" cy="1159888"/>
            <a:chOff x="2336727" y="2368593"/>
            <a:chExt cx="1851608" cy="1159888"/>
          </a:xfrm>
        </p:grpSpPr>
        <p:grpSp>
          <p:nvGrpSpPr>
            <p:cNvPr id="26" name="组合 25"/>
            <p:cNvGrpSpPr/>
            <p:nvPr/>
          </p:nvGrpSpPr>
          <p:grpSpPr>
            <a:xfrm>
              <a:off x="2336727" y="2368593"/>
              <a:ext cx="1851608" cy="1159888"/>
              <a:chOff x="2336727" y="2368593"/>
              <a:chExt cx="1851608" cy="1159888"/>
            </a:xfrm>
          </p:grpSpPr>
          <p:sp>
            <p:nvSpPr>
              <p:cNvPr id="28" name="Line 43"/>
              <p:cNvSpPr>
                <a:spLocks noChangeShapeType="1"/>
              </p:cNvSpPr>
              <p:nvPr/>
            </p:nvSpPr>
            <p:spPr bwMode="auto">
              <a:xfrm flipH="1">
                <a:off x="3030003" y="2368593"/>
                <a:ext cx="1158332" cy="64109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29" name="Line 51"/>
              <p:cNvSpPr>
                <a:spLocks noChangeShapeType="1"/>
              </p:cNvSpPr>
              <p:nvPr/>
            </p:nvSpPr>
            <p:spPr bwMode="auto">
              <a:xfrm flipH="1">
                <a:off x="2452519" y="3044330"/>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0" name="Line 53"/>
              <p:cNvSpPr>
                <a:spLocks noChangeShapeType="1"/>
              </p:cNvSpPr>
              <p:nvPr/>
            </p:nvSpPr>
            <p:spPr bwMode="auto">
              <a:xfrm>
                <a:off x="2929490" y="309800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1" name="Line 54"/>
              <p:cNvSpPr>
                <a:spLocks noChangeShapeType="1"/>
              </p:cNvSpPr>
              <p:nvPr/>
            </p:nvSpPr>
            <p:spPr bwMode="auto">
              <a:xfrm>
                <a:off x="3014689" y="3088723"/>
                <a:ext cx="300747"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2" name="Line 55"/>
              <p:cNvSpPr>
                <a:spLocks noChangeShapeType="1"/>
              </p:cNvSpPr>
              <p:nvPr/>
            </p:nvSpPr>
            <p:spPr bwMode="auto">
              <a:xfrm flipH="1">
                <a:off x="2736517" y="3048967"/>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33" name="Picture 5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2644036" y="290584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6727"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880"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2912"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94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 Box 49"/>
            <p:cNvSpPr txBox="1">
              <a:spLocks noChangeArrowheads="1"/>
            </p:cNvSpPr>
            <p:nvPr/>
          </p:nvSpPr>
          <p:spPr bwMode="auto">
            <a:xfrm>
              <a:off x="2498460" y="269989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anose="020B0503020204020204" pitchFamily="34" charset="-122"/>
                  <a:ea typeface="微软雅黑" panose="020B0503020204020204" pitchFamily="34" charset="-122"/>
                </a:rPr>
                <a:t>集线器</a:t>
              </a:r>
              <a:endParaRPr kumimoji="1" lang="zh-CN" altLang="en-US" sz="1000" b="1" dirty="0">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3995796" y="1637355"/>
            <a:ext cx="1156664" cy="1307029"/>
            <a:chOff x="3979701" y="2347572"/>
            <a:chExt cx="1156664" cy="1307029"/>
          </a:xfrm>
        </p:grpSpPr>
        <p:grpSp>
          <p:nvGrpSpPr>
            <p:cNvPr id="39" name="组合 38"/>
            <p:cNvGrpSpPr/>
            <p:nvPr/>
          </p:nvGrpSpPr>
          <p:grpSpPr>
            <a:xfrm>
              <a:off x="3979701" y="2347572"/>
              <a:ext cx="1124346" cy="1307029"/>
              <a:chOff x="3979701" y="2347572"/>
              <a:chExt cx="1124346" cy="1307029"/>
            </a:xfrm>
          </p:grpSpPr>
          <p:sp>
            <p:nvSpPr>
              <p:cNvPr id="41" name="Line 45"/>
              <p:cNvSpPr>
                <a:spLocks noChangeShapeType="1"/>
              </p:cNvSpPr>
              <p:nvPr/>
            </p:nvSpPr>
            <p:spPr bwMode="auto">
              <a:xfrm>
                <a:off x="4436440" y="2347572"/>
                <a:ext cx="109446" cy="75042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2" name="Line 60"/>
              <p:cNvSpPr>
                <a:spLocks noChangeShapeType="1"/>
              </p:cNvSpPr>
              <p:nvPr/>
            </p:nvSpPr>
            <p:spPr bwMode="auto">
              <a:xfrm flipH="1">
                <a:off x="4070155" y="3170450"/>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3" name="Line 62"/>
              <p:cNvSpPr>
                <a:spLocks noChangeShapeType="1"/>
              </p:cNvSpPr>
              <p:nvPr/>
            </p:nvSpPr>
            <p:spPr bwMode="auto">
              <a:xfrm>
                <a:off x="4547125" y="322412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4" name="Line 63"/>
              <p:cNvSpPr>
                <a:spLocks noChangeShapeType="1"/>
              </p:cNvSpPr>
              <p:nvPr/>
            </p:nvSpPr>
            <p:spPr bwMode="auto">
              <a:xfrm>
                <a:off x="4632325" y="3214843"/>
                <a:ext cx="300018"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5" name="Line 64"/>
              <p:cNvSpPr>
                <a:spLocks noChangeShapeType="1"/>
              </p:cNvSpPr>
              <p:nvPr/>
            </p:nvSpPr>
            <p:spPr bwMode="auto">
              <a:xfrm flipH="1">
                <a:off x="4354153" y="3175087"/>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46"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4261672" y="303196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9701"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7854"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45886"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3918" y="338447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 Box 49"/>
            <p:cNvSpPr txBox="1">
              <a:spLocks noChangeArrowheads="1"/>
            </p:cNvSpPr>
            <p:nvPr/>
          </p:nvSpPr>
          <p:spPr bwMode="auto">
            <a:xfrm>
              <a:off x="4417213" y="281846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anose="020B0503020204020204" pitchFamily="34" charset="-122"/>
                  <a:ea typeface="微软雅黑" panose="020B0503020204020204" pitchFamily="34" charset="-122"/>
                </a:rPr>
                <a:t>集线器</a:t>
              </a:r>
              <a:endParaRPr kumimoji="1" lang="zh-CN" altLang="en-US" sz="1000" b="1" dirty="0">
                <a:latin typeface="微软雅黑" panose="020B0503020204020204" pitchFamily="34" charset="-122"/>
                <a:ea typeface="微软雅黑" panose="020B0503020204020204" pitchFamily="34" charset="-122"/>
              </a:endParaRPr>
            </a:p>
          </p:txBody>
        </p:sp>
      </p:grpSp>
      <p:sp>
        <p:nvSpPr>
          <p:cNvPr id="51" name="Text Box 50"/>
          <p:cNvSpPr txBox="1">
            <a:spLocks noChangeArrowheads="1"/>
          </p:cNvSpPr>
          <p:nvPr/>
        </p:nvSpPr>
        <p:spPr bwMode="auto">
          <a:xfrm>
            <a:off x="6713808" y="202633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anose="020B0503020204020204" pitchFamily="34" charset="-122"/>
                <a:ea typeface="微软雅黑" panose="020B0503020204020204" pitchFamily="34" charset="-122"/>
              </a:rPr>
              <a:t>碰撞</a:t>
            </a:r>
            <a:r>
              <a:rPr kumimoji="1" lang="zh-CN" altLang="en-US" sz="1200" b="1" dirty="0">
                <a:solidFill>
                  <a:srgbClr val="CC00CC"/>
                </a:solidFill>
                <a:latin typeface="微软雅黑" panose="020B0503020204020204" pitchFamily="34" charset="-122"/>
                <a:ea typeface="微软雅黑" panose="020B0503020204020204" pitchFamily="34" charset="-122"/>
              </a:rPr>
              <a:t>域</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2" name="Text Box 50"/>
          <p:cNvSpPr txBox="1">
            <a:spLocks noChangeArrowheads="1"/>
          </p:cNvSpPr>
          <p:nvPr/>
        </p:nvSpPr>
        <p:spPr bwMode="auto">
          <a:xfrm>
            <a:off x="1706491" y="219463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anose="020B0503020204020204" pitchFamily="34" charset="-122"/>
                <a:ea typeface="微软雅黑" panose="020B0503020204020204" pitchFamily="34" charset="-122"/>
              </a:rPr>
              <a:t>碰撞</a:t>
            </a:r>
            <a:r>
              <a:rPr kumimoji="1" lang="zh-CN" altLang="en-US" sz="1200" b="1" dirty="0">
                <a:solidFill>
                  <a:srgbClr val="CC00CC"/>
                </a:solidFill>
                <a:latin typeface="微软雅黑" panose="020B0503020204020204" pitchFamily="34" charset="-122"/>
                <a:ea typeface="微软雅黑" panose="020B0503020204020204" pitchFamily="34" charset="-122"/>
              </a:rPr>
              <a:t>域</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3" name="Text Box 50"/>
          <p:cNvSpPr txBox="1">
            <a:spLocks noChangeArrowheads="1"/>
          </p:cNvSpPr>
          <p:nvPr/>
        </p:nvSpPr>
        <p:spPr bwMode="auto">
          <a:xfrm>
            <a:off x="4120652" y="307956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anose="020B0503020204020204" pitchFamily="34" charset="-122"/>
                <a:ea typeface="微软雅黑" panose="020B0503020204020204" pitchFamily="34" charset="-122"/>
              </a:rPr>
              <a:t>碰撞</a:t>
            </a:r>
            <a:r>
              <a:rPr kumimoji="1" lang="zh-CN" altLang="en-US" sz="1200" b="1" dirty="0">
                <a:solidFill>
                  <a:srgbClr val="CC00CC"/>
                </a:solidFill>
                <a:latin typeface="微软雅黑" panose="020B0503020204020204" pitchFamily="34" charset="-122"/>
                <a:ea typeface="微软雅黑" panose="020B0503020204020204" pitchFamily="34" charset="-122"/>
              </a:rPr>
              <a:t>域</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4" name="modem"/>
          <p:cNvSpPr>
            <a:spLocks noEditPoints="1" noChangeArrowheads="1"/>
          </p:cNvSpPr>
          <p:nvPr/>
        </p:nvSpPr>
        <p:spPr bwMode="auto">
          <a:xfrm>
            <a:off x="3973041" y="1435777"/>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ln>
        </p:spPr>
        <p:txBody>
          <a:bodyPr vert="horz" wrap="square" lIns="91440" tIns="45720" rIns="91440" bIns="45720" numCol="1" anchor="t" anchorCtr="0" compatLnSpc="1"/>
          <a:lstStyle/>
          <a:p>
            <a:endParaRPr lang="zh-CN" altLang="en-US" dirty="0"/>
          </a:p>
        </p:txBody>
      </p:sp>
      <p:sp>
        <p:nvSpPr>
          <p:cNvPr id="55" name="Rectangle 6"/>
          <p:cNvSpPr>
            <a:spLocks noChangeArrowheads="1"/>
          </p:cNvSpPr>
          <p:nvPr/>
        </p:nvSpPr>
        <p:spPr bwMode="auto">
          <a:xfrm>
            <a:off x="1961804" y="3690820"/>
            <a:ext cx="47786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b="1" dirty="0" smtClean="0">
                <a:latin typeface="微软雅黑" panose="020B0503020204020204" pitchFamily="34" charset="-122"/>
                <a:ea typeface="微软雅黑" panose="020B0503020204020204" pitchFamily="34" charset="-122"/>
              </a:rPr>
              <a:t>以太网</a:t>
            </a:r>
            <a:r>
              <a:rPr lang="zh-CN" altLang="en-US" b="1" dirty="0">
                <a:latin typeface="微软雅黑" panose="020B0503020204020204" pitchFamily="34" charset="-122"/>
                <a:ea typeface="微软雅黑" panose="020B0503020204020204" pitchFamily="34" charset="-122"/>
              </a:rPr>
              <a:t>交换机</a:t>
            </a:r>
            <a:r>
              <a:rPr lang="zh-CN" altLang="en-US" b="1" dirty="0" smtClean="0">
                <a:latin typeface="微软雅黑" panose="020B0503020204020204" pitchFamily="34" charset="-122"/>
                <a:ea typeface="微软雅黑" panose="020B0503020204020204" pitchFamily="34" charset="-122"/>
              </a:rPr>
              <a:t>的每个接口都是一个碰撞域</a:t>
            </a:r>
            <a:endParaRPr lang="fr-FR" altLang="zh-CN"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endCondLst>
                                    <p:cond evt="onNext" delay="0">
                                      <p:tgtEl>
                                        <p:sldTgt/>
                                      </p:tgtEl>
                                    </p:cond>
                                  </p:endCondLst>
                                  <p:childTnLst>
                                    <p:anim calcmode="discrete" valueType="str">
                                      <p:cBhvr>
                                        <p:cTn id="6" dur="1000" fill="hold"/>
                                        <p:tgtEl>
                                          <p:spTgt spid="10"/>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24"/>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4"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接口</a:t>
            </a:r>
            <a:r>
              <a:rPr lang="zh-CN" altLang="en-US" sz="2000" b="1" dirty="0">
                <a:solidFill>
                  <a:srgbClr val="0000FF"/>
                </a:solidFill>
                <a:latin typeface="微软雅黑" panose="020B0503020204020204" pitchFamily="34" charset="-122"/>
                <a:ea typeface="微软雅黑" panose="020B0503020204020204" pitchFamily="34" charset="-122"/>
              </a:rPr>
              <a:t>有</a:t>
            </a:r>
            <a:r>
              <a:rPr lang="zh-CN" altLang="en-US" sz="2000" b="1" dirty="0" smtClean="0">
                <a:solidFill>
                  <a:srgbClr val="0000FF"/>
                </a:solidFill>
                <a:latin typeface="微软雅黑" panose="020B0503020204020204" pitchFamily="34" charset="-122"/>
                <a:ea typeface="微软雅黑" panose="020B0503020204020204" pitchFamily="34" charset="-122"/>
              </a:rPr>
              <a:t>存储器</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0000FF"/>
                </a:solidFill>
                <a:latin typeface="微软雅黑" panose="020B0503020204020204" pitchFamily="34" charset="-122"/>
                <a:ea typeface="微软雅黑" panose="020B0503020204020204" pitchFamily="34" charset="-122"/>
              </a:rPr>
              <a:t>即</a:t>
            </a:r>
            <a:r>
              <a:rPr lang="zh-CN" altLang="en-US" sz="2000" b="1" dirty="0">
                <a:solidFill>
                  <a:srgbClr val="0000FF"/>
                </a:solidFill>
                <a:latin typeface="微软雅黑" panose="020B0503020204020204" pitchFamily="34" charset="-122"/>
                <a:ea typeface="微软雅黑" panose="020B0503020204020204" pitchFamily="34" charset="-122"/>
              </a:rPr>
              <a:t>插即</a:t>
            </a:r>
            <a:r>
              <a:rPr lang="zh-CN" altLang="en-US" sz="2000" b="1" dirty="0" smtClean="0">
                <a:solidFill>
                  <a:srgbClr val="0000FF"/>
                </a:solidFill>
                <a:latin typeface="微软雅黑" panose="020B0503020204020204" pitchFamily="34" charset="-122"/>
                <a:ea typeface="微软雅黑" panose="020B0503020204020204" pitchFamily="34" charset="-122"/>
              </a:rPr>
              <a:t>用。</a:t>
            </a:r>
            <a:r>
              <a:rPr lang="zh-CN" altLang="en-US" sz="2000" b="1" dirty="0" smtClean="0">
                <a:latin typeface="微软雅黑" panose="020B0503020204020204" pitchFamily="34" charset="-122"/>
                <a:ea typeface="微软雅黑" panose="020B0503020204020204" pitchFamily="34" charset="-122"/>
              </a:rPr>
              <a:t>其</a:t>
            </a:r>
            <a:r>
              <a:rPr lang="zh-CN" altLang="en-US" sz="2000" b="1" dirty="0">
                <a:latin typeface="微软雅黑" panose="020B0503020204020204" pitchFamily="34" charset="-122"/>
                <a:ea typeface="微软雅黑" panose="020B0503020204020204" pitchFamily="34" charset="-122"/>
              </a:rPr>
              <a:t>内部的帧</a:t>
            </a:r>
            <a:r>
              <a:rPr lang="zh-CN" altLang="en-US" sz="2000" b="1" dirty="0">
                <a:solidFill>
                  <a:srgbClr val="C00000"/>
                </a:solidFill>
                <a:latin typeface="微软雅黑" panose="020B0503020204020204" pitchFamily="34" charset="-122"/>
                <a:ea typeface="微软雅黑" panose="020B0503020204020204" pitchFamily="34" charset="-122"/>
              </a:rPr>
              <a:t>交换表</a:t>
            </a:r>
            <a:r>
              <a:rPr lang="zh-CN" altLang="en-US" sz="2000" b="1" dirty="0">
                <a:latin typeface="微软雅黑" panose="020B0503020204020204" pitchFamily="34" charset="-122"/>
                <a:ea typeface="微软雅黑" panose="020B0503020204020204" pitchFamily="34" charset="-122"/>
              </a:rPr>
              <a:t>（又称为</a:t>
            </a:r>
            <a:r>
              <a:rPr lang="zh-CN" altLang="en-US" sz="2000" b="1" dirty="0">
                <a:solidFill>
                  <a:srgbClr val="0000FF"/>
                </a:solidFill>
                <a:latin typeface="微软雅黑" panose="020B0503020204020204" pitchFamily="34" charset="-122"/>
                <a:ea typeface="微软雅黑" panose="020B0503020204020204" pitchFamily="34" charset="-122"/>
              </a:rPr>
              <a:t>地址表</a:t>
            </a:r>
            <a:r>
              <a:rPr lang="zh-CN" altLang="en-US" sz="2000" b="1" dirty="0">
                <a:latin typeface="微软雅黑" panose="020B0503020204020204" pitchFamily="34" charset="-122"/>
                <a:ea typeface="微软雅黑" panose="020B0503020204020204" pitchFamily="34" charset="-122"/>
              </a:rPr>
              <a:t>）是通过</a:t>
            </a:r>
            <a:r>
              <a:rPr lang="zh-CN" altLang="en-US" sz="2000" b="1" dirty="0">
                <a:solidFill>
                  <a:srgbClr val="C00000"/>
                </a:solidFill>
                <a:latin typeface="微软雅黑" panose="020B0503020204020204" pitchFamily="34" charset="-122"/>
                <a:ea typeface="微软雅黑" panose="020B0503020204020204" pitchFamily="34" charset="-122"/>
              </a:rPr>
              <a:t>自学习算法</a:t>
            </a:r>
            <a:r>
              <a:rPr lang="zh-CN" altLang="en-US" sz="2000" b="1" dirty="0">
                <a:latin typeface="微软雅黑" panose="020B0503020204020204" pitchFamily="34" charset="-122"/>
                <a:ea typeface="微软雅黑" panose="020B0503020204020204" pitchFamily="34" charset="-122"/>
              </a:rPr>
              <a:t>自动地逐渐建立起来的。这种交换表就是一个内容可寻址存储器</a:t>
            </a:r>
            <a:r>
              <a:rPr lang="en-US" altLang="zh-CN" sz="2000" b="1" dirty="0">
                <a:latin typeface="微软雅黑" panose="020B0503020204020204" pitchFamily="34" charset="-122"/>
                <a:ea typeface="微软雅黑" panose="020B0503020204020204" pitchFamily="34" charset="-122"/>
              </a:rPr>
              <a:t>CAM (Content addressable Memory</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使用</a:t>
            </a:r>
            <a:r>
              <a:rPr lang="zh-CN" altLang="en-US" sz="2000" b="1" dirty="0" smtClean="0">
                <a:solidFill>
                  <a:srgbClr val="0000FF"/>
                </a:solidFill>
                <a:latin typeface="微软雅黑" panose="020B0503020204020204" pitchFamily="34" charset="-122"/>
                <a:ea typeface="微软雅黑" panose="020B0503020204020204" pitchFamily="34" charset="-122"/>
              </a:rPr>
              <a:t>专用</a:t>
            </a:r>
            <a:r>
              <a:rPr lang="zh-CN" altLang="en-US" sz="2000" b="1" dirty="0">
                <a:solidFill>
                  <a:srgbClr val="0000FF"/>
                </a:solidFill>
                <a:latin typeface="微软雅黑" panose="020B0503020204020204" pitchFamily="34" charset="-122"/>
                <a:ea typeface="微软雅黑" panose="020B0503020204020204" pitchFamily="34" charset="-122"/>
              </a:rPr>
              <a:t>的交换结构芯片</a:t>
            </a:r>
            <a:r>
              <a:rPr lang="zh-CN" altLang="en-US" sz="2000" b="1" dirty="0">
                <a:latin typeface="微软雅黑" panose="020B0503020204020204" pitchFamily="34" charset="-122"/>
                <a:ea typeface="微软雅黑" panose="020B0503020204020204" pitchFamily="34" charset="-122"/>
              </a:rPr>
              <a:t>，用硬件转发，其转发速率要比使用软件转发的网桥快很多</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以太网交换机的特点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895620" y="3727327"/>
            <a:ext cx="734290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000" b="1" dirty="0">
                <a:latin typeface="微软雅黑" panose="020B0503020204020204" pitchFamily="34" charset="-122"/>
                <a:ea typeface="微软雅黑" panose="020B0503020204020204" pitchFamily="34" charset="-122"/>
              </a:rPr>
              <a:t>以太网交换机的性能远远超过普通的集线器，而且价格并不贵。</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320579" y="62593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以太网交换机的优点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4" name="AutoShape 42"/>
          <p:cNvSpPr>
            <a:spLocks noChangeArrowheads="1"/>
          </p:cNvSpPr>
          <p:nvPr/>
        </p:nvSpPr>
        <p:spPr bwMode="auto">
          <a:xfrm>
            <a:off x="502919" y="1526103"/>
            <a:ext cx="3944943" cy="1916447"/>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5" name="Text Box 49"/>
          <p:cNvSpPr txBox="1">
            <a:spLocks noChangeArrowheads="1"/>
          </p:cNvSpPr>
          <p:nvPr/>
        </p:nvSpPr>
        <p:spPr bwMode="auto">
          <a:xfrm>
            <a:off x="2209705" y="1697548"/>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集线器</a:t>
            </a:r>
            <a:endParaRPr kumimoji="1" lang="zh-CN" altLang="en-US" sz="1200" b="1" dirty="0">
              <a:latin typeface="微软雅黑" panose="020B0503020204020204" pitchFamily="34" charset="-122"/>
              <a:ea typeface="微软雅黑" panose="020B0503020204020204" pitchFamily="34" charset="-122"/>
            </a:endParaRPr>
          </a:p>
        </p:txBody>
      </p:sp>
      <p:sp>
        <p:nvSpPr>
          <p:cNvPr id="6" name="Line 60"/>
          <p:cNvSpPr>
            <a:spLocks noChangeShapeType="1"/>
          </p:cNvSpPr>
          <p:nvPr/>
        </p:nvSpPr>
        <p:spPr bwMode="auto">
          <a:xfrm flipH="1">
            <a:off x="1249184" y="2155585"/>
            <a:ext cx="1186006" cy="7042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 name="Line 62"/>
          <p:cNvSpPr>
            <a:spLocks noChangeShapeType="1"/>
          </p:cNvSpPr>
          <p:nvPr/>
        </p:nvSpPr>
        <p:spPr bwMode="auto">
          <a:xfrm>
            <a:off x="2730652" y="2155585"/>
            <a:ext cx="267380" cy="6883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8" name="Line 63"/>
          <p:cNvSpPr>
            <a:spLocks noChangeShapeType="1"/>
          </p:cNvSpPr>
          <p:nvPr/>
        </p:nvSpPr>
        <p:spPr bwMode="auto">
          <a:xfrm>
            <a:off x="2824263" y="2155584"/>
            <a:ext cx="926603"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9" name="Line 64"/>
          <p:cNvSpPr>
            <a:spLocks noChangeShapeType="1"/>
          </p:cNvSpPr>
          <p:nvPr/>
        </p:nvSpPr>
        <p:spPr bwMode="auto">
          <a:xfrm flipH="1">
            <a:off x="2050433" y="2155585"/>
            <a:ext cx="384756"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10"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744748">
            <a:off x="2224037" y="1910097"/>
            <a:ext cx="929488" cy="41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502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2580"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426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6705" y="2768375"/>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15" name="AutoShape 42"/>
          <p:cNvSpPr>
            <a:spLocks noChangeArrowheads="1"/>
          </p:cNvSpPr>
          <p:nvPr/>
        </p:nvSpPr>
        <p:spPr bwMode="auto">
          <a:xfrm>
            <a:off x="4642792" y="1526104"/>
            <a:ext cx="3989143" cy="1916447"/>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6" name="Text Box 49"/>
          <p:cNvSpPr txBox="1">
            <a:spLocks noChangeArrowheads="1"/>
          </p:cNvSpPr>
          <p:nvPr/>
        </p:nvSpPr>
        <p:spPr bwMode="auto">
          <a:xfrm>
            <a:off x="6237825" y="1711404"/>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交换机</a:t>
            </a:r>
            <a:endParaRPr kumimoji="1" lang="zh-CN" altLang="en-US" sz="1200" b="1" dirty="0">
              <a:latin typeface="微软雅黑" panose="020B0503020204020204" pitchFamily="34" charset="-122"/>
              <a:ea typeface="微软雅黑" panose="020B0503020204020204" pitchFamily="34" charset="-122"/>
            </a:endParaRPr>
          </a:p>
        </p:txBody>
      </p:sp>
      <p:sp>
        <p:nvSpPr>
          <p:cNvPr id="17" name="Line 60"/>
          <p:cNvSpPr>
            <a:spLocks noChangeShapeType="1"/>
          </p:cNvSpPr>
          <p:nvPr/>
        </p:nvSpPr>
        <p:spPr bwMode="auto">
          <a:xfrm flipH="1">
            <a:off x="5374289" y="2155586"/>
            <a:ext cx="1186006" cy="7042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8" name="Line 62"/>
          <p:cNvSpPr>
            <a:spLocks noChangeShapeType="1"/>
          </p:cNvSpPr>
          <p:nvPr/>
        </p:nvSpPr>
        <p:spPr bwMode="auto">
          <a:xfrm>
            <a:off x="6855757" y="2155586"/>
            <a:ext cx="267380" cy="6883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9" name="Line 63"/>
          <p:cNvSpPr>
            <a:spLocks noChangeShapeType="1"/>
          </p:cNvSpPr>
          <p:nvPr/>
        </p:nvSpPr>
        <p:spPr bwMode="auto">
          <a:xfrm>
            <a:off x="6949368" y="2155585"/>
            <a:ext cx="926603"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20" name="Line 64"/>
          <p:cNvSpPr>
            <a:spLocks noChangeShapeType="1"/>
          </p:cNvSpPr>
          <p:nvPr/>
        </p:nvSpPr>
        <p:spPr bwMode="auto">
          <a:xfrm flipH="1">
            <a:off x="6175538" y="2155586"/>
            <a:ext cx="384756"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2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012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87685"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936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1810" y="2768376"/>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25" name="modem"/>
          <p:cNvSpPr>
            <a:spLocks noEditPoints="1" noChangeArrowheads="1"/>
          </p:cNvSpPr>
          <p:nvPr/>
        </p:nvSpPr>
        <p:spPr bwMode="auto">
          <a:xfrm>
            <a:off x="6280216" y="1993430"/>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ln>
        </p:spPr>
        <p:txBody>
          <a:bodyPr vert="horz" wrap="square" lIns="91440" tIns="45720" rIns="91440" bIns="45720" numCol="1" anchor="t" anchorCtr="0" compatLnSpc="1"/>
          <a:lstStyle/>
          <a:p>
            <a:endParaRPr lang="zh-CN" altLang="en-US" dirty="0"/>
          </a:p>
        </p:txBody>
      </p:sp>
      <p:sp>
        <p:nvSpPr>
          <p:cNvPr id="26" name="矩形 25"/>
          <p:cNvSpPr/>
          <p:nvPr/>
        </p:nvSpPr>
        <p:spPr>
          <a:xfrm>
            <a:off x="683491" y="3455419"/>
            <a:ext cx="4013624" cy="656590"/>
          </a:xfrm>
          <a:prstGeom prst="rect">
            <a:avLst/>
          </a:prstGeom>
        </p:spPr>
        <p:txBody>
          <a:bodyPr wrap="square">
            <a:spAutoFit/>
          </a:bodyPr>
          <a:lstStyle/>
          <a:p>
            <a:pPr marL="285750" indent="-285750">
              <a:lnSpc>
                <a:spcPts val="2200"/>
              </a:lnSpc>
              <a:buClr>
                <a:srgbClr val="3366FF"/>
              </a:buClr>
              <a:buFont typeface="Wingdings" panose="05000000000000000000" pitchFamily="2" charset="2"/>
              <a:buChar char="l"/>
            </a:pPr>
            <a:r>
              <a:rPr lang="en-US" altLang="zh-CN" sz="1600" b="1" dirty="0">
                <a:latin typeface="微软雅黑" panose="020B0503020204020204" pitchFamily="34" charset="-122"/>
                <a:ea typeface="微软雅黑" panose="020B0503020204020204" pitchFamily="34" charset="-122"/>
              </a:rPr>
              <a:t>N </a:t>
            </a:r>
            <a:r>
              <a:rPr lang="zh-CN" altLang="en-US" sz="1600" b="1" dirty="0">
                <a:latin typeface="微软雅黑" panose="020B0503020204020204" pitchFamily="34" charset="-122"/>
                <a:ea typeface="微软雅黑" panose="020B0503020204020204" pitchFamily="34" charset="-122"/>
              </a:rPr>
              <a:t>个用户共享集线器提供的带宽 </a:t>
            </a:r>
            <a:r>
              <a:rPr lang="en-US" altLang="zh-CN" sz="1600" b="1" dirty="0">
                <a:latin typeface="微软雅黑" panose="020B0503020204020204" pitchFamily="34" charset="-122"/>
                <a:ea typeface="微软雅黑" panose="020B0503020204020204" pitchFamily="34" charset="-122"/>
              </a:rPr>
              <a:t>B</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285750" indent="-285750">
              <a:lnSpc>
                <a:spcPts val="2200"/>
              </a:lnSpc>
              <a:buClr>
                <a:srgbClr val="3366FF"/>
              </a:buClr>
              <a:buFont typeface="Wingdings" panose="05000000000000000000" pitchFamily="2" charset="2"/>
              <a:buChar char="l"/>
            </a:pPr>
            <a:r>
              <a:rPr lang="zh-CN" altLang="en-US" sz="1600" b="1" dirty="0">
                <a:latin typeface="微软雅黑" panose="020B0503020204020204" pitchFamily="34" charset="-122"/>
                <a:ea typeface="微软雅黑" panose="020B0503020204020204" pitchFamily="34" charset="-122"/>
              </a:rPr>
              <a:t>平均每个用户仅占有 </a:t>
            </a:r>
            <a:r>
              <a:rPr lang="en-US" altLang="zh-CN" sz="1600" b="1" dirty="0">
                <a:latin typeface="微软雅黑" panose="020B0503020204020204" pitchFamily="34" charset="-122"/>
                <a:ea typeface="微软雅黑" panose="020B0503020204020204" pitchFamily="34" charset="-122"/>
              </a:rPr>
              <a:t>B/N </a:t>
            </a:r>
            <a:r>
              <a:rPr lang="zh-CN" altLang="en-US" sz="1600" b="1" dirty="0">
                <a:latin typeface="微软雅黑" panose="020B0503020204020204" pitchFamily="34" charset="-122"/>
                <a:ea typeface="微软雅黑" panose="020B0503020204020204" pitchFamily="34" charset="-122"/>
              </a:rPr>
              <a:t>的带宽。</a:t>
            </a:r>
            <a:endParaRPr lang="zh-CN" altLang="en-US" sz="1600" b="1" dirty="0">
              <a:latin typeface="微软雅黑" panose="020B0503020204020204" pitchFamily="34" charset="-122"/>
              <a:ea typeface="微软雅黑" panose="020B0503020204020204" pitchFamily="34" charset="-122"/>
            </a:endParaRPr>
          </a:p>
        </p:txBody>
      </p:sp>
      <p:sp>
        <p:nvSpPr>
          <p:cNvPr id="27" name="矩形 26"/>
          <p:cNvSpPr/>
          <p:nvPr/>
        </p:nvSpPr>
        <p:spPr>
          <a:xfrm>
            <a:off x="4858650" y="3456729"/>
            <a:ext cx="3537205" cy="938719"/>
          </a:xfrm>
          <a:prstGeom prst="rect">
            <a:avLst/>
          </a:prstGeom>
        </p:spPr>
        <p:txBody>
          <a:bodyPr wrap="square">
            <a:spAutoFit/>
          </a:bodyPr>
          <a:lstStyle/>
          <a:p>
            <a:pPr marL="285750" indent="-285750">
              <a:lnSpc>
                <a:spcPts val="2200"/>
              </a:lnSpc>
              <a:buClr>
                <a:srgbClr val="3366FF"/>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交换机为每个端口提供带宽 </a:t>
            </a:r>
            <a:r>
              <a:rPr lang="en-US" altLang="zh-CN" sz="1600" b="1" dirty="0">
                <a:latin typeface="微软雅黑" panose="020B0503020204020204" pitchFamily="34" charset="-122"/>
                <a:ea typeface="微软雅黑" panose="020B0503020204020204" pitchFamily="34" charset="-122"/>
              </a:rPr>
              <a:t>B</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285750" indent="-285750">
              <a:lnSpc>
                <a:spcPts val="2200"/>
              </a:lnSpc>
              <a:buClr>
                <a:srgbClr val="3366FF"/>
              </a:buClr>
              <a:buFont typeface="Wingdings" panose="05000000000000000000" pitchFamily="2" charset="2"/>
              <a:buChar char="l"/>
            </a:pPr>
            <a:r>
              <a:rPr lang="en-US" altLang="zh-CN" sz="1600" b="1" dirty="0" smtClean="0">
                <a:latin typeface="微软雅黑" panose="020B0503020204020204" pitchFamily="34" charset="-122"/>
                <a:ea typeface="微软雅黑" panose="020B0503020204020204" pitchFamily="34" charset="-122"/>
              </a:rPr>
              <a:t>N </a:t>
            </a:r>
            <a:r>
              <a:rPr lang="zh-CN" altLang="en-US" sz="1600" b="1" dirty="0" smtClean="0">
                <a:latin typeface="微软雅黑" panose="020B0503020204020204" pitchFamily="34" charset="-122"/>
                <a:ea typeface="微软雅黑" panose="020B0503020204020204" pitchFamily="34" charset="-122"/>
              </a:rPr>
              <a:t>个用户，每个用户独占带宽 </a:t>
            </a:r>
            <a:r>
              <a:rPr lang="en-US" altLang="zh-CN" sz="1600" b="1" dirty="0" smtClean="0">
                <a:latin typeface="微软雅黑" panose="020B0503020204020204" pitchFamily="34" charset="-122"/>
                <a:ea typeface="微软雅黑" panose="020B0503020204020204" pitchFamily="34" charset="-122"/>
              </a:rPr>
              <a:t>B</a:t>
            </a:r>
            <a:r>
              <a:rPr lang="zh-CN" altLang="en-US" sz="1600" b="1" dirty="0" smtClean="0">
                <a:latin typeface="微软雅黑" panose="020B0503020204020204" pitchFamily="34" charset="-122"/>
                <a:ea typeface="微软雅黑" panose="020B0503020204020204" pitchFamily="34" charset="-122"/>
              </a:rPr>
              <a:t>。</a:t>
            </a:r>
            <a:endParaRPr lang="en-US" altLang="zh-CN" sz="1600" b="1" dirty="0" smtClean="0">
              <a:latin typeface="微软雅黑" panose="020B0503020204020204" pitchFamily="34" charset="-122"/>
              <a:ea typeface="微软雅黑" panose="020B0503020204020204" pitchFamily="34" charset="-122"/>
            </a:endParaRPr>
          </a:p>
          <a:p>
            <a:pPr marL="285750" indent="-285750">
              <a:lnSpc>
                <a:spcPts val="2200"/>
              </a:lnSpc>
              <a:buClr>
                <a:srgbClr val="3366FF"/>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交换机</a:t>
            </a:r>
            <a:r>
              <a:rPr lang="zh-CN" altLang="en-US" sz="1600" b="1" dirty="0">
                <a:latin typeface="微软雅黑" panose="020B0503020204020204" pitchFamily="34" charset="-122"/>
                <a:ea typeface="微软雅黑" panose="020B0503020204020204" pitchFamily="34" charset="-122"/>
              </a:rPr>
              <a:t>总容量达 </a:t>
            </a:r>
            <a:r>
              <a:rPr lang="en-US" altLang="zh-CN" sz="1600" b="1" dirty="0" smtClean="0">
                <a:latin typeface="微软雅黑" panose="020B0503020204020204" pitchFamily="34" charset="-122"/>
                <a:ea typeface="微软雅黑" panose="020B0503020204020204" pitchFamily="34" charset="-122"/>
              </a:rPr>
              <a:t>B</a:t>
            </a:r>
            <a:r>
              <a:rPr lang="zh-CN" altLang="en-US" sz="1600" b="1" dirty="0">
                <a:latin typeface="微软雅黑" panose="020B0503020204020204" pitchFamily="34" charset="-122"/>
                <a:ea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rPr>
              <a:t>× N </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28" name="矩形 27"/>
          <p:cNvSpPr/>
          <p:nvPr/>
        </p:nvSpPr>
        <p:spPr>
          <a:xfrm>
            <a:off x="2503055" y="1057734"/>
            <a:ext cx="4221018" cy="369332"/>
          </a:xfrm>
          <a:prstGeom prst="rect">
            <a:avLst/>
          </a:prstGeom>
          <a:solidFill>
            <a:srgbClr val="0000CC"/>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每个用户独享带宽，增加了总</a:t>
            </a:r>
            <a:r>
              <a:rPr lang="zh-CN" altLang="en-US" b="1" dirty="0" smtClean="0">
                <a:solidFill>
                  <a:schemeClr val="bg1"/>
                </a:solidFill>
                <a:latin typeface="微软雅黑" panose="020B0503020204020204" pitchFamily="34" charset="-122"/>
                <a:ea typeface="微软雅黑" panose="020B0503020204020204" pitchFamily="34" charset="-122"/>
              </a:rPr>
              <a:t>容量</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8590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存储转发方式</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把整个数据帧先</a:t>
            </a:r>
            <a:r>
              <a:rPr lang="zh-CN" altLang="en-US" b="1" dirty="0" smtClean="0">
                <a:latin typeface="微软雅黑" panose="020B0503020204020204" pitchFamily="34" charset="-122"/>
                <a:ea typeface="微软雅黑" panose="020B0503020204020204" pitchFamily="34" charset="-122"/>
              </a:rPr>
              <a:t>缓存，再</a:t>
            </a:r>
            <a:r>
              <a:rPr lang="zh-CN" altLang="en-US" b="1" dirty="0">
                <a:latin typeface="微软雅黑" panose="020B0503020204020204" pitchFamily="34" charset="-122"/>
                <a:ea typeface="微软雅黑" panose="020B0503020204020204" pitchFamily="34" charset="-122"/>
              </a:rPr>
              <a:t>进行处理。</a:t>
            </a:r>
            <a:endParaRPr lang="zh-CN" altLang="en-US"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8" y="625934"/>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以太网交换机的交换方式</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Rectangle 46"/>
          <p:cNvSpPr>
            <a:spLocks noChangeArrowheads="1"/>
          </p:cNvSpPr>
          <p:nvPr/>
        </p:nvSpPr>
        <p:spPr bwMode="auto">
          <a:xfrm>
            <a:off x="502919" y="2173509"/>
            <a:ext cx="5242099"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直通 </a:t>
            </a:r>
            <a:r>
              <a:rPr lang="en-US" altLang="zh-CN" sz="2000" b="1" dirty="0">
                <a:solidFill>
                  <a:srgbClr val="0000FF"/>
                </a:solidFill>
                <a:latin typeface="微软雅黑" panose="020B0503020204020204" pitchFamily="34" charset="-122"/>
                <a:ea typeface="微软雅黑" panose="020B0503020204020204" pitchFamily="34" charset="-122"/>
              </a:rPr>
              <a:t>(cut-through) </a:t>
            </a:r>
            <a:r>
              <a:rPr lang="zh-CN" altLang="en-US" sz="2000" b="1" dirty="0">
                <a:solidFill>
                  <a:srgbClr val="0000FF"/>
                </a:solidFill>
                <a:latin typeface="微软雅黑" panose="020B0503020204020204" pitchFamily="34" charset="-122"/>
                <a:ea typeface="微软雅黑" panose="020B0503020204020204" pitchFamily="34" charset="-122"/>
              </a:rPr>
              <a:t>方式</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接收数据帧的</a:t>
            </a:r>
            <a:r>
              <a:rPr lang="zh-CN" altLang="en-US" b="1" dirty="0" smtClean="0">
                <a:latin typeface="微软雅黑" panose="020B0503020204020204" pitchFamily="34" charset="-122"/>
                <a:ea typeface="微软雅黑" panose="020B0503020204020204" pitchFamily="34" charset="-122"/>
              </a:rPr>
              <a:t>同时立即</a:t>
            </a:r>
            <a:r>
              <a:rPr lang="zh-CN" altLang="en-US" b="1" dirty="0">
                <a:latin typeface="微软雅黑" panose="020B0503020204020204" pitchFamily="34" charset="-122"/>
                <a:ea typeface="微软雅黑" panose="020B0503020204020204" pitchFamily="34" charset="-122"/>
              </a:rPr>
              <a:t>按数据帧的目的 </a:t>
            </a:r>
            <a:r>
              <a:rPr lang="en-US" altLang="zh-CN" b="1" dirty="0">
                <a:latin typeface="微软雅黑" panose="020B0503020204020204" pitchFamily="34" charset="-122"/>
                <a:ea typeface="微软雅黑" panose="020B0503020204020204" pitchFamily="34" charset="-122"/>
              </a:rPr>
              <a:t>MAC </a:t>
            </a:r>
            <a:r>
              <a:rPr lang="zh-CN" altLang="en-US" b="1" dirty="0">
                <a:latin typeface="微软雅黑" panose="020B0503020204020204" pitchFamily="34" charset="-122"/>
                <a:ea typeface="微软雅黑" panose="020B0503020204020204" pitchFamily="34" charset="-122"/>
              </a:rPr>
              <a:t>地址决定该帧的转发</a:t>
            </a:r>
            <a:r>
              <a:rPr lang="zh-CN" altLang="en-US" b="1" dirty="0" smtClean="0">
                <a:latin typeface="微软雅黑" panose="020B0503020204020204" pitchFamily="34" charset="-122"/>
                <a:ea typeface="微软雅黑" panose="020B0503020204020204" pitchFamily="34" charset="-122"/>
              </a:rPr>
              <a:t>接口。</a:t>
            </a:r>
            <a:endParaRPr lang="zh-CN" altLang="en-US"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smtClean="0">
                <a:latin typeface="微软雅黑" panose="020B0503020204020204" pitchFamily="34" charset="-122"/>
                <a:ea typeface="微软雅黑" panose="020B0503020204020204" pitchFamily="34" charset="-122"/>
              </a:rPr>
              <a:t>缺点：不</a:t>
            </a:r>
            <a:r>
              <a:rPr lang="zh-CN" altLang="en-US" b="1" dirty="0">
                <a:latin typeface="微软雅黑" panose="020B0503020204020204" pitchFamily="34" charset="-122"/>
                <a:ea typeface="微软雅黑" panose="020B0503020204020204" pitchFamily="34" charset="-122"/>
              </a:rPr>
              <a:t>检查差错就直接将帧转发出去</a:t>
            </a:r>
            <a:r>
              <a:rPr lang="zh-CN" altLang="en-US" b="1" dirty="0" smtClean="0">
                <a:latin typeface="微软雅黑" panose="020B0503020204020204" pitchFamily="34" charset="-122"/>
                <a:ea typeface="微软雅黑" panose="020B0503020204020204" pitchFamily="34" charset="-122"/>
              </a:rPr>
              <a:t>，有可能转发无效帧。</a:t>
            </a:r>
            <a:endParaRPr lang="zh-CN" altLang="en-US" b="1" dirty="0">
              <a:latin typeface="微软雅黑" panose="020B0503020204020204" pitchFamily="34" charset="-122"/>
              <a:ea typeface="微软雅黑" panose="020B0503020204020204" pitchFamily="34" charset="-122"/>
            </a:endParaRPr>
          </a:p>
        </p:txBody>
      </p:sp>
      <p:sp>
        <p:nvSpPr>
          <p:cNvPr id="7" name="Line 9"/>
          <p:cNvSpPr>
            <a:spLocks noChangeShapeType="1"/>
          </p:cNvSpPr>
          <p:nvPr/>
        </p:nvSpPr>
        <p:spPr bwMode="auto">
          <a:xfrm>
            <a:off x="6054461" y="1707628"/>
            <a:ext cx="7620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10"/>
          <p:cNvSpPr>
            <a:spLocks noChangeShapeType="1"/>
          </p:cNvSpPr>
          <p:nvPr/>
        </p:nvSpPr>
        <p:spPr bwMode="auto">
          <a:xfrm flipH="1">
            <a:off x="7689296" y="1711093"/>
            <a:ext cx="85898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Rectangle 4"/>
          <p:cNvSpPr>
            <a:spLocks noChangeArrowheads="1"/>
          </p:cNvSpPr>
          <p:nvPr/>
        </p:nvSpPr>
        <p:spPr bwMode="auto">
          <a:xfrm>
            <a:off x="6636344" y="1552062"/>
            <a:ext cx="1080000" cy="367121"/>
          </a:xfrm>
          <a:prstGeom prst="rect">
            <a:avLst/>
          </a:prstGeom>
          <a:solidFill>
            <a:srgbClr val="00FF99"/>
          </a:solidFill>
          <a:ln w="9525">
            <a:solidFill>
              <a:schemeClr val="tx1"/>
            </a:solidFill>
            <a:prstDash val="sysDash"/>
            <a:miter lim="800000"/>
          </a:ln>
          <a:effectLst/>
          <a:scene3d>
            <a:camera prst="legacyObliqueTopRight"/>
            <a:lightRig rig="legacyFlat3" dir="l"/>
          </a:scene3d>
          <a:sp3d extrusionH="430200" contourW="6350" prstMaterial="translucentPowder">
            <a:bevelT w="13500" h="13500" prst="angle"/>
            <a:bevelB w="13500" h="13500" prst="angle"/>
            <a:contourClr>
              <a:schemeClr val="tx1"/>
            </a:contourClr>
          </a:sp3d>
        </p:spPr>
        <p:txBody>
          <a:bodyPr wrap="none" anchor="ctr">
            <a:flatTx/>
          </a:bodyPr>
          <a:lstStyle/>
          <a:p>
            <a:endParaRPr lang="zh-CN" altLang="en-US">
              <a:ea typeface="宋体" panose="02010600030101010101" pitchFamily="2" charset="-122"/>
            </a:endParaRPr>
          </a:p>
        </p:txBody>
      </p:sp>
      <p:grpSp>
        <p:nvGrpSpPr>
          <p:cNvPr id="12" name="组合 11"/>
          <p:cNvGrpSpPr/>
          <p:nvPr/>
        </p:nvGrpSpPr>
        <p:grpSpPr>
          <a:xfrm>
            <a:off x="5887560" y="1600612"/>
            <a:ext cx="652463" cy="180000"/>
            <a:chOff x="7412182" y="737129"/>
            <a:chExt cx="652463" cy="114300"/>
          </a:xfrm>
        </p:grpSpPr>
        <p:sp>
          <p:nvSpPr>
            <p:cNvPr id="13"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4"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sp>
        <p:nvSpPr>
          <p:cNvPr id="15" name="Line 9"/>
          <p:cNvSpPr>
            <a:spLocks noChangeShapeType="1"/>
          </p:cNvSpPr>
          <p:nvPr/>
        </p:nvSpPr>
        <p:spPr bwMode="auto">
          <a:xfrm>
            <a:off x="6054461" y="3254453"/>
            <a:ext cx="7620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0"/>
          <p:cNvSpPr>
            <a:spLocks noChangeShapeType="1"/>
          </p:cNvSpPr>
          <p:nvPr/>
        </p:nvSpPr>
        <p:spPr bwMode="auto">
          <a:xfrm flipH="1">
            <a:off x="7689296" y="3257918"/>
            <a:ext cx="85898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Rectangle 4"/>
          <p:cNvSpPr>
            <a:spLocks noChangeArrowheads="1"/>
          </p:cNvSpPr>
          <p:nvPr/>
        </p:nvSpPr>
        <p:spPr bwMode="auto">
          <a:xfrm>
            <a:off x="6636344" y="3085032"/>
            <a:ext cx="1080000" cy="367121"/>
          </a:xfrm>
          <a:prstGeom prst="rect">
            <a:avLst/>
          </a:prstGeom>
          <a:solidFill>
            <a:srgbClr val="00FF99"/>
          </a:solidFill>
          <a:ln w="9525">
            <a:solidFill>
              <a:schemeClr val="tx1"/>
            </a:solidFill>
            <a:prstDash val="sysDash"/>
            <a:miter lim="800000"/>
          </a:ln>
          <a:effectLst/>
          <a:scene3d>
            <a:camera prst="legacyObliqueTopRight"/>
            <a:lightRig rig="legacyFlat3" dir="l"/>
          </a:scene3d>
          <a:sp3d extrusionH="430200" contourW="6350" prstMaterial="translucentPowder">
            <a:bevelT w="13500" h="13500" prst="angle"/>
            <a:bevelB w="13500" h="13500" prst="angle"/>
            <a:contourClr>
              <a:schemeClr val="tx1"/>
            </a:contourClr>
          </a:sp3d>
        </p:spPr>
        <p:txBody>
          <a:bodyPr wrap="none" anchor="ctr">
            <a:flatTx/>
          </a:bodyPr>
          <a:lstStyle/>
          <a:p>
            <a:endParaRPr lang="zh-CN" altLang="en-US">
              <a:ea typeface="宋体" panose="02010600030101010101" pitchFamily="2" charset="-122"/>
            </a:endParaRPr>
          </a:p>
        </p:txBody>
      </p:sp>
      <p:grpSp>
        <p:nvGrpSpPr>
          <p:cNvPr id="18" name="组合 17"/>
          <p:cNvGrpSpPr/>
          <p:nvPr/>
        </p:nvGrpSpPr>
        <p:grpSpPr>
          <a:xfrm>
            <a:off x="5887560" y="3133582"/>
            <a:ext cx="652463" cy="180000"/>
            <a:chOff x="7412182" y="737129"/>
            <a:chExt cx="652463" cy="114300"/>
          </a:xfrm>
        </p:grpSpPr>
        <p:sp>
          <p:nvSpPr>
            <p:cNvPr id="19"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20"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sp>
        <p:nvSpPr>
          <p:cNvPr id="21" name="矩形 20"/>
          <p:cNvSpPr/>
          <p:nvPr/>
        </p:nvSpPr>
        <p:spPr>
          <a:xfrm>
            <a:off x="6733346" y="1108179"/>
            <a:ext cx="1107996" cy="276999"/>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存储转发方式</a:t>
            </a:r>
            <a:endParaRPr lang="zh-CN" altLang="en-US" sz="1200" dirty="0"/>
          </a:p>
        </p:txBody>
      </p:sp>
      <p:sp>
        <p:nvSpPr>
          <p:cNvPr id="22" name="矩形 21"/>
          <p:cNvSpPr/>
          <p:nvPr/>
        </p:nvSpPr>
        <p:spPr>
          <a:xfrm>
            <a:off x="6885751" y="2650651"/>
            <a:ext cx="800219" cy="276999"/>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直通</a:t>
            </a:r>
            <a:r>
              <a:rPr lang="zh-CN" altLang="en-US" sz="1200" b="1" dirty="0" smtClean="0">
                <a:latin typeface="微软雅黑" panose="020B0503020204020204" pitchFamily="34" charset="-122"/>
                <a:ea typeface="微软雅黑" panose="020B0503020204020204" pitchFamily="34" charset="-122"/>
              </a:rPr>
              <a:t>方式</a:t>
            </a:r>
            <a:endParaRPr lang="zh-CN" altLang="en-US" sz="1200"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4271645" y="3833495"/>
              <a:ext cx="9525" cy="360"/>
            </p14:xfrm>
          </p:contentPart>
        </mc:Choice>
        <mc:Fallback xmlns="">
          <p:pic>
            <p:nvPicPr>
              <p:cNvPr id="2" name="墨迹 1"/>
            </p:nvPicPr>
            <p:blipFill>
              <a:blip r:embed="rId2"/>
            </p:blipFill>
            <p:spPr>
              <a:xfrm>
                <a:off x="4271645" y="3833495"/>
                <a:ext cx="9525" cy="360"/>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88889E-6 -3.7037E-6 L 0.10921 -3.7037E-6 " pathEditMode="relative" rAng="0" ptsTypes="AA">
                                      <p:cBhvr>
                                        <p:cTn id="6" dur="2000" fill="hold"/>
                                        <p:tgtEl>
                                          <p:spTgt spid="12"/>
                                        </p:tgtEl>
                                        <p:attrNameLst>
                                          <p:attrName>ppt_x</p:attrName>
                                          <p:attrName>ppt_y</p:attrName>
                                        </p:attrNameLst>
                                      </p:cBhvr>
                                      <p:rCtr x="5451" y="0"/>
                                    </p:animMotion>
                                  </p:childTnLst>
                                </p:cTn>
                              </p:par>
                            </p:childTnLst>
                          </p:cTn>
                        </p:par>
                        <p:par>
                          <p:cTn id="7" fill="hold">
                            <p:stCondLst>
                              <p:cond delay="2000"/>
                            </p:stCondLst>
                            <p:childTnLst>
                              <p:par>
                                <p:cTn id="8" presetID="63" presetClass="path" presetSubtype="0" accel="50000" decel="50000" fill="hold" nodeType="afterEffect">
                                  <p:stCondLst>
                                    <p:cond delay="400"/>
                                  </p:stCondLst>
                                  <p:childTnLst>
                                    <p:animMotion origin="layout" path="M 0.10921 -3.7037E-6 L 0.25469 -3.7037E-6 " pathEditMode="relative" rAng="0" ptsTypes="AA">
                                      <p:cBhvr>
                                        <p:cTn id="9" dur="3100" fill="hold"/>
                                        <p:tgtEl>
                                          <p:spTgt spid="12"/>
                                        </p:tgtEl>
                                        <p:attrNameLst>
                                          <p:attrName>ppt_x</p:attrName>
                                          <p:attrName>ppt_y</p:attrName>
                                        </p:attrNameLst>
                                      </p:cBhvr>
                                      <p:rCtr x="7274" y="0"/>
                                    </p:animMotion>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3.88889E-6 -3.20988E-6 L 0.04375 0.00093 " pathEditMode="relative" rAng="0" ptsTypes="AA">
                                      <p:cBhvr>
                                        <p:cTn id="13" dur="2000" fill="hold"/>
                                        <p:tgtEl>
                                          <p:spTgt spid="18"/>
                                        </p:tgtEl>
                                        <p:attrNameLst>
                                          <p:attrName>ppt_x</p:attrName>
                                          <p:attrName>ppt_y</p:attrName>
                                        </p:attrNameLst>
                                      </p:cBhvr>
                                      <p:rCtr x="2187" y="31"/>
                                    </p:animMotion>
                                  </p:childTnLst>
                                </p:cTn>
                              </p:par>
                            </p:childTnLst>
                          </p:cTn>
                        </p:par>
                        <p:par>
                          <p:cTn id="14" fill="hold">
                            <p:stCondLst>
                              <p:cond delay="2000"/>
                            </p:stCondLst>
                            <p:childTnLst>
                              <p:par>
                                <p:cTn id="15" presetID="63" presetClass="path" presetSubtype="0" accel="50000" decel="50000" fill="hold" nodeType="afterEffect">
                                  <p:stCondLst>
                                    <p:cond delay="0"/>
                                  </p:stCondLst>
                                  <p:childTnLst>
                                    <p:animMotion origin="layout" path="M 0.04375 0.00093 L 0.24827 0.00093 " pathEditMode="relative" rAng="0" ptsTypes="AA">
                                      <p:cBhvr>
                                        <p:cTn id="16" dur="2000" fill="hold"/>
                                        <p:tgtEl>
                                          <p:spTgt spid="18"/>
                                        </p:tgtEl>
                                        <p:attrNameLst>
                                          <p:attrName>ppt_x</p:attrName>
                                          <p:attrName>ppt_y</p:attrName>
                                        </p:attrNameLst>
                                      </p:cBhvr>
                                      <p:rCtr x="102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6499"/>
            <a:ext cx="8129015" cy="289301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60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300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2620631" y="1180734"/>
            <a:ext cx="3390896" cy="2732188"/>
            <a:chOff x="2620631" y="1493842"/>
            <a:chExt cx="3390896" cy="2732188"/>
          </a:xfrm>
        </p:grpSpPr>
        <p:sp>
          <p:nvSpPr>
            <p:cNvPr id="55" name="矩形 54"/>
            <p:cNvSpPr/>
            <p:nvPr/>
          </p:nvSpPr>
          <p:spPr>
            <a:xfrm>
              <a:off x="3746732" y="18087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a:stCxn id="69" idx="1"/>
            </p:cNvCxnSpPr>
            <p:nvPr/>
          </p:nvCxnSpPr>
          <p:spPr>
            <a:xfrm flipH="1">
              <a:off x="3075066" y="36068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66" idx="1"/>
            </p:cNvCxnSpPr>
            <p:nvPr/>
          </p:nvCxnSpPr>
          <p:spPr>
            <a:xfrm>
              <a:off x="3075066" y="25289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72" idx="1"/>
            </p:cNvCxnSpPr>
            <p:nvPr/>
          </p:nvCxnSpPr>
          <p:spPr>
            <a:xfrm flipH="1">
              <a:off x="3097939" y="30527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64" idx="1"/>
            </p:cNvCxnSpPr>
            <p:nvPr/>
          </p:nvCxnSpPr>
          <p:spPr>
            <a:xfrm>
              <a:off x="3075066" y="19732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4202623" y="1493842"/>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2627339" y="17715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3737593" y="18360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3746736" y="23999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3717616" y="34778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3726760" y="29139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2638857" y="34308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2636957" y="28650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76" name="组合 75"/>
            <p:cNvGrpSpPr/>
            <p:nvPr/>
          </p:nvGrpSpPr>
          <p:grpSpPr>
            <a:xfrm>
              <a:off x="4065622" y="20685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smtClean="0">
                    <a:solidFill>
                      <a:srgbClr val="0000FF"/>
                    </a:solidFill>
                    <a:latin typeface="微软雅黑" panose="020B0503020204020204" pitchFamily="34" charset="-122"/>
                    <a:ea typeface="微软雅黑" panose="020B0503020204020204" pitchFamily="34" charset="-122"/>
                  </a:rPr>
                  <a:t>MAC </a:t>
                </a:r>
                <a:r>
                  <a:rPr kumimoji="1" lang="zh-CN" altLang="en-US" sz="1100" b="1" dirty="0" smtClean="0">
                    <a:solidFill>
                      <a:srgbClr val="0000FF"/>
                    </a:solidFill>
                    <a:latin typeface="微软雅黑" panose="020B0503020204020204" pitchFamily="34" charset="-122"/>
                    <a:ea typeface="微软雅黑" panose="020B0503020204020204" pitchFamily="34" charset="-122"/>
                  </a:rPr>
                  <a:t>地址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86" name="Rectangle 34"/>
            <p:cNvSpPr>
              <a:spLocks noChangeArrowheads="1"/>
            </p:cNvSpPr>
            <p:nvPr/>
          </p:nvSpPr>
          <p:spPr bwMode="auto">
            <a:xfrm>
              <a:off x="2620631" y="23245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17565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23073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28283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3393034"/>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3754833" y="3887476"/>
              <a:ext cx="2236510" cy="338554"/>
            </a:xfrm>
            <a:prstGeom prst="rect">
              <a:avLst/>
            </a:prstGeom>
          </p:spPr>
          <p:txBody>
            <a:bodyPr wrap="none">
              <a:spAutoFit/>
            </a:bodyPr>
            <a:lstStyle/>
            <a:p>
              <a:pPr algn="ctr"/>
              <a:r>
                <a:rPr lang="zh-CN" altLang="en-US" sz="1600" b="1" dirty="0" smtClean="0">
                  <a:latin typeface="微软雅黑" panose="020B0503020204020204" pitchFamily="34" charset="-122"/>
                  <a:ea typeface="微软雅黑" panose="020B0503020204020204" pitchFamily="34" charset="-122"/>
                </a:rPr>
                <a:t>开始时，交换表是</a:t>
              </a:r>
              <a:r>
                <a:rPr lang="zh-CN" altLang="en-US" sz="1600" b="1" dirty="0">
                  <a:latin typeface="微软雅黑" panose="020B0503020204020204" pitchFamily="34" charset="-122"/>
                  <a:ea typeface="微软雅黑" panose="020B0503020204020204" pitchFamily="34" charset="-122"/>
                </a:rPr>
                <a:t>空的</a:t>
              </a:r>
              <a:endParaRPr lang="zh-CN" altLang="en-US" sz="16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3" name="组合 57"/>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58"/>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1"/>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 name="组合 64"/>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0"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a:t>
              </a:r>
              <a:r>
                <a:rPr kumimoji="1" lang="zh-CN" altLang="en-US" sz="110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2"/>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nvGraphicFramePr>
        <p:xfrm>
          <a:off x="4682837" y="1452195"/>
          <a:ext cx="3380509" cy="548640"/>
        </p:xfrm>
        <a:graphic>
          <a:graphicData uri="http://schemas.openxmlformats.org/drawingml/2006/table">
            <a:tbl>
              <a:tblPr>
                <a:tableStyleId>{5C22544A-7EE6-4342-B048-85BDC9FD1C3A}</a:tableStyleId>
              </a:tblPr>
              <a:tblGrid>
                <a:gridCol w="818178"/>
                <a:gridCol w="864830"/>
                <a:gridCol w="589137"/>
                <a:gridCol w="628932"/>
                <a:gridCol w="479432"/>
              </a:tblGrid>
              <a:tr h="236412">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目的地址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源地址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类型</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数据</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anose="020B0503020204020204" pitchFamily="34" charset="-122"/>
                          <a:ea typeface="微软雅黑" panose="020B0503020204020204" pitchFamily="34" charset="-122"/>
                        </a:rPr>
                        <a:t>FCS</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6412">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4"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anose="020B0503020204020204" pitchFamily="34" charset="-122"/>
                <a:ea typeface="微软雅黑" panose="020B0503020204020204" pitchFamily="34" charset="-122"/>
              </a:rPr>
              <a:t>以太网帧</a:t>
            </a:r>
            <a:endParaRPr kumimoji="1" lang="en-US" altLang="zh-CN" sz="1200" b="1" dirty="0">
              <a:latin typeface="微软雅黑" panose="020B0503020204020204" pitchFamily="34" charset="-122"/>
              <a:ea typeface="微软雅黑" panose="020B0503020204020204" pitchFamily="34" charset="-122"/>
            </a:endParaRPr>
          </a:p>
        </p:txBody>
      </p:sp>
      <p:sp>
        <p:nvSpPr>
          <p:cNvPr id="65" name="矩形 64"/>
          <p:cNvSpPr/>
          <p:nvPr/>
        </p:nvSpPr>
        <p:spPr>
          <a:xfrm>
            <a:off x="4567074" y="2493857"/>
            <a:ext cx="3884680" cy="523220"/>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交换机收到帧后，先查找交换表。没有查到应从哪个接口转发这个</a:t>
            </a:r>
            <a:r>
              <a:rPr lang="zh-CN" altLang="en-US" sz="1400" b="1" dirty="0" smtClean="0">
                <a:latin typeface="微软雅黑" panose="020B0503020204020204" pitchFamily="34" charset="-122"/>
                <a:ea typeface="微软雅黑" panose="020B0503020204020204" pitchFamily="34" charset="-122"/>
              </a:rPr>
              <a:t>帧给 </a:t>
            </a:r>
            <a:r>
              <a:rPr lang="en-US" altLang="zh-CN" sz="1400" b="1" dirty="0" smtClean="0">
                <a:latin typeface="微软雅黑" panose="020B0503020204020204" pitchFamily="34" charset="-122"/>
                <a:ea typeface="微软雅黑" panose="020B0503020204020204" pitchFamily="34" charset="-122"/>
              </a:rPr>
              <a:t>B</a:t>
            </a:r>
            <a:r>
              <a:rPr lang="zh-CN" altLang="en-US" sz="1400" b="1" dirty="0" smtClean="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
        <p:nvSpPr>
          <p:cNvPr id="66" name="矩形 65"/>
          <p:cNvSpPr/>
          <p:nvPr/>
        </p:nvSpPr>
        <p:spPr>
          <a:xfrm>
            <a:off x="4567074" y="2152310"/>
            <a:ext cx="4064860" cy="307777"/>
          </a:xfrm>
          <a:prstGeom prst="rect">
            <a:avLst/>
          </a:prstGeom>
        </p:spPr>
        <p:txBody>
          <a:bodyPr wrap="square">
            <a:spAutoFit/>
          </a:bodyPr>
          <a:lstStyle/>
          <a:p>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先向 </a:t>
            </a:r>
            <a:r>
              <a:rPr lang="en-US" altLang="zh-CN" sz="1400" b="1" dirty="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发送一帧</a:t>
            </a:r>
            <a:r>
              <a:rPr lang="zh-CN" altLang="en-US" sz="1400" b="1" dirty="0" smtClean="0">
                <a:latin typeface="微软雅黑" panose="020B0503020204020204" pitchFamily="34" charset="-122"/>
                <a:ea typeface="微软雅黑" panose="020B0503020204020204" pitchFamily="34" charset="-122"/>
              </a:rPr>
              <a:t>。该帧从</a:t>
            </a:r>
            <a:r>
              <a:rPr lang="zh-CN" altLang="en-US" sz="1400" b="1" dirty="0">
                <a:latin typeface="微软雅黑" panose="020B0503020204020204" pitchFamily="34" charset="-122"/>
                <a:ea typeface="微软雅黑" panose="020B0503020204020204" pitchFamily="34" charset="-122"/>
              </a:rPr>
              <a:t>接口 </a:t>
            </a: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进入到交换机</a:t>
            </a:r>
            <a:r>
              <a:rPr lang="zh-CN" altLang="en-US" sz="1400" b="1" dirty="0" smtClean="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
        <p:nvSpPr>
          <p:cNvPr id="67" name="矩形 66"/>
          <p:cNvSpPr/>
          <p:nvPr/>
        </p:nvSpPr>
        <p:spPr>
          <a:xfrm>
            <a:off x="4567074" y="3052665"/>
            <a:ext cx="3884680" cy="523220"/>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交换机把这个帧的源地址 </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和接口 </a:t>
            </a: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写入交换表</a:t>
            </a:r>
            <a:r>
              <a:rPr lang="zh-CN" altLang="en-US" sz="1400" b="1" dirty="0" smtClean="0">
                <a:latin typeface="微软雅黑" panose="020B0503020204020204" pitchFamily="34" charset="-122"/>
                <a:ea typeface="微软雅黑" panose="020B0503020204020204" pitchFamily="34" charset="-122"/>
              </a:rPr>
              <a:t>中。</a:t>
            </a:r>
            <a:endParaRPr lang="zh-CN" altLang="en-US" sz="1400" b="1" dirty="0">
              <a:latin typeface="微软雅黑" panose="020B0503020204020204" pitchFamily="34" charset="-122"/>
              <a:ea typeface="微软雅黑" panose="020B0503020204020204" pitchFamily="34" charset="-122"/>
            </a:endParaRPr>
          </a:p>
        </p:txBody>
      </p:sp>
      <p:sp>
        <p:nvSpPr>
          <p:cNvPr id="68" name="矩形 67"/>
          <p:cNvSpPr/>
          <p:nvPr/>
        </p:nvSpPr>
        <p:spPr>
          <a:xfrm>
            <a:off x="4567074" y="3645627"/>
            <a:ext cx="4064860" cy="307777"/>
          </a:xfrm>
          <a:prstGeom prst="rect">
            <a:avLst/>
          </a:prstGeom>
        </p:spPr>
        <p:txBody>
          <a:bodyPr wrap="square">
            <a:spAutoFit/>
          </a:bodyPr>
          <a:lstStyle/>
          <a:p>
            <a:r>
              <a:rPr lang="zh-CN" altLang="en-US" sz="1400" b="1" dirty="0" smtClean="0">
                <a:latin typeface="微软雅黑" panose="020B0503020204020204" pitchFamily="34" charset="-122"/>
                <a:ea typeface="微软雅黑" panose="020B0503020204020204" pitchFamily="34" charset="-122"/>
              </a:rPr>
              <a:t>交换机向</a:t>
            </a:r>
            <a:r>
              <a:rPr lang="zh-CN" altLang="en-US" sz="1400" b="1" dirty="0">
                <a:latin typeface="微软雅黑" panose="020B0503020204020204" pitchFamily="34" charset="-122"/>
                <a:ea typeface="微软雅黑" panose="020B0503020204020204" pitchFamily="34" charset="-122"/>
              </a:rPr>
              <a:t>除</a:t>
            </a:r>
            <a:r>
              <a:rPr lang="zh-CN" altLang="en-US" sz="1400" b="1" dirty="0" smtClean="0">
                <a:latin typeface="微软雅黑" panose="020B0503020204020204" pitchFamily="34" charset="-122"/>
                <a:ea typeface="微软雅黑" panose="020B0503020204020204" pitchFamily="34" charset="-122"/>
              </a:rPr>
              <a:t>接口 </a:t>
            </a:r>
            <a:r>
              <a:rPr lang="en-US" altLang="zh-CN" sz="1400" b="1" dirty="0" smtClean="0">
                <a:latin typeface="微软雅黑" panose="020B0503020204020204" pitchFamily="34" charset="-122"/>
                <a:ea typeface="微软雅黑" panose="020B0503020204020204" pitchFamily="34" charset="-122"/>
              </a:rPr>
              <a:t>1 </a:t>
            </a:r>
            <a:r>
              <a:rPr lang="zh-CN" altLang="en-US" sz="1400" b="1" dirty="0" smtClean="0">
                <a:latin typeface="微软雅黑" panose="020B0503020204020204" pitchFamily="34" charset="-122"/>
                <a:ea typeface="微软雅黑" panose="020B0503020204020204" pitchFamily="34" charset="-122"/>
              </a:rPr>
              <a:t>以外</a:t>
            </a:r>
            <a:r>
              <a:rPr lang="zh-CN" altLang="en-US" sz="1400" b="1" dirty="0">
                <a:latin typeface="微软雅黑" panose="020B0503020204020204" pitchFamily="34" charset="-122"/>
                <a:ea typeface="微软雅黑" panose="020B0503020204020204" pitchFamily="34" charset="-122"/>
              </a:rPr>
              <a:t>的所有的接口广播这个帧。</a:t>
            </a:r>
            <a:endParaRPr lang="zh-CN" altLang="en-US" sz="1400" b="1" dirty="0">
              <a:latin typeface="微软雅黑" panose="020B0503020204020204" pitchFamily="34" charset="-122"/>
              <a:ea typeface="微软雅黑" panose="020B0503020204020204" pitchFamily="34" charset="-122"/>
            </a:endParaRP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cxnSp>
        <p:nvCxnSpPr>
          <p:cNvPr id="71" name="直接箭头连接符 70"/>
          <p:cNvCxnSpPr/>
          <p:nvPr/>
        </p:nvCxnSpPr>
        <p:spPr>
          <a:xfrm>
            <a:off x="1534240" y="2274532"/>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5"/>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08"/>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1"/>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anose="020B0503020204020204" pitchFamily="34" charset="-122"/>
                  <a:ea typeface="微软雅黑" panose="020B0503020204020204" pitchFamily="34" charset="-122"/>
                </a:rPr>
                <a:t>B</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anose="020B0503020204020204" pitchFamily="34" charset="-122"/>
                  <a:ea typeface="微软雅黑" panose="020B0503020204020204" pitchFamily="34" charset="-122"/>
                </a:rPr>
                <a:t>A</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3000"/>
                            </p:stCondLst>
                            <p:childTnLst>
                              <p:par>
                                <p:cTn id="16" presetID="22" presetClass="entr" presetSubtype="1" fill="hold" grpId="0" nodeType="afterEffect">
                                  <p:stCondLst>
                                    <p:cond delay="100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2000"/>
                                        <p:tgtEl>
                                          <p:spTgt spid="65"/>
                                        </p:tgtEl>
                                      </p:cBhvr>
                                    </p:animEffect>
                                  </p:childTnLst>
                                </p:cTn>
                              </p:par>
                            </p:childTnLst>
                          </p:cTn>
                        </p:par>
                        <p:par>
                          <p:cTn id="19" fill="hold">
                            <p:stCondLst>
                              <p:cond delay="6000"/>
                            </p:stCondLst>
                            <p:childTnLst>
                              <p:par>
                                <p:cTn id="20" presetID="22" presetClass="entr" presetSubtype="1" fill="hold" grpId="0" nodeType="afterEffect">
                                  <p:stCondLst>
                                    <p:cond delay="2000"/>
                                  </p:stCondLst>
                                  <p:childTnLst>
                                    <p:set>
                                      <p:cBhvr>
                                        <p:cTn id="21" dur="1" fill="hold">
                                          <p:stCondLst>
                                            <p:cond delay="0"/>
                                          </p:stCondLst>
                                        </p:cTn>
                                        <p:tgtEl>
                                          <p:spTgt spid="67"/>
                                        </p:tgtEl>
                                        <p:attrNameLst>
                                          <p:attrName>style.visibility</p:attrName>
                                        </p:attrNameLst>
                                      </p:cBhvr>
                                      <p:to>
                                        <p:strVal val="visible"/>
                                      </p:to>
                                    </p:set>
                                    <p:animEffect transition="in" filter="wipe(up)">
                                      <p:cBhvr>
                                        <p:cTn id="22" dur="2000"/>
                                        <p:tgtEl>
                                          <p:spTgt spid="67"/>
                                        </p:tgtEl>
                                      </p:cBhvr>
                                    </p:animEffect>
                                  </p:childTnLst>
                                </p:cTn>
                              </p:par>
                            </p:childTnLst>
                          </p:cTn>
                        </p:par>
                        <p:par>
                          <p:cTn id="23" fill="hold">
                            <p:stCondLst>
                              <p:cond delay="10000"/>
                            </p:stCondLst>
                            <p:childTnLst>
                              <p:par>
                                <p:cTn id="24" presetID="1" presetClass="entr" presetSubtype="0" fill="hold" grpId="0" nodeType="after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par>
                                <p:cTn id="26" presetID="35" presetClass="emph" presetSubtype="0" repeatCount="4000" fill="hold" grpId="1" nodeType="withEffect">
                                  <p:stCondLst>
                                    <p:cond delay="0"/>
                                  </p:stCondLst>
                                  <p:childTnLst>
                                    <p:anim calcmode="discrete" valueType="str">
                                      <p:cBhvr>
                                        <p:cTn id="27" dur="1000" fill="hold"/>
                                        <p:tgtEl>
                                          <p:spTgt spid="70"/>
                                        </p:tgtEl>
                                        <p:attrNameLst>
                                          <p:attrName>style.visibility</p:attrName>
                                        </p:attrNameLst>
                                      </p:cBhvr>
                                      <p:tavLst>
                                        <p:tav tm="0">
                                          <p:val>
                                            <p:strVal val="hidden"/>
                                          </p:val>
                                        </p:tav>
                                        <p:tav tm="50000">
                                          <p:val>
                                            <p:strVal val="visible"/>
                                          </p:val>
                                        </p:tav>
                                      </p:tavLst>
                                    </p:anim>
                                  </p:childTnLst>
                                </p:cTn>
                              </p:par>
                            </p:childTnLst>
                          </p:cTn>
                        </p:par>
                        <p:par>
                          <p:cTn id="28" fill="hold">
                            <p:stCondLst>
                              <p:cond delay="10000"/>
                            </p:stCondLst>
                            <p:childTnLst>
                              <p:par>
                                <p:cTn id="29" presetID="22" presetClass="entr" presetSubtype="1" fill="hold" grpId="0" nodeType="afterEffect">
                                  <p:stCondLst>
                                    <p:cond delay="100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2000"/>
                                        <p:tgtEl>
                                          <p:spTgt spid="68"/>
                                        </p:tgtEl>
                                      </p:cBhvr>
                                    </p:animEffect>
                                  </p:childTnLst>
                                </p:cTn>
                              </p:par>
                              <p:par>
                                <p:cTn id="32" presetID="22" presetClass="entr" presetSubtype="2" fill="hold" nodeType="withEffect">
                                  <p:stCondLst>
                                    <p:cond delay="2000"/>
                                  </p:stCondLst>
                                  <p:childTnLst>
                                    <p:set>
                                      <p:cBhvr>
                                        <p:cTn id="33" dur="1" fill="hold">
                                          <p:stCondLst>
                                            <p:cond delay="0"/>
                                          </p:stCondLst>
                                        </p:cTn>
                                        <p:tgtEl>
                                          <p:spTgt spid="71"/>
                                        </p:tgtEl>
                                        <p:attrNameLst>
                                          <p:attrName>style.visibility</p:attrName>
                                        </p:attrNameLst>
                                      </p:cBhvr>
                                      <p:to>
                                        <p:strVal val="visible"/>
                                      </p:to>
                                    </p:set>
                                    <p:animEffect transition="in" filter="wipe(right)">
                                      <p:cBhvr>
                                        <p:cTn id="34" dur="3000"/>
                                        <p:tgtEl>
                                          <p:spTgt spid="71"/>
                                        </p:tgtEl>
                                      </p:cBhvr>
                                    </p:animEffect>
                                  </p:childTnLst>
                                </p:cTn>
                              </p:par>
                              <p:par>
                                <p:cTn id="35" presetID="22" presetClass="entr" presetSubtype="2" fill="hold" nodeType="withEffect">
                                  <p:stCondLst>
                                    <p:cond delay="2000"/>
                                  </p:stCondLst>
                                  <p:childTnLst>
                                    <p:set>
                                      <p:cBhvr>
                                        <p:cTn id="36" dur="1" fill="hold">
                                          <p:stCondLst>
                                            <p:cond delay="0"/>
                                          </p:stCondLst>
                                        </p:cTn>
                                        <p:tgtEl>
                                          <p:spTgt spid="72"/>
                                        </p:tgtEl>
                                        <p:attrNameLst>
                                          <p:attrName>style.visibility</p:attrName>
                                        </p:attrNameLst>
                                      </p:cBhvr>
                                      <p:to>
                                        <p:strVal val="visible"/>
                                      </p:to>
                                    </p:set>
                                    <p:animEffect transition="in" filter="wipe(right)">
                                      <p:cBhvr>
                                        <p:cTn id="37" dur="3000"/>
                                        <p:tgtEl>
                                          <p:spTgt spid="72"/>
                                        </p:tgtEl>
                                      </p:cBhvr>
                                    </p:animEffect>
                                  </p:childTnLst>
                                </p:cTn>
                              </p:par>
                              <p:par>
                                <p:cTn id="38" presetID="22" presetClass="entr" presetSubtype="2" fill="hold" nodeType="withEffect">
                                  <p:stCondLst>
                                    <p:cond delay="2000"/>
                                  </p:stCondLst>
                                  <p:childTnLst>
                                    <p:set>
                                      <p:cBhvr>
                                        <p:cTn id="39" dur="1" fill="hold">
                                          <p:stCondLst>
                                            <p:cond delay="0"/>
                                          </p:stCondLst>
                                        </p:cTn>
                                        <p:tgtEl>
                                          <p:spTgt spid="73"/>
                                        </p:tgtEl>
                                        <p:attrNameLst>
                                          <p:attrName>style.visibility</p:attrName>
                                        </p:attrNameLst>
                                      </p:cBhvr>
                                      <p:to>
                                        <p:strVal val="visible"/>
                                      </p:to>
                                    </p:set>
                                    <p:animEffect transition="in" filter="wipe(right)">
                                      <p:cBhvr>
                                        <p:cTn id="40" dur="3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70" grpId="0"/>
      <p:bldP spid="70"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p:grpSpPr>
        <p:sp>
          <p:nvSpPr>
            <p:cNvPr id="51" name="Line 6"/>
            <p:cNvSpPr>
              <a:spLocks noChangeShapeType="1"/>
            </p:cNvSpPr>
            <p:nvPr/>
          </p:nvSpPr>
          <p:spPr bwMode="auto">
            <a:xfrm>
              <a:off x="1192497" y="2003970"/>
              <a:ext cx="2104192" cy="0"/>
            </a:xfrm>
            <a:prstGeom prst="line">
              <a:avLst/>
            </a:prstGeom>
            <a:noFill/>
            <a:ln w="571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ln>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点对点信道</a:t>
            </a:r>
            <a:endParaRPr lang="en-US" altLang="zh-CN" sz="1600" b="1" dirty="0" smtClean="0">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600" b="1" dirty="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使用</a:t>
            </a:r>
            <a:r>
              <a:rPr lang="zh-CN" altLang="en-US" sz="1600" b="1" dirty="0">
                <a:latin typeface="微软雅黑" panose="020B0503020204020204" pitchFamily="34" charset="-122"/>
                <a:ea typeface="微软雅黑" panose="020B0503020204020204" pitchFamily="34" charset="-122"/>
              </a:rPr>
              <a:t>一对一的</a:t>
            </a:r>
            <a:r>
              <a:rPr lang="zh-CN" altLang="en-US" sz="1600" b="1" dirty="0">
                <a:solidFill>
                  <a:srgbClr val="C00000"/>
                </a:solidFill>
                <a:latin typeface="微软雅黑" panose="020B0503020204020204" pitchFamily="34" charset="-122"/>
                <a:ea typeface="微软雅黑" panose="020B0503020204020204" pitchFamily="34" charset="-122"/>
              </a:rPr>
              <a:t>点对点</a:t>
            </a:r>
            <a:r>
              <a:rPr lang="zh-CN" altLang="en-US" sz="1600" b="1" dirty="0">
                <a:latin typeface="微软雅黑" panose="020B0503020204020204" pitchFamily="34" charset="-122"/>
                <a:ea typeface="微软雅黑" panose="020B0503020204020204" pitchFamily="34" charset="-122"/>
              </a:rPr>
              <a:t>通信方式。</a:t>
            </a:r>
            <a:endParaRPr lang="zh-CN" altLang="en-US" sz="1600" b="1" dirty="0">
              <a:latin typeface="微软雅黑" panose="020B0503020204020204" pitchFamily="34" charset="-122"/>
              <a:ea typeface="微软雅黑" panose="020B0503020204020204" pitchFamily="34" charset="-122"/>
            </a:endParaRPr>
          </a:p>
        </p:txBody>
      </p:sp>
      <p:sp>
        <p:nvSpPr>
          <p:cNvPr id="4" name="矩形 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smtClean="0">
                <a:latin typeface="微软雅黑" panose="020B0503020204020204" pitchFamily="34" charset="-122"/>
                <a:ea typeface="微软雅黑" panose="020B0503020204020204" pitchFamily="34" charset="-122"/>
              </a:rPr>
              <a:t>(b) </a:t>
            </a:r>
            <a:r>
              <a:rPr lang="zh-CN" altLang="en-US" sz="1600" b="1" dirty="0" smtClean="0">
                <a:latin typeface="微软雅黑" panose="020B0503020204020204" pitchFamily="34" charset="-122"/>
                <a:ea typeface="微软雅黑" panose="020B0503020204020204" pitchFamily="34" charset="-122"/>
              </a:rPr>
              <a:t>广播信道</a:t>
            </a:r>
            <a:endParaRPr lang="en-US" altLang="zh-CN" sz="1600" b="1" dirty="0">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600" b="1" dirty="0" smtClean="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使用</a:t>
            </a:r>
            <a:r>
              <a:rPr lang="zh-CN" altLang="en-US" sz="1600" b="1" dirty="0">
                <a:latin typeface="微软雅黑" panose="020B0503020204020204" pitchFamily="34" charset="-122"/>
                <a:ea typeface="微软雅黑" panose="020B0503020204020204" pitchFamily="34" charset="-122"/>
              </a:rPr>
              <a:t>一对多的</a:t>
            </a:r>
            <a:r>
              <a:rPr lang="zh-CN" altLang="en-US" sz="1600" b="1" dirty="0">
                <a:solidFill>
                  <a:srgbClr val="C00000"/>
                </a:solidFill>
                <a:latin typeface="微软雅黑" panose="020B0503020204020204" pitchFamily="34" charset="-122"/>
                <a:ea typeface="微软雅黑" panose="020B0503020204020204" pitchFamily="34" charset="-122"/>
              </a:rPr>
              <a:t>广播通信</a:t>
            </a:r>
            <a:r>
              <a:rPr lang="zh-CN" altLang="en-US" sz="1600" b="1" dirty="0" smtClean="0">
                <a:latin typeface="微软雅黑" panose="020B0503020204020204" pitchFamily="34" charset="-122"/>
                <a:ea typeface="微软雅黑" panose="020B0503020204020204" pitchFamily="34" charset="-122"/>
              </a:rPr>
              <a:t>方式。</a:t>
            </a:r>
            <a:endParaRPr lang="en-US" altLang="zh-CN" sz="1600" b="1" dirty="0" smtClean="0">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必须</a:t>
            </a:r>
            <a:r>
              <a:rPr lang="zh-CN" altLang="en-US" sz="1600" b="1" dirty="0">
                <a:latin typeface="微软雅黑" panose="020B0503020204020204" pitchFamily="34" charset="-122"/>
                <a:ea typeface="微软雅黑" panose="020B0503020204020204" pitchFamily="34" charset="-122"/>
              </a:rPr>
              <a:t>使用专用的</a:t>
            </a:r>
            <a:r>
              <a:rPr lang="zh-CN" altLang="en-US" sz="1600" b="1" dirty="0">
                <a:solidFill>
                  <a:srgbClr val="C00000"/>
                </a:solidFill>
                <a:latin typeface="微软雅黑" panose="020B0503020204020204" pitchFamily="34" charset="-122"/>
                <a:ea typeface="微软雅黑" panose="020B0503020204020204" pitchFamily="34" charset="-122"/>
              </a:rPr>
              <a:t>共享信道协议</a:t>
            </a:r>
            <a:r>
              <a:rPr lang="zh-CN" altLang="en-US" sz="1600" b="1" dirty="0">
                <a:latin typeface="微软雅黑" panose="020B0503020204020204" pitchFamily="34" charset="-122"/>
                <a:ea typeface="微软雅黑" panose="020B0503020204020204" pitchFamily="34" charset="-122"/>
              </a:rPr>
              <a:t>来协调这些主机的数据发送。</a:t>
            </a:r>
            <a:endParaRPr lang="zh-CN" altLang="en-US" sz="1600" b="1" dirty="0">
              <a:latin typeface="微软雅黑" panose="020B0503020204020204" pitchFamily="34" charset="-122"/>
              <a:ea typeface="微软雅黑" panose="020B0503020204020204" pitchFamily="34" charset="-122"/>
            </a:endParaRPr>
          </a:p>
        </p:txBody>
      </p:sp>
      <p:sp>
        <p:nvSpPr>
          <p:cNvPr id="7" name="矩形 6"/>
          <p:cNvSpPr/>
          <p:nvPr/>
        </p:nvSpPr>
        <p:spPr>
          <a:xfrm>
            <a:off x="3229636" y="620097"/>
            <a:ext cx="2492990" cy="400110"/>
          </a:xfrm>
          <a:prstGeom prst="rect">
            <a:avLst/>
          </a:prstGeom>
        </p:spPr>
        <p:txBody>
          <a:bodyPr wrap="none">
            <a:spAutoFit/>
          </a:bodyPr>
          <a:lstStyle/>
          <a:p>
            <a:pPr algn="ctr"/>
            <a:r>
              <a:rPr lang="zh-CN" altLang="en-US" sz="2000" b="1" dirty="0" smtClean="0">
                <a:solidFill>
                  <a:schemeClr val="bg1"/>
                </a:solidFill>
                <a:ea typeface="微软雅黑" panose="020B0503020204020204" pitchFamily="34" charset="-122"/>
              </a:rPr>
              <a:t>数据链路层信道类型</a:t>
            </a:r>
            <a:endParaRPr lang="zh-CN" altLang="en-US" sz="2000" b="1" dirty="0">
              <a:solidFill>
                <a:schemeClr val="bg1"/>
              </a:solidFill>
              <a:ea typeface="微软雅黑" panose="020B0503020204020204" pitchFamily="34" charset="-122"/>
            </a:endParaRPr>
          </a:p>
        </p:txBody>
      </p:sp>
      <p:grpSp>
        <p:nvGrpSpPr>
          <p:cNvPr id="19" name="组合 18"/>
          <p:cNvGrpSpPr/>
          <p:nvPr/>
        </p:nvGrpSpPr>
        <p:grpSpPr>
          <a:xfrm>
            <a:off x="5750242" y="1675296"/>
            <a:ext cx="1554398" cy="545210"/>
            <a:chOff x="5750242" y="1749184"/>
            <a:chExt cx="1554398" cy="545210"/>
          </a:xfrm>
        </p:grpSpPr>
        <p:cxnSp>
          <p:nvCxnSpPr>
            <p:cNvPr id="10" name="直接箭头连接符 9"/>
            <p:cNvCxnSpPr/>
            <p:nvPr/>
          </p:nvCxnSpPr>
          <p:spPr>
            <a:xfrm>
              <a:off x="5750242" y="2115597"/>
              <a:ext cx="1550798" cy="0"/>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993187"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304640"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afterEffect">
                                  <p:stCondLst>
                                    <p:cond delay="0"/>
                                  </p:stCondLst>
                                  <p:endCondLst>
                                    <p:cond evt="onNext" delay="0">
                                      <p:tgtEl>
                                        <p:sldTgt/>
                                      </p:tgtEl>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22" presetClass="entr" presetSubtype="8" repeatCount="indefinite" fill="hold" nodeType="withEffect">
                                  <p:stCondLst>
                                    <p:cond delay="0"/>
                                  </p:stCondLst>
                                  <p:endCondLst>
                                    <p:cond evt="onNext" delay="0">
                                      <p:tgtEl>
                                        <p:sldTgt/>
                                      </p:tgtEl>
                                    </p:cond>
                                  </p:end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637428"/>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435584"/>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2"/>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8"/>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9"/>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3"/>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600314"/>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3" name="组合 57"/>
          <p:cNvGrpSpPr/>
          <p:nvPr/>
        </p:nvGrpSpPr>
        <p:grpSpPr bwMode="auto">
          <a:xfrm>
            <a:off x="1936359" y="1664742"/>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58"/>
          <p:cNvGrpSpPr/>
          <p:nvPr/>
        </p:nvGrpSpPr>
        <p:grpSpPr bwMode="auto">
          <a:xfrm>
            <a:off x="1945502" y="2228654"/>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1"/>
          <p:cNvGrpSpPr/>
          <p:nvPr/>
        </p:nvGrpSpPr>
        <p:grpSpPr bwMode="auto">
          <a:xfrm>
            <a:off x="1916382" y="3306556"/>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 name="组合 64"/>
          <p:cNvGrpSpPr/>
          <p:nvPr/>
        </p:nvGrpSpPr>
        <p:grpSpPr bwMode="auto">
          <a:xfrm>
            <a:off x="1925526" y="2742645"/>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259551"/>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693776"/>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0" name="组合 57"/>
          <p:cNvGrpSpPr/>
          <p:nvPr/>
        </p:nvGrpSpPr>
        <p:grpSpPr>
          <a:xfrm>
            <a:off x="2264388" y="1897311"/>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a:t>
              </a:r>
              <a:r>
                <a:rPr kumimoji="1" lang="zh-CN" altLang="en-US" sz="110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153316"/>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158527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13610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657070"/>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221755"/>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4"/>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nvGraphicFramePr>
        <p:xfrm>
          <a:off x="4682837" y="1452197"/>
          <a:ext cx="3380509" cy="548640"/>
        </p:xfrm>
        <a:graphic>
          <a:graphicData uri="http://schemas.openxmlformats.org/drawingml/2006/table">
            <a:tbl>
              <a:tblPr>
                <a:tableStyleId>{5C22544A-7EE6-4342-B048-85BDC9FD1C3A}</a:tableStyleId>
              </a:tblPr>
              <a:tblGrid>
                <a:gridCol w="818178"/>
                <a:gridCol w="864830"/>
                <a:gridCol w="589137"/>
                <a:gridCol w="628932"/>
                <a:gridCol w="479432"/>
              </a:tblGrid>
              <a:tr h="236412">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目的地址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源地址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类型</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数据</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anose="020B0503020204020204" pitchFamily="34" charset="-122"/>
                          <a:ea typeface="微软雅黑" panose="020B0503020204020204" pitchFamily="34" charset="-122"/>
                        </a:rPr>
                        <a:t>FCS</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6412">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4" name="Rectangle 24"/>
          <p:cNvSpPr>
            <a:spLocks noChangeArrowheads="1"/>
          </p:cNvSpPr>
          <p:nvPr/>
        </p:nvSpPr>
        <p:spPr bwMode="auto">
          <a:xfrm>
            <a:off x="5929606" y="1174099"/>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anose="020B0503020204020204" pitchFamily="34" charset="-122"/>
                <a:ea typeface="微软雅黑" panose="020B0503020204020204" pitchFamily="34" charset="-122"/>
              </a:rPr>
              <a:t>以太网帧</a:t>
            </a:r>
            <a:endParaRPr kumimoji="1" lang="en-US" altLang="zh-CN" sz="1200" b="1" dirty="0">
              <a:latin typeface="微软雅黑" panose="020B0503020204020204" pitchFamily="34" charset="-122"/>
              <a:ea typeface="微软雅黑" panose="020B0503020204020204" pitchFamily="34" charset="-122"/>
            </a:endParaRPr>
          </a:p>
        </p:txBody>
      </p:sp>
      <p:sp>
        <p:nvSpPr>
          <p:cNvPr id="66" name="矩形 65"/>
          <p:cNvSpPr/>
          <p:nvPr/>
        </p:nvSpPr>
        <p:spPr>
          <a:xfrm>
            <a:off x="4567074" y="2152312"/>
            <a:ext cx="4064860" cy="523220"/>
          </a:xfrm>
          <a:prstGeom prst="rect">
            <a:avLst/>
          </a:prstGeom>
        </p:spPr>
        <p:txBody>
          <a:bodyPr wrap="square">
            <a:spAutoFit/>
          </a:bodyPr>
          <a:lstStyle/>
          <a:p>
            <a:r>
              <a:rPr lang="zh-CN" altLang="en-US" sz="1400" b="1" dirty="0" smtClean="0">
                <a:latin typeface="微软雅黑" panose="020B0503020204020204" pitchFamily="34" charset="-122"/>
                <a:ea typeface="微软雅黑" panose="020B0503020204020204" pitchFamily="34" charset="-122"/>
              </a:rPr>
              <a:t>由于与该帧的目的地址不相符，</a:t>
            </a:r>
            <a:r>
              <a:rPr lang="en-US" altLang="zh-CN" sz="1400" b="1" dirty="0" smtClean="0">
                <a:latin typeface="微软雅黑" panose="020B0503020204020204" pitchFamily="34" charset="-122"/>
                <a:ea typeface="微软雅黑" panose="020B0503020204020204" pitchFamily="34" charset="-122"/>
              </a:rPr>
              <a:t>C </a:t>
            </a:r>
            <a:r>
              <a:rPr lang="zh-CN" altLang="en-US" sz="1400" b="1" dirty="0" smtClean="0">
                <a:latin typeface="微软雅黑" panose="020B0503020204020204" pitchFamily="34" charset="-122"/>
                <a:ea typeface="微软雅黑" panose="020B0503020204020204" pitchFamily="34" charset="-122"/>
              </a:rPr>
              <a:t>和 </a:t>
            </a:r>
            <a:r>
              <a:rPr lang="en-US" altLang="zh-CN" sz="1400" b="1" dirty="0" smtClean="0">
                <a:latin typeface="微软雅黑" panose="020B0503020204020204" pitchFamily="34" charset="-122"/>
                <a:ea typeface="微软雅黑" panose="020B0503020204020204" pitchFamily="34" charset="-122"/>
              </a:rPr>
              <a:t>D </a:t>
            </a:r>
            <a:r>
              <a:rPr lang="zh-CN" altLang="en-US" sz="1400" b="1" dirty="0" smtClean="0">
                <a:latin typeface="微软雅黑" panose="020B0503020204020204" pitchFamily="34" charset="-122"/>
                <a:ea typeface="微软雅黑" panose="020B0503020204020204" pitchFamily="34" charset="-122"/>
              </a:rPr>
              <a:t>将丢弃该帧。</a:t>
            </a:r>
            <a:endParaRPr lang="zh-CN" altLang="en-US" sz="1400" b="1" dirty="0">
              <a:latin typeface="微软雅黑" panose="020B0503020204020204" pitchFamily="34" charset="-122"/>
              <a:ea typeface="微软雅黑" panose="020B0503020204020204" pitchFamily="34" charset="-122"/>
            </a:endParaRPr>
          </a:p>
        </p:txBody>
      </p:sp>
      <p:sp>
        <p:nvSpPr>
          <p:cNvPr id="70" name="矩形 69"/>
          <p:cNvSpPr/>
          <p:nvPr/>
        </p:nvSpPr>
        <p:spPr>
          <a:xfrm>
            <a:off x="2498126" y="2360147"/>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cxnSp>
        <p:nvCxnSpPr>
          <p:cNvPr id="71" name="直接箭头连接符 70"/>
          <p:cNvCxnSpPr/>
          <p:nvPr/>
        </p:nvCxnSpPr>
        <p:spPr>
          <a:xfrm>
            <a:off x="1534240" y="2274534"/>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7"/>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1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3"/>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anose="020B0503020204020204" pitchFamily="34" charset="-122"/>
                  <a:ea typeface="微软雅黑" panose="020B0503020204020204" pitchFamily="34" charset="-122"/>
                </a:rPr>
                <a:t>B</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anose="020B0503020204020204" pitchFamily="34" charset="-122"/>
                  <a:ea typeface="微软雅黑" panose="020B0503020204020204" pitchFamily="34" charset="-122"/>
                </a:rPr>
                <a:t>A</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grpSp>
      <p:sp>
        <p:nvSpPr>
          <p:cNvPr id="56" name="Rectangle 24"/>
          <p:cNvSpPr>
            <a:spLocks noChangeArrowheads="1"/>
          </p:cNvSpPr>
          <p:nvPr/>
        </p:nvSpPr>
        <p:spPr bwMode="auto">
          <a:xfrm>
            <a:off x="231983" y="2124397"/>
            <a:ext cx="629980" cy="305212"/>
          </a:xfrm>
          <a:prstGeom prst="rect">
            <a:avLst/>
          </a:prstGeom>
          <a:solidFill>
            <a:srgbClr val="272CFD"/>
          </a:solidFill>
          <a:ln>
            <a:noFill/>
          </a:ln>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anose="020B0503020204020204" pitchFamily="34" charset="-122"/>
                <a:ea typeface="微软雅黑" panose="020B0503020204020204" pitchFamily="34" charset="-122"/>
              </a:rPr>
              <a:t>丢弃</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57" name="Rectangle 24"/>
          <p:cNvSpPr>
            <a:spLocks noChangeArrowheads="1"/>
          </p:cNvSpPr>
          <p:nvPr/>
        </p:nvSpPr>
        <p:spPr bwMode="auto">
          <a:xfrm>
            <a:off x="231983" y="3216888"/>
            <a:ext cx="629980" cy="305212"/>
          </a:xfrm>
          <a:prstGeom prst="rect">
            <a:avLst/>
          </a:prstGeom>
          <a:solidFill>
            <a:srgbClr val="272CFD"/>
          </a:solidFill>
          <a:ln>
            <a:noFill/>
          </a:ln>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anose="020B0503020204020204" pitchFamily="34" charset="-122"/>
                <a:ea typeface="微软雅黑" panose="020B0503020204020204" pitchFamily="34" charset="-122"/>
              </a:rPr>
              <a:t>丢弃</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5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grpId="0" nodeType="withEffect">
                                  <p:stCondLst>
                                    <p:cond delay="0"/>
                                  </p:stCondLst>
                                  <p:endCondLst>
                                    <p:cond evt="onNext" delay="0">
                                      <p:tgtEl>
                                        <p:sldTgt/>
                                      </p:tgtEl>
                                    </p:cond>
                                  </p:endCondLst>
                                  <p:childTnLst>
                                    <p:anim calcmode="discrete" valueType="str">
                                      <p:cBhvr>
                                        <p:cTn id="12"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2" name="组合 57"/>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3" name="组合 58"/>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61"/>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4"/>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9"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a:t>
              </a:r>
              <a:r>
                <a:rPr kumimoji="1" lang="zh-CN" altLang="en-US" sz="110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2822300"/>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567074" y="2493857"/>
            <a:ext cx="3884680" cy="954107"/>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交换机收到帧后，先查找交换表。发现交换表中的 </a:t>
            </a:r>
            <a:r>
              <a:rPr lang="en-US" altLang="zh-CN" sz="1400" b="1" dirty="0">
                <a:latin typeface="微软雅黑" panose="020B0503020204020204" pitchFamily="34" charset="-122"/>
                <a:ea typeface="微软雅黑" panose="020B0503020204020204" pitchFamily="34" charset="-122"/>
              </a:rPr>
              <a:t>MAC </a:t>
            </a:r>
            <a:r>
              <a:rPr lang="zh-CN" altLang="en-US" sz="1400" b="1" dirty="0">
                <a:latin typeface="微软雅黑" panose="020B0503020204020204" pitchFamily="34" charset="-122"/>
                <a:ea typeface="微软雅黑" panose="020B0503020204020204" pitchFamily="34" charset="-122"/>
              </a:rPr>
              <a:t>地址有 </a:t>
            </a:r>
            <a:r>
              <a:rPr lang="en-US" altLang="zh-CN" sz="1400" b="1" dirty="0" smtClean="0">
                <a:latin typeface="微软雅黑" panose="020B0503020204020204" pitchFamily="34" charset="-122"/>
                <a:ea typeface="微软雅黑" panose="020B0503020204020204" pitchFamily="34" charset="-122"/>
              </a:rPr>
              <a:t>A</a:t>
            </a:r>
            <a:r>
              <a:rPr lang="zh-CN" altLang="en-US" sz="1400" b="1" dirty="0" smtClean="0">
                <a:latin typeface="微软雅黑" panose="020B0503020204020204" pitchFamily="34" charset="-122"/>
                <a:ea typeface="微软雅黑" panose="020B0503020204020204" pitchFamily="34" charset="-122"/>
              </a:rPr>
              <a:t>，表明</a:t>
            </a:r>
            <a:r>
              <a:rPr lang="zh-CN" altLang="en-US" sz="1400" b="1" dirty="0">
                <a:latin typeface="微软雅黑" panose="020B0503020204020204" pitchFamily="34" charset="-122"/>
                <a:ea typeface="微软雅黑" panose="020B0503020204020204" pitchFamily="34" charset="-122"/>
              </a:rPr>
              <a:t>要发送</a:t>
            </a:r>
            <a:r>
              <a:rPr lang="zh-CN" altLang="en-US" sz="1400" b="1" dirty="0" smtClean="0">
                <a:latin typeface="微软雅黑" panose="020B0503020204020204" pitchFamily="34" charset="-122"/>
                <a:ea typeface="微软雅黑" panose="020B0503020204020204" pitchFamily="34" charset="-122"/>
              </a:rPr>
              <a:t>给 </a:t>
            </a:r>
            <a:r>
              <a:rPr lang="en-US" altLang="zh-CN" sz="1400" b="1" dirty="0" smtClean="0">
                <a:latin typeface="微软雅黑" panose="020B0503020204020204" pitchFamily="34" charset="-122"/>
                <a:ea typeface="微软雅黑" panose="020B0503020204020204" pitchFamily="34" charset="-122"/>
              </a:rPr>
              <a:t>A </a:t>
            </a:r>
            <a:r>
              <a:rPr lang="zh-CN" altLang="en-US" sz="1400" b="1" dirty="0" smtClean="0">
                <a:latin typeface="微软雅黑" panose="020B0503020204020204" pitchFamily="34" charset="-122"/>
                <a:ea typeface="微软雅黑" panose="020B0503020204020204" pitchFamily="34" charset="-122"/>
              </a:rPr>
              <a:t>的</a:t>
            </a:r>
            <a:r>
              <a:rPr lang="zh-CN" altLang="en-US" sz="1400" b="1" dirty="0">
                <a:latin typeface="微软雅黑" panose="020B0503020204020204" pitchFamily="34" charset="-122"/>
                <a:ea typeface="微软雅黑" panose="020B0503020204020204" pitchFamily="34" charset="-122"/>
              </a:rPr>
              <a:t>帧应从</a:t>
            </a:r>
            <a:r>
              <a:rPr lang="zh-CN" altLang="en-US" sz="1400" b="1" dirty="0" smtClean="0">
                <a:latin typeface="微软雅黑" panose="020B0503020204020204" pitchFamily="34" charset="-122"/>
                <a:ea typeface="微软雅黑" panose="020B0503020204020204" pitchFamily="34" charset="-122"/>
              </a:rPr>
              <a:t>接口 </a:t>
            </a:r>
            <a:r>
              <a:rPr lang="en-US" altLang="zh-CN" sz="1400" b="1" dirty="0" smtClean="0">
                <a:latin typeface="微软雅黑" panose="020B0503020204020204" pitchFamily="34" charset="-122"/>
                <a:ea typeface="微软雅黑" panose="020B0503020204020204" pitchFamily="34" charset="-122"/>
              </a:rPr>
              <a:t>1 </a:t>
            </a:r>
            <a:r>
              <a:rPr lang="zh-CN" altLang="en-US" sz="1400" b="1" dirty="0" smtClean="0">
                <a:latin typeface="微软雅黑" panose="020B0503020204020204" pitchFamily="34" charset="-122"/>
                <a:ea typeface="微软雅黑" panose="020B0503020204020204" pitchFamily="34" charset="-122"/>
              </a:rPr>
              <a:t>转发</a:t>
            </a:r>
            <a:r>
              <a:rPr lang="zh-CN" altLang="en-US" sz="1400" b="1" dirty="0">
                <a:latin typeface="微软雅黑" panose="020B0503020204020204" pitchFamily="34" charset="-122"/>
                <a:ea typeface="微软雅黑" panose="020B0503020204020204" pitchFamily="34" charset="-122"/>
              </a:rPr>
              <a:t>出去。于是就把这个帧传送到接口 </a:t>
            </a: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转发给 </a:t>
            </a:r>
            <a:r>
              <a:rPr lang="en-US" altLang="zh-CN" sz="1400" b="1" dirty="0">
                <a:latin typeface="微软雅黑" panose="020B0503020204020204" pitchFamily="34" charset="-122"/>
                <a:ea typeface="微软雅黑" panose="020B0503020204020204" pitchFamily="34" charset="-122"/>
              </a:rPr>
              <a:t>A</a:t>
            </a:r>
            <a:r>
              <a:rPr lang="zh-CN" altLang="en-US" sz="1400" b="1" dirty="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
        <p:nvSpPr>
          <p:cNvPr id="66" name="矩形 65"/>
          <p:cNvSpPr/>
          <p:nvPr/>
        </p:nvSpPr>
        <p:spPr>
          <a:xfrm>
            <a:off x="4567074" y="2152310"/>
            <a:ext cx="3884680" cy="307777"/>
          </a:xfrm>
          <a:prstGeom prst="rect">
            <a:avLst/>
          </a:prstGeom>
        </p:spPr>
        <p:txBody>
          <a:bodyPr wrap="square">
            <a:spAutoFit/>
          </a:bodyPr>
          <a:lstStyle/>
          <a:p>
            <a:r>
              <a:rPr lang="en-US" altLang="zh-CN" sz="1400" b="1" dirty="0" smtClean="0">
                <a:latin typeface="微软雅黑" panose="020B0503020204020204" pitchFamily="34" charset="-122"/>
                <a:ea typeface="微软雅黑" panose="020B0503020204020204" pitchFamily="34" charset="-122"/>
              </a:rPr>
              <a:t>B </a:t>
            </a:r>
            <a:r>
              <a:rPr lang="zh-CN" altLang="en-US" sz="1400" b="1" dirty="0" smtClean="0">
                <a:latin typeface="微软雅黑" panose="020B0503020204020204" pitchFamily="34" charset="-122"/>
                <a:ea typeface="微软雅黑" panose="020B0503020204020204" pitchFamily="34" charset="-122"/>
              </a:rPr>
              <a:t>向 </a:t>
            </a:r>
            <a:r>
              <a:rPr lang="en-US" altLang="zh-CN" sz="1400" b="1" dirty="0" smtClean="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发送一帧</a:t>
            </a:r>
            <a:r>
              <a:rPr lang="zh-CN" altLang="en-US" sz="1400" b="1" dirty="0" smtClean="0">
                <a:latin typeface="微软雅黑" panose="020B0503020204020204" pitchFamily="34" charset="-122"/>
                <a:ea typeface="微软雅黑" panose="020B0503020204020204" pitchFamily="34" charset="-122"/>
              </a:rPr>
              <a:t>。该帧从</a:t>
            </a:r>
            <a:r>
              <a:rPr lang="zh-CN" altLang="en-US" sz="1400" b="1" dirty="0">
                <a:latin typeface="微软雅黑" panose="020B0503020204020204" pitchFamily="34" charset="-122"/>
                <a:ea typeface="微软雅黑" panose="020B0503020204020204" pitchFamily="34" charset="-122"/>
              </a:rPr>
              <a:t>接口 </a:t>
            </a:r>
            <a:r>
              <a:rPr lang="en-US" altLang="zh-CN" sz="1400" b="1" dirty="0">
                <a:latin typeface="微软雅黑" panose="020B0503020204020204" pitchFamily="34" charset="-122"/>
                <a:ea typeface="微软雅黑" panose="020B0503020204020204" pitchFamily="34" charset="-122"/>
              </a:rPr>
              <a:t>3</a:t>
            </a:r>
            <a:r>
              <a:rPr lang="en-US" altLang="zh-CN" sz="1400" b="1" dirty="0" smtClean="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进入到交换机</a:t>
            </a:r>
            <a:r>
              <a:rPr lang="zh-CN" altLang="en-US" sz="1400" b="1" dirty="0" smtClean="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
        <p:nvSpPr>
          <p:cNvPr id="67" name="矩形 66"/>
          <p:cNvSpPr/>
          <p:nvPr/>
        </p:nvSpPr>
        <p:spPr>
          <a:xfrm>
            <a:off x="4567074" y="3482961"/>
            <a:ext cx="3884680" cy="523220"/>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交换机把这个帧的源地址 </a:t>
            </a:r>
            <a:r>
              <a:rPr lang="en-US" altLang="zh-CN" sz="1400" b="1" dirty="0" smtClean="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和接口 </a:t>
            </a:r>
            <a:r>
              <a:rPr lang="en-US" altLang="zh-CN" sz="1400" b="1" dirty="0" smtClean="0">
                <a:latin typeface="微软雅黑" panose="020B0503020204020204" pitchFamily="34" charset="-122"/>
                <a:ea typeface="微软雅黑" panose="020B0503020204020204" pitchFamily="34" charset="-122"/>
              </a:rPr>
              <a:t>3 </a:t>
            </a:r>
            <a:r>
              <a:rPr lang="zh-CN" altLang="en-US" sz="1400" b="1" dirty="0">
                <a:latin typeface="微软雅黑" panose="020B0503020204020204" pitchFamily="34" charset="-122"/>
                <a:ea typeface="微软雅黑" panose="020B0503020204020204" pitchFamily="34" charset="-122"/>
              </a:rPr>
              <a:t>写入交换表</a:t>
            </a:r>
            <a:r>
              <a:rPr lang="zh-CN" altLang="en-US" sz="1400" b="1" dirty="0" smtClean="0">
                <a:latin typeface="微软雅黑" panose="020B0503020204020204" pitchFamily="34" charset="-122"/>
                <a:ea typeface="微软雅黑" panose="020B0503020204020204" pitchFamily="34" charset="-122"/>
              </a:rPr>
              <a:t>中。</a:t>
            </a:r>
            <a:endParaRPr lang="zh-CN" altLang="en-US" sz="1400" b="1" dirty="0">
              <a:latin typeface="微软雅黑" panose="020B0503020204020204" pitchFamily="34" charset="-122"/>
              <a:ea typeface="微软雅黑" panose="020B0503020204020204" pitchFamily="34" charset="-122"/>
            </a:endParaRP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cxnSp>
        <p:nvCxnSpPr>
          <p:cNvPr id="71" name="直接箭头连接符 70"/>
          <p:cNvCxnSpPr/>
          <p:nvPr/>
        </p:nvCxnSpPr>
        <p:spPr>
          <a:xfrm>
            <a:off x="1534240" y="171873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98126" y="2615908"/>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B             3</a:t>
            </a:r>
            <a:endParaRPr lang="zh-CN" altLang="en-US" sz="1100" b="1" dirty="0">
              <a:latin typeface="微软雅黑" panose="020B0503020204020204" pitchFamily="34" charset="-122"/>
              <a:ea typeface="微软雅黑" panose="020B0503020204020204" pitchFamily="34" charset="-122"/>
            </a:endParaRPr>
          </a:p>
        </p:txBody>
      </p:sp>
      <p:graphicFrame>
        <p:nvGraphicFramePr>
          <p:cNvPr id="69" name="表格 68"/>
          <p:cNvGraphicFramePr>
            <a:graphicFrameLocks noGrp="1"/>
          </p:cNvGraphicFramePr>
          <p:nvPr/>
        </p:nvGraphicFramePr>
        <p:xfrm>
          <a:off x="4682837" y="1452195"/>
          <a:ext cx="3380509" cy="548640"/>
        </p:xfrm>
        <a:graphic>
          <a:graphicData uri="http://schemas.openxmlformats.org/drawingml/2006/table">
            <a:tbl>
              <a:tblPr>
                <a:tableStyleId>{5C22544A-7EE6-4342-B048-85BDC9FD1C3A}</a:tableStyleId>
              </a:tblPr>
              <a:tblGrid>
                <a:gridCol w="818178"/>
                <a:gridCol w="864830"/>
                <a:gridCol w="589137"/>
                <a:gridCol w="628932"/>
                <a:gridCol w="479432"/>
              </a:tblGrid>
              <a:tr h="236412">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目的地址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源地址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类型</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数据</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anose="020B0503020204020204" pitchFamily="34" charset="-122"/>
                          <a:ea typeface="微软雅黑" panose="020B0503020204020204" pitchFamily="34" charset="-122"/>
                        </a:rPr>
                        <a:t>FCS</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6412">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2"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anose="020B0503020204020204" pitchFamily="34" charset="-122"/>
                <a:ea typeface="微软雅黑" panose="020B0503020204020204" pitchFamily="34" charset="-122"/>
              </a:rPr>
              <a:t>以太网帧</a:t>
            </a:r>
            <a:endParaRPr kumimoji="1" lang="en-US" altLang="zh-CN" sz="1200" b="1" dirty="0">
              <a:latin typeface="微软雅黑" panose="020B0503020204020204" pitchFamily="34" charset="-122"/>
              <a:ea typeface="微软雅黑" panose="020B0503020204020204" pitchFamily="34" charset="-122"/>
            </a:endParaRPr>
          </a:p>
        </p:txBody>
      </p:sp>
      <p:grpSp>
        <p:nvGrpSpPr>
          <p:cNvPr id="10" name="组合 72"/>
          <p:cNvGrpSpPr/>
          <p:nvPr/>
        </p:nvGrpSpPr>
        <p:grpSpPr>
          <a:xfrm>
            <a:off x="4974334" y="1721211"/>
            <a:ext cx="1090436" cy="276999"/>
            <a:chOff x="4974334" y="1978909"/>
            <a:chExt cx="1090436" cy="276999"/>
          </a:xfrm>
        </p:grpSpPr>
        <p:sp>
          <p:nvSpPr>
            <p:cNvPr id="74" name="TextBox 73"/>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anose="020B0503020204020204" pitchFamily="34" charset="-122"/>
                  <a:ea typeface="微软雅黑" panose="020B0503020204020204" pitchFamily="34" charset="-122"/>
                </a:rPr>
                <a:t>A</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75" name="TextBox 74"/>
            <p:cNvSpPr txBox="1"/>
            <p:nvPr/>
          </p:nvSpPr>
          <p:spPr>
            <a:xfrm>
              <a:off x="5794442"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anose="020B0503020204020204" pitchFamily="34" charset="-122"/>
                  <a:ea typeface="微软雅黑" panose="020B0503020204020204" pitchFamily="34" charset="-122"/>
                </a:rPr>
                <a:t>B</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3000"/>
                            </p:stCondLst>
                            <p:childTnLst>
                              <p:par>
                                <p:cTn id="16" presetID="22" presetClass="entr" presetSubtype="1"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3000"/>
                                        <p:tgtEl>
                                          <p:spTgt spid="65"/>
                                        </p:tgtEl>
                                      </p:cBhvr>
                                    </p:animEffect>
                                  </p:childTnLst>
                                </p:cTn>
                              </p:par>
                              <p:par>
                                <p:cTn id="19" presetID="22" presetClass="entr" presetSubtype="2" fill="hold" nodeType="withEffect">
                                  <p:stCondLst>
                                    <p:cond delay="2000"/>
                                  </p:stCondLst>
                                  <p:childTnLst>
                                    <p:set>
                                      <p:cBhvr>
                                        <p:cTn id="20" dur="1" fill="hold">
                                          <p:stCondLst>
                                            <p:cond delay="0"/>
                                          </p:stCondLst>
                                        </p:cTn>
                                        <p:tgtEl>
                                          <p:spTgt spid="71"/>
                                        </p:tgtEl>
                                        <p:attrNameLst>
                                          <p:attrName>style.visibility</p:attrName>
                                        </p:attrNameLst>
                                      </p:cBhvr>
                                      <p:to>
                                        <p:strVal val="visible"/>
                                      </p:to>
                                    </p:set>
                                    <p:animEffect transition="in" filter="wipe(right)">
                                      <p:cBhvr>
                                        <p:cTn id="21" dur="4000"/>
                                        <p:tgtEl>
                                          <p:spTgt spid="71"/>
                                        </p:tgtEl>
                                      </p:cBhvr>
                                    </p:animEffect>
                                  </p:childTnLst>
                                </p:cTn>
                              </p:par>
                            </p:childTnLst>
                          </p:cTn>
                        </p:par>
                        <p:par>
                          <p:cTn id="22" fill="hold">
                            <p:stCondLst>
                              <p:cond delay="6000"/>
                            </p:stCondLst>
                            <p:childTnLst>
                              <p:par>
                                <p:cTn id="23" presetID="22" presetClass="entr" presetSubtype="1"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up)">
                                      <p:cBhvr>
                                        <p:cTn id="25" dur="2000"/>
                                        <p:tgtEl>
                                          <p:spTgt spid="67"/>
                                        </p:tgtEl>
                                      </p:cBhvr>
                                    </p:animEffect>
                                  </p:childTnLst>
                                </p:cTn>
                              </p:par>
                            </p:childTnLst>
                          </p:cTn>
                        </p:par>
                        <p:par>
                          <p:cTn id="26" fill="hold">
                            <p:stCondLst>
                              <p:cond delay="8000"/>
                            </p:stCondLst>
                            <p:childTnLst>
                              <p:par>
                                <p:cTn id="27" presetID="1" presetClass="entr" presetSubtype="0" fill="hold" grpId="0" nodeType="after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35" presetClass="emph" presetSubtype="0" repeatCount="3000" fill="hold" grpId="1" nodeType="withEffect">
                                  <p:stCondLst>
                                    <p:cond delay="0"/>
                                  </p:stCondLst>
                                  <p:childTnLst>
                                    <p:anim calcmode="discrete" valueType="str">
                                      <p:cBhvr>
                                        <p:cTn id="30" dur="10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55" grpId="0"/>
      <p:bldP spid="55" grpId="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63827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43643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852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227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280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3409"/>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601160"/>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2" name="组合 57"/>
          <p:cNvGrpSpPr/>
          <p:nvPr/>
        </p:nvGrpSpPr>
        <p:grpSpPr bwMode="auto">
          <a:xfrm>
            <a:off x="1936359" y="166558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3" name="组合 58"/>
          <p:cNvGrpSpPr/>
          <p:nvPr/>
        </p:nvGrpSpPr>
        <p:grpSpPr bwMode="auto">
          <a:xfrm>
            <a:off x="1945502" y="222950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61"/>
          <p:cNvGrpSpPr/>
          <p:nvPr/>
        </p:nvGrpSpPr>
        <p:grpSpPr bwMode="auto">
          <a:xfrm>
            <a:off x="1916382" y="330740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4"/>
          <p:cNvGrpSpPr/>
          <p:nvPr/>
        </p:nvGrpSpPr>
        <p:grpSpPr bwMode="auto">
          <a:xfrm>
            <a:off x="1925526" y="274349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260397"/>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694622"/>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9" name="组合 57"/>
          <p:cNvGrpSpPr/>
          <p:nvPr/>
        </p:nvGrpSpPr>
        <p:grpSpPr>
          <a:xfrm>
            <a:off x="2264388" y="189815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a:t>
              </a:r>
              <a:r>
                <a:rPr kumimoji="1" lang="zh-CN" altLang="en-US" sz="110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154162"/>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158612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13695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65791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222601"/>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70" name="矩形 69"/>
          <p:cNvSpPr/>
          <p:nvPr/>
        </p:nvSpPr>
        <p:spPr>
          <a:xfrm>
            <a:off x="2498126" y="2360993"/>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sp>
        <p:nvSpPr>
          <p:cNvPr id="55" name="矩形 54"/>
          <p:cNvSpPr/>
          <p:nvPr/>
        </p:nvSpPr>
        <p:spPr>
          <a:xfrm>
            <a:off x="2498126" y="2616756"/>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B             3</a:t>
            </a:r>
            <a:endParaRPr lang="zh-CN" altLang="en-US" sz="1100" b="1" dirty="0">
              <a:latin typeface="微软雅黑" panose="020B0503020204020204" pitchFamily="34" charset="-122"/>
              <a:ea typeface="微软雅黑" panose="020B0503020204020204" pitchFamily="34" charset="-122"/>
            </a:endParaRPr>
          </a:p>
        </p:txBody>
      </p:sp>
      <p:sp>
        <p:nvSpPr>
          <p:cNvPr id="56" name="矩形 55"/>
          <p:cNvSpPr/>
          <p:nvPr/>
        </p:nvSpPr>
        <p:spPr>
          <a:xfrm>
            <a:off x="4972922" y="1743479"/>
            <a:ext cx="3339692" cy="1785104"/>
          </a:xfrm>
          <a:prstGeom prst="rect">
            <a:avLst/>
          </a:prstGeom>
          <a:solidFill>
            <a:schemeClr val="bg1"/>
          </a:solidFill>
          <a:ln w="12700">
            <a:solidFill>
              <a:schemeClr val="tx1"/>
            </a:solidFill>
          </a:ln>
        </p:spPr>
        <p:txBody>
          <a:bodyPr wrap="square">
            <a:spAutoFit/>
          </a:bodyPr>
          <a:lstStyle/>
          <a:p>
            <a:pPr>
              <a:lnSpc>
                <a:spcPts val="2200"/>
              </a:lnSpc>
            </a:pPr>
            <a:r>
              <a:rPr lang="zh-CN" altLang="zh-CN" sz="1600" b="1" dirty="0" smtClean="0">
                <a:latin typeface="微软雅黑" panose="020B0503020204020204" pitchFamily="34" charset="-122"/>
                <a:ea typeface="微软雅黑" panose="020B0503020204020204" pitchFamily="34" charset="-122"/>
              </a:rPr>
              <a:t>考虑到可能有时要在交换机的接口更换主机，或者主机要更换其网络适配器，这就需要更改交换表中的项目。为此，在交换表中每个项目都设有一定的</a:t>
            </a:r>
            <a:r>
              <a:rPr lang="zh-CN" altLang="zh-CN" sz="1600" b="1" dirty="0">
                <a:solidFill>
                  <a:srgbClr val="C00000"/>
                </a:solidFill>
                <a:latin typeface="微软雅黑" panose="020B0503020204020204" pitchFamily="34" charset="-122"/>
                <a:ea typeface="微软雅黑" panose="020B0503020204020204" pitchFamily="34" charset="-122"/>
              </a:rPr>
              <a:t>有效时间。</a:t>
            </a:r>
            <a:r>
              <a:rPr lang="zh-CN" altLang="zh-CN" sz="1600" b="1" dirty="0" smtClean="0">
                <a:solidFill>
                  <a:srgbClr val="0000FF"/>
                </a:solidFill>
                <a:latin typeface="微软雅黑" panose="020B0503020204020204" pitchFamily="34" charset="-122"/>
                <a:ea typeface="微软雅黑" panose="020B0503020204020204" pitchFamily="34" charset="-122"/>
              </a:rPr>
              <a:t>过期的项目就自动被删除。</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cxnSp>
        <p:nvCxnSpPr>
          <p:cNvPr id="57" name="直接箭头连接符 56"/>
          <p:cNvCxnSpPr>
            <a:stCxn id="56" idx="1"/>
          </p:cNvCxnSpPr>
          <p:nvPr/>
        </p:nvCxnSpPr>
        <p:spPr bwMode="auto">
          <a:xfrm flipH="1" flipV="1">
            <a:off x="4017818" y="2275380"/>
            <a:ext cx="955104" cy="360651"/>
          </a:xfrm>
          <a:prstGeom prst="straightConnector1">
            <a:avLst/>
          </a:prstGeom>
          <a:solidFill>
            <a:schemeClr val="accent1"/>
          </a:solidFill>
          <a:ln w="2857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矩形 60"/>
          <p:cNvSpPr/>
          <p:nvPr/>
        </p:nvSpPr>
        <p:spPr>
          <a:xfrm>
            <a:off x="979053" y="4122113"/>
            <a:ext cx="7278254" cy="369332"/>
          </a:xfrm>
          <a:prstGeom prst="rect">
            <a:avLst/>
          </a:prstGeom>
        </p:spPr>
        <p:txBody>
          <a:bodyPr wrap="square">
            <a:spAutoFit/>
          </a:bodyP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这种</a:t>
            </a:r>
            <a:r>
              <a:rPr lang="zh-CN" altLang="en-US" b="1" dirty="0">
                <a:solidFill>
                  <a:srgbClr val="0000FF"/>
                </a:solidFill>
                <a:latin typeface="微软雅黑" panose="020B0503020204020204" pitchFamily="34" charset="-122"/>
                <a:ea typeface="微软雅黑" panose="020B0503020204020204" pitchFamily="34" charset="-122"/>
              </a:rPr>
              <a:t>自学习</a:t>
            </a:r>
            <a:r>
              <a:rPr lang="zh-CN" altLang="en-US" b="1" dirty="0">
                <a:solidFill>
                  <a:srgbClr val="C00000"/>
                </a:solidFill>
                <a:latin typeface="微软雅黑" panose="020B0503020204020204" pitchFamily="34" charset="-122"/>
                <a:ea typeface="微软雅黑" panose="020B0503020204020204" pitchFamily="34" charset="-122"/>
              </a:rPr>
              <a:t>方法使得以太网交换机能够即插即用，不必人工进行</a:t>
            </a:r>
            <a:r>
              <a:rPr lang="zh-CN" altLang="en-US" b="1" dirty="0" smtClean="0">
                <a:solidFill>
                  <a:srgbClr val="C00000"/>
                </a:solidFill>
                <a:latin typeface="微软雅黑" panose="020B0503020204020204" pitchFamily="34" charset="-122"/>
                <a:ea typeface="微软雅黑" panose="020B0503020204020204" pitchFamily="34" charset="-122"/>
              </a:rPr>
              <a:t>配置。</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551137" y="620443"/>
            <a:ext cx="40318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交换机自学习和转发帧的步骤归纳</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559688" y="1078925"/>
            <a:ext cx="7472852" cy="3274130"/>
            <a:chOff x="453492" y="1003987"/>
            <a:chExt cx="8369232" cy="3666867"/>
          </a:xfrm>
        </p:grpSpPr>
        <p:sp>
          <p:nvSpPr>
            <p:cNvPr id="58" name="矩形 57"/>
            <p:cNvSpPr/>
            <p:nvPr/>
          </p:nvSpPr>
          <p:spPr>
            <a:xfrm>
              <a:off x="2658520" y="1300549"/>
              <a:ext cx="1503099" cy="407773"/>
            </a:xfrm>
            <a:prstGeom prst="rect">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从接收的帧中取出</a:t>
              </a:r>
              <a:endParaRPr lang="en-US" altLang="zh-CN" sz="1000" b="1" dirty="0" smtClean="0">
                <a:solidFill>
                  <a:schemeClr val="tx1"/>
                </a:solidFill>
                <a:latin typeface="微软雅黑" panose="020B0503020204020204" pitchFamily="34" charset="-122"/>
                <a:ea typeface="微软雅黑" panose="020B0503020204020204" pitchFamily="34" charset="-122"/>
              </a:endParaRPr>
            </a:p>
            <a:p>
              <a:pPr algn="ctr"/>
              <a:r>
                <a:rPr lang="zh-CN" altLang="en-US" sz="1000" b="1" dirty="0" smtClean="0">
                  <a:solidFill>
                    <a:schemeClr val="tx1"/>
                  </a:solidFill>
                  <a:latin typeface="微软雅黑" panose="020B0503020204020204" pitchFamily="34" charset="-122"/>
                  <a:ea typeface="微软雅黑" panose="020B0503020204020204" pitchFamily="34" charset="-122"/>
                </a:rPr>
                <a:t>源地址</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9" name="流程图: 决策 58"/>
            <p:cNvSpPr/>
            <p:nvPr/>
          </p:nvSpPr>
          <p:spPr>
            <a:xfrm>
              <a:off x="2440064" y="2236572"/>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交换表中有该地址吗？</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0" name="矩形 59"/>
            <p:cNvSpPr/>
            <p:nvPr/>
          </p:nvSpPr>
          <p:spPr>
            <a:xfrm>
              <a:off x="2658519" y="3212748"/>
              <a:ext cx="1503100" cy="642552"/>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rgbClr val="C00000"/>
                  </a:solidFill>
                  <a:latin typeface="微软雅黑" panose="020B0503020204020204" pitchFamily="34" charset="-122"/>
                  <a:ea typeface="微软雅黑" panose="020B0503020204020204" pitchFamily="34" charset="-122"/>
                </a:rPr>
                <a:t>更新</a:t>
              </a:r>
              <a:r>
                <a:rPr lang="zh-CN" altLang="en-US" sz="1000" b="1" dirty="0" smtClean="0">
                  <a:solidFill>
                    <a:schemeClr val="tx1"/>
                  </a:solidFill>
                  <a:latin typeface="微软雅黑" panose="020B0503020204020204" pitchFamily="34" charset="-122"/>
                  <a:ea typeface="微软雅黑" panose="020B0503020204020204" pitchFamily="34" charset="-122"/>
                </a:rPr>
                <a:t>交换表中的该地址项</a:t>
              </a:r>
              <a:endParaRPr lang="en-US" altLang="zh-CN" sz="1000" b="1" dirty="0" smtClean="0">
                <a:solidFill>
                  <a:schemeClr val="tx1"/>
                </a:solidFill>
                <a:latin typeface="微软雅黑" panose="020B0503020204020204" pitchFamily="34" charset="-122"/>
                <a:ea typeface="微软雅黑" panose="020B0503020204020204" pitchFamily="34" charset="-122"/>
              </a:endParaRPr>
            </a:p>
            <a:p>
              <a:pPr algn="ctr"/>
              <a:r>
                <a:rPr lang="zh-CN" altLang="en-US" sz="1000" b="1" dirty="0">
                  <a:solidFill>
                    <a:schemeClr val="tx1"/>
                  </a:solidFill>
                  <a:latin typeface="微软雅黑" panose="020B0503020204020204" pitchFamily="34" charset="-122"/>
                  <a:ea typeface="微软雅黑" panose="020B0503020204020204" pitchFamily="34" charset="-122"/>
                </a:rPr>
                <a:t>（</a:t>
              </a:r>
              <a:r>
                <a:rPr lang="zh-CN" altLang="en-US" sz="1000" b="1" dirty="0" smtClean="0">
                  <a:solidFill>
                    <a:schemeClr val="tx1"/>
                  </a:solidFill>
                  <a:latin typeface="微软雅黑" panose="020B0503020204020204" pitchFamily="34" charset="-122"/>
                  <a:ea typeface="微软雅黑" panose="020B0503020204020204" pitchFamily="34" charset="-122"/>
                </a:rPr>
                <a:t>接口和有效时间</a:t>
              </a:r>
              <a:r>
                <a:rPr lang="zh-CN" altLang="en-US" sz="1000" b="1" dirty="0">
                  <a:solidFill>
                    <a:schemeClr val="tx1"/>
                  </a:solidFill>
                  <a:latin typeface="微软雅黑" panose="020B0503020204020204" pitchFamily="34" charset="-122"/>
                  <a:ea typeface="微软雅黑" panose="020B0503020204020204" pitchFamily="34" charset="-122"/>
                </a:rPr>
                <a:t>）</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2" name="矩形 61"/>
            <p:cNvSpPr/>
            <p:nvPr/>
          </p:nvSpPr>
          <p:spPr>
            <a:xfrm>
              <a:off x="453492" y="2125362"/>
              <a:ext cx="1560658" cy="691977"/>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将该地址</a:t>
              </a:r>
              <a:r>
                <a:rPr lang="zh-CN" altLang="en-US" sz="1000" b="1" dirty="0" smtClean="0">
                  <a:solidFill>
                    <a:srgbClr val="C00000"/>
                  </a:solidFill>
                  <a:latin typeface="微软雅黑" panose="020B0503020204020204" pitchFamily="34" charset="-122"/>
                  <a:ea typeface="微软雅黑" panose="020B0503020204020204" pitchFamily="34" charset="-122"/>
                </a:rPr>
                <a:t>加入</a:t>
              </a:r>
              <a:r>
                <a:rPr lang="zh-CN" altLang="en-US" sz="1000" b="1" dirty="0" smtClean="0">
                  <a:solidFill>
                    <a:schemeClr val="tx1"/>
                  </a:solidFill>
                  <a:latin typeface="微软雅黑" panose="020B0503020204020204" pitchFamily="34" charset="-122"/>
                  <a:ea typeface="微软雅黑" panose="020B0503020204020204" pitchFamily="34" charset="-122"/>
                </a:rPr>
                <a:t>交换表</a:t>
              </a:r>
              <a:endParaRPr lang="en-US" altLang="zh-CN" sz="1000" b="1" dirty="0" smtClean="0">
                <a:solidFill>
                  <a:schemeClr val="tx1"/>
                </a:solidFill>
                <a:latin typeface="微软雅黑" panose="020B0503020204020204" pitchFamily="34" charset="-122"/>
                <a:ea typeface="微软雅黑" panose="020B0503020204020204" pitchFamily="34" charset="-122"/>
              </a:endParaRPr>
            </a:p>
            <a:p>
              <a:pPr algn="ctr"/>
              <a:r>
                <a:rPr lang="zh-CN" altLang="en-US" sz="1000" b="1" dirty="0" smtClean="0">
                  <a:solidFill>
                    <a:schemeClr val="tx1"/>
                  </a:solidFill>
                  <a:latin typeface="微软雅黑" panose="020B0503020204020204" pitchFamily="34" charset="-122"/>
                  <a:ea typeface="微软雅黑" panose="020B0503020204020204" pitchFamily="34" charset="-122"/>
                </a:rPr>
                <a:t>（地址、接口和有效时间</a:t>
              </a:r>
              <a:r>
                <a:rPr lang="zh-CN" altLang="en-US" sz="1000" b="1" dirty="0">
                  <a:solidFill>
                    <a:schemeClr val="tx1"/>
                  </a:solidFill>
                  <a:latin typeface="微软雅黑" panose="020B0503020204020204" pitchFamily="34" charset="-122"/>
                  <a:ea typeface="微软雅黑" panose="020B0503020204020204" pitchFamily="34" charset="-122"/>
                </a:rPr>
                <a:t>）</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3" name="矩形 62"/>
            <p:cNvSpPr/>
            <p:nvPr/>
          </p:nvSpPr>
          <p:spPr>
            <a:xfrm>
              <a:off x="5124992" y="1303640"/>
              <a:ext cx="1503099" cy="407773"/>
            </a:xfrm>
            <a:prstGeom prst="rect">
              <a:avLst/>
            </a:prstGeom>
            <a:solidFill>
              <a:srgbClr val="CC00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bg1"/>
                  </a:solidFill>
                  <a:latin typeface="微软雅黑" panose="020B0503020204020204" pitchFamily="34" charset="-122"/>
                  <a:ea typeface="微软雅黑" panose="020B0503020204020204" pitchFamily="34" charset="-122"/>
                </a:rPr>
                <a:t>从接收的帧中取出</a:t>
              </a:r>
              <a:endParaRPr lang="en-US" altLang="zh-CN" sz="10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000" b="1" dirty="0" smtClean="0">
                  <a:solidFill>
                    <a:schemeClr val="bg1"/>
                  </a:solidFill>
                  <a:latin typeface="微软雅黑" panose="020B0503020204020204" pitchFamily="34" charset="-122"/>
                  <a:ea typeface="微软雅黑" panose="020B0503020204020204" pitchFamily="34" charset="-122"/>
                </a:rPr>
                <a:t>目的地址</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64" name="流程图: 决策 63"/>
            <p:cNvSpPr/>
            <p:nvPr/>
          </p:nvSpPr>
          <p:spPr>
            <a:xfrm>
              <a:off x="4906536" y="1952367"/>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交换表中有该地址吗？</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5" name="矩形 64"/>
            <p:cNvSpPr/>
            <p:nvPr/>
          </p:nvSpPr>
          <p:spPr>
            <a:xfrm>
              <a:off x="7217256" y="2916192"/>
              <a:ext cx="89098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向指定接口转发</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6" name="矩形 65"/>
            <p:cNvSpPr/>
            <p:nvPr/>
          </p:nvSpPr>
          <p:spPr>
            <a:xfrm>
              <a:off x="7217256" y="1983259"/>
              <a:ext cx="160546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向</a:t>
              </a:r>
              <a:r>
                <a:rPr lang="zh-CN" altLang="en-US" sz="1000" b="1" dirty="0">
                  <a:solidFill>
                    <a:schemeClr val="tx1"/>
                  </a:solidFill>
                  <a:latin typeface="微软雅黑" panose="020B0503020204020204" pitchFamily="34" charset="-122"/>
                  <a:ea typeface="微软雅黑" panose="020B0503020204020204" pitchFamily="34" charset="-122"/>
                </a:rPr>
                <a:t>所有其他</a:t>
              </a:r>
              <a:r>
                <a:rPr lang="zh-CN" altLang="en-US" sz="1000" b="1" dirty="0" smtClean="0">
                  <a:solidFill>
                    <a:schemeClr val="tx1"/>
                  </a:solidFill>
                  <a:latin typeface="微软雅黑" panose="020B0503020204020204" pitchFamily="34" charset="-122"/>
                  <a:ea typeface="微软雅黑" panose="020B0503020204020204" pitchFamily="34" charset="-122"/>
                </a:rPr>
                <a:t>接口</a:t>
              </a:r>
              <a:r>
                <a:rPr lang="zh-CN" altLang="en-US" sz="1000" b="1" dirty="0">
                  <a:solidFill>
                    <a:schemeClr val="tx1"/>
                  </a:solidFill>
                  <a:latin typeface="微软雅黑" panose="020B0503020204020204" pitchFamily="34" charset="-122"/>
                  <a:ea typeface="微软雅黑" panose="020B0503020204020204" pitchFamily="34" charset="-122"/>
                </a:rPr>
                <a:t>转发</a:t>
              </a:r>
              <a:r>
                <a:rPr lang="zh-CN" altLang="en-US" sz="1000" b="1" dirty="0" smtClean="0">
                  <a:solidFill>
                    <a:schemeClr val="tx1"/>
                  </a:solidFill>
                  <a:latin typeface="微软雅黑" panose="020B0503020204020204" pitchFamily="34" charset="-122"/>
                  <a:ea typeface="微软雅黑" panose="020B0503020204020204" pitchFamily="34" charset="-122"/>
                </a:rPr>
                <a:t>（</a:t>
              </a:r>
              <a:r>
                <a:rPr lang="zh-CN" altLang="en-US" sz="1000" b="1" dirty="0">
                  <a:solidFill>
                    <a:schemeClr val="tx1"/>
                  </a:solidFill>
                  <a:latin typeface="微软雅黑" panose="020B0503020204020204" pitchFamily="34" charset="-122"/>
                  <a:ea typeface="微软雅黑" panose="020B0503020204020204" pitchFamily="34" charset="-122"/>
                </a:rPr>
                <a:t>进入的接口除外</a:t>
              </a:r>
              <a:r>
                <a:rPr lang="zh-CN" altLang="en-US" sz="1000" b="1" dirty="0" smtClean="0">
                  <a:solidFill>
                    <a:schemeClr val="tx1"/>
                  </a:solidFill>
                  <a:latin typeface="微软雅黑" panose="020B0503020204020204" pitchFamily="34" charset="-122"/>
                  <a:ea typeface="微软雅黑" panose="020B0503020204020204" pitchFamily="34" charset="-122"/>
                </a:rPr>
                <a:t>）</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7" name="流程图: 决策 66"/>
            <p:cNvSpPr/>
            <p:nvPr/>
          </p:nvSpPr>
          <p:spPr>
            <a:xfrm>
              <a:off x="4906536" y="2755553"/>
              <a:ext cx="1940010" cy="729050"/>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其接口与帧进入的接口相同吗？</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8" name="矩形 67"/>
            <p:cNvSpPr/>
            <p:nvPr/>
          </p:nvSpPr>
          <p:spPr>
            <a:xfrm>
              <a:off x="5124991" y="3781162"/>
              <a:ext cx="1503100" cy="407773"/>
            </a:xfrm>
            <a:prstGeom prst="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丢弃</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9" name="圆角矩形 68"/>
            <p:cNvSpPr/>
            <p:nvPr/>
          </p:nvSpPr>
          <p:spPr>
            <a:xfrm>
              <a:off x="887834" y="1300549"/>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开始</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71" name="圆角矩形 70"/>
            <p:cNvSpPr/>
            <p:nvPr/>
          </p:nvSpPr>
          <p:spPr>
            <a:xfrm>
              <a:off x="7873470" y="4263081"/>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结束</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72" name="直接箭头连接符 71"/>
            <p:cNvCxnSpPr>
              <a:stCxn id="58" idx="2"/>
              <a:endCxn id="59" idx="0"/>
            </p:cNvCxnSpPr>
            <p:nvPr/>
          </p:nvCxnSpPr>
          <p:spPr>
            <a:xfrm flipH="1">
              <a:off x="3410069" y="1708322"/>
              <a:ext cx="1" cy="52825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59" idx="2"/>
              <a:endCxn id="60" idx="0"/>
            </p:cNvCxnSpPr>
            <p:nvPr/>
          </p:nvCxnSpPr>
          <p:spPr>
            <a:xfrm>
              <a:off x="3410069" y="2706128"/>
              <a:ext cx="0" cy="50662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3" idx="2"/>
              <a:endCxn id="64" idx="0"/>
            </p:cNvCxnSpPr>
            <p:nvPr/>
          </p:nvCxnSpPr>
          <p:spPr>
            <a:xfrm flipH="1">
              <a:off x="5876541" y="1711413"/>
              <a:ext cx="1" cy="240954"/>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4" idx="2"/>
              <a:endCxn id="67" idx="0"/>
            </p:cNvCxnSpPr>
            <p:nvPr/>
          </p:nvCxnSpPr>
          <p:spPr>
            <a:xfrm>
              <a:off x="5876541" y="2421923"/>
              <a:ext cx="0" cy="33363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7" idx="2"/>
              <a:endCxn id="68" idx="0"/>
            </p:cNvCxnSpPr>
            <p:nvPr/>
          </p:nvCxnSpPr>
          <p:spPr>
            <a:xfrm>
              <a:off x="5876541" y="3484603"/>
              <a:ext cx="0" cy="29655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59" idx="1"/>
              <a:endCxn id="62" idx="3"/>
            </p:cNvCxnSpPr>
            <p:nvPr/>
          </p:nvCxnSpPr>
          <p:spPr>
            <a:xfrm flipH="1">
              <a:off x="2014150" y="2471350"/>
              <a:ext cx="42591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4" idx="3"/>
              <a:endCxn id="66" idx="1"/>
            </p:cNvCxnSpPr>
            <p:nvPr/>
          </p:nvCxnSpPr>
          <p:spPr>
            <a:xfrm>
              <a:off x="6846546" y="2187145"/>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67" idx="3"/>
              <a:endCxn id="65" idx="1"/>
            </p:cNvCxnSpPr>
            <p:nvPr/>
          </p:nvCxnSpPr>
          <p:spPr>
            <a:xfrm>
              <a:off x="6846546" y="3120078"/>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69" idx="3"/>
              <a:endCxn id="58" idx="1"/>
            </p:cNvCxnSpPr>
            <p:nvPr/>
          </p:nvCxnSpPr>
          <p:spPr>
            <a:xfrm>
              <a:off x="1802234" y="1504436"/>
              <a:ext cx="856286" cy="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60" idx="2"/>
            </p:cNvCxnSpPr>
            <p:nvPr/>
          </p:nvCxnSpPr>
          <p:spPr>
            <a:xfrm>
              <a:off x="3410069" y="3855300"/>
              <a:ext cx="0" cy="40778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62" idx="2"/>
            </p:cNvCxnSpPr>
            <p:nvPr/>
          </p:nvCxnSpPr>
          <p:spPr>
            <a:xfrm>
              <a:off x="1233821" y="2817339"/>
              <a:ext cx="0" cy="1445742"/>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221464" y="4263081"/>
              <a:ext cx="3321249"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4542713" y="1013253"/>
              <a:ext cx="0" cy="3249829"/>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542713" y="1013253"/>
              <a:ext cx="1333830"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endCxn id="63" idx="0"/>
            </p:cNvCxnSpPr>
            <p:nvPr/>
          </p:nvCxnSpPr>
          <p:spPr>
            <a:xfrm flipH="1">
              <a:off x="5876542" y="1003987"/>
              <a:ext cx="1" cy="299653"/>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8516025" y="2391032"/>
              <a:ext cx="0" cy="187204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6641355" y="3985047"/>
              <a:ext cx="187467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8120601" y="3120079"/>
              <a:ext cx="39542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0" name="Rectangle 24"/>
            <p:cNvSpPr>
              <a:spLocks noChangeArrowheads="1"/>
            </p:cNvSpPr>
            <p:nvPr/>
          </p:nvSpPr>
          <p:spPr bwMode="auto">
            <a:xfrm>
              <a:off x="2984438" y="2718477"/>
              <a:ext cx="348287" cy="272883"/>
            </a:xfrm>
            <a:prstGeom prst="rect">
              <a:avLst/>
            </a:prstGeom>
            <a:solidFill>
              <a:srgbClr val="3333FF"/>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anose="020B0503020204020204" pitchFamily="34" charset="-122"/>
                  <a:ea typeface="微软雅黑" panose="020B0503020204020204" pitchFamily="34" charset="-122"/>
                </a:rPr>
                <a:t>有</a:t>
              </a:r>
              <a:endParaRPr kumimoji="1"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91" name="Rectangle 24"/>
            <p:cNvSpPr>
              <a:spLocks noChangeArrowheads="1"/>
            </p:cNvSpPr>
            <p:nvPr/>
          </p:nvSpPr>
          <p:spPr bwMode="auto">
            <a:xfrm>
              <a:off x="2138022" y="2104968"/>
              <a:ext cx="348287" cy="272883"/>
            </a:xfrm>
            <a:prstGeom prst="rect">
              <a:avLst/>
            </a:prstGeom>
            <a:solidFill>
              <a:srgbClr val="FFFF00"/>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latin typeface="微软雅黑" panose="020B0503020204020204" pitchFamily="34" charset="-122"/>
                  <a:ea typeface="微软雅黑" panose="020B0503020204020204" pitchFamily="34" charset="-122"/>
                </a:rPr>
                <a:t>无</a:t>
              </a:r>
              <a:endParaRPr kumimoji="1" lang="en-US" altLang="zh-CN" sz="1000" b="1" dirty="0">
                <a:latin typeface="微软雅黑" panose="020B0503020204020204" pitchFamily="34" charset="-122"/>
                <a:ea typeface="微软雅黑" panose="020B0503020204020204" pitchFamily="34" charset="-122"/>
              </a:endParaRPr>
            </a:p>
          </p:txBody>
        </p:sp>
        <p:sp>
          <p:nvSpPr>
            <p:cNvPr id="92" name="Rectangle 24"/>
            <p:cNvSpPr>
              <a:spLocks noChangeArrowheads="1"/>
            </p:cNvSpPr>
            <p:nvPr/>
          </p:nvSpPr>
          <p:spPr bwMode="auto">
            <a:xfrm>
              <a:off x="6828828" y="1847946"/>
              <a:ext cx="348287" cy="272883"/>
            </a:xfrm>
            <a:prstGeom prst="rect">
              <a:avLst/>
            </a:prstGeom>
            <a:solidFill>
              <a:srgbClr val="FFFF00"/>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latin typeface="微软雅黑" panose="020B0503020204020204" pitchFamily="34" charset="-122"/>
                  <a:ea typeface="微软雅黑" panose="020B0503020204020204" pitchFamily="34" charset="-122"/>
                </a:rPr>
                <a:t>无</a:t>
              </a:r>
              <a:endParaRPr kumimoji="1" lang="en-US" altLang="zh-CN" sz="1000" b="1" dirty="0">
                <a:latin typeface="微软雅黑" panose="020B0503020204020204" pitchFamily="34" charset="-122"/>
                <a:ea typeface="微软雅黑" panose="020B0503020204020204" pitchFamily="34" charset="-122"/>
              </a:endParaRPr>
            </a:p>
          </p:txBody>
        </p:sp>
        <p:sp>
          <p:nvSpPr>
            <p:cNvPr id="93" name="Rectangle 24"/>
            <p:cNvSpPr>
              <a:spLocks noChangeArrowheads="1"/>
            </p:cNvSpPr>
            <p:nvPr/>
          </p:nvSpPr>
          <p:spPr bwMode="auto">
            <a:xfrm>
              <a:off x="5438554" y="2418207"/>
              <a:ext cx="348287" cy="272883"/>
            </a:xfrm>
            <a:prstGeom prst="rect">
              <a:avLst/>
            </a:prstGeom>
            <a:solidFill>
              <a:srgbClr val="3333FF"/>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anose="020B0503020204020204" pitchFamily="34" charset="-122"/>
                  <a:ea typeface="微软雅黑" panose="020B0503020204020204" pitchFamily="34" charset="-122"/>
                </a:rPr>
                <a:t>有</a:t>
              </a:r>
              <a:endParaRPr kumimoji="1"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94" name="Rectangle 24"/>
            <p:cNvSpPr>
              <a:spLocks noChangeArrowheads="1"/>
            </p:cNvSpPr>
            <p:nvPr/>
          </p:nvSpPr>
          <p:spPr bwMode="auto">
            <a:xfrm>
              <a:off x="5304956" y="3463592"/>
              <a:ext cx="491910" cy="272883"/>
            </a:xfrm>
            <a:prstGeom prst="rect">
              <a:avLst/>
            </a:prstGeom>
            <a:solidFill>
              <a:srgbClr val="3333FF"/>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solidFill>
                    <a:schemeClr val="bg1"/>
                  </a:solidFill>
                  <a:latin typeface="微软雅黑" panose="020B0503020204020204" pitchFamily="34" charset="-122"/>
                  <a:ea typeface="微软雅黑" panose="020B0503020204020204" pitchFamily="34" charset="-122"/>
                </a:rPr>
                <a:t>相同</a:t>
              </a:r>
              <a:endParaRPr kumimoji="1"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95" name="Rectangle 24"/>
            <p:cNvSpPr>
              <a:spLocks noChangeArrowheads="1"/>
            </p:cNvSpPr>
            <p:nvPr/>
          </p:nvSpPr>
          <p:spPr bwMode="auto">
            <a:xfrm>
              <a:off x="6736517" y="2758017"/>
              <a:ext cx="491910" cy="272883"/>
            </a:xfrm>
            <a:prstGeom prst="rect">
              <a:avLst/>
            </a:prstGeom>
            <a:solidFill>
              <a:srgbClr val="FFFF00"/>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latin typeface="微软雅黑" panose="020B0503020204020204" pitchFamily="34" charset="-122"/>
                  <a:ea typeface="微软雅黑" panose="020B0503020204020204" pitchFamily="34" charset="-122"/>
                </a:rPr>
                <a:t>不同</a:t>
              </a:r>
              <a:endParaRPr kumimoji="1" lang="en-US" altLang="zh-CN" sz="10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299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2 </a:t>
            </a:r>
            <a:r>
              <a:rPr lang="zh-CN" altLang="en-US" sz="2000" b="1" dirty="0" smtClean="0">
                <a:solidFill>
                  <a:schemeClr val="bg1"/>
                </a:solidFill>
                <a:latin typeface="微软雅黑" panose="020B0503020204020204" pitchFamily="34" charset="-122"/>
                <a:ea typeface="微软雅黑" panose="020B0503020204020204" pitchFamily="34" charset="-122"/>
              </a:rPr>
              <a:t>台以太网交换机互连</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3704586" y="1637522"/>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4279"/>
            <a:ext cx="3159985" cy="2358340"/>
            <a:chOff x="5467217" y="1688855"/>
            <a:chExt cx="3159985" cy="2358340"/>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94" name="组合 57"/>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5" name="组合 58"/>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6" name="组合 61"/>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7" name="组合 64"/>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3"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a:t>
                </a:r>
                <a:r>
                  <a:rPr kumimoji="1" lang="zh-CN" altLang="en-US" sz="105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9"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07" name="组合 61"/>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3" name="组合 2"/>
          <p:cNvGrpSpPr/>
          <p:nvPr/>
        </p:nvGrpSpPr>
        <p:grpSpPr>
          <a:xfrm>
            <a:off x="683505" y="1164279"/>
            <a:ext cx="3193184" cy="2358340"/>
            <a:chOff x="893574" y="1688855"/>
            <a:chExt cx="3193184" cy="2358340"/>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8"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a:t>
                </a:r>
                <a:r>
                  <a:rPr kumimoji="1" lang="zh-CN" altLang="en-US" sz="105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6" name="组合 61"/>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sp>
        <p:nvSpPr>
          <p:cNvPr id="10" name="矩形 9"/>
          <p:cNvSpPr/>
          <p:nvPr/>
        </p:nvSpPr>
        <p:spPr>
          <a:xfrm>
            <a:off x="1582778" y="3639245"/>
            <a:ext cx="6521672" cy="707886"/>
          </a:xfrm>
          <a:prstGeom prst="rect">
            <a:avLst/>
          </a:prstGeom>
        </p:spPr>
        <p:txBody>
          <a:bodyPr wrap="square">
            <a:spAutoFit/>
          </a:bodyPr>
          <a:lstStyle/>
          <a:p>
            <a:pPr>
              <a:lnSpc>
                <a:spcPts val="2400"/>
              </a:lnSpc>
            </a:pPr>
            <a:r>
              <a:rPr lang="zh-CN" altLang="en-US" sz="1600" b="1" dirty="0" smtClean="0">
                <a:latin typeface="微软雅黑" panose="020B0503020204020204" pitchFamily="34" charset="-122"/>
                <a:ea typeface="微软雅黑" panose="020B0503020204020204" pitchFamily="34" charset="-122"/>
              </a:rPr>
              <a:t>假设</a:t>
            </a:r>
            <a:r>
              <a:rPr lang="zh-CN" altLang="en-US" sz="1600" b="1" dirty="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B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en-US" altLang="zh-CN" sz="1600" b="1" dirty="0" smtClean="0">
                <a:latin typeface="微软雅黑" panose="020B0503020204020204" pitchFamily="34" charset="-122"/>
                <a:ea typeface="微软雅黑" panose="020B0503020204020204" pitchFamily="34" charset="-122"/>
              </a:rPr>
              <a:t>C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zh-CN" altLang="en-US" sz="1600" b="1" dirty="0" smtClean="0">
                <a:latin typeface="微软雅黑" panose="020B0503020204020204" pitchFamily="34" charset="-122"/>
                <a:ea typeface="微软雅黑" panose="020B0503020204020204" pitchFamily="34" charset="-122"/>
              </a:rPr>
              <a:t>。</a:t>
            </a:r>
            <a:endParaRPr lang="en-US" altLang="zh-CN" sz="1600" b="1" dirty="0" smtClean="0">
              <a:latin typeface="微软雅黑" panose="020B0503020204020204" pitchFamily="34" charset="-122"/>
              <a:ea typeface="微软雅黑" panose="020B0503020204020204" pitchFamily="34" charset="-122"/>
            </a:endParaRPr>
          </a:p>
          <a:p>
            <a:pPr>
              <a:lnSpc>
                <a:spcPts val="2400"/>
              </a:lnSpc>
            </a:pPr>
            <a:r>
              <a:rPr lang="zh-CN" altLang="en-US" sz="1600" b="1" dirty="0" smtClean="0">
                <a:solidFill>
                  <a:srgbClr val="0000FF"/>
                </a:solidFill>
                <a:latin typeface="微软雅黑" panose="020B0503020204020204" pitchFamily="34" charset="-122"/>
                <a:ea typeface="微软雅黑" panose="020B0503020204020204" pitchFamily="34" charset="-122"/>
              </a:rPr>
              <a:t>请分析：</a:t>
            </a:r>
            <a:r>
              <a:rPr lang="zh-CN" altLang="en-US" sz="1600" b="1" dirty="0" smtClean="0">
                <a:latin typeface="微软雅黑" panose="020B0503020204020204" pitchFamily="34" charset="-122"/>
                <a:ea typeface="微软雅黑" panose="020B0503020204020204" pitchFamily="34" charset="-122"/>
              </a:rPr>
              <a:t>此时</a:t>
            </a:r>
            <a:r>
              <a:rPr lang="zh-CN" altLang="en-US" sz="1600" b="1" dirty="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S1 </a:t>
            </a:r>
            <a:r>
              <a:rPr lang="zh-CN" altLang="en-US" sz="1600" b="1" dirty="0" smtClean="0">
                <a:latin typeface="微软雅黑" panose="020B0503020204020204" pitchFamily="34" charset="-122"/>
                <a:ea typeface="微软雅黑" panose="020B0503020204020204" pitchFamily="34" charset="-122"/>
              </a:rPr>
              <a:t>和 </a:t>
            </a:r>
            <a:r>
              <a:rPr lang="en-US" altLang="zh-CN" sz="1600" b="1" dirty="0" smtClean="0">
                <a:latin typeface="微软雅黑" panose="020B0503020204020204" pitchFamily="34" charset="-122"/>
                <a:ea typeface="微软雅黑" panose="020B0503020204020204" pitchFamily="34" charset="-122"/>
              </a:rPr>
              <a:t>S2 </a:t>
            </a:r>
            <a:r>
              <a:rPr lang="zh-CN" altLang="en-US" sz="1600" b="1" dirty="0" smtClean="0">
                <a:latin typeface="微软雅黑" panose="020B0503020204020204" pitchFamily="34" charset="-122"/>
                <a:ea typeface="微软雅黑" panose="020B0503020204020204" pitchFamily="34" charset="-122"/>
              </a:rPr>
              <a:t>的</a:t>
            </a:r>
            <a:r>
              <a:rPr lang="zh-CN" altLang="en-US" sz="1600" b="1" dirty="0">
                <a:latin typeface="微软雅黑" panose="020B0503020204020204" pitchFamily="34" charset="-122"/>
                <a:ea typeface="微软雅黑" panose="020B0503020204020204" pitchFamily="34" charset="-122"/>
              </a:rPr>
              <a:t>交换表内容分别是什么？</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2 </a:t>
            </a:r>
            <a:r>
              <a:rPr lang="zh-CN" altLang="en-US" sz="2000" b="1" dirty="0" smtClean="0">
                <a:solidFill>
                  <a:schemeClr val="bg1"/>
                </a:solidFill>
                <a:latin typeface="微软雅黑" panose="020B0503020204020204" pitchFamily="34" charset="-122"/>
                <a:ea typeface="微软雅黑" panose="020B0503020204020204" pitchFamily="34" charset="-122"/>
              </a:rPr>
              <a:t>台以太网交换机互连</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9" name="圆角矩形 128"/>
          <p:cNvSpPr/>
          <p:nvPr/>
        </p:nvSpPr>
        <p:spPr>
          <a:xfrm>
            <a:off x="502919" y="107875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0" name="直接连接符 129"/>
          <p:cNvCxnSpPr/>
          <p:nvPr/>
        </p:nvCxnSpPr>
        <p:spPr>
          <a:xfrm>
            <a:off x="3704586" y="163843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5306576" y="1156881"/>
            <a:ext cx="3159985" cy="2366653"/>
            <a:chOff x="5467217" y="1680542"/>
            <a:chExt cx="3159985" cy="2366653"/>
          </a:xfrm>
        </p:grpSpPr>
        <p:sp>
          <p:nvSpPr>
            <p:cNvPr id="132" name="矩形 131"/>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33" name="直接连接符 132"/>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138"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139" name="组合 57"/>
            <p:cNvGrpSpPr/>
            <p:nvPr/>
          </p:nvGrpSpPr>
          <p:grpSpPr bwMode="auto">
            <a:xfrm>
              <a:off x="7460289" y="2022721"/>
              <a:ext cx="277321" cy="274434"/>
              <a:chOff x="2255844" y="1268760"/>
              <a:chExt cx="360915" cy="356296"/>
            </a:xfrm>
          </p:grpSpPr>
          <p:sp>
            <p:nvSpPr>
              <p:cNvPr id="172" name="矩形 171"/>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73"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40" name="组合 58"/>
            <p:cNvGrpSpPr/>
            <p:nvPr/>
          </p:nvGrpSpPr>
          <p:grpSpPr bwMode="auto">
            <a:xfrm>
              <a:off x="7469432" y="2586633"/>
              <a:ext cx="277321" cy="274434"/>
              <a:chOff x="2267744" y="1280668"/>
              <a:chExt cx="360915" cy="357388"/>
            </a:xfrm>
          </p:grpSpPr>
          <p:sp>
            <p:nvSpPr>
              <p:cNvPr id="170" name="矩形 16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71"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41" name="组合 61"/>
            <p:cNvGrpSpPr/>
            <p:nvPr/>
          </p:nvGrpSpPr>
          <p:grpSpPr bwMode="auto">
            <a:xfrm>
              <a:off x="7440312" y="3664535"/>
              <a:ext cx="277321" cy="274434"/>
              <a:chOff x="2244074" y="1280668"/>
              <a:chExt cx="358931" cy="357388"/>
            </a:xfrm>
          </p:grpSpPr>
          <p:sp>
            <p:nvSpPr>
              <p:cNvPr id="168" name="矩形 16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6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42" name="组合 64"/>
            <p:cNvGrpSpPr/>
            <p:nvPr/>
          </p:nvGrpSpPr>
          <p:grpSpPr bwMode="auto">
            <a:xfrm>
              <a:off x="7449456" y="3100624"/>
              <a:ext cx="277321" cy="274434"/>
              <a:chOff x="2255909" y="1268760"/>
              <a:chExt cx="358931" cy="355702"/>
            </a:xfrm>
          </p:grpSpPr>
          <p:sp>
            <p:nvSpPr>
              <p:cNvPr id="166" name="矩形 165"/>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67"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143"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144"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45" name="组合 144"/>
            <p:cNvGrpSpPr/>
            <p:nvPr/>
          </p:nvGrpSpPr>
          <p:grpSpPr>
            <a:xfrm>
              <a:off x="5567372" y="2255290"/>
              <a:ext cx="1968560" cy="1377898"/>
              <a:chOff x="1976244" y="2283000"/>
              <a:chExt cx="1968560" cy="1377898"/>
            </a:xfrm>
          </p:grpSpPr>
          <p:sp>
            <p:nvSpPr>
              <p:cNvPr id="157"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8"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a:t>
                </a:r>
                <a:r>
                  <a:rPr kumimoji="1" lang="zh-CN" altLang="en-US" sz="105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159" name="Line 50"/>
              <p:cNvSpPr>
                <a:spLocks noChangeShapeType="1"/>
              </p:cNvSpPr>
              <p:nvPr/>
            </p:nvSpPr>
            <p:spPr bwMode="auto">
              <a:xfrm>
                <a:off x="2745876"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0" name="Line 45"/>
              <p:cNvSpPr>
                <a:spLocks noChangeShapeType="1"/>
              </p:cNvSpPr>
              <p:nvPr/>
            </p:nvSpPr>
            <p:spPr bwMode="auto">
              <a:xfrm>
                <a:off x="1976244"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1" name="Line 46"/>
              <p:cNvSpPr>
                <a:spLocks noChangeShapeType="1"/>
              </p:cNvSpPr>
              <p:nvPr/>
            </p:nvSpPr>
            <p:spPr bwMode="auto">
              <a:xfrm>
                <a:off x="1976244"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2" name="Line 47"/>
              <p:cNvSpPr>
                <a:spLocks noChangeShapeType="1"/>
              </p:cNvSpPr>
              <p:nvPr/>
            </p:nvSpPr>
            <p:spPr bwMode="auto">
              <a:xfrm>
                <a:off x="1976244"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3" name="Line 66"/>
              <p:cNvSpPr>
                <a:spLocks noChangeShapeType="1"/>
              </p:cNvSpPr>
              <p:nvPr/>
            </p:nvSpPr>
            <p:spPr bwMode="auto">
              <a:xfrm>
                <a:off x="1976244"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4"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165" name="Line 50"/>
              <p:cNvSpPr>
                <a:spLocks noChangeShapeType="1"/>
              </p:cNvSpPr>
              <p:nvPr/>
            </p:nvSpPr>
            <p:spPr bwMode="auto">
              <a:xfrm>
                <a:off x="3198295"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46"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4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51" name="组合 61"/>
            <p:cNvGrpSpPr/>
            <p:nvPr/>
          </p:nvGrpSpPr>
          <p:grpSpPr bwMode="auto">
            <a:xfrm>
              <a:off x="5467219" y="2034606"/>
              <a:ext cx="277321" cy="274434"/>
              <a:chOff x="2244074" y="1280668"/>
              <a:chExt cx="358931" cy="357388"/>
            </a:xfrm>
          </p:grpSpPr>
          <p:sp>
            <p:nvSpPr>
              <p:cNvPr id="155" name="矩形 15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56"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52" name="组合 61"/>
            <p:cNvGrpSpPr/>
            <p:nvPr/>
          </p:nvGrpSpPr>
          <p:grpSpPr bwMode="auto">
            <a:xfrm>
              <a:off x="5467217" y="3696386"/>
              <a:ext cx="277321" cy="274434"/>
              <a:chOff x="2244078" y="1280673"/>
              <a:chExt cx="358932" cy="357390"/>
            </a:xfrm>
          </p:grpSpPr>
          <p:sp>
            <p:nvSpPr>
              <p:cNvPr id="153" name="矩形 15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54"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174" name="组合 173"/>
          <p:cNvGrpSpPr/>
          <p:nvPr/>
        </p:nvGrpSpPr>
        <p:grpSpPr>
          <a:xfrm>
            <a:off x="683505" y="1156881"/>
            <a:ext cx="3193184" cy="2366653"/>
            <a:chOff x="893574" y="1680542"/>
            <a:chExt cx="3193184" cy="2366653"/>
          </a:xfrm>
        </p:grpSpPr>
        <p:sp>
          <p:nvSpPr>
            <p:cNvPr id="175" name="矩形 17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76" name="直接连接符 17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18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82" name="组合 57"/>
            <p:cNvGrpSpPr/>
            <p:nvPr/>
          </p:nvGrpSpPr>
          <p:grpSpPr bwMode="auto">
            <a:xfrm>
              <a:off x="1812824" y="2022721"/>
              <a:ext cx="277321" cy="274434"/>
              <a:chOff x="2255844" y="1268760"/>
              <a:chExt cx="360915" cy="356296"/>
            </a:xfrm>
          </p:grpSpPr>
          <p:sp>
            <p:nvSpPr>
              <p:cNvPr id="215" name="矩形 214"/>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16"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83" name="组合 58"/>
            <p:cNvGrpSpPr/>
            <p:nvPr/>
          </p:nvGrpSpPr>
          <p:grpSpPr bwMode="auto">
            <a:xfrm>
              <a:off x="1821967" y="2586633"/>
              <a:ext cx="277321" cy="274434"/>
              <a:chOff x="2267744" y="1280668"/>
              <a:chExt cx="360915" cy="357388"/>
            </a:xfrm>
          </p:grpSpPr>
          <p:sp>
            <p:nvSpPr>
              <p:cNvPr id="213" name="矩形 21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14"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84" name="组合 61"/>
            <p:cNvGrpSpPr/>
            <p:nvPr/>
          </p:nvGrpSpPr>
          <p:grpSpPr bwMode="auto">
            <a:xfrm>
              <a:off x="1792847" y="3664535"/>
              <a:ext cx="277321" cy="274434"/>
              <a:chOff x="2244074" y="1280668"/>
              <a:chExt cx="358931" cy="357388"/>
            </a:xfrm>
          </p:grpSpPr>
          <p:sp>
            <p:nvSpPr>
              <p:cNvPr id="211" name="矩形 21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12"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85" name="组合 64"/>
            <p:cNvGrpSpPr/>
            <p:nvPr/>
          </p:nvGrpSpPr>
          <p:grpSpPr bwMode="auto">
            <a:xfrm>
              <a:off x="1801991" y="3100624"/>
              <a:ext cx="277321" cy="274434"/>
              <a:chOff x="2255909" y="1268760"/>
              <a:chExt cx="358931" cy="355702"/>
            </a:xfrm>
          </p:grpSpPr>
          <p:sp>
            <p:nvSpPr>
              <p:cNvPr id="209" name="矩形 20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10"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186"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187"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88" name="组合 187"/>
            <p:cNvGrpSpPr/>
            <p:nvPr/>
          </p:nvGrpSpPr>
          <p:grpSpPr>
            <a:xfrm>
              <a:off x="2140853" y="2255290"/>
              <a:ext cx="1945905" cy="1377898"/>
              <a:chOff x="2208968" y="2283000"/>
              <a:chExt cx="1945905" cy="1377898"/>
            </a:xfrm>
          </p:grpSpPr>
          <p:sp>
            <p:nvSpPr>
              <p:cNvPr id="200"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01"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a:t>
                </a:r>
                <a:r>
                  <a:rPr kumimoji="1" lang="zh-CN" altLang="en-US" sz="105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20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3"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4"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5"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6"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7"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208"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89"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94" name="组合 61"/>
            <p:cNvGrpSpPr/>
            <p:nvPr/>
          </p:nvGrpSpPr>
          <p:grpSpPr bwMode="auto">
            <a:xfrm>
              <a:off x="3785096" y="2034606"/>
              <a:ext cx="277321" cy="274434"/>
              <a:chOff x="2244074" y="1280668"/>
              <a:chExt cx="358931" cy="357388"/>
            </a:xfrm>
          </p:grpSpPr>
          <p:sp>
            <p:nvSpPr>
              <p:cNvPr id="198" name="矩形 19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9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95" name="组合 61"/>
            <p:cNvGrpSpPr/>
            <p:nvPr/>
          </p:nvGrpSpPr>
          <p:grpSpPr bwMode="auto">
            <a:xfrm>
              <a:off x="3785094" y="3696386"/>
              <a:ext cx="277321" cy="274434"/>
              <a:chOff x="2244078" y="1280673"/>
              <a:chExt cx="358932" cy="357390"/>
            </a:xfrm>
          </p:grpSpPr>
          <p:sp>
            <p:nvSpPr>
              <p:cNvPr id="196" name="矩形 19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97"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sp>
        <p:nvSpPr>
          <p:cNvPr id="217" name="矩形 216"/>
          <p:cNvSpPr/>
          <p:nvPr/>
        </p:nvSpPr>
        <p:spPr>
          <a:xfrm>
            <a:off x="1582778" y="3631958"/>
            <a:ext cx="6463942" cy="707886"/>
          </a:xfrm>
          <a:prstGeom prst="rect">
            <a:avLst/>
          </a:prstGeom>
        </p:spPr>
        <p:txBody>
          <a:bodyPr wrap="square">
            <a:spAutoFit/>
          </a:bodyPr>
          <a:lstStyle/>
          <a:p>
            <a:pPr>
              <a:lnSpc>
                <a:spcPts val="2400"/>
              </a:lnSpc>
            </a:pPr>
            <a:r>
              <a:rPr lang="zh-CN" altLang="en-US" sz="1600" b="1" dirty="0" smtClean="0">
                <a:latin typeface="微软雅黑" panose="020B0503020204020204" pitchFamily="34" charset="-122"/>
                <a:ea typeface="微软雅黑" panose="020B0503020204020204" pitchFamily="34" charset="-122"/>
              </a:rPr>
              <a:t>假设</a:t>
            </a:r>
            <a:r>
              <a:rPr lang="zh-CN" altLang="en-US" sz="1600" b="1" dirty="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B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en-US" altLang="zh-CN" sz="1600" b="1" dirty="0" smtClean="0">
                <a:latin typeface="微软雅黑" panose="020B0503020204020204" pitchFamily="34" charset="-122"/>
                <a:ea typeface="微软雅黑" panose="020B0503020204020204" pitchFamily="34" charset="-122"/>
              </a:rPr>
              <a:t>C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zh-CN" altLang="en-US" sz="1600" b="1" dirty="0" smtClean="0">
                <a:latin typeface="微软雅黑" panose="020B0503020204020204" pitchFamily="34" charset="-122"/>
                <a:ea typeface="微软雅黑" panose="020B0503020204020204" pitchFamily="34" charset="-122"/>
              </a:rPr>
              <a:t>。</a:t>
            </a:r>
            <a:endParaRPr lang="en-US" altLang="zh-CN" sz="1600" b="1" dirty="0" smtClean="0">
              <a:latin typeface="微软雅黑" panose="020B0503020204020204" pitchFamily="34" charset="-122"/>
              <a:ea typeface="微软雅黑" panose="020B0503020204020204" pitchFamily="34" charset="-122"/>
            </a:endParaRPr>
          </a:p>
          <a:p>
            <a:pPr>
              <a:lnSpc>
                <a:spcPts val="2400"/>
              </a:lnSpc>
            </a:pPr>
            <a:r>
              <a:rPr lang="zh-CN" altLang="en-US" sz="1600" b="1" dirty="0" smtClean="0">
                <a:solidFill>
                  <a:srgbClr val="0000FF"/>
                </a:solidFill>
                <a:latin typeface="微软雅黑" panose="020B0503020204020204" pitchFamily="34" charset="-122"/>
                <a:ea typeface="微软雅黑" panose="020B0503020204020204" pitchFamily="34" charset="-122"/>
              </a:rPr>
              <a:t>请分析：</a:t>
            </a:r>
            <a:r>
              <a:rPr lang="zh-CN" altLang="en-US" sz="1600" b="1" dirty="0" smtClean="0">
                <a:latin typeface="微软雅黑" panose="020B0503020204020204" pitchFamily="34" charset="-122"/>
                <a:ea typeface="微软雅黑" panose="020B0503020204020204" pitchFamily="34" charset="-122"/>
              </a:rPr>
              <a:t>此时</a:t>
            </a:r>
            <a:r>
              <a:rPr lang="zh-CN" altLang="en-US" sz="1600" b="1" dirty="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S1 </a:t>
            </a:r>
            <a:r>
              <a:rPr lang="zh-CN" altLang="en-US" sz="1600" b="1" dirty="0" smtClean="0">
                <a:latin typeface="微软雅黑" panose="020B0503020204020204" pitchFamily="34" charset="-122"/>
                <a:ea typeface="微软雅黑" panose="020B0503020204020204" pitchFamily="34" charset="-122"/>
              </a:rPr>
              <a:t>和 </a:t>
            </a:r>
            <a:r>
              <a:rPr lang="en-US" altLang="zh-CN" sz="1600" b="1" dirty="0" smtClean="0">
                <a:latin typeface="微软雅黑" panose="020B0503020204020204" pitchFamily="34" charset="-122"/>
                <a:ea typeface="微软雅黑" panose="020B0503020204020204" pitchFamily="34" charset="-122"/>
              </a:rPr>
              <a:t>S2 </a:t>
            </a:r>
            <a:r>
              <a:rPr lang="zh-CN" altLang="en-US" sz="1600" b="1" dirty="0" smtClean="0">
                <a:latin typeface="微软雅黑" panose="020B0503020204020204" pitchFamily="34" charset="-122"/>
                <a:ea typeface="微软雅黑" panose="020B0503020204020204" pitchFamily="34" charset="-122"/>
              </a:rPr>
              <a:t>的</a:t>
            </a:r>
            <a:r>
              <a:rPr lang="zh-CN" altLang="en-US" sz="1600" b="1" dirty="0">
                <a:latin typeface="微软雅黑" panose="020B0503020204020204" pitchFamily="34" charset="-122"/>
                <a:ea typeface="微软雅黑" panose="020B0503020204020204" pitchFamily="34" charset="-122"/>
              </a:rPr>
              <a:t>交换表内容分别是什么？</a:t>
            </a:r>
            <a:endParaRPr lang="zh-CN" altLang="en-US" sz="1600" b="1" dirty="0">
              <a:latin typeface="微软雅黑" panose="020B0503020204020204" pitchFamily="34" charset="-122"/>
              <a:ea typeface="微软雅黑" panose="020B0503020204020204" pitchFamily="34" charset="-122"/>
            </a:endParaRPr>
          </a:p>
        </p:txBody>
      </p:sp>
      <p:sp>
        <p:nvSpPr>
          <p:cNvPr id="218" name="矩形 217"/>
          <p:cNvSpPr/>
          <p:nvPr/>
        </p:nvSpPr>
        <p:spPr>
          <a:xfrm>
            <a:off x="2140325" y="2212569"/>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sp>
        <p:nvSpPr>
          <p:cNvPr id="219" name="矩形 218"/>
          <p:cNvSpPr/>
          <p:nvPr/>
        </p:nvSpPr>
        <p:spPr>
          <a:xfrm>
            <a:off x="5595258" y="2212569"/>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a:t>
            </a:r>
            <a:r>
              <a:rPr lang="en-US" altLang="zh-CN" sz="1100" b="1" dirty="0" smtClean="0">
                <a:latin typeface="微软雅黑" panose="020B0503020204020204" pitchFamily="34" charset="-122"/>
                <a:ea typeface="微软雅黑" panose="020B0503020204020204" pitchFamily="34" charset="-122"/>
              </a:rPr>
              <a:t>             5</a:t>
            </a:r>
            <a:endParaRPr lang="zh-CN" altLang="en-US" sz="1100" b="1" dirty="0">
              <a:latin typeface="微软雅黑" panose="020B0503020204020204" pitchFamily="34" charset="-122"/>
              <a:ea typeface="微软雅黑" panose="020B0503020204020204" pitchFamily="34" charset="-122"/>
            </a:endParaRPr>
          </a:p>
        </p:txBody>
      </p:sp>
      <p:sp>
        <p:nvSpPr>
          <p:cNvPr id="220" name="矩形 219"/>
          <p:cNvSpPr/>
          <p:nvPr/>
        </p:nvSpPr>
        <p:spPr>
          <a:xfrm>
            <a:off x="2140325" y="2424201"/>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C             2</a:t>
            </a:r>
            <a:endParaRPr lang="zh-CN" altLang="en-US" sz="1100" b="1" dirty="0">
              <a:latin typeface="微软雅黑" panose="020B0503020204020204" pitchFamily="34" charset="-122"/>
              <a:ea typeface="微软雅黑" panose="020B0503020204020204" pitchFamily="34" charset="-122"/>
            </a:endParaRPr>
          </a:p>
        </p:txBody>
      </p:sp>
      <p:sp>
        <p:nvSpPr>
          <p:cNvPr id="221" name="矩形 220"/>
          <p:cNvSpPr/>
          <p:nvPr/>
        </p:nvSpPr>
        <p:spPr>
          <a:xfrm>
            <a:off x="5595258" y="2436558"/>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C             5</a:t>
            </a:r>
            <a:endParaRPr lang="zh-CN" altLang="en-US" sz="1100" b="1" dirty="0">
              <a:latin typeface="微软雅黑" panose="020B0503020204020204" pitchFamily="34" charset="-122"/>
              <a:ea typeface="微软雅黑" panose="020B0503020204020204" pitchFamily="34" charset="-122"/>
            </a:endParaRPr>
          </a:p>
        </p:txBody>
      </p:sp>
      <p:sp>
        <p:nvSpPr>
          <p:cNvPr id="222" name="矩形 221"/>
          <p:cNvSpPr/>
          <p:nvPr/>
        </p:nvSpPr>
        <p:spPr>
          <a:xfrm>
            <a:off x="5595258" y="2668377"/>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E             1</a:t>
            </a:r>
            <a:endParaRPr lang="zh-CN" altLang="en-US" sz="1100" b="1" dirty="0">
              <a:latin typeface="微软雅黑" panose="020B0503020204020204" pitchFamily="34" charset="-122"/>
              <a:ea typeface="微软雅黑" panose="020B0503020204020204" pitchFamily="34" charset="-122"/>
            </a:endParaRPr>
          </a:p>
        </p:txBody>
      </p:sp>
      <p:sp>
        <p:nvSpPr>
          <p:cNvPr id="223" name="矩形 222"/>
          <p:cNvSpPr/>
          <p:nvPr/>
        </p:nvSpPr>
        <p:spPr>
          <a:xfrm>
            <a:off x="2140325" y="2647801"/>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E             5</a:t>
            </a:r>
            <a:endParaRPr lang="zh-CN" altLang="en-US" sz="11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9"/>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存在的问题：</a:t>
            </a:r>
            <a:r>
              <a:rPr lang="zh-CN" altLang="en-US" sz="2000" b="1" dirty="0" smtClean="0">
                <a:solidFill>
                  <a:srgbClr val="FFFF00"/>
                </a:solidFill>
                <a:latin typeface="微软雅黑" panose="020B0503020204020204" pitchFamily="34" charset="-122"/>
                <a:ea typeface="微软雅黑" panose="020B0503020204020204" pitchFamily="34" charset="-122"/>
              </a:rPr>
              <a:t>回路</a:t>
            </a:r>
            <a:endParaRPr lang="fr-FR" altLang="zh-CN" sz="2000" b="1" dirty="0">
              <a:solidFill>
                <a:srgbClr val="FFFF00"/>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3704586" y="1643658"/>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7"/>
            <a:ext cx="6003334" cy="679801"/>
          </a:xfrm>
          <a:prstGeom prst="rect">
            <a:avLst/>
          </a:prstGeom>
        </p:spPr>
        <p:txBody>
          <a:bodyPr wrap="square">
            <a:spAutoFit/>
          </a:bodyPr>
          <a:lstStyle/>
          <a:p>
            <a:pPr>
              <a:lnSpc>
                <a:spcPts val="2400"/>
              </a:lnSpc>
            </a:pPr>
            <a:r>
              <a:rPr lang="zh-CN" altLang="en-US" sz="1600" b="1" dirty="0" smtClean="0">
                <a:latin typeface="微软雅黑" panose="020B0503020204020204" pitchFamily="34" charset="-122"/>
                <a:ea typeface="微软雅黑" panose="020B0503020204020204" pitchFamily="34" charset="-122"/>
              </a:rPr>
              <a:t>假定</a:t>
            </a:r>
            <a:r>
              <a:rPr lang="zh-CN" altLang="en-US" sz="1600" b="1" dirty="0">
                <a:latin typeface="微软雅黑" panose="020B0503020204020204" pitchFamily="34" charset="-122"/>
                <a:ea typeface="微软雅黑" panose="020B0503020204020204" pitchFamily="34" charset="-122"/>
              </a:rPr>
              <a:t>开始时，交换机 </a:t>
            </a:r>
            <a:r>
              <a:rPr lang="en-US" altLang="zh-CN" sz="1600" b="1" dirty="0">
                <a:latin typeface="微软雅黑" panose="020B0503020204020204" pitchFamily="34" charset="-122"/>
                <a:ea typeface="微软雅黑" panose="020B0503020204020204" pitchFamily="34" charset="-122"/>
              </a:rPr>
              <a:t>S1 </a:t>
            </a:r>
            <a:r>
              <a:rPr lang="zh-CN" altLang="en-US" sz="1600" b="1" dirty="0">
                <a:latin typeface="微软雅黑" panose="020B0503020204020204" pitchFamily="34" charset="-122"/>
                <a:ea typeface="微软雅黑" panose="020B0503020204020204" pitchFamily="34" charset="-122"/>
              </a:rPr>
              <a:t>和 </a:t>
            </a:r>
            <a:r>
              <a:rPr lang="en-US" altLang="zh-CN" sz="1600" b="1" dirty="0">
                <a:latin typeface="微软雅黑" panose="020B0503020204020204" pitchFamily="34" charset="-122"/>
                <a:ea typeface="微软雅黑" panose="020B0503020204020204" pitchFamily="34" charset="-122"/>
              </a:rPr>
              <a:t>S2 </a:t>
            </a:r>
            <a:r>
              <a:rPr lang="zh-CN" altLang="en-US" sz="1600" b="1" dirty="0">
                <a:latin typeface="微软雅黑" panose="020B0503020204020204" pitchFamily="34" charset="-122"/>
                <a:ea typeface="微软雅黑" panose="020B0503020204020204" pitchFamily="34" charset="-122"/>
              </a:rPr>
              <a:t>的交换表都是空</a:t>
            </a:r>
            <a:r>
              <a:rPr lang="zh-CN" altLang="en-US" sz="1600" b="1" dirty="0" smtClean="0">
                <a:latin typeface="微软雅黑" panose="020B0503020204020204" pitchFamily="34" charset="-122"/>
                <a:ea typeface="微软雅黑" panose="020B0503020204020204" pitchFamily="34" charset="-122"/>
              </a:rPr>
              <a:t>的。</a:t>
            </a:r>
            <a:endParaRPr lang="en-US" altLang="zh-CN" sz="1600" b="1" dirty="0" smtClean="0">
              <a:latin typeface="微软雅黑" panose="020B0503020204020204" pitchFamily="34" charset="-122"/>
              <a:ea typeface="微软雅黑" panose="020B0503020204020204" pitchFamily="34" charset="-122"/>
            </a:endParaRPr>
          </a:p>
          <a:p>
            <a:pPr>
              <a:lnSpc>
                <a:spcPts val="2400"/>
              </a:lnSpc>
            </a:pPr>
            <a:r>
              <a:rPr lang="zh-CN" altLang="en-US" sz="1600" b="1" dirty="0" smtClean="0">
                <a:latin typeface="微软雅黑" panose="020B0503020204020204" pitchFamily="34" charset="-122"/>
                <a:ea typeface="微软雅黑" panose="020B0503020204020204" pitchFamily="34" charset="-122"/>
              </a:rPr>
              <a:t>假定：主机 </a:t>
            </a:r>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向主机 </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a:latin typeface="微软雅黑" panose="020B0503020204020204" pitchFamily="34" charset="-122"/>
                <a:ea typeface="微软雅黑" panose="020B0503020204020204" pitchFamily="34" charset="-122"/>
              </a:rPr>
              <a:t>发送一帧</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cxnSp>
        <p:nvCxnSpPr>
          <p:cNvPr id="129" name="直接连接符 128"/>
          <p:cNvCxnSpPr/>
          <p:nvPr/>
        </p:nvCxnSpPr>
        <p:spPr>
          <a:xfrm>
            <a:off x="3704586" y="3326185"/>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2"/>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94" name="组合 57"/>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5" name="组合 58"/>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6" name="组合 61"/>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7" name="组合 64"/>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07" name="组合 61"/>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3" name="组合 2"/>
          <p:cNvGrpSpPr/>
          <p:nvPr/>
        </p:nvGrpSpPr>
        <p:grpSpPr>
          <a:xfrm>
            <a:off x="683505" y="1162102"/>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6" name="组合 61"/>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8" name="组合 7"/>
          <p:cNvGrpSpPr/>
          <p:nvPr/>
        </p:nvGrpSpPr>
        <p:grpSpPr>
          <a:xfrm>
            <a:off x="2500053" y="1522322"/>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3.58025E-6 L 0.35 -3.58025E-6 " pathEditMode="relative" rAng="0" ptsTypes="AA">
                                      <p:cBhvr>
                                        <p:cTn id="6" dur="2000" fill="hold"/>
                                        <p:tgtEl>
                                          <p:spTgt spid="8"/>
                                        </p:tgtEl>
                                        <p:attrNameLst>
                                          <p:attrName>ppt_x</p:attrName>
                                          <p:attrName>ppt_y</p:attrName>
                                        </p:attrNameLst>
                                      </p:cBhvr>
                                      <p:rCtr x="1750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35 -3.58025E-6 L 0.35 0.32253 " pathEditMode="relative" rAng="0" ptsTypes="AA">
                                      <p:cBhvr>
                                        <p:cTn id="10" dur="2000" fill="hold"/>
                                        <p:tgtEl>
                                          <p:spTgt spid="8"/>
                                        </p:tgtEl>
                                        <p:attrNameLst>
                                          <p:attrName>ppt_x</p:attrName>
                                          <p:attrName>ppt_y</p:attrName>
                                        </p:attrNameLst>
                                      </p:cBhvr>
                                      <p:rCtr x="0" y="16111"/>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35 0.32253 L -0.00139 0.325 " pathEditMode="relative" rAng="0" ptsTypes="AA">
                                      <p:cBhvr>
                                        <p:cTn id="14" dur="2000" fill="hold"/>
                                        <p:tgtEl>
                                          <p:spTgt spid="8"/>
                                        </p:tgtEl>
                                        <p:attrNameLst>
                                          <p:attrName>ppt_x</p:attrName>
                                          <p:attrName>ppt_y</p:attrName>
                                        </p:attrNameLst>
                                      </p:cBhvr>
                                      <p:rCtr x="-17569" y="123"/>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00139 0.325 L 8.33333E-7 -3.58025E-6 " pathEditMode="relative" rAng="0" ptsTypes="AA">
                                      <p:cBhvr>
                                        <p:cTn id="18" dur="2000" fill="hold"/>
                                        <p:tgtEl>
                                          <p:spTgt spid="8"/>
                                        </p:tgtEl>
                                        <p:attrNameLst>
                                          <p:attrName>ppt_x</p:attrName>
                                          <p:attrName>ppt_y</p:attrName>
                                        </p:attrNameLst>
                                      </p:cBhvr>
                                      <p:rCtr x="69" y="-16265"/>
                                    </p:animMotion>
                                  </p:childTnLst>
                                </p:cTn>
                              </p:par>
                            </p:childTnLst>
                          </p:cTn>
                        </p:par>
                        <p:par>
                          <p:cTn id="19" fill="hold">
                            <p:stCondLst>
                              <p:cond delay="2000"/>
                            </p:stCondLst>
                            <p:childTnLst>
                              <p:par>
                                <p:cTn id="20" presetID="63" presetClass="path" presetSubtype="0" accel="50000" decel="50000" fill="hold" nodeType="afterEffect">
                                  <p:stCondLst>
                                    <p:cond delay="0"/>
                                  </p:stCondLst>
                                  <p:childTnLst>
                                    <p:animMotion origin="layout" path="M 8.33333E-7 -3.58025E-6 L 0.35 -3.58025E-6 " pathEditMode="relative" rAng="0" ptsTypes="AA">
                                      <p:cBhvr>
                                        <p:cTn id="21" dur="2000" fill="hold"/>
                                        <p:tgtEl>
                                          <p:spTgt spid="8"/>
                                        </p:tgtEl>
                                        <p:attrNameLst>
                                          <p:attrName>ppt_x</p:attrName>
                                          <p:attrName>ppt_y</p:attrName>
                                        </p:attrNameLst>
                                      </p:cBhvr>
                                      <p:rCtr x="17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8"/>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p:cNvCxnSpPr/>
          <p:nvPr/>
        </p:nvCxnSpPr>
        <p:spPr>
          <a:xfrm>
            <a:off x="3704586" y="164365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6"/>
            <a:ext cx="6003334" cy="707886"/>
          </a:xfrm>
          <a:prstGeom prst="rect">
            <a:avLst/>
          </a:prstGeom>
        </p:spPr>
        <p:txBody>
          <a:bodyPr wrap="square">
            <a:spAutoFit/>
          </a:bodyPr>
          <a:lstStyle/>
          <a:p>
            <a:pPr>
              <a:lnSpc>
                <a:spcPts val="2400"/>
              </a:lnSpc>
            </a:pPr>
            <a:r>
              <a:rPr lang="zh-CN" altLang="en-US" sz="1600" b="1" dirty="0" smtClean="0">
                <a:latin typeface="微软雅黑" panose="020B0503020204020204" pitchFamily="34" charset="-122"/>
                <a:ea typeface="微软雅黑" panose="020B0503020204020204" pitchFamily="34" charset="-122"/>
              </a:rPr>
              <a:t>假定</a:t>
            </a:r>
            <a:r>
              <a:rPr lang="zh-CN" altLang="en-US" sz="1600" b="1" dirty="0">
                <a:latin typeface="微软雅黑" panose="020B0503020204020204" pitchFamily="34" charset="-122"/>
                <a:ea typeface="微软雅黑" panose="020B0503020204020204" pitchFamily="34" charset="-122"/>
              </a:rPr>
              <a:t>开始时，交换机 </a:t>
            </a:r>
            <a:r>
              <a:rPr lang="en-US" altLang="zh-CN" sz="1600" b="1" dirty="0">
                <a:latin typeface="微软雅黑" panose="020B0503020204020204" pitchFamily="34" charset="-122"/>
                <a:ea typeface="微软雅黑" panose="020B0503020204020204" pitchFamily="34" charset="-122"/>
              </a:rPr>
              <a:t>S1 </a:t>
            </a:r>
            <a:r>
              <a:rPr lang="zh-CN" altLang="en-US" sz="1600" b="1" dirty="0">
                <a:latin typeface="微软雅黑" panose="020B0503020204020204" pitchFamily="34" charset="-122"/>
                <a:ea typeface="微软雅黑" panose="020B0503020204020204" pitchFamily="34" charset="-122"/>
              </a:rPr>
              <a:t>和 </a:t>
            </a:r>
            <a:r>
              <a:rPr lang="en-US" altLang="zh-CN" sz="1600" b="1" dirty="0">
                <a:latin typeface="微软雅黑" panose="020B0503020204020204" pitchFamily="34" charset="-122"/>
                <a:ea typeface="微软雅黑" panose="020B0503020204020204" pitchFamily="34" charset="-122"/>
              </a:rPr>
              <a:t>S2 </a:t>
            </a:r>
            <a:r>
              <a:rPr lang="zh-CN" altLang="en-US" sz="1600" b="1" dirty="0">
                <a:latin typeface="微软雅黑" panose="020B0503020204020204" pitchFamily="34" charset="-122"/>
                <a:ea typeface="微软雅黑" panose="020B0503020204020204" pitchFamily="34" charset="-122"/>
              </a:rPr>
              <a:t>的交换表都是空</a:t>
            </a:r>
            <a:r>
              <a:rPr lang="zh-CN" altLang="en-US" sz="1600" b="1" dirty="0" smtClean="0">
                <a:latin typeface="微软雅黑" panose="020B0503020204020204" pitchFamily="34" charset="-122"/>
                <a:ea typeface="微软雅黑" panose="020B0503020204020204" pitchFamily="34" charset="-122"/>
              </a:rPr>
              <a:t>的。</a:t>
            </a:r>
            <a:endParaRPr lang="en-US" altLang="zh-CN" sz="1600" b="1" dirty="0" smtClean="0">
              <a:latin typeface="微软雅黑" panose="020B0503020204020204" pitchFamily="34" charset="-122"/>
              <a:ea typeface="微软雅黑" panose="020B0503020204020204" pitchFamily="34" charset="-122"/>
            </a:endParaRPr>
          </a:p>
          <a:p>
            <a:pPr>
              <a:lnSpc>
                <a:spcPts val="2400"/>
              </a:lnSpc>
            </a:pPr>
            <a:r>
              <a:rPr lang="zh-CN" altLang="en-US" sz="1600" b="1" dirty="0" smtClean="0">
                <a:latin typeface="微软雅黑" panose="020B0503020204020204" pitchFamily="34" charset="-122"/>
                <a:ea typeface="微软雅黑" panose="020B0503020204020204" pitchFamily="34" charset="-122"/>
              </a:rPr>
              <a:t>假定：主机 </a:t>
            </a:r>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向主机 </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a:latin typeface="微软雅黑" panose="020B0503020204020204" pitchFamily="34" charset="-122"/>
                <a:ea typeface="微软雅黑" panose="020B0503020204020204" pitchFamily="34" charset="-122"/>
              </a:rPr>
              <a:t>发送一帧</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cxnSp>
        <p:nvCxnSpPr>
          <p:cNvPr id="129" name="直接连接符 128"/>
          <p:cNvCxnSpPr/>
          <p:nvPr/>
        </p:nvCxnSpPr>
        <p:spPr>
          <a:xfrm>
            <a:off x="3704586" y="3326184"/>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1"/>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94" name="组合 57"/>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5" name="组合 58"/>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6" name="组合 61"/>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7" name="组合 64"/>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07" name="组合 61"/>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3" name="组合 2"/>
          <p:cNvGrpSpPr/>
          <p:nvPr/>
        </p:nvGrpSpPr>
        <p:grpSpPr>
          <a:xfrm>
            <a:off x="683505" y="1162101"/>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6" name="组合 61"/>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8" name="组合 7"/>
          <p:cNvGrpSpPr/>
          <p:nvPr/>
        </p:nvGrpSpPr>
        <p:grpSpPr>
          <a:xfrm>
            <a:off x="2500053" y="1522321"/>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rgbClr val="FFFF00"/>
                </a:solidFill>
                <a:latin typeface="微软雅黑" panose="020B0503020204020204" pitchFamily="34" charset="-122"/>
                <a:ea typeface="微软雅黑" panose="020B0503020204020204" pitchFamily="34" charset="-122"/>
              </a:rPr>
              <a:t>存在的问题：回路</a:t>
            </a:r>
            <a:endParaRPr lang="fr-FR" altLang="zh-CN" sz="2000" b="1"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path" presetSubtype="0" repeatCount="indefinite" accel="50000" decel="50000" fill="hold" nodeType="afterEffect">
                                  <p:stCondLst>
                                    <p:cond delay="0"/>
                                  </p:stCondLst>
                                  <p:endCondLst>
                                    <p:cond evt="onNext" delay="0">
                                      <p:tgtEl>
                                        <p:sldTgt/>
                                      </p:tgtEl>
                                    </p:cond>
                                  </p:endCondLst>
                                  <p:childTnLst>
                                    <p:animMotion origin="layout" path="M 8.33333E-7 -3.58025E-6 L 0.34462 -3.58025E-6 L 0.34462 0.32223 L 8.33333E-7 0.32223 L 8.33333E-7 -3.58025E-6 Z " pathEditMode="relative" rAng="0" ptsTypes="AAAAA">
                                      <p:cBhvr>
                                        <p:cTn id="6" dur="5000" fill="hold"/>
                                        <p:tgtEl>
                                          <p:spTgt spid="8"/>
                                        </p:tgtEl>
                                        <p:attrNameLst>
                                          <p:attrName>ppt_x</p:attrName>
                                          <p:attrName>ppt_y</p:attrName>
                                        </p:attrNameLst>
                                      </p:cBhvr>
                                      <p:rCtr x="17222" y="16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2920" y="1014399"/>
            <a:ext cx="8092440" cy="1246495"/>
          </a:xfrm>
          <a:prstGeom prst="rect">
            <a:avLst/>
          </a:prstGeom>
        </p:spPr>
        <p:txBody>
          <a:bodyPr wrap="square">
            <a:spAutoFit/>
          </a:bodyPr>
          <a:lstStyle/>
          <a:p>
            <a:pPr marL="285750" indent="-285750">
              <a:lnSpc>
                <a:spcPts val="30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生成</a:t>
            </a:r>
            <a:r>
              <a:rPr lang="zh-CN" altLang="en-US" sz="2000" b="1" dirty="0">
                <a:solidFill>
                  <a:srgbClr val="C00000"/>
                </a:solidFill>
                <a:latin typeface="微软雅黑" panose="020B0503020204020204" pitchFamily="34" charset="-122"/>
                <a:ea typeface="微软雅黑" panose="020B0503020204020204" pitchFamily="34" charset="-122"/>
              </a:rPr>
              <a:t>树协议 </a:t>
            </a:r>
            <a:r>
              <a:rPr lang="en-US" altLang="zh-CN" sz="2000" b="1" dirty="0">
                <a:solidFill>
                  <a:srgbClr val="C00000"/>
                </a:solidFill>
                <a:latin typeface="微软雅黑" panose="020B0503020204020204" pitchFamily="34" charset="-122"/>
                <a:ea typeface="微软雅黑" panose="020B0503020204020204" pitchFamily="34" charset="-122"/>
              </a:rPr>
              <a:t>STP  </a:t>
            </a:r>
            <a:r>
              <a:rPr lang="en-US" altLang="zh-CN" sz="2000" b="1" dirty="0">
                <a:latin typeface="微软雅黑" panose="020B0503020204020204" pitchFamily="34" charset="-122"/>
                <a:ea typeface="微软雅黑" panose="020B0503020204020204" pitchFamily="34" charset="-122"/>
              </a:rPr>
              <a:t>(Spanning Tree Protocol</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要点：</a:t>
            </a:r>
            <a:endParaRPr lang="zh-CN" altLang="en-US" sz="2000" b="1" dirty="0">
              <a:latin typeface="微软雅黑" panose="020B0503020204020204" pitchFamily="34" charset="-122"/>
              <a:ea typeface="微软雅黑" panose="020B0503020204020204" pitchFamily="34" charset="-122"/>
            </a:endParaRPr>
          </a:p>
          <a:p>
            <a:pPr>
              <a:lnSpc>
                <a:spcPts val="3000"/>
              </a:lnSpc>
              <a:buClr>
                <a:srgbClr val="0070C0"/>
              </a:buClr>
            </a:pPr>
            <a:r>
              <a:rPr lang="zh-CN" altLang="en-US" sz="2000" b="1" dirty="0" smtClean="0">
                <a:solidFill>
                  <a:srgbClr val="CC00CC"/>
                </a:solidFill>
                <a:latin typeface="微软雅黑" panose="020B0503020204020204" pitchFamily="34" charset="-122"/>
                <a:ea typeface="微软雅黑" panose="020B0503020204020204" pitchFamily="34" charset="-122"/>
              </a:rPr>
              <a:t>   </a:t>
            </a:r>
            <a:r>
              <a:rPr lang="zh-CN" altLang="en-US" sz="2000" b="1" dirty="0" smtClean="0">
                <a:solidFill>
                  <a:srgbClr val="0000FF"/>
                </a:solidFill>
                <a:latin typeface="微软雅黑" panose="020B0503020204020204" pitchFamily="34" charset="-122"/>
                <a:ea typeface="微软雅黑" panose="020B0503020204020204" pitchFamily="34" charset="-122"/>
              </a:rPr>
              <a:t>不</a:t>
            </a:r>
            <a:r>
              <a:rPr lang="zh-CN" altLang="en-US" sz="2000" b="1" dirty="0">
                <a:solidFill>
                  <a:srgbClr val="0000FF"/>
                </a:solidFill>
                <a:latin typeface="微软雅黑" panose="020B0503020204020204" pitchFamily="34" charset="-122"/>
                <a:ea typeface="微软雅黑" panose="020B0503020204020204" pitchFamily="34" charset="-122"/>
              </a:rPr>
              <a:t>改变</a:t>
            </a:r>
            <a:r>
              <a:rPr lang="zh-CN" altLang="en-US" sz="2000" b="1" dirty="0">
                <a:latin typeface="微软雅黑" panose="020B0503020204020204" pitchFamily="34" charset="-122"/>
                <a:ea typeface="微软雅黑" panose="020B0503020204020204" pitchFamily="34" charset="-122"/>
              </a:rPr>
              <a:t>网络的实际拓扑，但</a:t>
            </a:r>
            <a:r>
              <a:rPr lang="zh-CN" altLang="en-US" sz="2000" b="1" dirty="0">
                <a:solidFill>
                  <a:srgbClr val="0000FF"/>
                </a:solidFill>
                <a:latin typeface="微软雅黑" panose="020B0503020204020204" pitchFamily="34" charset="-122"/>
                <a:ea typeface="微软雅黑" panose="020B0503020204020204" pitchFamily="34" charset="-122"/>
              </a:rPr>
              <a:t>在逻辑上</a:t>
            </a:r>
            <a:r>
              <a:rPr lang="zh-CN" altLang="en-US" sz="2000" b="1" dirty="0">
                <a:latin typeface="微软雅黑" panose="020B0503020204020204" pitchFamily="34" charset="-122"/>
                <a:ea typeface="微软雅黑" panose="020B0503020204020204" pitchFamily="34" charset="-122"/>
              </a:rPr>
              <a:t>则切断某些链路，使得从一台主机到所有其他主机的路径是</a:t>
            </a:r>
            <a:r>
              <a:rPr lang="zh-CN" altLang="en-US" sz="2000" b="1" dirty="0">
                <a:solidFill>
                  <a:srgbClr val="0000FF"/>
                </a:solidFill>
                <a:latin typeface="微软雅黑" panose="020B0503020204020204" pitchFamily="34" charset="-122"/>
                <a:ea typeface="微软雅黑" panose="020B0503020204020204" pitchFamily="34" charset="-122"/>
              </a:rPr>
              <a:t>无环路的树状结构，</a:t>
            </a:r>
            <a:r>
              <a:rPr lang="zh-CN" altLang="en-US" sz="2000" b="1" dirty="0">
                <a:latin typeface="微软雅黑" panose="020B0503020204020204" pitchFamily="34" charset="-122"/>
                <a:ea typeface="微软雅黑" panose="020B0503020204020204" pitchFamily="34" charset="-122"/>
              </a:rPr>
              <a:t>从而消除了兜圈子现象。</a:t>
            </a:r>
            <a:endParaRPr lang="zh-CN" altLang="en-US" sz="2000" b="1" dirty="0">
              <a:latin typeface="微软雅黑" panose="020B0503020204020204" pitchFamily="34" charset="-122"/>
              <a:ea typeface="微软雅黑" panose="020B0503020204020204" pitchFamily="34" charset="-122"/>
            </a:endParaRPr>
          </a:p>
        </p:txBody>
      </p:sp>
      <p:sp>
        <p:nvSpPr>
          <p:cNvPr id="5" name="AutoShape 5"/>
          <p:cNvSpPr>
            <a:spLocks noChangeArrowheads="1"/>
          </p:cNvSpPr>
          <p:nvPr/>
        </p:nvSpPr>
        <p:spPr bwMode="auto">
          <a:xfrm>
            <a:off x="502919" y="6512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260728" y="628112"/>
            <a:ext cx="44149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消除回路：使用生成</a:t>
            </a:r>
            <a:r>
              <a:rPr lang="zh-CN" altLang="en-US" sz="2000" b="1" dirty="0">
                <a:solidFill>
                  <a:schemeClr val="bg1"/>
                </a:solidFill>
                <a:latin typeface="微软雅黑" panose="020B0503020204020204" pitchFamily="34" charset="-122"/>
                <a:ea typeface="微软雅黑" panose="020B0503020204020204" pitchFamily="34" charset="-122"/>
              </a:rPr>
              <a:t>树</a:t>
            </a:r>
            <a:r>
              <a:rPr lang="zh-CN" altLang="en-US" sz="2000" b="1" dirty="0" smtClean="0">
                <a:solidFill>
                  <a:schemeClr val="bg1"/>
                </a:solidFill>
                <a:latin typeface="微软雅黑" panose="020B0503020204020204" pitchFamily="34" charset="-122"/>
                <a:ea typeface="微软雅黑" panose="020B0503020204020204" pitchFamily="34" charset="-122"/>
              </a:rPr>
              <a:t>协议（</a:t>
            </a:r>
            <a:r>
              <a:rPr lang="en-US" altLang="zh-CN" sz="2000" b="1" dirty="0" smtClean="0">
                <a:solidFill>
                  <a:schemeClr val="bg1"/>
                </a:solidFill>
                <a:latin typeface="微软雅黑" panose="020B0503020204020204" pitchFamily="34" charset="-122"/>
                <a:ea typeface="微软雅黑" panose="020B0503020204020204" pitchFamily="34" charset="-122"/>
              </a:rPr>
              <a:t>SPT</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8" name="AutoShape 22"/>
          <p:cNvSpPr>
            <a:spLocks noChangeArrowheads="1"/>
          </p:cNvSpPr>
          <p:nvPr/>
        </p:nvSpPr>
        <p:spPr bwMode="auto">
          <a:xfrm>
            <a:off x="4334689" y="3070331"/>
            <a:ext cx="742594" cy="303329"/>
          </a:xfrm>
          <a:prstGeom prst="rightArrow">
            <a:avLst>
              <a:gd name="adj1" fmla="val 50000"/>
              <a:gd name="adj2" fmla="val 63535"/>
            </a:avLst>
          </a:prstGeom>
          <a:solidFill>
            <a:srgbClr val="0000FF"/>
          </a:solidFill>
          <a:ln w="9525" algn="ctr">
            <a:solidFill>
              <a:schemeClr val="tx1"/>
            </a:solidFill>
            <a:miter lim="800000"/>
          </a:ln>
          <a:effectLst/>
        </p:spPr>
        <p:txBody>
          <a:bodyPr wrap="none" anchor="ctr"/>
          <a:lstStyle/>
          <a:p>
            <a:endParaRPr lang="zh-CN" altLang="en-US">
              <a:ea typeface="宋体" panose="02010600030101010101" pitchFamily="2" charset="-122"/>
            </a:endParaRPr>
          </a:p>
        </p:txBody>
      </p:sp>
      <p:grpSp>
        <p:nvGrpSpPr>
          <p:cNvPr id="3" name="组合 2"/>
          <p:cNvGrpSpPr/>
          <p:nvPr/>
        </p:nvGrpSpPr>
        <p:grpSpPr>
          <a:xfrm>
            <a:off x="2172989" y="2549195"/>
            <a:ext cx="1829253" cy="1495392"/>
            <a:chOff x="3099132" y="2827144"/>
            <a:chExt cx="1829253" cy="1495392"/>
          </a:xfrm>
        </p:grpSpPr>
        <p:sp>
          <p:nvSpPr>
            <p:cNvPr id="18" name="Line 12"/>
            <p:cNvSpPr>
              <a:spLocks noChangeShapeType="1"/>
            </p:cNvSpPr>
            <p:nvPr/>
          </p:nvSpPr>
          <p:spPr bwMode="auto">
            <a:xfrm flipH="1">
              <a:off x="3824155" y="2947730"/>
              <a:ext cx="264355" cy="51022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3"/>
            <p:cNvSpPr>
              <a:spLocks noChangeShapeType="1"/>
            </p:cNvSpPr>
            <p:nvPr/>
          </p:nvSpPr>
          <p:spPr bwMode="auto">
            <a:xfrm>
              <a:off x="4142770" y="2944033"/>
              <a:ext cx="661849" cy="45880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5"/>
            <p:cNvSpPr>
              <a:spLocks noChangeShapeType="1"/>
            </p:cNvSpPr>
            <p:nvPr/>
          </p:nvSpPr>
          <p:spPr bwMode="auto">
            <a:xfrm>
              <a:off x="3824156" y="3449201"/>
              <a:ext cx="724342" cy="685928"/>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6"/>
            <p:cNvSpPr>
              <a:spLocks noChangeShapeType="1"/>
            </p:cNvSpPr>
            <p:nvPr/>
          </p:nvSpPr>
          <p:spPr bwMode="auto">
            <a:xfrm flipH="1">
              <a:off x="4661096" y="3457951"/>
              <a:ext cx="143521" cy="723545"/>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7"/>
            <p:cNvSpPr>
              <a:spLocks noChangeShapeType="1"/>
            </p:cNvSpPr>
            <p:nvPr/>
          </p:nvSpPr>
          <p:spPr bwMode="auto">
            <a:xfrm>
              <a:off x="4142770" y="3028984"/>
              <a:ext cx="472730" cy="108296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8"/>
            <p:cNvSpPr>
              <a:spLocks noChangeShapeType="1"/>
            </p:cNvSpPr>
            <p:nvPr/>
          </p:nvSpPr>
          <p:spPr bwMode="auto">
            <a:xfrm flipV="1">
              <a:off x="3272328" y="3495568"/>
              <a:ext cx="483897" cy="49997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9"/>
            <p:cNvSpPr>
              <a:spLocks noChangeShapeType="1"/>
            </p:cNvSpPr>
            <p:nvPr/>
          </p:nvSpPr>
          <p:spPr bwMode="auto">
            <a:xfrm flipH="1" flipV="1">
              <a:off x="3811796" y="3429210"/>
              <a:ext cx="55835" cy="70924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0"/>
            <p:cNvSpPr>
              <a:spLocks noChangeShapeType="1"/>
            </p:cNvSpPr>
            <p:nvPr/>
          </p:nvSpPr>
          <p:spPr bwMode="auto">
            <a:xfrm flipH="1" flipV="1">
              <a:off x="3272327" y="4051815"/>
              <a:ext cx="551827" cy="86635"/>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5"/>
            <p:cNvSpPr>
              <a:spLocks noChangeArrowheads="1"/>
            </p:cNvSpPr>
            <p:nvPr/>
          </p:nvSpPr>
          <p:spPr bwMode="auto">
            <a:xfrm>
              <a:off x="3985504" y="2827144"/>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3" name="Oval 7"/>
            <p:cNvSpPr>
              <a:spLocks noChangeArrowheads="1"/>
            </p:cNvSpPr>
            <p:nvPr/>
          </p:nvSpPr>
          <p:spPr bwMode="auto">
            <a:xfrm>
              <a:off x="4680854" y="3312322"/>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5" name="Oval 9"/>
            <p:cNvSpPr>
              <a:spLocks noChangeArrowheads="1"/>
            </p:cNvSpPr>
            <p:nvPr/>
          </p:nvSpPr>
          <p:spPr bwMode="auto">
            <a:xfrm>
              <a:off x="4526165" y="408876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6" name="Oval 10"/>
            <p:cNvSpPr>
              <a:spLocks noChangeArrowheads="1"/>
            </p:cNvSpPr>
            <p:nvPr/>
          </p:nvSpPr>
          <p:spPr bwMode="auto">
            <a:xfrm>
              <a:off x="3099132" y="3935411"/>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7" name="Oval 11"/>
            <p:cNvSpPr>
              <a:spLocks noChangeArrowheads="1"/>
            </p:cNvSpPr>
            <p:nvPr/>
          </p:nvSpPr>
          <p:spPr bwMode="auto">
            <a:xfrm>
              <a:off x="3756225" y="4046245"/>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4" name="Oval 8"/>
            <p:cNvSpPr>
              <a:spLocks noChangeArrowheads="1"/>
            </p:cNvSpPr>
            <p:nvPr/>
          </p:nvSpPr>
          <p:spPr bwMode="auto">
            <a:xfrm>
              <a:off x="3700391" y="334828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grpSp>
        <p:nvGrpSpPr>
          <p:cNvPr id="2" name="组合 1"/>
          <p:cNvGrpSpPr/>
          <p:nvPr/>
        </p:nvGrpSpPr>
        <p:grpSpPr>
          <a:xfrm>
            <a:off x="5299243" y="2549195"/>
            <a:ext cx="1829253" cy="1495392"/>
            <a:chOff x="6484883" y="2827144"/>
            <a:chExt cx="1829253" cy="1495392"/>
          </a:xfrm>
        </p:grpSpPr>
        <p:sp>
          <p:nvSpPr>
            <p:cNvPr id="48" name="Line 12"/>
            <p:cNvSpPr>
              <a:spLocks noChangeShapeType="1"/>
            </p:cNvSpPr>
            <p:nvPr/>
          </p:nvSpPr>
          <p:spPr bwMode="auto">
            <a:xfrm flipH="1">
              <a:off x="7209906" y="2947730"/>
              <a:ext cx="264355" cy="51022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13"/>
            <p:cNvSpPr>
              <a:spLocks noChangeShapeType="1"/>
            </p:cNvSpPr>
            <p:nvPr/>
          </p:nvSpPr>
          <p:spPr bwMode="auto">
            <a:xfrm>
              <a:off x="7528521" y="2944033"/>
              <a:ext cx="661849" cy="45880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5"/>
            <p:cNvSpPr>
              <a:spLocks noChangeShapeType="1"/>
            </p:cNvSpPr>
            <p:nvPr/>
          </p:nvSpPr>
          <p:spPr bwMode="auto">
            <a:xfrm>
              <a:off x="7209907" y="3449201"/>
              <a:ext cx="724342" cy="685928"/>
            </a:xfrm>
            <a:prstGeom prst="line">
              <a:avLst/>
            </a:prstGeom>
            <a:noFill/>
            <a:ln w="19050">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6"/>
            <p:cNvSpPr>
              <a:spLocks noChangeShapeType="1"/>
            </p:cNvSpPr>
            <p:nvPr/>
          </p:nvSpPr>
          <p:spPr bwMode="auto">
            <a:xfrm flipH="1">
              <a:off x="8046847" y="3457951"/>
              <a:ext cx="143521" cy="723545"/>
            </a:xfrm>
            <a:prstGeom prst="line">
              <a:avLst/>
            </a:prstGeom>
            <a:noFill/>
            <a:ln w="19050">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7"/>
            <p:cNvSpPr>
              <a:spLocks noChangeShapeType="1"/>
            </p:cNvSpPr>
            <p:nvPr/>
          </p:nvSpPr>
          <p:spPr bwMode="auto">
            <a:xfrm>
              <a:off x="7528521" y="3028984"/>
              <a:ext cx="472730" cy="108296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8"/>
            <p:cNvSpPr>
              <a:spLocks noChangeShapeType="1"/>
            </p:cNvSpPr>
            <p:nvPr/>
          </p:nvSpPr>
          <p:spPr bwMode="auto">
            <a:xfrm flipV="1">
              <a:off x="6658079" y="3495568"/>
              <a:ext cx="483897" cy="49997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9"/>
            <p:cNvSpPr>
              <a:spLocks noChangeShapeType="1"/>
            </p:cNvSpPr>
            <p:nvPr/>
          </p:nvSpPr>
          <p:spPr bwMode="auto">
            <a:xfrm flipH="1" flipV="1">
              <a:off x="7197547" y="3429210"/>
              <a:ext cx="55835" cy="70924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0"/>
            <p:cNvSpPr>
              <a:spLocks noChangeShapeType="1"/>
            </p:cNvSpPr>
            <p:nvPr/>
          </p:nvSpPr>
          <p:spPr bwMode="auto">
            <a:xfrm flipH="1" flipV="1">
              <a:off x="6658078" y="4051815"/>
              <a:ext cx="551827" cy="86635"/>
            </a:xfrm>
            <a:prstGeom prst="line">
              <a:avLst/>
            </a:prstGeom>
            <a:noFill/>
            <a:ln w="19050">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5"/>
            <p:cNvSpPr>
              <a:spLocks noChangeArrowheads="1"/>
            </p:cNvSpPr>
            <p:nvPr/>
          </p:nvSpPr>
          <p:spPr bwMode="auto">
            <a:xfrm>
              <a:off x="7371255" y="2827144"/>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57" name="Oval 7"/>
            <p:cNvSpPr>
              <a:spLocks noChangeArrowheads="1"/>
            </p:cNvSpPr>
            <p:nvPr/>
          </p:nvSpPr>
          <p:spPr bwMode="auto">
            <a:xfrm>
              <a:off x="8066605" y="3312322"/>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58" name="Oval 9"/>
            <p:cNvSpPr>
              <a:spLocks noChangeArrowheads="1"/>
            </p:cNvSpPr>
            <p:nvPr/>
          </p:nvSpPr>
          <p:spPr bwMode="auto">
            <a:xfrm>
              <a:off x="7911916" y="408876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59" name="Oval 10"/>
            <p:cNvSpPr>
              <a:spLocks noChangeArrowheads="1"/>
            </p:cNvSpPr>
            <p:nvPr/>
          </p:nvSpPr>
          <p:spPr bwMode="auto">
            <a:xfrm>
              <a:off x="6484883" y="3935411"/>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60" name="Oval 11"/>
            <p:cNvSpPr>
              <a:spLocks noChangeArrowheads="1"/>
            </p:cNvSpPr>
            <p:nvPr/>
          </p:nvSpPr>
          <p:spPr bwMode="auto">
            <a:xfrm>
              <a:off x="7141976" y="4046245"/>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61" name="Oval 8"/>
            <p:cNvSpPr>
              <a:spLocks noChangeArrowheads="1"/>
            </p:cNvSpPr>
            <p:nvPr/>
          </p:nvSpPr>
          <p:spPr bwMode="auto">
            <a:xfrm>
              <a:off x="7086142" y="334828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19" y="64953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781168" y="626441"/>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en-US" sz="2000" b="1" dirty="0">
                <a:solidFill>
                  <a:schemeClr val="bg1"/>
                </a:solidFill>
                <a:latin typeface="微软雅黑" panose="020B0503020204020204" pitchFamily="34" charset="-122"/>
                <a:ea typeface="微软雅黑" panose="020B0503020204020204" pitchFamily="34" charset="-122"/>
              </a:rPr>
              <a:t>从总线以太网到星形以太网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图示 1"/>
          <p:cNvGraphicFramePr/>
          <p:nvPr/>
        </p:nvGraphicFramePr>
        <p:xfrm>
          <a:off x="1029546" y="864916"/>
          <a:ext cx="7347836" cy="25719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5" name="组合 4"/>
          <p:cNvGrpSpPr/>
          <p:nvPr/>
        </p:nvGrpSpPr>
        <p:grpSpPr>
          <a:xfrm>
            <a:off x="5396677" y="3436851"/>
            <a:ext cx="2537362" cy="1086997"/>
            <a:chOff x="5368965" y="3639168"/>
            <a:chExt cx="2398816" cy="911465"/>
          </a:xfrm>
        </p:grpSpPr>
        <p:sp>
          <p:nvSpPr>
            <p:cNvPr id="41" name="AutoShape 42"/>
            <p:cNvSpPr>
              <a:spLocks noChangeArrowheads="1"/>
            </p:cNvSpPr>
            <p:nvPr/>
          </p:nvSpPr>
          <p:spPr bwMode="auto">
            <a:xfrm>
              <a:off x="5368965" y="3639168"/>
              <a:ext cx="2398816" cy="911465"/>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5619959" y="3682008"/>
              <a:ext cx="1953810" cy="778278"/>
              <a:chOff x="5082233" y="3157599"/>
              <a:chExt cx="2455725" cy="1315197"/>
            </a:xfrm>
          </p:grpSpPr>
          <p:sp>
            <p:nvSpPr>
              <p:cNvPr id="50" name="Text Box 49"/>
              <p:cNvSpPr txBox="1">
                <a:spLocks noChangeArrowheads="1"/>
              </p:cNvSpPr>
              <p:nvPr/>
            </p:nvSpPr>
            <p:spPr bwMode="auto">
              <a:xfrm>
                <a:off x="5693245" y="3157599"/>
                <a:ext cx="1229495" cy="39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C00000"/>
                    </a:solidFill>
                    <a:latin typeface="微软雅黑" panose="020B0503020204020204" pitchFamily="34" charset="-122"/>
                    <a:ea typeface="微软雅黑" panose="020B0503020204020204" pitchFamily="34" charset="-122"/>
                  </a:rPr>
                  <a:t>交换机</a:t>
                </a:r>
                <a:endParaRPr kumimoji="1" lang="zh-CN" altLang="en-US" sz="1200" b="1" dirty="0">
                  <a:solidFill>
                    <a:srgbClr val="C00000"/>
                  </a:solidFill>
                  <a:latin typeface="微软雅黑" panose="020B0503020204020204" pitchFamily="34" charset="-122"/>
                  <a:ea typeface="微软雅黑" panose="020B0503020204020204" pitchFamily="34" charset="-122"/>
                </a:endParaRPr>
              </a:p>
            </p:txBody>
          </p:sp>
          <p:sp>
            <p:nvSpPr>
              <p:cNvPr id="51" name="Line 60"/>
              <p:cNvSpPr>
                <a:spLocks noChangeShapeType="1"/>
              </p:cNvSpPr>
              <p:nvPr/>
            </p:nvSpPr>
            <p:spPr bwMode="auto">
              <a:xfrm flipH="1">
                <a:off x="5412258" y="3683538"/>
                <a:ext cx="746501" cy="38444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2" name="Line 62"/>
              <p:cNvSpPr>
                <a:spLocks noChangeShapeType="1"/>
              </p:cNvSpPr>
              <p:nvPr/>
            </p:nvSpPr>
            <p:spPr bwMode="auto">
              <a:xfrm>
                <a:off x="6454223" y="3683537"/>
                <a:ext cx="157131" cy="56509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3" name="Line 63"/>
              <p:cNvSpPr>
                <a:spLocks noChangeShapeType="1"/>
              </p:cNvSpPr>
              <p:nvPr/>
            </p:nvSpPr>
            <p:spPr bwMode="auto">
              <a:xfrm>
                <a:off x="6597263" y="3683537"/>
                <a:ext cx="716534" cy="56509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4" name="Line 64"/>
              <p:cNvSpPr>
                <a:spLocks noChangeShapeType="1"/>
              </p:cNvSpPr>
              <p:nvPr/>
            </p:nvSpPr>
            <p:spPr bwMode="auto">
              <a:xfrm flipH="1">
                <a:off x="5946238" y="3683537"/>
                <a:ext cx="212521" cy="56509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5"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8223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2207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719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89635" y="4024473"/>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59" name="modem"/>
              <p:cNvSpPr>
                <a:spLocks noEditPoints="1" noChangeArrowheads="1"/>
              </p:cNvSpPr>
              <p:nvPr/>
            </p:nvSpPr>
            <p:spPr bwMode="auto">
              <a:xfrm>
                <a:off x="5829254" y="352138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3399FF"/>
              </a:solidFill>
              <a:ln w="9525">
                <a:solidFill>
                  <a:srgbClr val="000000"/>
                </a:solidFill>
                <a:miter lim="800000"/>
              </a:ln>
            </p:spPr>
            <p:txBody>
              <a:bodyPr vert="horz" wrap="square" lIns="91440" tIns="45720" rIns="91440" bIns="45720" numCol="1" anchor="t" anchorCtr="0" compatLnSpc="1"/>
              <a:lstStyle/>
              <a:p>
                <a:endParaRPr lang="zh-CN" altLang="en-US" dirty="0"/>
              </a:p>
            </p:txBody>
          </p:sp>
        </p:grpSp>
      </p:grpSp>
      <p:grpSp>
        <p:nvGrpSpPr>
          <p:cNvPr id="3" name="组合 2"/>
          <p:cNvGrpSpPr/>
          <p:nvPr/>
        </p:nvGrpSpPr>
        <p:grpSpPr>
          <a:xfrm>
            <a:off x="1788000" y="3436851"/>
            <a:ext cx="2354335" cy="1086997"/>
            <a:chOff x="1788000" y="3629932"/>
            <a:chExt cx="2225783" cy="911465"/>
          </a:xfrm>
        </p:grpSpPr>
        <p:sp>
          <p:nvSpPr>
            <p:cNvPr id="60" name="AutoShape 42"/>
            <p:cNvSpPr>
              <a:spLocks noChangeArrowheads="1"/>
            </p:cNvSpPr>
            <p:nvPr/>
          </p:nvSpPr>
          <p:spPr bwMode="auto">
            <a:xfrm>
              <a:off x="1788000" y="3629932"/>
              <a:ext cx="2225783" cy="911465"/>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a:off x="1962770" y="3809171"/>
              <a:ext cx="1860326" cy="604936"/>
              <a:chOff x="1238454" y="3514514"/>
              <a:chExt cx="2520000" cy="958282"/>
            </a:xfrm>
          </p:grpSpPr>
          <p:sp>
            <p:nvSpPr>
              <p:cNvPr id="62" name="AutoShape 9"/>
              <p:cNvSpPr>
                <a:spLocks noChangeArrowheads="1"/>
              </p:cNvSpPr>
              <p:nvPr/>
            </p:nvSpPr>
            <p:spPr bwMode="auto">
              <a:xfrm rot="16200000">
                <a:off x="2426454" y="2326514"/>
                <a:ext cx="144000" cy="2520000"/>
              </a:xfrm>
              <a:prstGeom prst="can">
                <a:avLst>
                  <a:gd name="adj" fmla="val 56771"/>
                </a:avLst>
              </a:prstGeom>
              <a:solidFill>
                <a:srgbClr val="FFFF99"/>
              </a:solidFill>
              <a:ln w="12700">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63" name="Line 48"/>
              <p:cNvSpPr>
                <a:spLocks noChangeShapeType="1"/>
              </p:cNvSpPr>
              <p:nvPr/>
            </p:nvSpPr>
            <p:spPr bwMode="auto">
              <a:xfrm>
                <a:off x="1469580" y="3579685"/>
                <a:ext cx="211089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4" name="组合 63"/>
              <p:cNvGrpSpPr/>
              <p:nvPr/>
            </p:nvGrpSpPr>
            <p:grpSpPr>
              <a:xfrm>
                <a:off x="1695654" y="3580767"/>
                <a:ext cx="1682067" cy="632774"/>
                <a:chOff x="1695654" y="3580767"/>
                <a:chExt cx="1682067" cy="381000"/>
              </a:xfrm>
            </p:grpSpPr>
            <p:sp>
              <p:nvSpPr>
                <p:cNvPr id="69" name="Line 48"/>
                <p:cNvSpPr>
                  <a:spLocks noChangeShapeType="1"/>
                </p:cNvSpPr>
                <p:nvPr/>
              </p:nvSpPr>
              <p:spPr bwMode="auto">
                <a:xfrm flipV="1">
                  <a:off x="1695654"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48"/>
                <p:cNvSpPr>
                  <a:spLocks noChangeShapeType="1"/>
                </p:cNvSpPr>
                <p:nvPr/>
              </p:nvSpPr>
              <p:spPr bwMode="auto">
                <a:xfrm flipV="1">
                  <a:off x="2253970"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48"/>
                <p:cNvSpPr>
                  <a:spLocks noChangeShapeType="1"/>
                </p:cNvSpPr>
                <p:nvPr/>
              </p:nvSpPr>
              <p:spPr bwMode="auto">
                <a:xfrm flipV="1">
                  <a:off x="2831762"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48"/>
                <p:cNvSpPr>
                  <a:spLocks noChangeShapeType="1"/>
                </p:cNvSpPr>
                <p:nvPr/>
              </p:nvSpPr>
              <p:spPr bwMode="auto">
                <a:xfrm flipV="1">
                  <a:off x="3377721"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65"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7620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29554"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08170"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6232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73" name="AutoShape 22"/>
          <p:cNvSpPr>
            <a:spLocks noChangeArrowheads="1"/>
          </p:cNvSpPr>
          <p:nvPr/>
        </p:nvSpPr>
        <p:spPr bwMode="auto">
          <a:xfrm>
            <a:off x="4393965" y="3782620"/>
            <a:ext cx="742594" cy="303329"/>
          </a:xfrm>
          <a:prstGeom prst="rightArrow">
            <a:avLst>
              <a:gd name="adj1" fmla="val 50000"/>
              <a:gd name="adj2" fmla="val 63535"/>
            </a:avLst>
          </a:prstGeom>
          <a:solidFill>
            <a:srgbClr val="0000FF"/>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5080" y="647084"/>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a:solidFill>
            <a:srgbClr val="CC00CC"/>
          </a:solidFill>
        </p:grpSpPr>
        <p:sp>
          <p:nvSpPr>
            <p:cNvPr id="51" name="Line 6"/>
            <p:cNvSpPr>
              <a:spLocks noChangeShapeType="1"/>
            </p:cNvSpPr>
            <p:nvPr/>
          </p:nvSpPr>
          <p:spPr bwMode="auto">
            <a:xfrm>
              <a:off x="1192497" y="2003970"/>
              <a:ext cx="2104192" cy="0"/>
            </a:xfrm>
            <a:prstGeom prst="line">
              <a:avLst/>
            </a:prstGeom>
            <a:grpFill/>
            <a:ln w="57150">
              <a:solidFill>
                <a:srgbClr val="000000"/>
              </a:solidFill>
              <a:round/>
            </a:ln>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ln>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3229632" y="620097"/>
            <a:ext cx="2492990" cy="400110"/>
          </a:xfrm>
          <a:prstGeom prst="rect">
            <a:avLst/>
          </a:prstGeom>
        </p:spPr>
        <p:txBody>
          <a:bodyPr wrap="none">
            <a:spAutoFit/>
          </a:bodyPr>
          <a:lstStyle/>
          <a:p>
            <a:pPr algn="ctr"/>
            <a:r>
              <a:rPr lang="zh-CN" altLang="en-US" sz="2000" b="1" dirty="0">
                <a:solidFill>
                  <a:schemeClr val="bg1"/>
                </a:solidFill>
                <a:ea typeface="微软雅黑" panose="020B0503020204020204" pitchFamily="34" charset="-122"/>
              </a:rPr>
              <a:t>数据链路层信道类型</a:t>
            </a:r>
            <a:endParaRPr lang="zh-CN" altLang="en-US" sz="2000" b="1" dirty="0">
              <a:solidFill>
                <a:schemeClr val="bg1"/>
              </a:solidFill>
              <a:ea typeface="微软雅黑" panose="020B0503020204020204" pitchFamily="34" charset="-122"/>
            </a:endParaRPr>
          </a:p>
        </p:txBody>
      </p:sp>
      <p:grpSp>
        <p:nvGrpSpPr>
          <p:cNvPr id="15" name="组合 14"/>
          <p:cNvGrpSpPr/>
          <p:nvPr/>
        </p:nvGrpSpPr>
        <p:grpSpPr>
          <a:xfrm>
            <a:off x="6811108" y="1716603"/>
            <a:ext cx="400271" cy="332403"/>
            <a:chOff x="6811108" y="1790491"/>
            <a:chExt cx="400271" cy="332403"/>
          </a:xfrm>
        </p:grpSpPr>
        <p:cxnSp>
          <p:nvCxnSpPr>
            <p:cNvPr id="31" name="直接箭头连接符 30"/>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750242" y="1675296"/>
            <a:ext cx="967081" cy="545210"/>
            <a:chOff x="5750242" y="1749184"/>
            <a:chExt cx="967081" cy="545210"/>
          </a:xfrm>
        </p:grpSpPr>
        <p:cxnSp>
          <p:nvCxnSpPr>
            <p:cNvPr id="10" name="直接箭头连接符 9"/>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17" name="爆炸形 1 16"/>
          <p:cNvSpPr/>
          <p:nvPr/>
        </p:nvSpPr>
        <p:spPr>
          <a:xfrm>
            <a:off x="6664043" y="1965393"/>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点对点信道</a:t>
            </a:r>
            <a:endParaRPr lang="en-US" altLang="zh-CN" sz="1600" b="1" dirty="0" smtClean="0">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600" b="1" dirty="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使用</a:t>
            </a:r>
            <a:r>
              <a:rPr lang="zh-CN" altLang="en-US" sz="1600" b="1" dirty="0">
                <a:latin typeface="微软雅黑" panose="020B0503020204020204" pitchFamily="34" charset="-122"/>
                <a:ea typeface="微软雅黑" panose="020B0503020204020204" pitchFamily="34" charset="-122"/>
              </a:rPr>
              <a:t>一对一的</a:t>
            </a:r>
            <a:r>
              <a:rPr lang="zh-CN" altLang="en-US" sz="1600" b="1" dirty="0">
                <a:solidFill>
                  <a:srgbClr val="C00000"/>
                </a:solidFill>
                <a:latin typeface="微软雅黑" panose="020B0503020204020204" pitchFamily="34" charset="-122"/>
                <a:ea typeface="微软雅黑" panose="020B0503020204020204" pitchFamily="34" charset="-122"/>
              </a:rPr>
              <a:t>点对点</a:t>
            </a:r>
            <a:r>
              <a:rPr lang="zh-CN" altLang="en-US" sz="1600" b="1" dirty="0">
                <a:latin typeface="微软雅黑" panose="020B0503020204020204" pitchFamily="34" charset="-122"/>
                <a:ea typeface="微软雅黑" panose="020B0503020204020204" pitchFamily="34" charset="-122"/>
              </a:rPr>
              <a:t>通信方式。</a:t>
            </a:r>
            <a:endParaRPr lang="zh-CN" altLang="en-US" sz="1600" b="1" dirty="0">
              <a:latin typeface="微软雅黑" panose="020B0503020204020204" pitchFamily="34" charset="-122"/>
              <a:ea typeface="微软雅黑" panose="020B0503020204020204" pitchFamily="34" charset="-122"/>
            </a:endParaRPr>
          </a:p>
        </p:txBody>
      </p:sp>
      <p:sp>
        <p:nvSpPr>
          <p:cNvPr id="34" name="矩形 3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smtClean="0">
                <a:latin typeface="微软雅黑" panose="020B0503020204020204" pitchFamily="34" charset="-122"/>
                <a:ea typeface="微软雅黑" panose="020B0503020204020204" pitchFamily="34" charset="-122"/>
              </a:rPr>
              <a:t>(b) </a:t>
            </a:r>
            <a:r>
              <a:rPr lang="zh-CN" altLang="en-US" sz="1600" b="1" dirty="0" smtClean="0">
                <a:latin typeface="微软雅黑" panose="020B0503020204020204" pitchFamily="34" charset="-122"/>
                <a:ea typeface="微软雅黑" panose="020B0503020204020204" pitchFamily="34" charset="-122"/>
              </a:rPr>
              <a:t>广播信道</a:t>
            </a:r>
            <a:endParaRPr lang="en-US" altLang="zh-CN" sz="1600" b="1" dirty="0">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600" b="1" dirty="0" smtClean="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使用</a:t>
            </a:r>
            <a:r>
              <a:rPr lang="zh-CN" altLang="en-US" sz="1600" b="1" dirty="0">
                <a:latin typeface="微软雅黑" panose="020B0503020204020204" pitchFamily="34" charset="-122"/>
                <a:ea typeface="微软雅黑" panose="020B0503020204020204" pitchFamily="34" charset="-122"/>
              </a:rPr>
              <a:t>一对多的</a:t>
            </a:r>
            <a:r>
              <a:rPr lang="zh-CN" altLang="en-US" sz="1600" b="1" dirty="0">
                <a:solidFill>
                  <a:srgbClr val="C00000"/>
                </a:solidFill>
                <a:latin typeface="微软雅黑" panose="020B0503020204020204" pitchFamily="34" charset="-122"/>
                <a:ea typeface="微软雅黑" panose="020B0503020204020204" pitchFamily="34" charset="-122"/>
              </a:rPr>
              <a:t>广播通信</a:t>
            </a:r>
            <a:r>
              <a:rPr lang="zh-CN" altLang="en-US" sz="1600" b="1" dirty="0" smtClean="0">
                <a:latin typeface="微软雅黑" panose="020B0503020204020204" pitchFamily="34" charset="-122"/>
                <a:ea typeface="微软雅黑" panose="020B0503020204020204" pitchFamily="34" charset="-122"/>
              </a:rPr>
              <a:t>方式。</a:t>
            </a:r>
            <a:endParaRPr lang="en-US" altLang="zh-CN" sz="1600" b="1" dirty="0" smtClean="0">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必须</a:t>
            </a:r>
            <a:r>
              <a:rPr lang="zh-CN" altLang="en-US" sz="1600" b="1" dirty="0">
                <a:latin typeface="微软雅黑" panose="020B0503020204020204" pitchFamily="34" charset="-122"/>
                <a:ea typeface="微软雅黑" panose="020B0503020204020204" pitchFamily="34" charset="-122"/>
              </a:rPr>
              <a:t>使用专用的</a:t>
            </a:r>
            <a:r>
              <a:rPr lang="zh-CN" altLang="en-US" sz="1600" b="1" dirty="0">
                <a:solidFill>
                  <a:srgbClr val="C00000"/>
                </a:solidFill>
                <a:latin typeface="微软雅黑" panose="020B0503020204020204" pitchFamily="34" charset="-122"/>
                <a:ea typeface="微软雅黑" panose="020B0503020204020204" pitchFamily="34" charset="-122"/>
              </a:rPr>
              <a:t>共享信道协议</a:t>
            </a:r>
            <a:r>
              <a:rPr lang="zh-CN" altLang="en-US" sz="1600" b="1" dirty="0">
                <a:latin typeface="微软雅黑" panose="020B0503020204020204" pitchFamily="34" charset="-122"/>
                <a:ea typeface="微软雅黑" panose="020B0503020204020204" pitchFamily="34" charset="-122"/>
              </a:rPr>
              <a:t>来协调这些主机的数据发送。</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1500"/>
                                        <p:tgtEl>
                                          <p:spTgt spid="1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2147482618"/>
          <p:cNvPicPr>
            <a:picLocks noChangeAspect="1"/>
          </p:cNvPicPr>
          <p:nvPr>
            <p:custDataLst>
              <p:tags r:id="rId1"/>
            </p:custDataLst>
          </p:nvPr>
        </p:nvPicPr>
        <p:blipFill>
          <a:blip r:embed="rId2"/>
          <a:stretch>
            <a:fillRect/>
          </a:stretch>
        </p:blipFill>
        <p:spPr>
          <a:xfrm>
            <a:off x="1458595" y="-635"/>
            <a:ext cx="5685155" cy="1896745"/>
          </a:xfrm>
          <a:prstGeom prst="rect">
            <a:avLst/>
          </a:prstGeom>
          <a:noFill/>
          <a:ln w="9525">
            <a:noFill/>
          </a:ln>
        </p:spPr>
      </p:pic>
      <p:sp>
        <p:nvSpPr>
          <p:cNvPr id="100" name="文本框 99"/>
          <p:cNvSpPr txBox="1"/>
          <p:nvPr/>
        </p:nvSpPr>
        <p:spPr>
          <a:xfrm>
            <a:off x="436245" y="1990725"/>
            <a:ext cx="8162925" cy="1076325"/>
          </a:xfrm>
          <a:prstGeom prst="rect">
            <a:avLst/>
          </a:prstGeom>
          <a:noFill/>
          <a:ln w="9525">
            <a:noFill/>
          </a:ln>
        </p:spPr>
        <p:txBody>
          <a:bodyPr wrap="square">
            <a:spAutoFit/>
          </a:bodyPr>
          <a:p>
            <a:pPr indent="0"/>
            <a:r>
              <a:rPr lang="en-US" sz="1600" b="0">
                <a:latin typeface="Times New Roman" panose="02020603050405020304" pitchFamily="18" charset="0"/>
              </a:rPr>
              <a:t>1</a:t>
            </a:r>
            <a:r>
              <a:rPr lang="zh-CN" sz="1600" b="0">
                <a:ea typeface="宋体" panose="02010600030101010101" pitchFamily="2" charset="-122"/>
              </a:rPr>
              <a:t>）如图所示的交换机工作在哪一层？交换机中的</a:t>
            </a:r>
            <a:r>
              <a:rPr lang="en-US" sz="1600" b="0">
                <a:latin typeface="Times New Roman" panose="02020603050405020304" pitchFamily="18" charset="0"/>
              </a:rPr>
              <a:t>MAC</a:t>
            </a:r>
            <a:r>
              <a:rPr lang="zh-CN" sz="1600" b="0">
                <a:ea typeface="宋体" panose="02010600030101010101" pitchFamily="2" charset="-122"/>
              </a:rPr>
              <a:t>地址表如何建立？</a:t>
            </a:r>
            <a:r>
              <a:rPr lang="en-US" sz="1600" b="0">
                <a:latin typeface="Times New Roman" panose="02020603050405020304" pitchFamily="18" charset="0"/>
              </a:rPr>
              <a:t>2</a:t>
            </a:r>
            <a:r>
              <a:rPr lang="zh-CN" sz="1600" b="0">
                <a:ea typeface="宋体" panose="02010600030101010101" pitchFamily="2" charset="-122"/>
              </a:rPr>
              <a:t>）初始状态下交换机</a:t>
            </a:r>
            <a:r>
              <a:rPr lang="en-US" sz="1600" b="0">
                <a:latin typeface="Times New Roman" panose="02020603050405020304" pitchFamily="18" charset="0"/>
              </a:rPr>
              <a:t>A</a:t>
            </a:r>
            <a:r>
              <a:rPr lang="zh-CN" sz="1600" b="0">
                <a:ea typeface="宋体" panose="02010600030101010101" pitchFamily="2" charset="-122"/>
              </a:rPr>
              <a:t>和交换机</a:t>
            </a:r>
            <a:r>
              <a:rPr lang="en-US" sz="1600" b="0">
                <a:latin typeface="Times New Roman" panose="02020603050405020304" pitchFamily="18" charset="0"/>
              </a:rPr>
              <a:t>B</a:t>
            </a:r>
            <a:r>
              <a:rPr lang="zh-CN" sz="1600" b="0">
                <a:ea typeface="宋体" panose="02010600030101010101" pitchFamily="2" charset="-122"/>
              </a:rPr>
              <a:t>的</a:t>
            </a:r>
            <a:r>
              <a:rPr lang="en-US" sz="1600" b="0">
                <a:latin typeface="Times New Roman" panose="02020603050405020304" pitchFamily="18" charset="0"/>
              </a:rPr>
              <a:t>Mac</a:t>
            </a:r>
            <a:r>
              <a:rPr lang="zh-CN" sz="1600" b="0">
                <a:ea typeface="宋体" panose="02010600030101010101" pitchFamily="2" charset="-122"/>
              </a:rPr>
              <a:t>地址表都是空的，随后有以下各站向其他的站发送了数据帧：即</a:t>
            </a:r>
            <a:r>
              <a:rPr lang="en-US" sz="1600" b="0">
                <a:latin typeface="Times New Roman" panose="02020603050405020304" pitchFamily="18" charset="0"/>
              </a:rPr>
              <a:t>A</a:t>
            </a:r>
            <a:r>
              <a:rPr lang="zh-CN" sz="1600" b="0">
                <a:ea typeface="宋体" panose="02010600030101010101" pitchFamily="2" charset="-122"/>
              </a:rPr>
              <a:t>发送给</a:t>
            </a:r>
            <a:r>
              <a:rPr lang="en-US" sz="1600" b="0">
                <a:latin typeface="Times New Roman" panose="02020603050405020304" pitchFamily="18" charset="0"/>
              </a:rPr>
              <a:t>B</a:t>
            </a:r>
            <a:r>
              <a:rPr lang="zh-CN" sz="1600" b="0">
                <a:ea typeface="宋体" panose="02010600030101010101" pitchFamily="2" charset="-122"/>
              </a:rPr>
              <a:t>，</a:t>
            </a:r>
            <a:r>
              <a:rPr lang="en-US" sz="1600" b="0">
                <a:latin typeface="Times New Roman" panose="02020603050405020304" pitchFamily="18" charset="0"/>
              </a:rPr>
              <a:t>F</a:t>
            </a:r>
            <a:r>
              <a:rPr lang="zh-CN" sz="1600" b="0">
                <a:ea typeface="宋体" panose="02010600030101010101" pitchFamily="2" charset="-122"/>
              </a:rPr>
              <a:t>发送给</a:t>
            </a:r>
            <a:r>
              <a:rPr lang="en-US" sz="1600" b="0">
                <a:latin typeface="Times New Roman" panose="02020603050405020304" pitchFamily="18" charset="0"/>
              </a:rPr>
              <a:t>E,E</a:t>
            </a:r>
            <a:r>
              <a:rPr lang="zh-CN" sz="1600" b="0">
                <a:ea typeface="宋体" panose="02010600030101010101" pitchFamily="2" charset="-122"/>
              </a:rPr>
              <a:t>也发送了返回帧给</a:t>
            </a:r>
            <a:r>
              <a:rPr lang="en-US" sz="1600" b="0">
                <a:latin typeface="Times New Roman" panose="02020603050405020304" pitchFamily="18" charset="0"/>
              </a:rPr>
              <a:t>F</a:t>
            </a:r>
            <a:r>
              <a:rPr lang="zh-CN" sz="1600" b="0">
                <a:ea typeface="宋体" panose="02010600030101010101" pitchFamily="2" charset="-122"/>
              </a:rPr>
              <a:t>，</a:t>
            </a:r>
            <a:r>
              <a:rPr lang="en-US" sz="1600" b="0">
                <a:latin typeface="Times New Roman" panose="02020603050405020304" pitchFamily="18" charset="0"/>
              </a:rPr>
              <a:t>C</a:t>
            </a:r>
            <a:r>
              <a:rPr lang="zh-CN" sz="1600" b="0">
                <a:ea typeface="宋体" panose="02010600030101010101" pitchFamily="2" charset="-122"/>
              </a:rPr>
              <a:t>发送给</a:t>
            </a:r>
            <a:r>
              <a:rPr lang="en-US" sz="1600" b="0">
                <a:latin typeface="Times New Roman" panose="02020603050405020304" pitchFamily="18" charset="0"/>
              </a:rPr>
              <a:t>B</a:t>
            </a:r>
            <a:r>
              <a:rPr lang="zh-CN" sz="1600" b="0">
                <a:ea typeface="宋体" panose="02010600030101010101" pitchFamily="2" charset="-122"/>
              </a:rPr>
              <a:t>。试将有关数据填写在下表中：               </a:t>
            </a:r>
            <a:endParaRPr lang="zh-CN" altLang="en-US" sz="1600" b="0">
              <a:ea typeface="宋体" panose="02010600030101010101" pitchFamily="2" charset="-122"/>
            </a:endParaRPr>
          </a:p>
        </p:txBody>
      </p:sp>
      <p:graphicFrame>
        <p:nvGraphicFramePr>
          <p:cNvPr id="3" name="表格 2"/>
          <p:cNvGraphicFramePr/>
          <p:nvPr>
            <p:custDataLst>
              <p:tags r:id="rId3"/>
            </p:custDataLst>
          </p:nvPr>
        </p:nvGraphicFramePr>
        <p:xfrm>
          <a:off x="1744345" y="3161348"/>
          <a:ext cx="4048125" cy="1638300"/>
        </p:xfrm>
        <a:graphic>
          <a:graphicData uri="http://schemas.openxmlformats.org/drawingml/2006/table">
            <a:tbl>
              <a:tblPr firstRow="1" bandRow="1">
                <a:tableStyleId>{5940675A-B579-460E-94D1-54222C63F5DA}</a:tableStyleId>
              </a:tblPr>
              <a:tblGrid>
                <a:gridCol w="809625"/>
                <a:gridCol w="809625"/>
                <a:gridCol w="720725"/>
                <a:gridCol w="628650"/>
                <a:gridCol w="1079500"/>
              </a:tblGrid>
              <a:tr h="330200">
                <a:tc rowSpan="2">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发送的帧</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交换机A的转发表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交换机B的转发表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3020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地址</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端口</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地址</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端口</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860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A</a:t>
                      </a:r>
                      <a:r>
                        <a:rPr lang="en-US" sz="1000" b="0">
                          <a:latin typeface="Wingdings" panose="05000000000000000000" charset="0"/>
                          <a:cs typeface="Wingdings" panose="05000000000000000000" charset="0"/>
                        </a:rPr>
                        <a:t>à</a:t>
                      </a:r>
                      <a:r>
                        <a:rPr lang="en-US" sz="1000" b="0">
                          <a:latin typeface="宋体" panose="02010600030101010101" pitchFamily="2" charset="-122"/>
                          <a:ea typeface="宋体" panose="02010600030101010101" pitchFamily="2" charset="-122"/>
                          <a:cs typeface="宋体" panose="02010600030101010101" pitchFamily="2" charset="-122"/>
                        </a:rPr>
                        <a:t>B</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MACA</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7</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6700">
                <a:tc>
                  <a:txBody>
                    <a:bodyPr/>
                    <a:p>
                      <a:pPr indent="0" algn="ctr">
                        <a:buNone/>
                      </a:pPr>
                      <a:r>
                        <a:rPr lang="en-US" sz="1000" b="0">
                          <a:latin typeface="Times New Roman" panose="02020603050405020304" pitchFamily="18" charset="0"/>
                          <a:cs typeface="Times New Roman" panose="02020603050405020304" pitchFamily="18" charset="0"/>
                        </a:rPr>
                        <a:t>F</a:t>
                      </a:r>
                      <a:r>
                        <a:rPr lang="en-US" sz="1000" b="0">
                          <a:latin typeface="Wingdings" panose="05000000000000000000" charset="0"/>
                          <a:cs typeface="Wingdings" panose="05000000000000000000" charset="0"/>
                        </a:rPr>
                        <a:t>à</a:t>
                      </a:r>
                      <a:r>
                        <a:rPr lang="en-US" sz="1000" b="0">
                          <a:latin typeface="Times New Roman" panose="02020603050405020304" pitchFamily="18" charset="0"/>
                          <a:cs typeface="Times New Roman" panose="02020603050405020304" pitchFamily="18" charset="0"/>
                        </a:rPr>
                        <a:t>E</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5900">
                <a:tc>
                  <a:txBody>
                    <a:bodyPr/>
                    <a:p>
                      <a:pPr indent="0" algn="ctr">
                        <a:buNone/>
                      </a:pPr>
                      <a:r>
                        <a:rPr lang="en-US" sz="1000" b="0">
                          <a:latin typeface="Times New Roman" panose="02020603050405020304" pitchFamily="18" charset="0"/>
                          <a:cs typeface="Times New Roman" panose="02020603050405020304" pitchFamily="18" charset="0"/>
                        </a:rPr>
                        <a:t>E</a:t>
                      </a:r>
                      <a:r>
                        <a:rPr lang="en-US" sz="1000" b="0">
                          <a:latin typeface="Wingdings" panose="05000000000000000000" charset="0"/>
                          <a:cs typeface="Wingdings" panose="05000000000000000000" charset="0"/>
                        </a:rPr>
                        <a:t>à</a:t>
                      </a:r>
                      <a:r>
                        <a:rPr lang="en-US" sz="1000" b="0">
                          <a:latin typeface="Times New Roman" panose="02020603050405020304" pitchFamily="18" charset="0"/>
                          <a:cs typeface="Times New Roman" panose="02020603050405020304" pitchFamily="18" charset="0"/>
                        </a:rPr>
                        <a:t>F</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6700">
                <a:tc>
                  <a:txBody>
                    <a:bodyPr/>
                    <a:p>
                      <a:pPr indent="0" algn="ctr">
                        <a:buNone/>
                      </a:pPr>
                      <a:r>
                        <a:rPr lang="en-US" sz="1000" b="0">
                          <a:latin typeface="Times New Roman" panose="02020603050405020304" pitchFamily="18" charset="0"/>
                          <a:cs typeface="Times New Roman" panose="02020603050405020304" pitchFamily="18" charset="0"/>
                        </a:rPr>
                        <a:t>C</a:t>
                      </a:r>
                      <a:r>
                        <a:rPr lang="en-US" sz="1000" b="0">
                          <a:latin typeface="Wingdings" panose="05000000000000000000" charset="0"/>
                          <a:cs typeface="Wingdings" panose="05000000000000000000" charset="0"/>
                        </a:rPr>
                        <a:t>à</a:t>
                      </a:r>
                      <a:r>
                        <a:rPr lang="en-US" sz="1000" b="0">
                          <a:latin typeface="宋体" panose="02010600030101010101" pitchFamily="2" charset="-122"/>
                          <a:ea typeface="宋体" panose="02010600030101010101" pitchFamily="2" charset="-122"/>
                          <a:cs typeface="宋体" panose="02010600030101010101" pitchFamily="2" charset="-122"/>
                        </a:rPr>
                        <a:t>B</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Times New Roman" panose="02020603050405020304" pitchFamily="18" charset="0"/>
                          <a:cs typeface="Times New Roman" panose="02020603050405020304" pitchFamily="18" charset="0"/>
                        </a:rPr>
                        <a:t> </a:t>
                      </a: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471805" y="735330"/>
            <a:ext cx="7919085" cy="3138170"/>
          </a:xfrm>
          <a:prstGeom prst="rect">
            <a:avLst/>
          </a:prstGeom>
          <a:noFill/>
          <a:ln w="9525">
            <a:noFill/>
          </a:ln>
        </p:spPr>
        <p:txBody>
          <a:bodyPr wrap="square">
            <a:spAutoFit/>
          </a:bodyPr>
          <a:p>
            <a:pPr indent="0"/>
            <a:r>
              <a:rPr lang="en-US" altLang="zh-CN" b="0">
                <a:ea typeface="宋体" panose="02010600030101010101" pitchFamily="2" charset="-122"/>
              </a:rPr>
              <a:t>1</a:t>
            </a:r>
            <a:r>
              <a:rPr lang="zh-CN" altLang="en-US" b="0">
                <a:ea typeface="宋体" panose="02010600030101010101" pitchFamily="2" charset="-122"/>
              </a:rPr>
              <a:t>、</a:t>
            </a:r>
            <a:r>
              <a:rPr lang="zh-CN" b="0">
                <a:ea typeface="宋体" panose="02010600030101010101" pitchFamily="2" charset="-122"/>
              </a:rPr>
              <a:t>以太网帧结构中描述正确的是（</a:t>
            </a:r>
            <a:r>
              <a:rPr lang="en-US" b="0">
                <a:latin typeface="宋体" panose="02010600030101010101" pitchFamily="2" charset="-122"/>
              </a:rPr>
              <a:t>   </a:t>
            </a:r>
            <a:r>
              <a:rPr lang="zh-CN" b="0">
                <a:ea typeface="宋体" panose="02010600030101010101" pitchFamily="2" charset="-122"/>
              </a:rPr>
              <a:t>）。</a:t>
            </a:r>
            <a:r>
              <a:rPr lang="en-US" b="0">
                <a:latin typeface="Times New Roman" panose="02020603050405020304" pitchFamily="18" charset="0"/>
              </a:rPr>
              <a:t>         A</a:t>
            </a:r>
            <a:r>
              <a:rPr lang="zh-CN" b="0">
                <a:ea typeface="宋体" panose="02010600030101010101" pitchFamily="2" charset="-122"/>
              </a:rPr>
              <a:t>、 以太网帧包括前导码、地址、长度、数据字段 </a:t>
            </a:r>
            <a:r>
              <a:rPr lang="en-US" b="0">
                <a:latin typeface="Times New Roman" panose="02020603050405020304" pitchFamily="18" charset="0"/>
              </a:rPr>
              <a:t>         B</a:t>
            </a:r>
            <a:r>
              <a:rPr lang="zh-CN" b="0">
                <a:ea typeface="宋体" panose="02010600030101010101" pitchFamily="2" charset="-122"/>
              </a:rPr>
              <a:t>、 地址字段的使用</a:t>
            </a:r>
            <a:r>
              <a:rPr lang="en-US" b="0">
                <a:latin typeface="Times New Roman" panose="02020603050405020304" pitchFamily="18" charset="0"/>
              </a:rPr>
              <a:t>32</a:t>
            </a:r>
            <a:r>
              <a:rPr lang="zh-CN" b="0">
                <a:ea typeface="宋体" panose="02010600030101010101" pitchFamily="2" charset="-122"/>
              </a:rPr>
              <a:t>位的</a:t>
            </a:r>
            <a:r>
              <a:rPr lang="en-US" b="0">
                <a:latin typeface="Times New Roman" panose="02020603050405020304" pitchFamily="18" charset="0"/>
              </a:rPr>
              <a:t>MAC</a:t>
            </a:r>
            <a:r>
              <a:rPr lang="zh-CN" b="0">
                <a:ea typeface="宋体" panose="02010600030101010101" pitchFamily="2" charset="-122"/>
              </a:rPr>
              <a:t>地址</a:t>
            </a:r>
            <a:r>
              <a:rPr lang="en-US" b="0">
                <a:latin typeface="Times New Roman" panose="02020603050405020304" pitchFamily="18" charset="0"/>
              </a:rPr>
              <a:t>         C</a:t>
            </a:r>
            <a:r>
              <a:rPr lang="zh-CN" b="0">
                <a:ea typeface="宋体" panose="02010600030101010101" pitchFamily="2" charset="-122"/>
              </a:rPr>
              <a:t>、</a:t>
            </a:r>
            <a:r>
              <a:rPr lang="en-US" altLang="zh-CN" b="0">
                <a:ea typeface="宋体" panose="02010600030101010101" pitchFamily="2" charset="-122"/>
              </a:rPr>
              <a:t> </a:t>
            </a:r>
            <a:r>
              <a:rPr lang="en-US" b="0">
                <a:latin typeface="Times New Roman" panose="02020603050405020304" pitchFamily="18" charset="0"/>
              </a:rPr>
              <a:t>FCS</a:t>
            </a:r>
            <a:r>
              <a:rPr lang="zh-CN" b="0">
                <a:ea typeface="宋体" panose="02010600030101010101" pitchFamily="2" charset="-122"/>
              </a:rPr>
              <a:t>校验不包括前导码与帧前定界符字段</a:t>
            </a:r>
            <a:r>
              <a:rPr lang="en-US" b="1">
                <a:latin typeface="Times New Roman" panose="02020603050405020304" pitchFamily="18" charset="0"/>
              </a:rPr>
              <a:t> </a:t>
            </a:r>
            <a:r>
              <a:rPr lang="en-US" b="0">
                <a:latin typeface="Times New Roman" panose="02020603050405020304" pitchFamily="18" charset="0"/>
              </a:rPr>
              <a:t>         D</a:t>
            </a:r>
            <a:r>
              <a:rPr lang="zh-CN" b="0">
                <a:ea typeface="宋体" panose="02010600030101010101" pitchFamily="2" charset="-122"/>
              </a:rPr>
              <a:t>、 数据字段的最小长度为</a:t>
            </a:r>
            <a:r>
              <a:rPr lang="en-US" b="0">
                <a:latin typeface="Times New Roman" panose="02020603050405020304" pitchFamily="18" charset="0"/>
              </a:rPr>
              <a:t>46</a:t>
            </a:r>
            <a:r>
              <a:rPr lang="zh-CN" b="0">
                <a:ea typeface="宋体" panose="02010600030101010101" pitchFamily="2" charset="-122"/>
              </a:rPr>
              <a:t>位，不够最小长度需要填充至</a:t>
            </a:r>
            <a:r>
              <a:rPr lang="en-US" b="0">
                <a:latin typeface="Times New Roman" panose="02020603050405020304" pitchFamily="18" charset="0"/>
              </a:rPr>
              <a:t>46</a:t>
            </a:r>
            <a:r>
              <a:rPr lang="zh-CN" b="0">
                <a:ea typeface="宋体" panose="02010600030101010101" pitchFamily="2" charset="-122"/>
              </a:rPr>
              <a:t>位</a:t>
            </a:r>
            <a:endParaRPr lang="en-US" b="0">
              <a:latin typeface="Times New Roman" panose="02020603050405020304" pitchFamily="18" charset="0"/>
            </a:endParaRPr>
          </a:p>
          <a:p>
            <a:pPr indent="0"/>
            <a:r>
              <a:rPr lang="en-US" altLang="zh-CN" b="0">
                <a:ea typeface="宋体" panose="02010600030101010101" pitchFamily="2" charset="-122"/>
              </a:rPr>
              <a:t>2</a:t>
            </a:r>
            <a:r>
              <a:rPr lang="zh-CN" b="0">
                <a:ea typeface="宋体" panose="02010600030101010101" pitchFamily="2" charset="-122"/>
              </a:rPr>
              <a:t>、在</a:t>
            </a:r>
            <a:r>
              <a:rPr lang="en-US" b="0">
                <a:latin typeface="Times New Roman" panose="02020603050405020304" pitchFamily="18" charset="0"/>
              </a:rPr>
              <a:t>CRC</a:t>
            </a:r>
            <a:r>
              <a:rPr lang="zh-CN" b="0">
                <a:ea typeface="宋体" panose="02010600030101010101" pitchFamily="2" charset="-122"/>
              </a:rPr>
              <a:t>校验码的计算中</a:t>
            </a:r>
            <a:r>
              <a:rPr lang="en-US" b="0">
                <a:latin typeface="Times New Roman" panose="02020603050405020304" pitchFamily="18" charset="0"/>
              </a:rPr>
              <a:t>,</a:t>
            </a:r>
            <a:r>
              <a:rPr lang="zh-CN" b="0">
                <a:ea typeface="宋体" panose="02010600030101010101" pitchFamily="2" charset="-122"/>
              </a:rPr>
              <a:t>可以将一个二进制位串与一个只含有</a:t>
            </a:r>
            <a:r>
              <a:rPr lang="en-US" b="0">
                <a:latin typeface="Times New Roman" panose="02020603050405020304" pitchFamily="18" charset="0"/>
              </a:rPr>
              <a:t>0</a:t>
            </a:r>
            <a:r>
              <a:rPr lang="zh-CN" b="0">
                <a:ea typeface="宋体" panose="02010600030101010101" pitchFamily="2" charset="-122"/>
              </a:rPr>
              <a:t>或</a:t>
            </a:r>
            <a:r>
              <a:rPr lang="en-US" b="0">
                <a:latin typeface="Times New Roman" panose="02020603050405020304" pitchFamily="18" charset="0"/>
              </a:rPr>
              <a:t>1</a:t>
            </a:r>
            <a:r>
              <a:rPr lang="zh-CN" b="0">
                <a:ea typeface="宋体" panose="02010600030101010101" pitchFamily="2" charset="-122"/>
              </a:rPr>
              <a:t>两个系数的一元多项式建立对应关系。例如</a:t>
            </a:r>
            <a:r>
              <a:rPr lang="en-US" b="0">
                <a:latin typeface="Times New Roman" panose="02020603050405020304" pitchFamily="18" charset="0"/>
              </a:rPr>
              <a:t>,</a:t>
            </a:r>
            <a:r>
              <a:rPr lang="zh-CN" b="0">
                <a:ea typeface="宋体" panose="02010600030101010101" pitchFamily="2" charset="-122"/>
              </a:rPr>
              <a:t>与位串</a:t>
            </a:r>
            <a:r>
              <a:rPr lang="en-US" b="0">
                <a:latin typeface="Times New Roman" panose="02020603050405020304" pitchFamily="18" charset="0"/>
              </a:rPr>
              <a:t>10100101</a:t>
            </a:r>
            <a:r>
              <a:rPr lang="zh-CN" b="0">
                <a:ea typeface="宋体" panose="02010600030101010101" pitchFamily="2" charset="-122"/>
              </a:rPr>
              <a:t>对应的多项式为（</a:t>
            </a:r>
            <a:r>
              <a:rPr lang="en-US" b="0">
                <a:latin typeface="宋体" panose="02010600030101010101" pitchFamily="2" charset="-122"/>
              </a:rPr>
              <a:t>   </a:t>
            </a:r>
            <a:r>
              <a:rPr lang="zh-CN" b="0">
                <a:ea typeface="宋体" panose="02010600030101010101" pitchFamily="2" charset="-122"/>
              </a:rPr>
              <a:t>）。</a:t>
            </a:r>
            <a:r>
              <a:rPr lang="en-US" b="0">
                <a:latin typeface="Times New Roman" panose="02020603050405020304" pitchFamily="18" charset="0"/>
              </a:rPr>
              <a:t>         A</a:t>
            </a:r>
            <a:r>
              <a:rPr lang="zh-CN" b="0">
                <a:ea typeface="宋体" panose="02010600030101010101" pitchFamily="2" charset="-122"/>
              </a:rPr>
              <a:t>、 </a:t>
            </a:r>
            <a:r>
              <a:rPr lang="en-US" b="0">
                <a:latin typeface="Times New Roman" panose="02020603050405020304" pitchFamily="18" charset="0"/>
              </a:rPr>
              <a:t>x</a:t>
            </a:r>
            <a:r>
              <a:rPr lang="en-US" b="0" baseline="30000">
                <a:latin typeface="Times New Roman" panose="02020603050405020304" pitchFamily="18" charset="0"/>
              </a:rPr>
              <a:t>7</a:t>
            </a:r>
            <a:r>
              <a:rPr lang="en-US" b="0">
                <a:latin typeface="Times New Roman" panose="02020603050405020304" pitchFamily="18" charset="0"/>
              </a:rPr>
              <a:t>+x</a:t>
            </a:r>
            <a:r>
              <a:rPr lang="en-US" b="0" baseline="30000">
                <a:latin typeface="Times New Roman" panose="02020603050405020304" pitchFamily="18" charset="0"/>
              </a:rPr>
              <a:t>5</a:t>
            </a:r>
            <a:r>
              <a:rPr lang="en-US" b="0">
                <a:latin typeface="Times New Roman" panose="02020603050405020304" pitchFamily="18" charset="0"/>
              </a:rPr>
              <a:t>+x</a:t>
            </a:r>
            <a:r>
              <a:rPr lang="en-US" b="0" baseline="30000">
                <a:latin typeface="Times New Roman" panose="02020603050405020304" pitchFamily="18" charset="0"/>
              </a:rPr>
              <a:t>3</a:t>
            </a:r>
            <a:r>
              <a:rPr lang="en-US" b="0">
                <a:latin typeface="Times New Roman" panose="02020603050405020304" pitchFamily="18" charset="0"/>
              </a:rPr>
              <a:t>+1          B</a:t>
            </a:r>
            <a:r>
              <a:rPr lang="zh-CN" b="0">
                <a:ea typeface="宋体" panose="02010600030101010101" pitchFamily="2" charset="-122"/>
              </a:rPr>
              <a:t>、 </a:t>
            </a:r>
            <a:r>
              <a:rPr lang="en-US" b="0">
                <a:latin typeface="Times New Roman" panose="02020603050405020304" pitchFamily="18" charset="0"/>
              </a:rPr>
              <a:t>x</a:t>
            </a:r>
            <a:r>
              <a:rPr lang="en-US" b="0" baseline="30000">
                <a:latin typeface="Times New Roman" panose="02020603050405020304" pitchFamily="18" charset="0"/>
              </a:rPr>
              <a:t>7</a:t>
            </a:r>
            <a:r>
              <a:rPr lang="en-US" b="0">
                <a:latin typeface="Times New Roman" panose="02020603050405020304" pitchFamily="18" charset="0"/>
              </a:rPr>
              <a:t>+x</a:t>
            </a:r>
            <a:r>
              <a:rPr lang="en-US" b="0" baseline="30000">
                <a:latin typeface="Times New Roman" panose="02020603050405020304" pitchFamily="18" charset="0"/>
              </a:rPr>
              <a:t>5</a:t>
            </a:r>
            <a:r>
              <a:rPr lang="en-US" b="0">
                <a:latin typeface="Times New Roman" panose="02020603050405020304" pitchFamily="18" charset="0"/>
              </a:rPr>
              <a:t>+x</a:t>
            </a:r>
            <a:r>
              <a:rPr lang="en-US" b="0" baseline="30000">
                <a:latin typeface="Times New Roman" panose="02020603050405020304" pitchFamily="18" charset="0"/>
              </a:rPr>
              <a:t>2</a:t>
            </a:r>
            <a:r>
              <a:rPr lang="en-US" b="0">
                <a:latin typeface="Times New Roman" panose="02020603050405020304" pitchFamily="18" charset="0"/>
              </a:rPr>
              <a:t>+1          C</a:t>
            </a:r>
            <a:r>
              <a:rPr lang="zh-CN" b="0">
                <a:ea typeface="宋体" panose="02010600030101010101" pitchFamily="2" charset="-122"/>
              </a:rPr>
              <a:t>、 </a:t>
            </a:r>
            <a:r>
              <a:rPr lang="en-US" b="0">
                <a:latin typeface="Times New Roman" panose="02020603050405020304" pitchFamily="18" charset="0"/>
              </a:rPr>
              <a:t>x</a:t>
            </a:r>
            <a:r>
              <a:rPr lang="en-US" b="0" baseline="30000">
                <a:latin typeface="Times New Roman" panose="02020603050405020304" pitchFamily="18" charset="0"/>
              </a:rPr>
              <a:t>7</a:t>
            </a:r>
            <a:r>
              <a:rPr lang="en-US" b="0">
                <a:latin typeface="Times New Roman" panose="02020603050405020304" pitchFamily="18" charset="0"/>
              </a:rPr>
              <a:t>+x</a:t>
            </a:r>
            <a:r>
              <a:rPr lang="en-US" b="0" baseline="30000">
                <a:latin typeface="Times New Roman" panose="02020603050405020304" pitchFamily="18" charset="0"/>
              </a:rPr>
              <a:t>4</a:t>
            </a:r>
            <a:r>
              <a:rPr lang="en-US" b="0">
                <a:latin typeface="Times New Roman" panose="02020603050405020304" pitchFamily="18" charset="0"/>
              </a:rPr>
              <a:t>+x</a:t>
            </a:r>
            <a:r>
              <a:rPr lang="en-US" b="0" baseline="30000">
                <a:latin typeface="Times New Roman" panose="02020603050405020304" pitchFamily="18" charset="0"/>
              </a:rPr>
              <a:t>2</a:t>
            </a:r>
            <a:r>
              <a:rPr lang="en-US" b="0">
                <a:latin typeface="Times New Roman" panose="02020603050405020304" pitchFamily="18" charset="0"/>
              </a:rPr>
              <a:t>+x          D</a:t>
            </a:r>
            <a:r>
              <a:rPr lang="zh-CN" b="0">
                <a:ea typeface="宋体" panose="02010600030101010101" pitchFamily="2" charset="-122"/>
              </a:rPr>
              <a:t>、 </a:t>
            </a:r>
            <a:r>
              <a:rPr lang="en-US" b="0">
                <a:latin typeface="Times New Roman" panose="02020603050405020304" pitchFamily="18" charset="0"/>
              </a:rPr>
              <a:t>x</a:t>
            </a:r>
            <a:r>
              <a:rPr lang="en-US" b="0" baseline="30000">
                <a:latin typeface="Times New Roman" panose="02020603050405020304" pitchFamily="18" charset="0"/>
              </a:rPr>
              <a:t>7</a:t>
            </a:r>
            <a:r>
              <a:rPr lang="en-US" b="0">
                <a:latin typeface="Times New Roman" panose="02020603050405020304" pitchFamily="18" charset="0"/>
              </a:rPr>
              <a:t>+x</a:t>
            </a:r>
            <a:r>
              <a:rPr lang="en-US" b="0" baseline="30000">
                <a:latin typeface="Times New Roman" panose="02020603050405020304" pitchFamily="18" charset="0"/>
              </a:rPr>
              <a:t>5</a:t>
            </a:r>
            <a:r>
              <a:rPr lang="en-US" b="0">
                <a:latin typeface="Times New Roman" panose="02020603050405020304" pitchFamily="18" charset="0"/>
              </a:rPr>
              <a:t>+x</a:t>
            </a:r>
            <a:r>
              <a:rPr lang="en-US" b="0" baseline="30000">
                <a:latin typeface="Times New Roman" panose="02020603050405020304" pitchFamily="18" charset="0"/>
              </a:rPr>
              <a:t>4</a:t>
            </a:r>
            <a:r>
              <a:rPr lang="en-US" b="0">
                <a:latin typeface="Times New Roman" panose="02020603050405020304" pitchFamily="18" charset="0"/>
              </a:rPr>
              <a:t>+1</a:t>
            </a:r>
            <a:endParaRPr lang="en-US" altLang="en-US" b="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37515" y="1014730"/>
            <a:ext cx="7626985" cy="2030095"/>
          </a:xfrm>
          <a:prstGeom prst="rect">
            <a:avLst/>
          </a:prstGeom>
          <a:noFill/>
        </p:spPr>
        <p:txBody>
          <a:bodyPr wrap="square" rtlCol="0">
            <a:spAutoFit/>
          </a:bodyPr>
          <a:p>
            <a:r>
              <a:rPr lang="en-US" altLang="zh-CN"/>
              <a:t>1</a:t>
            </a:r>
            <a:r>
              <a:rPr lang="zh-CN" altLang="en-US"/>
              <a:t>、链路层作用</a:t>
            </a:r>
            <a:endParaRPr lang="zh-CN" altLang="en-US"/>
          </a:p>
          <a:p>
            <a:r>
              <a:rPr lang="en-US" altLang="zh-CN"/>
              <a:t>2</a:t>
            </a:r>
            <a:r>
              <a:rPr lang="zh-CN" altLang="en-US"/>
              <a:t>、链路层功能，基本功能：帧封装、透明传输、差错控制</a:t>
            </a:r>
            <a:endParaRPr lang="zh-CN" altLang="en-US"/>
          </a:p>
          <a:p>
            <a:r>
              <a:rPr lang="en-US" altLang="zh-CN"/>
              <a:t>3</a:t>
            </a:r>
            <a:r>
              <a:rPr lang="zh-CN" altLang="en-US"/>
              <a:t>、链路层信道：广播信道（局域网），点对点信道（</a:t>
            </a:r>
            <a:r>
              <a:rPr lang="en-US" altLang="zh-CN"/>
              <a:t>PPP</a:t>
            </a:r>
            <a:r>
              <a:rPr lang="zh-CN" altLang="en-US"/>
              <a:t>）</a:t>
            </a:r>
            <a:endParaRPr lang="zh-CN" altLang="en-US"/>
          </a:p>
          <a:p>
            <a:r>
              <a:rPr lang="en-US" altLang="zh-CN"/>
              <a:t>4</a:t>
            </a:r>
            <a:r>
              <a:rPr lang="zh-CN" altLang="en-US"/>
              <a:t>、</a:t>
            </a:r>
            <a:r>
              <a:rPr lang="en-US" altLang="zh-CN"/>
              <a:t>CRC</a:t>
            </a:r>
            <a:endParaRPr lang="en-US" altLang="zh-CN"/>
          </a:p>
          <a:p>
            <a:r>
              <a:rPr lang="en-US" altLang="zh-CN"/>
              <a:t>5</a:t>
            </a:r>
            <a:r>
              <a:rPr lang="zh-CN" altLang="en-US"/>
              <a:t>、局域网（物理层、链路层（</a:t>
            </a:r>
            <a:r>
              <a:rPr lang="en-US" altLang="zh-CN"/>
              <a:t>LLC</a:t>
            </a:r>
            <a:r>
              <a:rPr lang="zh-CN" altLang="en-US"/>
              <a:t>、</a:t>
            </a:r>
            <a:r>
              <a:rPr lang="en-US" altLang="zh-CN"/>
              <a:t>MAC</a:t>
            </a:r>
            <a:r>
              <a:rPr lang="zh-CN" altLang="en-US"/>
              <a:t>）），</a:t>
            </a:r>
            <a:r>
              <a:rPr lang="en-US" altLang="zh-CN"/>
              <a:t>NetBUI/NetBus?</a:t>
            </a:r>
            <a:endParaRPr lang="en-US" altLang="zh-CN"/>
          </a:p>
          <a:p>
            <a:r>
              <a:rPr lang="en-US" altLang="zh-CN"/>
              <a:t>6</a:t>
            </a:r>
            <a:r>
              <a:rPr lang="zh-CN" altLang="en-US"/>
              <a:t>、以太网，</a:t>
            </a:r>
            <a:r>
              <a:rPr lang="en-US" altLang="zh-CN"/>
              <a:t>CSMA/CD</a:t>
            </a:r>
            <a:r>
              <a:rPr lang="zh-CN" altLang="en-US"/>
              <a:t>，</a:t>
            </a:r>
            <a:r>
              <a:rPr lang="en-US" altLang="zh-CN"/>
              <a:t>MAC</a:t>
            </a:r>
            <a:r>
              <a:rPr lang="zh-CN" altLang="en-US"/>
              <a:t>地址，以太网帧的格式，争用期</a:t>
            </a:r>
            <a:endParaRPr lang="zh-CN" altLang="en-US"/>
          </a:p>
          <a:p>
            <a:r>
              <a:rPr lang="en-US" altLang="zh-CN"/>
              <a:t>7</a:t>
            </a:r>
            <a:r>
              <a:rPr lang="zh-CN" altLang="en-US"/>
              <a:t>、交换机，工作原理，地址学习</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10640" y="979170"/>
            <a:ext cx="5081270" cy="2077085"/>
          </a:xfrm>
          <a:prstGeom prst="rect">
            <a:avLst/>
          </a:prstGeom>
        </p:spPr>
        <p:txBody>
          <a:bodyPr vert="horz" wrap="square" lIns="0" tIns="75246" rIns="0" bIns="0" rtlCol="0">
            <a:spAutoFit/>
          </a:bodyPr>
          <a:lstStyle/>
          <a:p>
            <a:pPr marL="355600" indent="-342900">
              <a:lnSpc>
                <a:spcPct val="100000"/>
              </a:lnSpc>
              <a:spcBef>
                <a:spcPts val="590"/>
              </a:spcBef>
              <a:buClr>
                <a:srgbClr val="6699FF"/>
              </a:buClr>
              <a:buFont typeface="Wingdings" panose="05000000000000000000"/>
              <a:buChar char=""/>
              <a:tabLst>
                <a:tab pos="355600" algn="l"/>
              </a:tabLst>
            </a:pPr>
            <a:r>
              <a:rPr dirty="0">
                <a:solidFill>
                  <a:srgbClr val="163793"/>
                </a:solidFill>
                <a:latin typeface="微软雅黑" panose="020B0503020204020204" pitchFamily="34" charset="-122"/>
                <a:ea typeface="微软雅黑" panose="020B0503020204020204" pitchFamily="34" charset="-122"/>
                <a:cs typeface="微软雅黑" panose="020B0503020204020204" pitchFamily="34" charset="-122"/>
              </a:rPr>
              <a:t>点对点链路</a:t>
            </a:r>
            <a:endParaRPr>
              <a:latin typeface="微软雅黑" panose="020B0503020204020204" pitchFamily="34" charset="-122"/>
              <a:ea typeface="微软雅黑" panose="020B0503020204020204" pitchFamily="34" charset="-122"/>
              <a:cs typeface="微软雅黑" panose="020B0503020204020204" pitchFamily="34" charset="-122"/>
            </a:endParaRPr>
          </a:p>
          <a:p>
            <a:pPr marL="756285" lvl="1" indent="-287020">
              <a:lnSpc>
                <a:spcPct val="100000"/>
              </a:lnSpc>
              <a:spcBef>
                <a:spcPts val="485"/>
              </a:spcBef>
              <a:buClr>
                <a:srgbClr val="009999"/>
              </a:buClr>
              <a:buFont typeface="Wingdings" panose="05000000000000000000"/>
              <a:buChar char=""/>
              <a:tabLst>
                <a:tab pos="756285" algn="l"/>
                <a:tab pos="756920" algn="l"/>
              </a:tabLst>
            </a:pPr>
            <a:r>
              <a:rPr sz="1500" dirty="0">
                <a:solidFill>
                  <a:srgbClr val="163793"/>
                </a:solidFill>
                <a:latin typeface="微软雅黑" panose="020B0503020204020204" pitchFamily="34" charset="-122"/>
                <a:ea typeface="微软雅黑" panose="020B0503020204020204" pitchFamily="34" charset="-122"/>
                <a:cs typeface="微软雅黑" panose="020B0503020204020204" pitchFamily="34" charset="-122"/>
              </a:rPr>
              <a:t>拨号接入的</a:t>
            </a:r>
            <a:r>
              <a:rPr sz="1500" spc="-5" dirty="0">
                <a:solidFill>
                  <a:srgbClr val="163793"/>
                </a:solidFill>
                <a:latin typeface="微软雅黑" panose="020B0503020204020204" pitchFamily="34" charset="-122"/>
                <a:ea typeface="微软雅黑" panose="020B0503020204020204" pitchFamily="34" charset="-122"/>
                <a:cs typeface="微软雅黑" panose="020B0503020204020204" pitchFamily="34" charset="-122"/>
              </a:rPr>
              <a:t>PPP</a:t>
            </a:r>
            <a:r>
              <a:rPr lang="en-US" sz="1500" spc="-5" dirty="0">
                <a:solidFill>
                  <a:srgbClr val="163793"/>
                </a:solidFill>
                <a:latin typeface="微软雅黑" panose="020B0503020204020204" pitchFamily="34" charset="-122"/>
                <a:ea typeface="微软雅黑" panose="020B0503020204020204" pitchFamily="34" charset="-122"/>
                <a:cs typeface="微软雅黑" panose="020B0503020204020204" pitchFamily="34" charset="-122"/>
              </a:rPr>
              <a:t>, PPPoE</a:t>
            </a:r>
            <a:endParaRPr sz="1500">
              <a:latin typeface="微软雅黑" panose="020B0503020204020204" pitchFamily="34" charset="-122"/>
              <a:ea typeface="微软雅黑" panose="020B0503020204020204" pitchFamily="34" charset="-122"/>
              <a:cs typeface="微软雅黑" panose="020B0503020204020204" pitchFamily="34" charset="-122"/>
            </a:endParaRPr>
          </a:p>
          <a:p>
            <a:pPr marL="756285" lvl="1" indent="-287020">
              <a:lnSpc>
                <a:spcPct val="100000"/>
              </a:lnSpc>
              <a:spcBef>
                <a:spcPts val="480"/>
              </a:spcBef>
              <a:buClr>
                <a:srgbClr val="009999"/>
              </a:buClr>
              <a:buFont typeface="Wingdings" panose="05000000000000000000"/>
              <a:buChar char=""/>
              <a:tabLst>
                <a:tab pos="756285" algn="l"/>
                <a:tab pos="756920" algn="l"/>
              </a:tabLst>
            </a:pPr>
            <a:r>
              <a:rPr sz="1500" dirty="0">
                <a:solidFill>
                  <a:srgbClr val="163793"/>
                </a:solidFill>
                <a:latin typeface="微软雅黑" panose="020B0503020204020204" pitchFamily="34" charset="-122"/>
                <a:ea typeface="微软雅黑" panose="020B0503020204020204" pitchFamily="34" charset="-122"/>
                <a:cs typeface="微软雅黑" panose="020B0503020204020204" pitchFamily="34" charset="-122"/>
              </a:rPr>
              <a:t>以太网交换机与主机间</a:t>
            </a:r>
            <a:r>
              <a:rPr sz="1500" spc="-15" dirty="0">
                <a:solidFill>
                  <a:srgbClr val="163793"/>
                </a:solidFill>
                <a:latin typeface="微软雅黑" panose="020B0503020204020204" pitchFamily="34" charset="-122"/>
                <a:ea typeface="微软雅黑" panose="020B0503020204020204" pitchFamily="34" charset="-122"/>
                <a:cs typeface="微软雅黑" panose="020B0503020204020204" pitchFamily="34" charset="-122"/>
              </a:rPr>
              <a:t>的</a:t>
            </a:r>
            <a:r>
              <a:rPr sz="1500" dirty="0">
                <a:solidFill>
                  <a:srgbClr val="163793"/>
                </a:solidFill>
                <a:latin typeface="微软雅黑" panose="020B0503020204020204" pitchFamily="34" charset="-122"/>
                <a:ea typeface="微软雅黑" panose="020B0503020204020204" pitchFamily="34" charset="-122"/>
                <a:cs typeface="微软雅黑" panose="020B0503020204020204" pitchFamily="34" charset="-122"/>
              </a:rPr>
              <a:t>点对</a:t>
            </a:r>
            <a:r>
              <a:rPr sz="1500" spc="-15" dirty="0">
                <a:solidFill>
                  <a:srgbClr val="163793"/>
                </a:solidFill>
                <a:latin typeface="微软雅黑" panose="020B0503020204020204" pitchFamily="34" charset="-122"/>
                <a:ea typeface="微软雅黑" panose="020B0503020204020204" pitchFamily="34" charset="-122"/>
                <a:cs typeface="微软雅黑" panose="020B0503020204020204" pitchFamily="34" charset="-122"/>
              </a:rPr>
              <a:t>点</a:t>
            </a:r>
            <a:r>
              <a:rPr sz="1500" dirty="0">
                <a:solidFill>
                  <a:srgbClr val="163793"/>
                </a:solidFill>
                <a:latin typeface="微软雅黑" panose="020B0503020204020204" pitchFamily="34" charset="-122"/>
                <a:ea typeface="微软雅黑" panose="020B0503020204020204" pitchFamily="34" charset="-122"/>
                <a:cs typeface="微软雅黑" panose="020B0503020204020204" pitchFamily="34" charset="-122"/>
              </a:rPr>
              <a:t>链路</a:t>
            </a:r>
            <a:endParaRPr sz="1500">
              <a:latin typeface="微软雅黑" panose="020B0503020204020204" pitchFamily="34" charset="-122"/>
              <a:ea typeface="微软雅黑" panose="020B0503020204020204" pitchFamily="34" charset="-122"/>
              <a:cs typeface="微软雅黑" panose="020B0503020204020204" pitchFamily="34" charset="-122"/>
            </a:endParaRPr>
          </a:p>
          <a:p>
            <a:pPr marL="355600" indent="-342900">
              <a:lnSpc>
                <a:spcPct val="100000"/>
              </a:lnSpc>
              <a:spcBef>
                <a:spcPts val="575"/>
              </a:spcBef>
              <a:buClr>
                <a:srgbClr val="6699FF"/>
              </a:buClr>
              <a:buFont typeface="Wingdings" panose="05000000000000000000"/>
              <a:buChar char=""/>
              <a:tabLst>
                <a:tab pos="355600" algn="l"/>
              </a:tabLst>
            </a:pPr>
            <a:r>
              <a:rPr dirty="0">
                <a:solidFill>
                  <a:srgbClr val="CC0000"/>
                </a:solidFill>
                <a:latin typeface="微软雅黑" panose="020B0503020204020204" pitchFamily="34" charset="-122"/>
                <a:ea typeface="微软雅黑" panose="020B0503020204020204" pitchFamily="34" charset="-122"/>
                <a:cs typeface="微软雅黑" panose="020B0503020204020204" pitchFamily="34" charset="-122"/>
              </a:rPr>
              <a:t>广播链路</a:t>
            </a:r>
            <a:r>
              <a:rPr spc="-545" dirty="0">
                <a:solidFill>
                  <a:srgbClr val="CC0000"/>
                </a:solidFill>
                <a:latin typeface="微软雅黑" panose="020B0503020204020204" pitchFamily="34" charset="-122"/>
                <a:ea typeface="微软雅黑" panose="020B0503020204020204" pitchFamily="34" charset="-122"/>
                <a:cs typeface="微软雅黑" panose="020B0503020204020204" pitchFamily="34" charset="-122"/>
              </a:rPr>
              <a:t> </a:t>
            </a:r>
            <a:r>
              <a:rPr dirty="0">
                <a:solidFill>
                  <a:srgbClr val="CC0000"/>
                </a:solidFill>
                <a:latin typeface="微软雅黑" panose="020B0503020204020204" pitchFamily="34" charset="-122"/>
                <a:ea typeface="微软雅黑" panose="020B0503020204020204" pitchFamily="34" charset="-122"/>
                <a:cs typeface="微软雅黑" panose="020B0503020204020204" pitchFamily="34" charset="-122"/>
              </a:rPr>
              <a:t>(</a:t>
            </a:r>
            <a:r>
              <a:rPr dirty="0">
                <a:solidFill>
                  <a:srgbClr val="CC0000"/>
                </a:solidFill>
                <a:latin typeface="微软雅黑" panose="020B0503020204020204" pitchFamily="34" charset="-122"/>
                <a:ea typeface="微软雅黑" panose="020B0503020204020204" pitchFamily="34" charset="-122"/>
                <a:cs typeface="微软雅黑" panose="020B0503020204020204" pitchFamily="34" charset="-122"/>
              </a:rPr>
              <a:t>共享介质)</a:t>
            </a:r>
            <a:endParaRPr>
              <a:latin typeface="微软雅黑" panose="020B0503020204020204" pitchFamily="34" charset="-122"/>
              <a:ea typeface="微软雅黑" panose="020B0503020204020204" pitchFamily="34" charset="-122"/>
              <a:cs typeface="微软雅黑" panose="020B0503020204020204" pitchFamily="34" charset="-122"/>
            </a:endParaRPr>
          </a:p>
          <a:p>
            <a:pPr marL="756285" lvl="1" indent="-287020">
              <a:lnSpc>
                <a:spcPct val="100000"/>
              </a:lnSpc>
              <a:spcBef>
                <a:spcPts val="430"/>
              </a:spcBef>
              <a:buClr>
                <a:srgbClr val="009999"/>
              </a:buClr>
              <a:buFont typeface="Wingdings" panose="05000000000000000000"/>
              <a:buChar char=""/>
              <a:tabLst>
                <a:tab pos="756285" algn="l"/>
                <a:tab pos="756920" algn="l"/>
              </a:tabLst>
            </a:pPr>
            <a:r>
              <a:rPr sz="1350" dirty="0">
                <a:solidFill>
                  <a:srgbClr val="163793"/>
                </a:solidFill>
                <a:latin typeface="微软雅黑" panose="020B0503020204020204" pitchFamily="34" charset="-122"/>
                <a:ea typeface="微软雅黑" panose="020B0503020204020204" pitchFamily="34" charset="-122"/>
                <a:cs typeface="微软雅黑" panose="020B0503020204020204" pitchFamily="34" charset="-122"/>
              </a:rPr>
              <a:t>早期的总线以太网</a:t>
            </a:r>
            <a:endParaRPr sz="1350">
              <a:latin typeface="微软雅黑" panose="020B0503020204020204" pitchFamily="34" charset="-122"/>
              <a:ea typeface="微软雅黑" panose="020B0503020204020204" pitchFamily="34" charset="-122"/>
              <a:cs typeface="微软雅黑" panose="020B0503020204020204" pitchFamily="34" charset="-122"/>
            </a:endParaRPr>
          </a:p>
          <a:p>
            <a:pPr marL="756285" lvl="1" indent="-287020">
              <a:lnSpc>
                <a:spcPct val="100000"/>
              </a:lnSpc>
              <a:spcBef>
                <a:spcPts val="430"/>
              </a:spcBef>
              <a:buClr>
                <a:srgbClr val="009999"/>
              </a:buClr>
              <a:buFont typeface="Wingdings" panose="05000000000000000000"/>
              <a:buChar char=""/>
              <a:tabLst>
                <a:tab pos="756285" algn="l"/>
                <a:tab pos="756920" algn="l"/>
              </a:tabLst>
            </a:pPr>
            <a:r>
              <a:rPr sz="1350" spc="-5" dirty="0">
                <a:solidFill>
                  <a:srgbClr val="163793"/>
                </a:solidFill>
                <a:latin typeface="微软雅黑" panose="020B0503020204020204" pitchFamily="34" charset="-122"/>
                <a:ea typeface="微软雅黑" panose="020B0503020204020204" pitchFamily="34" charset="-122"/>
                <a:cs typeface="微软雅黑" panose="020B0503020204020204" pitchFamily="34" charset="-122"/>
              </a:rPr>
              <a:t>HFC</a:t>
            </a:r>
            <a:r>
              <a:rPr sz="1350" dirty="0">
                <a:solidFill>
                  <a:srgbClr val="163793"/>
                </a:solidFill>
                <a:latin typeface="微软雅黑" panose="020B0503020204020204" pitchFamily="34" charset="-122"/>
                <a:ea typeface="微软雅黑" panose="020B0503020204020204" pitchFamily="34" charset="-122"/>
                <a:cs typeface="微软雅黑" panose="020B0503020204020204" pitchFamily="34" charset="-122"/>
              </a:rPr>
              <a:t>的上行链路</a:t>
            </a:r>
            <a:endParaRPr sz="1350">
              <a:latin typeface="微软雅黑" panose="020B0503020204020204" pitchFamily="34" charset="-122"/>
              <a:ea typeface="微软雅黑" panose="020B0503020204020204" pitchFamily="34" charset="-122"/>
              <a:cs typeface="微软雅黑" panose="020B0503020204020204" pitchFamily="34" charset="-122"/>
            </a:endParaRPr>
          </a:p>
          <a:p>
            <a:pPr marL="756285" lvl="1" indent="-287020">
              <a:lnSpc>
                <a:spcPct val="100000"/>
              </a:lnSpc>
              <a:spcBef>
                <a:spcPts val="435"/>
              </a:spcBef>
              <a:buClr>
                <a:srgbClr val="009999"/>
              </a:buClr>
              <a:buFont typeface="Wingdings" panose="05000000000000000000"/>
              <a:buChar char=""/>
              <a:tabLst>
                <a:tab pos="756285" algn="l"/>
                <a:tab pos="756920" algn="l"/>
              </a:tabLst>
            </a:pPr>
            <a:r>
              <a:rPr sz="1350" spc="-10" dirty="0">
                <a:solidFill>
                  <a:srgbClr val="163793"/>
                </a:solidFill>
                <a:latin typeface="微软雅黑" panose="020B0503020204020204" pitchFamily="34" charset="-122"/>
                <a:ea typeface="微软雅黑" panose="020B0503020204020204" pitchFamily="34" charset="-122"/>
                <a:cs typeface="微软雅黑" panose="020B0503020204020204" pitchFamily="34" charset="-122"/>
              </a:rPr>
              <a:t>802.11</a:t>
            </a:r>
            <a:r>
              <a:rPr sz="1350" dirty="0">
                <a:solidFill>
                  <a:srgbClr val="163793"/>
                </a:solidFill>
                <a:latin typeface="微软雅黑" panose="020B0503020204020204" pitchFamily="34" charset="-122"/>
                <a:ea typeface="微软雅黑" panose="020B0503020204020204" pitchFamily="34" charset="-122"/>
                <a:cs typeface="微软雅黑" panose="020B0503020204020204" pitchFamily="34" charset="-122"/>
              </a:rPr>
              <a:t>无线局域网</a:t>
            </a:r>
            <a:endParaRPr sz="135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object 3"/>
          <p:cNvSpPr txBox="1"/>
          <p:nvPr/>
        </p:nvSpPr>
        <p:spPr>
          <a:xfrm>
            <a:off x="1903628" y="4382643"/>
            <a:ext cx="1080135" cy="407670"/>
          </a:xfrm>
          <a:prstGeom prst="rect">
            <a:avLst/>
          </a:prstGeom>
        </p:spPr>
        <p:txBody>
          <a:bodyPr vert="horz" wrap="square" lIns="0" tIns="9524" rIns="0" bIns="0" rtlCol="0">
            <a:spAutoFit/>
          </a:bodyPr>
          <a:lstStyle/>
          <a:p>
            <a:pPr algn="ctr">
              <a:lnSpc>
                <a:spcPts val="1555"/>
              </a:lnSpc>
              <a:spcBef>
                <a:spcPts val="100"/>
              </a:spcBef>
            </a:pPr>
            <a:r>
              <a:rPr sz="1050" b="1" spc="5" dirty="0">
                <a:solidFill>
                  <a:srgbClr val="163793"/>
                </a:solidFill>
                <a:latin typeface="宋体" panose="02010600030101010101" pitchFamily="2" charset="-122"/>
                <a:cs typeface="宋体" panose="02010600030101010101" pitchFamily="2" charset="-122"/>
              </a:rPr>
              <a:t>共享</a:t>
            </a:r>
            <a:r>
              <a:rPr sz="1050" b="1" spc="-5" dirty="0">
                <a:solidFill>
                  <a:srgbClr val="163793"/>
                </a:solidFill>
                <a:latin typeface="宋体" panose="02010600030101010101" pitchFamily="2" charset="-122"/>
                <a:cs typeface="宋体" panose="02010600030101010101" pitchFamily="2" charset="-122"/>
              </a:rPr>
              <a:t>线路</a:t>
            </a:r>
            <a:endParaRPr sz="1050">
              <a:latin typeface="宋体" panose="02010600030101010101" pitchFamily="2" charset="-122"/>
              <a:cs typeface="宋体" panose="02010600030101010101" pitchFamily="2" charset="-122"/>
            </a:endParaRPr>
          </a:p>
          <a:p>
            <a:pPr algn="ctr">
              <a:lnSpc>
                <a:spcPts val="1555"/>
              </a:lnSpc>
            </a:pPr>
            <a:r>
              <a:rPr sz="1050" b="1" spc="-5" dirty="0">
                <a:solidFill>
                  <a:srgbClr val="163793"/>
                </a:solidFill>
                <a:latin typeface="Arial" panose="020B0604020202020204"/>
                <a:cs typeface="Arial" panose="020B0604020202020204"/>
              </a:rPr>
              <a:t>(e.g.,</a:t>
            </a:r>
            <a:r>
              <a:rPr sz="1050" b="1" spc="-75" dirty="0">
                <a:solidFill>
                  <a:srgbClr val="163793"/>
                </a:solidFill>
                <a:latin typeface="Arial" panose="020B0604020202020204"/>
                <a:cs typeface="Arial" panose="020B0604020202020204"/>
              </a:rPr>
              <a:t> </a:t>
            </a:r>
            <a:r>
              <a:rPr sz="1050" b="1" spc="5" dirty="0">
                <a:solidFill>
                  <a:srgbClr val="163793"/>
                </a:solidFill>
                <a:latin typeface="宋体" panose="02010600030101010101" pitchFamily="2" charset="-122"/>
                <a:cs typeface="宋体" panose="02010600030101010101" pitchFamily="2" charset="-122"/>
              </a:rPr>
              <a:t>总线</a:t>
            </a:r>
            <a:r>
              <a:rPr sz="1050" b="1" spc="-5" dirty="0">
                <a:solidFill>
                  <a:srgbClr val="163793"/>
                </a:solidFill>
                <a:latin typeface="宋体" panose="02010600030101010101" pitchFamily="2" charset="-122"/>
                <a:cs typeface="宋体" panose="02010600030101010101" pitchFamily="2" charset="-122"/>
              </a:rPr>
              <a:t>以太</a:t>
            </a:r>
            <a:r>
              <a:rPr sz="1050" b="1" spc="-15" dirty="0">
                <a:solidFill>
                  <a:srgbClr val="163793"/>
                </a:solidFill>
                <a:latin typeface="宋体" panose="02010600030101010101" pitchFamily="2" charset="-122"/>
                <a:cs typeface="宋体" panose="02010600030101010101" pitchFamily="2" charset="-122"/>
              </a:rPr>
              <a:t>网</a:t>
            </a:r>
            <a:r>
              <a:rPr sz="1050" b="1" dirty="0">
                <a:solidFill>
                  <a:srgbClr val="163793"/>
                </a:solidFill>
                <a:latin typeface="Arial" panose="020B0604020202020204"/>
                <a:cs typeface="Arial" panose="020B0604020202020204"/>
              </a:rPr>
              <a:t>)</a:t>
            </a:r>
            <a:endParaRPr sz="1050">
              <a:latin typeface="Arial" panose="020B0604020202020204"/>
              <a:cs typeface="Arial" panose="020B0604020202020204"/>
            </a:endParaRPr>
          </a:p>
        </p:txBody>
      </p:sp>
      <p:sp>
        <p:nvSpPr>
          <p:cNvPr id="4" name="object 4"/>
          <p:cNvSpPr txBox="1"/>
          <p:nvPr/>
        </p:nvSpPr>
        <p:spPr>
          <a:xfrm>
            <a:off x="3317558" y="4374185"/>
            <a:ext cx="1126808" cy="394335"/>
          </a:xfrm>
          <a:prstGeom prst="rect">
            <a:avLst/>
          </a:prstGeom>
        </p:spPr>
        <p:txBody>
          <a:bodyPr vert="horz" wrap="square" lIns="0" tIns="36194" rIns="0" bIns="0" rtlCol="0">
            <a:spAutoFit/>
          </a:bodyPr>
          <a:lstStyle/>
          <a:p>
            <a:pPr marL="12700" marR="5080" indent="415925">
              <a:lnSpc>
                <a:spcPts val="1400"/>
              </a:lnSpc>
              <a:spcBef>
                <a:spcPts val="380"/>
              </a:spcBef>
            </a:pPr>
            <a:r>
              <a:rPr sz="1050" b="1" spc="5" dirty="0">
                <a:solidFill>
                  <a:srgbClr val="163793"/>
                </a:solidFill>
                <a:latin typeface="宋体" panose="02010600030101010101" pitchFamily="2" charset="-122"/>
                <a:cs typeface="宋体" panose="02010600030101010101" pitchFamily="2" charset="-122"/>
              </a:rPr>
              <a:t>共 享 </a:t>
            </a:r>
            <a:r>
              <a:rPr sz="1050" b="1" spc="-10" dirty="0">
                <a:solidFill>
                  <a:srgbClr val="163793"/>
                </a:solidFill>
                <a:latin typeface="Arial" panose="020B0604020202020204"/>
                <a:cs typeface="Arial" panose="020B0604020202020204"/>
              </a:rPr>
              <a:t>RF  </a:t>
            </a:r>
            <a:r>
              <a:rPr sz="1050" b="1" spc="-5" dirty="0">
                <a:solidFill>
                  <a:srgbClr val="163793"/>
                </a:solidFill>
                <a:latin typeface="Arial" panose="020B0604020202020204"/>
                <a:cs typeface="Arial" panose="020B0604020202020204"/>
              </a:rPr>
              <a:t>(e.g., </a:t>
            </a:r>
            <a:r>
              <a:rPr sz="1050" b="1" spc="-10" dirty="0">
                <a:solidFill>
                  <a:srgbClr val="163793"/>
                </a:solidFill>
                <a:latin typeface="Arial" panose="020B0604020202020204"/>
                <a:cs typeface="Arial" panose="020B0604020202020204"/>
              </a:rPr>
              <a:t>802.11</a:t>
            </a:r>
            <a:r>
              <a:rPr sz="1050" b="1" spc="-130" dirty="0">
                <a:solidFill>
                  <a:srgbClr val="163793"/>
                </a:solidFill>
                <a:latin typeface="Arial" panose="020B0604020202020204"/>
                <a:cs typeface="Arial" panose="020B0604020202020204"/>
              </a:rPr>
              <a:t> </a:t>
            </a:r>
            <a:r>
              <a:rPr sz="1050" b="1" spc="-5" dirty="0">
                <a:solidFill>
                  <a:srgbClr val="163793"/>
                </a:solidFill>
                <a:latin typeface="Arial" panose="020B0604020202020204"/>
                <a:cs typeface="Arial" panose="020B0604020202020204"/>
              </a:rPr>
              <a:t>WiFi)</a:t>
            </a:r>
            <a:endParaRPr sz="1050">
              <a:latin typeface="Arial" panose="020B0604020202020204"/>
              <a:cs typeface="Arial" panose="020B0604020202020204"/>
            </a:endParaRPr>
          </a:p>
        </p:txBody>
      </p:sp>
      <p:sp>
        <p:nvSpPr>
          <p:cNvPr id="5" name="object 5"/>
          <p:cNvSpPr txBox="1"/>
          <p:nvPr/>
        </p:nvSpPr>
        <p:spPr>
          <a:xfrm>
            <a:off x="4835176" y="4380128"/>
            <a:ext cx="947738" cy="407670"/>
          </a:xfrm>
          <a:prstGeom prst="rect">
            <a:avLst/>
          </a:prstGeom>
        </p:spPr>
        <p:txBody>
          <a:bodyPr vert="horz" wrap="square" lIns="0" tIns="9524" rIns="0" bIns="0" rtlCol="0">
            <a:spAutoFit/>
          </a:bodyPr>
          <a:lstStyle/>
          <a:p>
            <a:pPr marL="43815" algn="ctr">
              <a:lnSpc>
                <a:spcPts val="1555"/>
              </a:lnSpc>
              <a:spcBef>
                <a:spcPts val="100"/>
              </a:spcBef>
            </a:pPr>
            <a:r>
              <a:rPr sz="1050" b="1" spc="5" dirty="0">
                <a:solidFill>
                  <a:srgbClr val="163793"/>
                </a:solidFill>
                <a:latin typeface="宋体" panose="02010600030101010101" pitchFamily="2" charset="-122"/>
                <a:cs typeface="宋体" panose="02010600030101010101" pitchFamily="2" charset="-122"/>
              </a:rPr>
              <a:t>共</a:t>
            </a:r>
            <a:r>
              <a:rPr sz="1050" b="1" spc="10" dirty="0">
                <a:solidFill>
                  <a:srgbClr val="163793"/>
                </a:solidFill>
                <a:latin typeface="宋体" panose="02010600030101010101" pitchFamily="2" charset="-122"/>
                <a:cs typeface="宋体" panose="02010600030101010101" pitchFamily="2" charset="-122"/>
              </a:rPr>
              <a:t>享</a:t>
            </a:r>
            <a:r>
              <a:rPr sz="1050" b="1" spc="-10" dirty="0">
                <a:solidFill>
                  <a:srgbClr val="163793"/>
                </a:solidFill>
                <a:latin typeface="Arial" panose="020B0604020202020204"/>
                <a:cs typeface="Arial" panose="020B0604020202020204"/>
              </a:rPr>
              <a:t>RF</a:t>
            </a:r>
            <a:endParaRPr sz="1050">
              <a:latin typeface="Arial" panose="020B0604020202020204"/>
              <a:cs typeface="Arial" panose="020B0604020202020204"/>
            </a:endParaRPr>
          </a:p>
          <a:p>
            <a:pPr algn="ctr">
              <a:lnSpc>
                <a:spcPts val="1555"/>
              </a:lnSpc>
            </a:pPr>
            <a:r>
              <a:rPr sz="1050" b="1" dirty="0">
                <a:solidFill>
                  <a:srgbClr val="163793"/>
                </a:solidFill>
                <a:latin typeface="Arial" panose="020B0604020202020204"/>
                <a:cs typeface="Arial" panose="020B0604020202020204"/>
              </a:rPr>
              <a:t>(e.g.,</a:t>
            </a:r>
            <a:r>
              <a:rPr sz="1050" b="1" spc="-100" dirty="0">
                <a:solidFill>
                  <a:srgbClr val="163793"/>
                </a:solidFill>
                <a:latin typeface="Arial" panose="020B0604020202020204"/>
                <a:cs typeface="Arial" panose="020B0604020202020204"/>
              </a:rPr>
              <a:t> </a:t>
            </a:r>
            <a:r>
              <a:rPr sz="1050" b="1" spc="5" dirty="0">
                <a:solidFill>
                  <a:srgbClr val="163793"/>
                </a:solidFill>
                <a:latin typeface="宋体" panose="02010600030101010101" pitchFamily="2" charset="-122"/>
                <a:cs typeface="宋体" panose="02010600030101010101" pitchFamily="2" charset="-122"/>
              </a:rPr>
              <a:t>卫星</a:t>
            </a:r>
            <a:r>
              <a:rPr sz="1050" b="1" dirty="0">
                <a:solidFill>
                  <a:srgbClr val="163793"/>
                </a:solidFill>
                <a:latin typeface="宋体" panose="02010600030101010101" pitchFamily="2" charset="-122"/>
                <a:cs typeface="宋体" panose="02010600030101010101" pitchFamily="2" charset="-122"/>
              </a:rPr>
              <a:t>网</a:t>
            </a:r>
            <a:r>
              <a:rPr sz="1050" b="1" spc="-5" dirty="0">
                <a:solidFill>
                  <a:srgbClr val="163793"/>
                </a:solidFill>
                <a:latin typeface="宋体" panose="02010600030101010101" pitchFamily="2" charset="-122"/>
                <a:cs typeface="宋体" panose="02010600030101010101" pitchFamily="2" charset="-122"/>
              </a:rPr>
              <a:t>络</a:t>
            </a:r>
            <a:r>
              <a:rPr sz="1050" b="1" dirty="0">
                <a:solidFill>
                  <a:srgbClr val="163793"/>
                </a:solidFill>
                <a:latin typeface="Arial" panose="020B0604020202020204"/>
                <a:cs typeface="Arial" panose="020B0604020202020204"/>
              </a:rPr>
              <a:t>)</a:t>
            </a:r>
            <a:endParaRPr sz="1050">
              <a:latin typeface="Arial" panose="020B0604020202020204"/>
              <a:cs typeface="Arial" panose="020B0604020202020204"/>
            </a:endParaRPr>
          </a:p>
        </p:txBody>
      </p:sp>
      <p:sp>
        <p:nvSpPr>
          <p:cNvPr id="7" name="object 7"/>
          <p:cNvSpPr/>
          <p:nvPr/>
        </p:nvSpPr>
        <p:spPr>
          <a:xfrm>
            <a:off x="2301525" y="3504533"/>
            <a:ext cx="350044" cy="668179"/>
          </a:xfrm>
          <a:custGeom>
            <a:avLst/>
            <a:gdLst/>
            <a:ahLst/>
            <a:cxnLst/>
            <a:rect l="l" t="t" r="r" b="b"/>
            <a:pathLst>
              <a:path w="466725" h="890904">
                <a:moveTo>
                  <a:pt x="466725" y="0"/>
                </a:moveTo>
                <a:lnTo>
                  <a:pt x="0" y="890536"/>
                </a:lnTo>
              </a:path>
            </a:pathLst>
          </a:custGeom>
          <a:ln w="9525">
            <a:solidFill>
              <a:srgbClr val="163793"/>
            </a:solidFill>
          </a:ln>
        </p:spPr>
        <p:txBody>
          <a:bodyPr wrap="square" lIns="0" tIns="0" rIns="0" bIns="0" rtlCol="0"/>
          <a:lstStyle/>
          <a:p>
            <a:endParaRPr sz="1350"/>
          </a:p>
        </p:txBody>
      </p:sp>
      <p:sp>
        <p:nvSpPr>
          <p:cNvPr id="8" name="object 8"/>
          <p:cNvSpPr/>
          <p:nvPr/>
        </p:nvSpPr>
        <p:spPr>
          <a:xfrm>
            <a:off x="2288381" y="3858101"/>
            <a:ext cx="182403" cy="1429"/>
          </a:xfrm>
          <a:custGeom>
            <a:avLst/>
            <a:gdLst/>
            <a:ahLst/>
            <a:cxnLst/>
            <a:rect l="l" t="t" r="r" b="b"/>
            <a:pathLst>
              <a:path w="243205" h="1904">
                <a:moveTo>
                  <a:pt x="0" y="0"/>
                </a:moveTo>
                <a:lnTo>
                  <a:pt x="242950" y="1650"/>
                </a:lnTo>
              </a:path>
            </a:pathLst>
          </a:custGeom>
          <a:ln w="9524">
            <a:solidFill>
              <a:srgbClr val="163793"/>
            </a:solidFill>
          </a:ln>
        </p:spPr>
        <p:txBody>
          <a:bodyPr wrap="square" lIns="0" tIns="0" rIns="0" bIns="0" rtlCol="0"/>
          <a:lstStyle/>
          <a:p>
            <a:endParaRPr sz="1350"/>
          </a:p>
        </p:txBody>
      </p:sp>
      <p:sp>
        <p:nvSpPr>
          <p:cNvPr id="9" name="object 9"/>
          <p:cNvSpPr/>
          <p:nvPr/>
        </p:nvSpPr>
        <p:spPr>
          <a:xfrm>
            <a:off x="2187225" y="4110523"/>
            <a:ext cx="142875" cy="1429"/>
          </a:xfrm>
          <a:custGeom>
            <a:avLst/>
            <a:gdLst/>
            <a:ahLst/>
            <a:cxnLst/>
            <a:rect l="l" t="t" r="r" b="b"/>
            <a:pathLst>
              <a:path w="190500" h="1904">
                <a:moveTo>
                  <a:pt x="0" y="0"/>
                </a:moveTo>
                <a:lnTo>
                  <a:pt x="190500" y="1587"/>
                </a:lnTo>
              </a:path>
            </a:pathLst>
          </a:custGeom>
          <a:ln w="9525">
            <a:solidFill>
              <a:srgbClr val="163793"/>
            </a:solidFill>
          </a:ln>
        </p:spPr>
        <p:txBody>
          <a:bodyPr wrap="square" lIns="0" tIns="0" rIns="0" bIns="0" rtlCol="0"/>
          <a:lstStyle/>
          <a:p>
            <a:endParaRPr sz="1350"/>
          </a:p>
        </p:txBody>
      </p:sp>
      <p:sp>
        <p:nvSpPr>
          <p:cNvPr id="10" name="object 10"/>
          <p:cNvSpPr/>
          <p:nvPr/>
        </p:nvSpPr>
        <p:spPr>
          <a:xfrm>
            <a:off x="2520601" y="3753326"/>
            <a:ext cx="133350" cy="6191"/>
          </a:xfrm>
          <a:custGeom>
            <a:avLst/>
            <a:gdLst/>
            <a:ahLst/>
            <a:cxnLst/>
            <a:rect l="l" t="t" r="r" b="b"/>
            <a:pathLst>
              <a:path w="177800" h="8254">
                <a:moveTo>
                  <a:pt x="0" y="8000"/>
                </a:moveTo>
                <a:lnTo>
                  <a:pt x="177800" y="0"/>
                </a:lnTo>
              </a:path>
            </a:pathLst>
          </a:custGeom>
          <a:ln w="9525">
            <a:solidFill>
              <a:srgbClr val="163793"/>
            </a:solidFill>
          </a:ln>
        </p:spPr>
        <p:txBody>
          <a:bodyPr wrap="square" lIns="0" tIns="0" rIns="0" bIns="0" rtlCol="0"/>
          <a:lstStyle/>
          <a:p>
            <a:endParaRPr sz="1350"/>
          </a:p>
        </p:txBody>
      </p:sp>
      <p:sp>
        <p:nvSpPr>
          <p:cNvPr id="11" name="object 11"/>
          <p:cNvSpPr/>
          <p:nvPr/>
        </p:nvSpPr>
        <p:spPr>
          <a:xfrm>
            <a:off x="4749451" y="4288707"/>
            <a:ext cx="216694" cy="11430"/>
          </a:xfrm>
          <a:custGeom>
            <a:avLst/>
            <a:gdLst/>
            <a:ahLst/>
            <a:cxnLst/>
            <a:rect l="l" t="t" r="r" b="b"/>
            <a:pathLst>
              <a:path w="288925" h="15239">
                <a:moveTo>
                  <a:pt x="0" y="14833"/>
                </a:moveTo>
                <a:lnTo>
                  <a:pt x="288925" y="14833"/>
                </a:lnTo>
                <a:lnTo>
                  <a:pt x="288925" y="0"/>
                </a:lnTo>
                <a:lnTo>
                  <a:pt x="0" y="0"/>
                </a:lnTo>
                <a:lnTo>
                  <a:pt x="0" y="14833"/>
                </a:lnTo>
                <a:close/>
              </a:path>
            </a:pathLst>
          </a:custGeom>
          <a:solidFill>
            <a:srgbClr val="3333FF"/>
          </a:solidFill>
        </p:spPr>
        <p:txBody>
          <a:bodyPr wrap="square" lIns="0" tIns="0" rIns="0" bIns="0" rtlCol="0"/>
          <a:lstStyle/>
          <a:p>
            <a:endParaRPr sz="1350"/>
          </a:p>
        </p:txBody>
      </p:sp>
      <p:sp>
        <p:nvSpPr>
          <p:cNvPr id="12" name="object 12"/>
          <p:cNvSpPr/>
          <p:nvPr/>
        </p:nvSpPr>
        <p:spPr>
          <a:xfrm>
            <a:off x="4762500" y="4202887"/>
            <a:ext cx="176402" cy="85820"/>
          </a:xfrm>
          <a:prstGeom prst="rect">
            <a:avLst/>
          </a:prstGeom>
          <a:blipFill>
            <a:blip r:embed="rId1" cstate="print"/>
            <a:stretch>
              <a:fillRect/>
            </a:stretch>
          </a:blipFill>
        </p:spPr>
        <p:txBody>
          <a:bodyPr wrap="square" lIns="0" tIns="0" rIns="0" bIns="0" rtlCol="0"/>
          <a:lstStyle/>
          <a:p>
            <a:endParaRPr sz="1350"/>
          </a:p>
        </p:txBody>
      </p:sp>
      <p:sp>
        <p:nvSpPr>
          <p:cNvPr id="13" name="object 13"/>
          <p:cNvSpPr/>
          <p:nvPr/>
        </p:nvSpPr>
        <p:spPr>
          <a:xfrm>
            <a:off x="4749451" y="4288707"/>
            <a:ext cx="216694" cy="11430"/>
          </a:xfrm>
          <a:custGeom>
            <a:avLst/>
            <a:gdLst/>
            <a:ahLst/>
            <a:cxnLst/>
            <a:rect l="l" t="t" r="r" b="b"/>
            <a:pathLst>
              <a:path w="288925" h="15239">
                <a:moveTo>
                  <a:pt x="0" y="14833"/>
                </a:moveTo>
                <a:lnTo>
                  <a:pt x="288925" y="14833"/>
                </a:lnTo>
                <a:lnTo>
                  <a:pt x="288925" y="0"/>
                </a:lnTo>
                <a:lnTo>
                  <a:pt x="0" y="0"/>
                </a:lnTo>
                <a:lnTo>
                  <a:pt x="0" y="14833"/>
                </a:lnTo>
                <a:close/>
              </a:path>
            </a:pathLst>
          </a:custGeom>
          <a:solidFill>
            <a:srgbClr val="3333FF"/>
          </a:solidFill>
        </p:spPr>
        <p:txBody>
          <a:bodyPr wrap="square" lIns="0" tIns="0" rIns="0" bIns="0" rtlCol="0"/>
          <a:lstStyle/>
          <a:p>
            <a:endParaRPr sz="1350"/>
          </a:p>
        </p:txBody>
      </p:sp>
      <p:sp>
        <p:nvSpPr>
          <p:cNvPr id="14" name="object 14"/>
          <p:cNvSpPr/>
          <p:nvPr/>
        </p:nvSpPr>
        <p:spPr>
          <a:xfrm>
            <a:off x="4762500" y="4285578"/>
            <a:ext cx="176689" cy="0"/>
          </a:xfrm>
          <a:custGeom>
            <a:avLst/>
            <a:gdLst/>
            <a:ahLst/>
            <a:cxnLst/>
            <a:rect l="l" t="t" r="r" b="b"/>
            <a:pathLst>
              <a:path w="235585">
                <a:moveTo>
                  <a:pt x="0" y="0"/>
                </a:moveTo>
                <a:lnTo>
                  <a:pt x="235203" y="0"/>
                </a:lnTo>
              </a:path>
            </a:pathLst>
          </a:custGeom>
          <a:ln w="8343">
            <a:solidFill>
              <a:srgbClr val="3333FF"/>
            </a:solidFill>
          </a:ln>
        </p:spPr>
        <p:txBody>
          <a:bodyPr wrap="square" lIns="0" tIns="0" rIns="0" bIns="0" rtlCol="0"/>
          <a:lstStyle/>
          <a:p>
            <a:endParaRPr sz="1350"/>
          </a:p>
        </p:txBody>
      </p:sp>
      <p:sp>
        <p:nvSpPr>
          <p:cNvPr id="15" name="object 15"/>
          <p:cNvSpPr/>
          <p:nvPr/>
        </p:nvSpPr>
        <p:spPr>
          <a:xfrm>
            <a:off x="4749451" y="4282449"/>
            <a:ext cx="216694" cy="17621"/>
          </a:xfrm>
          <a:custGeom>
            <a:avLst/>
            <a:gdLst/>
            <a:ahLst/>
            <a:cxnLst/>
            <a:rect l="l" t="t" r="r" b="b"/>
            <a:pathLst>
              <a:path w="288925" h="23495">
                <a:moveTo>
                  <a:pt x="17399" y="8343"/>
                </a:moveTo>
                <a:lnTo>
                  <a:pt x="0" y="8343"/>
                </a:lnTo>
                <a:lnTo>
                  <a:pt x="0" y="23177"/>
                </a:lnTo>
                <a:lnTo>
                  <a:pt x="288925" y="23177"/>
                </a:lnTo>
                <a:lnTo>
                  <a:pt x="288925" y="8343"/>
                </a:lnTo>
                <a:lnTo>
                  <a:pt x="252602" y="8343"/>
                </a:lnTo>
                <a:lnTo>
                  <a:pt x="252602" y="0"/>
                </a:lnTo>
                <a:lnTo>
                  <a:pt x="17399" y="0"/>
                </a:lnTo>
                <a:lnTo>
                  <a:pt x="17399" y="8343"/>
                </a:lnTo>
              </a:path>
            </a:pathLst>
          </a:custGeom>
          <a:ln w="6350">
            <a:solidFill>
              <a:srgbClr val="000000"/>
            </a:solidFill>
          </a:ln>
        </p:spPr>
        <p:txBody>
          <a:bodyPr wrap="square" lIns="0" tIns="0" rIns="0" bIns="0" rtlCol="0"/>
          <a:lstStyle/>
          <a:p>
            <a:endParaRPr sz="1350"/>
          </a:p>
        </p:txBody>
      </p:sp>
      <p:sp>
        <p:nvSpPr>
          <p:cNvPr id="16" name="object 16"/>
          <p:cNvSpPr/>
          <p:nvPr/>
        </p:nvSpPr>
        <p:spPr>
          <a:xfrm>
            <a:off x="4765548" y="4288707"/>
            <a:ext cx="172403" cy="0"/>
          </a:xfrm>
          <a:custGeom>
            <a:avLst/>
            <a:gdLst/>
            <a:ahLst/>
            <a:cxnLst/>
            <a:rect l="l" t="t" r="r" b="b"/>
            <a:pathLst>
              <a:path w="229870">
                <a:moveTo>
                  <a:pt x="229743" y="0"/>
                </a:moveTo>
                <a:lnTo>
                  <a:pt x="0" y="0"/>
                </a:lnTo>
                <a:lnTo>
                  <a:pt x="229743" y="0"/>
                </a:lnTo>
              </a:path>
            </a:pathLst>
          </a:custGeom>
          <a:ln w="6350">
            <a:solidFill>
              <a:srgbClr val="000000"/>
            </a:solidFill>
          </a:ln>
        </p:spPr>
        <p:txBody>
          <a:bodyPr wrap="square" lIns="0" tIns="0" rIns="0" bIns="0" rtlCol="0"/>
          <a:lstStyle/>
          <a:p>
            <a:endParaRPr sz="1350"/>
          </a:p>
        </p:txBody>
      </p:sp>
      <p:sp>
        <p:nvSpPr>
          <p:cNvPr id="17" name="object 17"/>
          <p:cNvSpPr/>
          <p:nvPr/>
        </p:nvSpPr>
        <p:spPr>
          <a:xfrm>
            <a:off x="4822984" y="4224734"/>
            <a:ext cx="27623" cy="58103"/>
          </a:xfrm>
          <a:custGeom>
            <a:avLst/>
            <a:gdLst/>
            <a:ahLst/>
            <a:cxnLst/>
            <a:rect l="l" t="t" r="r" b="b"/>
            <a:pathLst>
              <a:path w="36829" h="77470">
                <a:moveTo>
                  <a:pt x="0" y="76954"/>
                </a:moveTo>
                <a:lnTo>
                  <a:pt x="36283" y="76954"/>
                </a:lnTo>
                <a:lnTo>
                  <a:pt x="36283" y="0"/>
                </a:lnTo>
                <a:lnTo>
                  <a:pt x="0" y="0"/>
                </a:lnTo>
                <a:lnTo>
                  <a:pt x="0" y="76954"/>
                </a:lnTo>
                <a:close/>
              </a:path>
            </a:pathLst>
          </a:custGeom>
          <a:solidFill>
            <a:srgbClr val="3333FF"/>
          </a:solidFill>
        </p:spPr>
        <p:txBody>
          <a:bodyPr wrap="square" lIns="0" tIns="0" rIns="0" bIns="0" rtlCol="0"/>
          <a:lstStyle/>
          <a:p>
            <a:endParaRPr sz="1350"/>
          </a:p>
        </p:txBody>
      </p:sp>
      <p:sp>
        <p:nvSpPr>
          <p:cNvPr id="18" name="object 18"/>
          <p:cNvSpPr/>
          <p:nvPr/>
        </p:nvSpPr>
        <p:spPr>
          <a:xfrm>
            <a:off x="4822984" y="4224734"/>
            <a:ext cx="27623" cy="58103"/>
          </a:xfrm>
          <a:custGeom>
            <a:avLst/>
            <a:gdLst/>
            <a:ahLst/>
            <a:cxnLst/>
            <a:rect l="l" t="t" r="r" b="b"/>
            <a:pathLst>
              <a:path w="36829" h="77470">
                <a:moveTo>
                  <a:pt x="0" y="76954"/>
                </a:moveTo>
                <a:lnTo>
                  <a:pt x="36283" y="76954"/>
                </a:lnTo>
                <a:lnTo>
                  <a:pt x="36283" y="0"/>
                </a:lnTo>
                <a:lnTo>
                  <a:pt x="0" y="0"/>
                </a:lnTo>
                <a:lnTo>
                  <a:pt x="0" y="76954"/>
                </a:lnTo>
                <a:close/>
              </a:path>
            </a:pathLst>
          </a:custGeom>
          <a:ln w="6350">
            <a:solidFill>
              <a:srgbClr val="000000"/>
            </a:solidFill>
          </a:ln>
        </p:spPr>
        <p:txBody>
          <a:bodyPr wrap="square" lIns="0" tIns="0" rIns="0" bIns="0" rtlCol="0"/>
          <a:lstStyle/>
          <a:p>
            <a:endParaRPr sz="1350"/>
          </a:p>
        </p:txBody>
      </p:sp>
      <p:sp>
        <p:nvSpPr>
          <p:cNvPr id="19" name="object 19"/>
          <p:cNvSpPr/>
          <p:nvPr/>
        </p:nvSpPr>
        <p:spPr>
          <a:xfrm>
            <a:off x="4756499" y="4134335"/>
            <a:ext cx="210026" cy="121920"/>
          </a:xfrm>
          <a:custGeom>
            <a:avLst/>
            <a:gdLst/>
            <a:ahLst/>
            <a:cxnLst/>
            <a:rect l="l" t="t" r="r" b="b"/>
            <a:pathLst>
              <a:path w="280035" h="162560">
                <a:moveTo>
                  <a:pt x="5334" y="5562"/>
                </a:moveTo>
                <a:lnTo>
                  <a:pt x="635" y="14846"/>
                </a:lnTo>
                <a:lnTo>
                  <a:pt x="0" y="24574"/>
                </a:lnTo>
                <a:lnTo>
                  <a:pt x="1904" y="36169"/>
                </a:lnTo>
                <a:lnTo>
                  <a:pt x="22860" y="73253"/>
                </a:lnTo>
                <a:lnTo>
                  <a:pt x="65277" y="109410"/>
                </a:lnTo>
                <a:lnTo>
                  <a:pt x="101600" y="130733"/>
                </a:lnTo>
                <a:lnTo>
                  <a:pt x="142748" y="147421"/>
                </a:lnTo>
                <a:lnTo>
                  <a:pt x="181863" y="158089"/>
                </a:lnTo>
                <a:lnTo>
                  <a:pt x="218821" y="162255"/>
                </a:lnTo>
                <a:lnTo>
                  <a:pt x="234950" y="160400"/>
                </a:lnTo>
                <a:lnTo>
                  <a:pt x="249809" y="158089"/>
                </a:lnTo>
                <a:lnTo>
                  <a:pt x="261238" y="153911"/>
                </a:lnTo>
                <a:lnTo>
                  <a:pt x="270763" y="147421"/>
                </a:lnTo>
                <a:lnTo>
                  <a:pt x="271605" y="146494"/>
                </a:lnTo>
                <a:lnTo>
                  <a:pt x="257175" y="146494"/>
                </a:lnTo>
                <a:lnTo>
                  <a:pt x="245745" y="145110"/>
                </a:lnTo>
                <a:lnTo>
                  <a:pt x="198627" y="133515"/>
                </a:lnTo>
                <a:lnTo>
                  <a:pt x="160909" y="120078"/>
                </a:lnTo>
                <a:lnTo>
                  <a:pt x="102997" y="92252"/>
                </a:lnTo>
                <a:lnTo>
                  <a:pt x="67310" y="71399"/>
                </a:lnTo>
                <a:lnTo>
                  <a:pt x="25526" y="41262"/>
                </a:lnTo>
                <a:lnTo>
                  <a:pt x="3301" y="10668"/>
                </a:lnTo>
                <a:lnTo>
                  <a:pt x="5334" y="5562"/>
                </a:lnTo>
                <a:close/>
              </a:path>
              <a:path w="280035" h="162560">
                <a:moveTo>
                  <a:pt x="25526" y="0"/>
                </a:moveTo>
                <a:lnTo>
                  <a:pt x="16128" y="0"/>
                </a:lnTo>
                <a:lnTo>
                  <a:pt x="9398" y="2324"/>
                </a:lnTo>
                <a:lnTo>
                  <a:pt x="5334" y="5562"/>
                </a:lnTo>
                <a:lnTo>
                  <a:pt x="3301" y="10668"/>
                </a:lnTo>
                <a:lnTo>
                  <a:pt x="5334" y="16230"/>
                </a:lnTo>
                <a:lnTo>
                  <a:pt x="37718" y="51003"/>
                </a:lnTo>
                <a:lnTo>
                  <a:pt x="84836" y="82524"/>
                </a:lnTo>
                <a:lnTo>
                  <a:pt x="141350" y="111264"/>
                </a:lnTo>
                <a:lnTo>
                  <a:pt x="180466" y="127495"/>
                </a:lnTo>
                <a:lnTo>
                  <a:pt x="231012" y="142328"/>
                </a:lnTo>
                <a:lnTo>
                  <a:pt x="257175" y="146494"/>
                </a:lnTo>
                <a:lnTo>
                  <a:pt x="266700" y="145567"/>
                </a:lnTo>
                <a:lnTo>
                  <a:pt x="273430" y="143256"/>
                </a:lnTo>
                <a:lnTo>
                  <a:pt x="277495" y="140004"/>
                </a:lnTo>
                <a:lnTo>
                  <a:pt x="279526" y="134912"/>
                </a:lnTo>
                <a:lnTo>
                  <a:pt x="277495" y="129349"/>
                </a:lnTo>
                <a:lnTo>
                  <a:pt x="245745" y="94576"/>
                </a:lnTo>
                <a:lnTo>
                  <a:pt x="180466" y="53314"/>
                </a:lnTo>
                <a:lnTo>
                  <a:pt x="141350" y="34315"/>
                </a:lnTo>
                <a:lnTo>
                  <a:pt x="84836" y="12065"/>
                </a:lnTo>
                <a:lnTo>
                  <a:pt x="37718" y="927"/>
                </a:lnTo>
                <a:lnTo>
                  <a:pt x="25526" y="0"/>
                </a:lnTo>
                <a:close/>
              </a:path>
              <a:path w="280035" h="162560">
                <a:moveTo>
                  <a:pt x="277495" y="140004"/>
                </a:moveTo>
                <a:lnTo>
                  <a:pt x="273430" y="143256"/>
                </a:lnTo>
                <a:lnTo>
                  <a:pt x="266700" y="145567"/>
                </a:lnTo>
                <a:lnTo>
                  <a:pt x="257175" y="146494"/>
                </a:lnTo>
                <a:lnTo>
                  <a:pt x="271605" y="146494"/>
                </a:lnTo>
                <a:lnTo>
                  <a:pt x="277495" y="140004"/>
                </a:lnTo>
                <a:close/>
              </a:path>
            </a:pathLst>
          </a:custGeom>
          <a:solidFill>
            <a:srgbClr val="3333FF"/>
          </a:solidFill>
        </p:spPr>
        <p:txBody>
          <a:bodyPr wrap="square" lIns="0" tIns="0" rIns="0" bIns="0" rtlCol="0"/>
          <a:lstStyle/>
          <a:p>
            <a:endParaRPr sz="1350"/>
          </a:p>
        </p:txBody>
      </p:sp>
      <p:sp>
        <p:nvSpPr>
          <p:cNvPr id="20" name="object 20"/>
          <p:cNvSpPr/>
          <p:nvPr/>
        </p:nvSpPr>
        <p:spPr>
          <a:xfrm>
            <a:off x="4756499" y="4138508"/>
            <a:ext cx="208121" cy="117634"/>
          </a:xfrm>
          <a:custGeom>
            <a:avLst/>
            <a:gdLst/>
            <a:ahLst/>
            <a:cxnLst/>
            <a:rect l="l" t="t" r="r" b="b"/>
            <a:pathLst>
              <a:path w="277495" h="156845">
                <a:moveTo>
                  <a:pt x="5334" y="0"/>
                </a:moveTo>
                <a:lnTo>
                  <a:pt x="635" y="9283"/>
                </a:lnTo>
                <a:lnTo>
                  <a:pt x="0" y="19011"/>
                </a:lnTo>
                <a:lnTo>
                  <a:pt x="1904" y="30607"/>
                </a:lnTo>
                <a:lnTo>
                  <a:pt x="22860" y="67691"/>
                </a:lnTo>
                <a:lnTo>
                  <a:pt x="65277" y="103847"/>
                </a:lnTo>
                <a:lnTo>
                  <a:pt x="101600" y="125171"/>
                </a:lnTo>
                <a:lnTo>
                  <a:pt x="142748" y="141859"/>
                </a:lnTo>
                <a:lnTo>
                  <a:pt x="181863" y="152527"/>
                </a:lnTo>
                <a:lnTo>
                  <a:pt x="218821" y="156692"/>
                </a:lnTo>
                <a:lnTo>
                  <a:pt x="234950" y="154838"/>
                </a:lnTo>
                <a:lnTo>
                  <a:pt x="249809" y="152527"/>
                </a:lnTo>
                <a:lnTo>
                  <a:pt x="261238" y="148348"/>
                </a:lnTo>
                <a:lnTo>
                  <a:pt x="270763" y="141859"/>
                </a:lnTo>
                <a:lnTo>
                  <a:pt x="277495" y="134442"/>
                </a:lnTo>
                <a:lnTo>
                  <a:pt x="273430" y="137693"/>
                </a:lnTo>
                <a:lnTo>
                  <a:pt x="266700" y="140004"/>
                </a:lnTo>
                <a:lnTo>
                  <a:pt x="216153" y="133515"/>
                </a:lnTo>
                <a:lnTo>
                  <a:pt x="160909" y="114515"/>
                </a:lnTo>
                <a:lnTo>
                  <a:pt x="122554" y="96431"/>
                </a:lnTo>
                <a:lnTo>
                  <a:pt x="84836" y="76962"/>
                </a:lnTo>
                <a:lnTo>
                  <a:pt x="51180" y="55168"/>
                </a:lnTo>
                <a:lnTo>
                  <a:pt x="16128" y="26428"/>
                </a:lnTo>
                <a:lnTo>
                  <a:pt x="3301" y="5105"/>
                </a:lnTo>
                <a:lnTo>
                  <a:pt x="5334" y="0"/>
                </a:lnTo>
                <a:close/>
              </a:path>
            </a:pathLst>
          </a:custGeom>
          <a:ln w="6350">
            <a:solidFill>
              <a:srgbClr val="000000"/>
            </a:solidFill>
          </a:ln>
        </p:spPr>
        <p:txBody>
          <a:bodyPr wrap="square" lIns="0" tIns="0" rIns="0" bIns="0" rtlCol="0"/>
          <a:lstStyle/>
          <a:p>
            <a:endParaRPr sz="1350"/>
          </a:p>
        </p:txBody>
      </p:sp>
      <p:sp>
        <p:nvSpPr>
          <p:cNvPr id="21" name="object 21"/>
          <p:cNvSpPr/>
          <p:nvPr/>
        </p:nvSpPr>
        <p:spPr>
          <a:xfrm>
            <a:off x="4758976" y="4134335"/>
            <a:ext cx="207169" cy="110014"/>
          </a:xfrm>
          <a:custGeom>
            <a:avLst/>
            <a:gdLst/>
            <a:ahLst/>
            <a:cxnLst/>
            <a:rect l="l" t="t" r="r" b="b"/>
            <a:pathLst>
              <a:path w="276225" h="146685">
                <a:moveTo>
                  <a:pt x="2032" y="5562"/>
                </a:moveTo>
                <a:lnTo>
                  <a:pt x="6096" y="2324"/>
                </a:lnTo>
                <a:lnTo>
                  <a:pt x="12826" y="0"/>
                </a:lnTo>
                <a:lnTo>
                  <a:pt x="22225" y="0"/>
                </a:lnTo>
                <a:lnTo>
                  <a:pt x="34416" y="927"/>
                </a:lnTo>
                <a:lnTo>
                  <a:pt x="48513" y="3251"/>
                </a:lnTo>
                <a:lnTo>
                  <a:pt x="64008" y="7429"/>
                </a:lnTo>
                <a:lnTo>
                  <a:pt x="81534" y="12065"/>
                </a:lnTo>
                <a:lnTo>
                  <a:pt x="99695" y="19011"/>
                </a:lnTo>
                <a:lnTo>
                  <a:pt x="119252" y="26428"/>
                </a:lnTo>
                <a:lnTo>
                  <a:pt x="138049" y="34315"/>
                </a:lnTo>
                <a:lnTo>
                  <a:pt x="157607" y="43586"/>
                </a:lnTo>
                <a:lnTo>
                  <a:pt x="177164" y="53314"/>
                </a:lnTo>
                <a:lnTo>
                  <a:pt x="195325" y="63982"/>
                </a:lnTo>
                <a:lnTo>
                  <a:pt x="212851" y="74180"/>
                </a:lnTo>
                <a:lnTo>
                  <a:pt x="253873" y="104775"/>
                </a:lnTo>
                <a:lnTo>
                  <a:pt x="276225" y="134912"/>
                </a:lnTo>
                <a:lnTo>
                  <a:pt x="274193" y="140004"/>
                </a:lnTo>
                <a:lnTo>
                  <a:pt x="270128" y="143256"/>
                </a:lnTo>
                <a:lnTo>
                  <a:pt x="263398" y="145567"/>
                </a:lnTo>
                <a:lnTo>
                  <a:pt x="253873" y="146494"/>
                </a:lnTo>
                <a:lnTo>
                  <a:pt x="242443" y="145110"/>
                </a:lnTo>
                <a:lnTo>
                  <a:pt x="195325" y="133515"/>
                </a:lnTo>
                <a:lnTo>
                  <a:pt x="157607" y="120078"/>
                </a:lnTo>
                <a:lnTo>
                  <a:pt x="119252" y="101993"/>
                </a:lnTo>
                <a:lnTo>
                  <a:pt x="81534" y="82524"/>
                </a:lnTo>
                <a:lnTo>
                  <a:pt x="47878" y="60731"/>
                </a:lnTo>
                <a:lnTo>
                  <a:pt x="12826" y="31991"/>
                </a:lnTo>
                <a:lnTo>
                  <a:pt x="0" y="10668"/>
                </a:lnTo>
                <a:lnTo>
                  <a:pt x="2032" y="5562"/>
                </a:lnTo>
                <a:close/>
              </a:path>
            </a:pathLst>
          </a:custGeom>
          <a:ln w="6350">
            <a:solidFill>
              <a:srgbClr val="000000"/>
            </a:solidFill>
          </a:ln>
        </p:spPr>
        <p:txBody>
          <a:bodyPr wrap="square" lIns="0" tIns="0" rIns="0" bIns="0" rtlCol="0"/>
          <a:lstStyle/>
          <a:p>
            <a:endParaRPr sz="1350"/>
          </a:p>
        </p:txBody>
      </p:sp>
      <p:sp>
        <p:nvSpPr>
          <p:cNvPr id="22" name="object 22"/>
          <p:cNvSpPr/>
          <p:nvPr/>
        </p:nvSpPr>
        <p:spPr>
          <a:xfrm>
            <a:off x="4759833" y="4135755"/>
            <a:ext cx="205930" cy="102860"/>
          </a:xfrm>
          <a:prstGeom prst="rect">
            <a:avLst/>
          </a:prstGeom>
          <a:blipFill>
            <a:blip r:embed="rId2" cstate="print"/>
            <a:stretch>
              <a:fillRect/>
            </a:stretch>
          </a:blipFill>
        </p:spPr>
        <p:txBody>
          <a:bodyPr wrap="square" lIns="0" tIns="0" rIns="0" bIns="0" rtlCol="0"/>
          <a:lstStyle/>
          <a:p>
            <a:endParaRPr sz="1350"/>
          </a:p>
        </p:txBody>
      </p:sp>
      <p:sp>
        <p:nvSpPr>
          <p:cNvPr id="23" name="object 23"/>
          <p:cNvSpPr/>
          <p:nvPr/>
        </p:nvSpPr>
        <p:spPr>
          <a:xfrm>
            <a:off x="5126831" y="4117667"/>
            <a:ext cx="172688" cy="195263"/>
          </a:xfrm>
          <a:prstGeom prst="rect">
            <a:avLst/>
          </a:prstGeom>
          <a:blipFill>
            <a:blip r:embed="rId3" cstate="print"/>
            <a:stretch>
              <a:fillRect/>
            </a:stretch>
          </a:blipFill>
        </p:spPr>
        <p:txBody>
          <a:bodyPr wrap="square" lIns="0" tIns="0" rIns="0" bIns="0" rtlCol="0"/>
          <a:lstStyle/>
          <a:p>
            <a:endParaRPr sz="1350"/>
          </a:p>
        </p:txBody>
      </p:sp>
      <p:sp>
        <p:nvSpPr>
          <p:cNvPr id="24" name="object 24"/>
          <p:cNvSpPr/>
          <p:nvPr/>
        </p:nvSpPr>
        <p:spPr>
          <a:xfrm>
            <a:off x="5413820" y="4289193"/>
            <a:ext cx="223838" cy="10953"/>
          </a:xfrm>
          <a:custGeom>
            <a:avLst/>
            <a:gdLst/>
            <a:ahLst/>
            <a:cxnLst/>
            <a:rect l="l" t="t" r="r" b="b"/>
            <a:pathLst>
              <a:path w="298450" h="14604">
                <a:moveTo>
                  <a:pt x="0" y="14198"/>
                </a:moveTo>
                <a:lnTo>
                  <a:pt x="298450" y="14198"/>
                </a:lnTo>
                <a:lnTo>
                  <a:pt x="298450" y="0"/>
                </a:lnTo>
                <a:lnTo>
                  <a:pt x="0" y="0"/>
                </a:lnTo>
                <a:lnTo>
                  <a:pt x="0" y="14198"/>
                </a:lnTo>
                <a:close/>
              </a:path>
            </a:pathLst>
          </a:custGeom>
          <a:solidFill>
            <a:srgbClr val="3333FF"/>
          </a:solidFill>
        </p:spPr>
        <p:txBody>
          <a:bodyPr wrap="square" lIns="0" tIns="0" rIns="0" bIns="0" rtlCol="0"/>
          <a:lstStyle/>
          <a:p>
            <a:endParaRPr sz="1350"/>
          </a:p>
        </p:txBody>
      </p:sp>
      <p:sp>
        <p:nvSpPr>
          <p:cNvPr id="25" name="object 25"/>
          <p:cNvSpPr/>
          <p:nvPr/>
        </p:nvSpPr>
        <p:spPr>
          <a:xfrm>
            <a:off x="5441918" y="4206964"/>
            <a:ext cx="182118" cy="82229"/>
          </a:xfrm>
          <a:prstGeom prst="rect">
            <a:avLst/>
          </a:prstGeom>
          <a:blipFill>
            <a:blip r:embed="rId4" cstate="print"/>
            <a:stretch>
              <a:fillRect/>
            </a:stretch>
          </a:blipFill>
        </p:spPr>
        <p:txBody>
          <a:bodyPr wrap="square" lIns="0" tIns="0" rIns="0" bIns="0" rtlCol="0"/>
          <a:lstStyle/>
          <a:p>
            <a:endParaRPr sz="1350"/>
          </a:p>
        </p:txBody>
      </p:sp>
      <p:sp>
        <p:nvSpPr>
          <p:cNvPr id="26" name="object 26"/>
          <p:cNvSpPr/>
          <p:nvPr/>
        </p:nvSpPr>
        <p:spPr>
          <a:xfrm>
            <a:off x="5413820" y="4289193"/>
            <a:ext cx="223838" cy="10953"/>
          </a:xfrm>
          <a:custGeom>
            <a:avLst/>
            <a:gdLst/>
            <a:ahLst/>
            <a:cxnLst/>
            <a:rect l="l" t="t" r="r" b="b"/>
            <a:pathLst>
              <a:path w="298450" h="14604">
                <a:moveTo>
                  <a:pt x="0" y="14198"/>
                </a:moveTo>
                <a:lnTo>
                  <a:pt x="298450" y="14198"/>
                </a:lnTo>
                <a:lnTo>
                  <a:pt x="298450" y="0"/>
                </a:lnTo>
                <a:lnTo>
                  <a:pt x="0" y="0"/>
                </a:lnTo>
                <a:lnTo>
                  <a:pt x="0" y="14198"/>
                </a:lnTo>
                <a:close/>
              </a:path>
            </a:pathLst>
          </a:custGeom>
          <a:solidFill>
            <a:srgbClr val="3333FF"/>
          </a:solidFill>
        </p:spPr>
        <p:txBody>
          <a:bodyPr wrap="square" lIns="0" tIns="0" rIns="0" bIns="0" rtlCol="0"/>
          <a:lstStyle/>
          <a:p>
            <a:endParaRPr sz="1350"/>
          </a:p>
        </p:txBody>
      </p:sp>
      <p:sp>
        <p:nvSpPr>
          <p:cNvPr id="27" name="object 27"/>
          <p:cNvSpPr/>
          <p:nvPr/>
        </p:nvSpPr>
        <p:spPr>
          <a:xfrm>
            <a:off x="5441918" y="4286198"/>
            <a:ext cx="182403" cy="0"/>
          </a:xfrm>
          <a:custGeom>
            <a:avLst/>
            <a:gdLst/>
            <a:ahLst/>
            <a:cxnLst/>
            <a:rect l="l" t="t" r="r" b="b"/>
            <a:pathLst>
              <a:path w="243204">
                <a:moveTo>
                  <a:pt x="0" y="0"/>
                </a:moveTo>
                <a:lnTo>
                  <a:pt x="242824" y="0"/>
                </a:lnTo>
              </a:path>
            </a:pathLst>
          </a:custGeom>
          <a:ln w="7988">
            <a:solidFill>
              <a:srgbClr val="3333FF"/>
            </a:solidFill>
          </a:ln>
        </p:spPr>
        <p:txBody>
          <a:bodyPr wrap="square" lIns="0" tIns="0" rIns="0" bIns="0" rtlCol="0"/>
          <a:lstStyle/>
          <a:p>
            <a:endParaRPr sz="1350"/>
          </a:p>
        </p:txBody>
      </p:sp>
      <p:sp>
        <p:nvSpPr>
          <p:cNvPr id="28" name="object 28"/>
          <p:cNvSpPr/>
          <p:nvPr/>
        </p:nvSpPr>
        <p:spPr>
          <a:xfrm>
            <a:off x="5413820" y="4283202"/>
            <a:ext cx="223838" cy="16669"/>
          </a:xfrm>
          <a:custGeom>
            <a:avLst/>
            <a:gdLst/>
            <a:ahLst/>
            <a:cxnLst/>
            <a:rect l="l" t="t" r="r" b="b"/>
            <a:pathLst>
              <a:path w="298450" h="22225">
                <a:moveTo>
                  <a:pt x="280288" y="7988"/>
                </a:moveTo>
                <a:lnTo>
                  <a:pt x="298450" y="7988"/>
                </a:lnTo>
                <a:lnTo>
                  <a:pt x="298450" y="22186"/>
                </a:lnTo>
                <a:lnTo>
                  <a:pt x="0" y="22186"/>
                </a:lnTo>
                <a:lnTo>
                  <a:pt x="0" y="7988"/>
                </a:lnTo>
                <a:lnTo>
                  <a:pt x="37464" y="7988"/>
                </a:lnTo>
                <a:lnTo>
                  <a:pt x="37464" y="0"/>
                </a:lnTo>
                <a:lnTo>
                  <a:pt x="280288" y="0"/>
                </a:lnTo>
                <a:lnTo>
                  <a:pt x="280288" y="7988"/>
                </a:lnTo>
              </a:path>
            </a:pathLst>
          </a:custGeom>
          <a:ln w="6350">
            <a:solidFill>
              <a:srgbClr val="000000"/>
            </a:solidFill>
          </a:ln>
        </p:spPr>
        <p:txBody>
          <a:bodyPr wrap="square" lIns="0" tIns="0" rIns="0" bIns="0" rtlCol="0"/>
          <a:lstStyle/>
          <a:p>
            <a:endParaRPr sz="1350"/>
          </a:p>
        </p:txBody>
      </p:sp>
      <p:sp>
        <p:nvSpPr>
          <p:cNvPr id="29" name="object 29"/>
          <p:cNvSpPr/>
          <p:nvPr/>
        </p:nvSpPr>
        <p:spPr>
          <a:xfrm>
            <a:off x="5442966" y="4289193"/>
            <a:ext cx="178118" cy="0"/>
          </a:xfrm>
          <a:custGeom>
            <a:avLst/>
            <a:gdLst/>
            <a:ahLst/>
            <a:cxnLst/>
            <a:rect l="l" t="t" r="r" b="b"/>
            <a:pathLst>
              <a:path w="237489">
                <a:moveTo>
                  <a:pt x="0" y="0"/>
                </a:moveTo>
                <a:lnTo>
                  <a:pt x="237362" y="0"/>
                </a:lnTo>
                <a:lnTo>
                  <a:pt x="0" y="0"/>
                </a:lnTo>
              </a:path>
            </a:pathLst>
          </a:custGeom>
          <a:ln w="6350">
            <a:solidFill>
              <a:srgbClr val="000000"/>
            </a:solidFill>
          </a:ln>
        </p:spPr>
        <p:txBody>
          <a:bodyPr wrap="square" lIns="0" tIns="0" rIns="0" bIns="0" rtlCol="0"/>
          <a:lstStyle/>
          <a:p>
            <a:endParaRPr sz="1350"/>
          </a:p>
        </p:txBody>
      </p:sp>
      <p:sp>
        <p:nvSpPr>
          <p:cNvPr id="30" name="object 30"/>
          <p:cNvSpPr/>
          <p:nvPr/>
        </p:nvSpPr>
        <p:spPr>
          <a:xfrm>
            <a:off x="5533454" y="4227977"/>
            <a:ext cx="28575" cy="55245"/>
          </a:xfrm>
          <a:custGeom>
            <a:avLst/>
            <a:gdLst/>
            <a:ahLst/>
            <a:cxnLst/>
            <a:rect l="l" t="t" r="r" b="b"/>
            <a:pathLst>
              <a:path w="38100" h="73660">
                <a:moveTo>
                  <a:pt x="0" y="73632"/>
                </a:moveTo>
                <a:lnTo>
                  <a:pt x="37480" y="73632"/>
                </a:lnTo>
                <a:lnTo>
                  <a:pt x="37480" y="0"/>
                </a:lnTo>
                <a:lnTo>
                  <a:pt x="0" y="0"/>
                </a:lnTo>
                <a:lnTo>
                  <a:pt x="0" y="73632"/>
                </a:lnTo>
                <a:close/>
              </a:path>
            </a:pathLst>
          </a:custGeom>
          <a:solidFill>
            <a:srgbClr val="3333FF"/>
          </a:solidFill>
        </p:spPr>
        <p:txBody>
          <a:bodyPr wrap="square" lIns="0" tIns="0" rIns="0" bIns="0" rtlCol="0"/>
          <a:lstStyle/>
          <a:p>
            <a:endParaRPr sz="1350"/>
          </a:p>
        </p:txBody>
      </p:sp>
      <p:sp>
        <p:nvSpPr>
          <p:cNvPr id="31" name="object 31"/>
          <p:cNvSpPr/>
          <p:nvPr/>
        </p:nvSpPr>
        <p:spPr>
          <a:xfrm>
            <a:off x="5533454" y="4227977"/>
            <a:ext cx="28575" cy="55245"/>
          </a:xfrm>
          <a:custGeom>
            <a:avLst/>
            <a:gdLst/>
            <a:ahLst/>
            <a:cxnLst/>
            <a:rect l="l" t="t" r="r" b="b"/>
            <a:pathLst>
              <a:path w="38100" h="73660">
                <a:moveTo>
                  <a:pt x="0" y="73632"/>
                </a:moveTo>
                <a:lnTo>
                  <a:pt x="37480" y="73632"/>
                </a:lnTo>
                <a:lnTo>
                  <a:pt x="37480" y="0"/>
                </a:lnTo>
                <a:lnTo>
                  <a:pt x="0" y="0"/>
                </a:lnTo>
                <a:lnTo>
                  <a:pt x="0" y="73632"/>
                </a:lnTo>
                <a:close/>
              </a:path>
            </a:pathLst>
          </a:custGeom>
          <a:ln w="6350">
            <a:solidFill>
              <a:srgbClr val="000000"/>
            </a:solidFill>
          </a:ln>
        </p:spPr>
        <p:txBody>
          <a:bodyPr wrap="square" lIns="0" tIns="0" rIns="0" bIns="0" rtlCol="0"/>
          <a:lstStyle/>
          <a:p>
            <a:endParaRPr sz="1350"/>
          </a:p>
        </p:txBody>
      </p:sp>
      <p:sp>
        <p:nvSpPr>
          <p:cNvPr id="32" name="object 32"/>
          <p:cNvSpPr/>
          <p:nvPr/>
        </p:nvSpPr>
        <p:spPr>
          <a:xfrm>
            <a:off x="5413820" y="4141479"/>
            <a:ext cx="216694" cy="116681"/>
          </a:xfrm>
          <a:custGeom>
            <a:avLst/>
            <a:gdLst/>
            <a:ahLst/>
            <a:cxnLst/>
            <a:rect l="l" t="t" r="r" b="b"/>
            <a:pathLst>
              <a:path w="288925" h="155575">
                <a:moveTo>
                  <a:pt x="2032" y="133959"/>
                </a:moveTo>
                <a:lnTo>
                  <a:pt x="45847" y="153479"/>
                </a:lnTo>
                <a:lnTo>
                  <a:pt x="62611" y="155257"/>
                </a:lnTo>
                <a:lnTo>
                  <a:pt x="80645" y="153479"/>
                </a:lnTo>
                <a:lnTo>
                  <a:pt x="100837" y="151256"/>
                </a:lnTo>
                <a:lnTo>
                  <a:pt x="120269" y="147269"/>
                </a:lnTo>
                <a:lnTo>
                  <a:pt x="141224" y="141058"/>
                </a:lnTo>
                <a:lnTo>
                  <a:pt x="143832" y="140169"/>
                </a:lnTo>
                <a:lnTo>
                  <a:pt x="22860" y="140169"/>
                </a:lnTo>
                <a:lnTo>
                  <a:pt x="13208" y="139280"/>
                </a:lnTo>
                <a:lnTo>
                  <a:pt x="6223" y="137071"/>
                </a:lnTo>
                <a:lnTo>
                  <a:pt x="2032" y="133959"/>
                </a:lnTo>
                <a:close/>
              </a:path>
              <a:path w="288925" h="155575">
                <a:moveTo>
                  <a:pt x="272034" y="0"/>
                </a:moveTo>
                <a:lnTo>
                  <a:pt x="262254" y="0"/>
                </a:lnTo>
                <a:lnTo>
                  <a:pt x="249682" y="889"/>
                </a:lnTo>
                <a:lnTo>
                  <a:pt x="201040" y="11544"/>
                </a:lnTo>
                <a:lnTo>
                  <a:pt x="162051" y="25285"/>
                </a:lnTo>
                <a:lnTo>
                  <a:pt x="122427" y="41706"/>
                </a:lnTo>
                <a:lnTo>
                  <a:pt x="65277" y="70980"/>
                </a:lnTo>
                <a:lnTo>
                  <a:pt x="22860" y="100253"/>
                </a:lnTo>
                <a:lnTo>
                  <a:pt x="0" y="129082"/>
                </a:lnTo>
                <a:lnTo>
                  <a:pt x="2032" y="133959"/>
                </a:lnTo>
                <a:lnTo>
                  <a:pt x="6223" y="137071"/>
                </a:lnTo>
                <a:lnTo>
                  <a:pt x="13208" y="139280"/>
                </a:lnTo>
                <a:lnTo>
                  <a:pt x="22860" y="140169"/>
                </a:lnTo>
                <a:lnTo>
                  <a:pt x="34671" y="138849"/>
                </a:lnTo>
                <a:lnTo>
                  <a:pt x="83438" y="127749"/>
                </a:lnTo>
                <a:lnTo>
                  <a:pt x="122427" y="114884"/>
                </a:lnTo>
                <a:lnTo>
                  <a:pt x="182245" y="88277"/>
                </a:lnTo>
                <a:lnTo>
                  <a:pt x="219075" y="68313"/>
                </a:lnTo>
                <a:lnTo>
                  <a:pt x="262254" y="39484"/>
                </a:lnTo>
                <a:lnTo>
                  <a:pt x="285241" y="10210"/>
                </a:lnTo>
                <a:lnTo>
                  <a:pt x="283083" y="5334"/>
                </a:lnTo>
                <a:lnTo>
                  <a:pt x="278891" y="2222"/>
                </a:lnTo>
                <a:lnTo>
                  <a:pt x="272034" y="0"/>
                </a:lnTo>
                <a:close/>
              </a:path>
              <a:path w="288925" h="155575">
                <a:moveTo>
                  <a:pt x="283083" y="5334"/>
                </a:moveTo>
                <a:lnTo>
                  <a:pt x="285241" y="10210"/>
                </a:lnTo>
                <a:lnTo>
                  <a:pt x="283083" y="15532"/>
                </a:lnTo>
                <a:lnTo>
                  <a:pt x="278891" y="22631"/>
                </a:lnTo>
                <a:lnTo>
                  <a:pt x="249682" y="48793"/>
                </a:lnTo>
                <a:lnTo>
                  <a:pt x="201040" y="78955"/>
                </a:lnTo>
                <a:lnTo>
                  <a:pt x="142621" y="106464"/>
                </a:lnTo>
                <a:lnTo>
                  <a:pt x="102235" y="121983"/>
                </a:lnTo>
                <a:lnTo>
                  <a:pt x="65277" y="133070"/>
                </a:lnTo>
                <a:lnTo>
                  <a:pt x="22860" y="140169"/>
                </a:lnTo>
                <a:lnTo>
                  <a:pt x="143832" y="140169"/>
                </a:lnTo>
                <a:lnTo>
                  <a:pt x="183641" y="125094"/>
                </a:lnTo>
                <a:lnTo>
                  <a:pt x="221234" y="104686"/>
                </a:lnTo>
                <a:lnTo>
                  <a:pt x="253237" y="82067"/>
                </a:lnTo>
                <a:lnTo>
                  <a:pt x="283083" y="45694"/>
                </a:lnTo>
                <a:lnTo>
                  <a:pt x="288671" y="23520"/>
                </a:lnTo>
                <a:lnTo>
                  <a:pt x="288036" y="14198"/>
                </a:lnTo>
                <a:lnTo>
                  <a:pt x="283083" y="5334"/>
                </a:lnTo>
                <a:close/>
              </a:path>
            </a:pathLst>
          </a:custGeom>
          <a:solidFill>
            <a:srgbClr val="3333FF"/>
          </a:solidFill>
        </p:spPr>
        <p:txBody>
          <a:bodyPr wrap="square" lIns="0" tIns="0" rIns="0" bIns="0" rtlCol="0"/>
          <a:lstStyle/>
          <a:p>
            <a:endParaRPr sz="1350"/>
          </a:p>
        </p:txBody>
      </p:sp>
      <p:sp>
        <p:nvSpPr>
          <p:cNvPr id="33" name="object 33"/>
          <p:cNvSpPr/>
          <p:nvPr/>
        </p:nvSpPr>
        <p:spPr>
          <a:xfrm>
            <a:off x="5415344" y="4145480"/>
            <a:ext cx="215265" cy="112871"/>
          </a:xfrm>
          <a:custGeom>
            <a:avLst/>
            <a:gdLst/>
            <a:ahLst/>
            <a:cxnLst/>
            <a:rect l="l" t="t" r="r" b="b"/>
            <a:pathLst>
              <a:path w="287020" h="150495">
                <a:moveTo>
                  <a:pt x="281050" y="0"/>
                </a:moveTo>
                <a:lnTo>
                  <a:pt x="286003" y="8864"/>
                </a:lnTo>
                <a:lnTo>
                  <a:pt x="286638" y="18186"/>
                </a:lnTo>
                <a:lnTo>
                  <a:pt x="284606" y="29273"/>
                </a:lnTo>
                <a:lnTo>
                  <a:pt x="263016" y="64757"/>
                </a:lnTo>
                <a:lnTo>
                  <a:pt x="219201" y="99352"/>
                </a:lnTo>
                <a:lnTo>
                  <a:pt x="181609" y="119760"/>
                </a:lnTo>
                <a:lnTo>
                  <a:pt x="139191" y="135724"/>
                </a:lnTo>
                <a:lnTo>
                  <a:pt x="98805" y="145922"/>
                </a:lnTo>
                <a:lnTo>
                  <a:pt x="60578" y="149923"/>
                </a:lnTo>
                <a:lnTo>
                  <a:pt x="43814" y="148145"/>
                </a:lnTo>
                <a:lnTo>
                  <a:pt x="28575" y="145922"/>
                </a:lnTo>
                <a:lnTo>
                  <a:pt x="16637" y="141935"/>
                </a:lnTo>
                <a:lnTo>
                  <a:pt x="6984" y="135724"/>
                </a:lnTo>
                <a:lnTo>
                  <a:pt x="0" y="128625"/>
                </a:lnTo>
                <a:lnTo>
                  <a:pt x="4190" y="131737"/>
                </a:lnTo>
                <a:lnTo>
                  <a:pt x="11175" y="133946"/>
                </a:lnTo>
                <a:lnTo>
                  <a:pt x="63245" y="127736"/>
                </a:lnTo>
                <a:lnTo>
                  <a:pt x="100202" y="116649"/>
                </a:lnTo>
                <a:lnTo>
                  <a:pt x="140588" y="101130"/>
                </a:lnTo>
                <a:lnTo>
                  <a:pt x="180212" y="82943"/>
                </a:lnTo>
                <a:lnTo>
                  <a:pt x="217042" y="62979"/>
                </a:lnTo>
                <a:lnTo>
                  <a:pt x="260222" y="34150"/>
                </a:lnTo>
                <a:lnTo>
                  <a:pt x="283209" y="4876"/>
                </a:lnTo>
                <a:lnTo>
                  <a:pt x="281050" y="0"/>
                </a:lnTo>
                <a:close/>
              </a:path>
            </a:pathLst>
          </a:custGeom>
          <a:ln w="6350">
            <a:solidFill>
              <a:srgbClr val="000000"/>
            </a:solidFill>
          </a:ln>
        </p:spPr>
        <p:txBody>
          <a:bodyPr wrap="square" lIns="0" tIns="0" rIns="0" bIns="0" rtlCol="0"/>
          <a:lstStyle/>
          <a:p>
            <a:endParaRPr sz="1350"/>
          </a:p>
        </p:txBody>
      </p:sp>
      <p:sp>
        <p:nvSpPr>
          <p:cNvPr id="34" name="object 34"/>
          <p:cNvSpPr/>
          <p:nvPr/>
        </p:nvSpPr>
        <p:spPr>
          <a:xfrm>
            <a:off x="5413820" y="4141479"/>
            <a:ext cx="214313" cy="105251"/>
          </a:xfrm>
          <a:custGeom>
            <a:avLst/>
            <a:gdLst/>
            <a:ahLst/>
            <a:cxnLst/>
            <a:rect l="l" t="t" r="r" b="b"/>
            <a:pathLst>
              <a:path w="285750" h="140335">
                <a:moveTo>
                  <a:pt x="283083" y="5334"/>
                </a:moveTo>
                <a:lnTo>
                  <a:pt x="278891" y="2222"/>
                </a:lnTo>
                <a:lnTo>
                  <a:pt x="272034" y="0"/>
                </a:lnTo>
                <a:lnTo>
                  <a:pt x="262254" y="0"/>
                </a:lnTo>
                <a:lnTo>
                  <a:pt x="249682" y="889"/>
                </a:lnTo>
                <a:lnTo>
                  <a:pt x="235076" y="3111"/>
                </a:lnTo>
                <a:lnTo>
                  <a:pt x="219075" y="7099"/>
                </a:lnTo>
                <a:lnTo>
                  <a:pt x="201040" y="11544"/>
                </a:lnTo>
                <a:lnTo>
                  <a:pt x="182245" y="18186"/>
                </a:lnTo>
                <a:lnTo>
                  <a:pt x="162051" y="25285"/>
                </a:lnTo>
                <a:lnTo>
                  <a:pt x="142621" y="32829"/>
                </a:lnTo>
                <a:lnTo>
                  <a:pt x="122427" y="41706"/>
                </a:lnTo>
                <a:lnTo>
                  <a:pt x="102235" y="51015"/>
                </a:lnTo>
                <a:lnTo>
                  <a:pt x="83438" y="61214"/>
                </a:lnTo>
                <a:lnTo>
                  <a:pt x="65277" y="70980"/>
                </a:lnTo>
                <a:lnTo>
                  <a:pt x="22860" y="100253"/>
                </a:lnTo>
                <a:lnTo>
                  <a:pt x="0" y="129082"/>
                </a:lnTo>
                <a:lnTo>
                  <a:pt x="2032" y="133959"/>
                </a:lnTo>
                <a:lnTo>
                  <a:pt x="6223" y="137071"/>
                </a:lnTo>
                <a:lnTo>
                  <a:pt x="13208" y="139280"/>
                </a:lnTo>
                <a:lnTo>
                  <a:pt x="22860" y="140169"/>
                </a:lnTo>
                <a:lnTo>
                  <a:pt x="34671" y="138849"/>
                </a:lnTo>
                <a:lnTo>
                  <a:pt x="83438" y="127749"/>
                </a:lnTo>
                <a:lnTo>
                  <a:pt x="122427" y="114884"/>
                </a:lnTo>
                <a:lnTo>
                  <a:pt x="162051" y="97586"/>
                </a:lnTo>
                <a:lnTo>
                  <a:pt x="201040" y="78955"/>
                </a:lnTo>
                <a:lnTo>
                  <a:pt x="235838" y="58115"/>
                </a:lnTo>
                <a:lnTo>
                  <a:pt x="272034" y="30606"/>
                </a:lnTo>
                <a:lnTo>
                  <a:pt x="285241" y="10210"/>
                </a:lnTo>
                <a:lnTo>
                  <a:pt x="283083" y="5334"/>
                </a:lnTo>
                <a:close/>
              </a:path>
            </a:pathLst>
          </a:custGeom>
          <a:ln w="6350">
            <a:solidFill>
              <a:srgbClr val="000000"/>
            </a:solidFill>
          </a:ln>
        </p:spPr>
        <p:txBody>
          <a:bodyPr wrap="square" lIns="0" tIns="0" rIns="0" bIns="0" rtlCol="0"/>
          <a:lstStyle/>
          <a:p>
            <a:endParaRPr sz="1350"/>
          </a:p>
        </p:txBody>
      </p:sp>
      <p:sp>
        <p:nvSpPr>
          <p:cNvPr id="35" name="object 35"/>
          <p:cNvSpPr/>
          <p:nvPr/>
        </p:nvSpPr>
        <p:spPr>
          <a:xfrm>
            <a:off x="5414105" y="4142813"/>
            <a:ext cx="212693" cy="98479"/>
          </a:xfrm>
          <a:prstGeom prst="rect">
            <a:avLst/>
          </a:prstGeom>
          <a:blipFill>
            <a:blip r:embed="rId5" cstate="print"/>
            <a:stretch>
              <a:fillRect/>
            </a:stretch>
          </a:blipFill>
        </p:spPr>
        <p:txBody>
          <a:bodyPr wrap="square" lIns="0" tIns="0" rIns="0" bIns="0" rtlCol="0"/>
          <a:lstStyle/>
          <a:p>
            <a:endParaRPr sz="1350"/>
          </a:p>
        </p:txBody>
      </p:sp>
      <p:sp>
        <p:nvSpPr>
          <p:cNvPr id="36" name="object 36"/>
          <p:cNvSpPr/>
          <p:nvPr/>
        </p:nvSpPr>
        <p:spPr>
          <a:xfrm>
            <a:off x="4971097" y="3625164"/>
            <a:ext cx="375118" cy="308806"/>
          </a:xfrm>
          <a:prstGeom prst="rect">
            <a:avLst/>
          </a:prstGeom>
          <a:blipFill>
            <a:blip r:embed="rId6" cstate="print"/>
            <a:stretch>
              <a:fillRect/>
            </a:stretch>
          </a:blipFill>
        </p:spPr>
        <p:txBody>
          <a:bodyPr wrap="square" lIns="0" tIns="0" rIns="0" bIns="0" rtlCol="0"/>
          <a:lstStyle/>
          <a:p>
            <a:endParaRPr sz="1350"/>
          </a:p>
        </p:txBody>
      </p:sp>
      <p:sp>
        <p:nvSpPr>
          <p:cNvPr id="38" name="object 38"/>
          <p:cNvSpPr/>
          <p:nvPr/>
        </p:nvSpPr>
        <p:spPr>
          <a:xfrm>
            <a:off x="2424113" y="3583115"/>
            <a:ext cx="182403" cy="1429"/>
          </a:xfrm>
          <a:custGeom>
            <a:avLst/>
            <a:gdLst/>
            <a:ahLst/>
            <a:cxnLst/>
            <a:rect l="l" t="t" r="r" b="b"/>
            <a:pathLst>
              <a:path w="243205" h="1904">
                <a:moveTo>
                  <a:pt x="0" y="0"/>
                </a:moveTo>
                <a:lnTo>
                  <a:pt x="242950" y="1523"/>
                </a:lnTo>
              </a:path>
            </a:pathLst>
          </a:custGeom>
          <a:ln w="9524">
            <a:solidFill>
              <a:srgbClr val="163793"/>
            </a:solidFill>
          </a:ln>
        </p:spPr>
        <p:txBody>
          <a:bodyPr wrap="square" lIns="0" tIns="0" rIns="0" bIns="0" rtlCol="0"/>
          <a:lstStyle/>
          <a:p>
            <a:endParaRPr sz="1350"/>
          </a:p>
        </p:txBody>
      </p:sp>
      <p:sp>
        <p:nvSpPr>
          <p:cNvPr id="39" name="object 39"/>
          <p:cNvSpPr/>
          <p:nvPr/>
        </p:nvSpPr>
        <p:spPr>
          <a:xfrm>
            <a:off x="2424113" y="3583115"/>
            <a:ext cx="182403" cy="1429"/>
          </a:xfrm>
          <a:custGeom>
            <a:avLst/>
            <a:gdLst/>
            <a:ahLst/>
            <a:cxnLst/>
            <a:rect l="l" t="t" r="r" b="b"/>
            <a:pathLst>
              <a:path w="243205" h="1904">
                <a:moveTo>
                  <a:pt x="0" y="0"/>
                </a:moveTo>
                <a:lnTo>
                  <a:pt x="242950" y="1523"/>
                </a:lnTo>
              </a:path>
            </a:pathLst>
          </a:custGeom>
          <a:ln w="9524">
            <a:solidFill>
              <a:srgbClr val="163793"/>
            </a:solidFill>
          </a:ln>
        </p:spPr>
        <p:txBody>
          <a:bodyPr wrap="square" lIns="0" tIns="0" rIns="0" bIns="0" rtlCol="0"/>
          <a:lstStyle/>
          <a:p>
            <a:endParaRPr sz="1350"/>
          </a:p>
        </p:txBody>
      </p:sp>
      <p:sp>
        <p:nvSpPr>
          <p:cNvPr id="40" name="object 40"/>
          <p:cNvSpPr/>
          <p:nvPr/>
        </p:nvSpPr>
        <p:spPr>
          <a:xfrm>
            <a:off x="2372963" y="4060508"/>
            <a:ext cx="142875" cy="1429"/>
          </a:xfrm>
          <a:custGeom>
            <a:avLst/>
            <a:gdLst/>
            <a:ahLst/>
            <a:cxnLst/>
            <a:rect l="l" t="t" r="r" b="b"/>
            <a:pathLst>
              <a:path w="190500" h="1904">
                <a:moveTo>
                  <a:pt x="0" y="0"/>
                </a:moveTo>
                <a:lnTo>
                  <a:pt x="190500" y="1650"/>
                </a:lnTo>
              </a:path>
            </a:pathLst>
          </a:custGeom>
          <a:ln w="9525">
            <a:solidFill>
              <a:srgbClr val="163793"/>
            </a:solidFill>
          </a:ln>
        </p:spPr>
        <p:txBody>
          <a:bodyPr wrap="square" lIns="0" tIns="0" rIns="0" bIns="0" rtlCol="0"/>
          <a:lstStyle/>
          <a:p>
            <a:endParaRPr sz="1350"/>
          </a:p>
        </p:txBody>
      </p:sp>
      <p:sp>
        <p:nvSpPr>
          <p:cNvPr id="41" name="object 41"/>
          <p:cNvSpPr/>
          <p:nvPr/>
        </p:nvSpPr>
        <p:spPr>
          <a:xfrm>
            <a:off x="1876425" y="3967648"/>
            <a:ext cx="376238" cy="384572"/>
          </a:xfrm>
          <a:prstGeom prst="rect">
            <a:avLst/>
          </a:prstGeom>
          <a:blipFill>
            <a:blip r:embed="rId7" cstate="print"/>
            <a:stretch>
              <a:fillRect/>
            </a:stretch>
          </a:blipFill>
        </p:spPr>
        <p:txBody>
          <a:bodyPr wrap="square" lIns="0" tIns="0" rIns="0" bIns="0" rtlCol="0"/>
          <a:lstStyle/>
          <a:p>
            <a:endParaRPr sz="1350"/>
          </a:p>
        </p:txBody>
      </p:sp>
      <p:sp>
        <p:nvSpPr>
          <p:cNvPr id="42" name="object 42"/>
          <p:cNvSpPr/>
          <p:nvPr/>
        </p:nvSpPr>
        <p:spPr>
          <a:xfrm>
            <a:off x="2036883" y="4004501"/>
            <a:ext cx="177393" cy="176270"/>
          </a:xfrm>
          <a:prstGeom prst="rect">
            <a:avLst/>
          </a:prstGeom>
          <a:blipFill>
            <a:blip r:embed="rId8" cstate="print"/>
            <a:stretch>
              <a:fillRect/>
            </a:stretch>
          </a:blipFill>
        </p:spPr>
        <p:txBody>
          <a:bodyPr wrap="square" lIns="0" tIns="0" rIns="0" bIns="0" rtlCol="0"/>
          <a:lstStyle/>
          <a:p>
            <a:endParaRPr sz="1350"/>
          </a:p>
        </p:txBody>
      </p:sp>
      <p:sp>
        <p:nvSpPr>
          <p:cNvPr id="43" name="object 43"/>
          <p:cNvSpPr/>
          <p:nvPr/>
        </p:nvSpPr>
        <p:spPr>
          <a:xfrm>
            <a:off x="3416462" y="3261169"/>
            <a:ext cx="187749" cy="94487"/>
          </a:xfrm>
          <a:prstGeom prst="rect">
            <a:avLst/>
          </a:prstGeom>
          <a:blipFill>
            <a:blip r:embed="rId9" cstate="print"/>
            <a:stretch>
              <a:fillRect/>
            </a:stretch>
          </a:blipFill>
        </p:spPr>
        <p:txBody>
          <a:bodyPr wrap="square" lIns="0" tIns="0" rIns="0" bIns="0" rtlCol="0"/>
          <a:lstStyle/>
          <a:p>
            <a:endParaRPr sz="1350"/>
          </a:p>
        </p:txBody>
      </p:sp>
      <p:sp>
        <p:nvSpPr>
          <p:cNvPr id="44" name="object 44"/>
          <p:cNvSpPr/>
          <p:nvPr/>
        </p:nvSpPr>
        <p:spPr>
          <a:xfrm>
            <a:off x="3621881" y="3244977"/>
            <a:ext cx="194770" cy="89915"/>
          </a:xfrm>
          <a:prstGeom prst="rect">
            <a:avLst/>
          </a:prstGeom>
          <a:blipFill>
            <a:blip r:embed="rId10" cstate="print"/>
            <a:stretch>
              <a:fillRect/>
            </a:stretch>
          </a:blipFill>
        </p:spPr>
        <p:txBody>
          <a:bodyPr wrap="square" lIns="0" tIns="0" rIns="0" bIns="0" rtlCol="0"/>
          <a:lstStyle/>
          <a:p>
            <a:endParaRPr sz="1350"/>
          </a:p>
        </p:txBody>
      </p:sp>
      <p:sp>
        <p:nvSpPr>
          <p:cNvPr id="45" name="object 45"/>
          <p:cNvSpPr/>
          <p:nvPr/>
        </p:nvSpPr>
        <p:spPr>
          <a:xfrm>
            <a:off x="3477196" y="3492766"/>
            <a:ext cx="293165" cy="128258"/>
          </a:xfrm>
          <a:prstGeom prst="rect">
            <a:avLst/>
          </a:prstGeom>
          <a:blipFill>
            <a:blip r:embed="rId11" cstate="print"/>
            <a:stretch>
              <a:fillRect/>
            </a:stretch>
          </a:blipFill>
        </p:spPr>
        <p:txBody>
          <a:bodyPr wrap="square" lIns="0" tIns="0" rIns="0" bIns="0" rtlCol="0"/>
          <a:lstStyle/>
          <a:p>
            <a:endParaRPr sz="1350"/>
          </a:p>
        </p:txBody>
      </p:sp>
      <p:sp>
        <p:nvSpPr>
          <p:cNvPr id="46" name="object 46"/>
          <p:cNvSpPr/>
          <p:nvPr/>
        </p:nvSpPr>
        <p:spPr>
          <a:xfrm>
            <a:off x="3571922" y="3377136"/>
            <a:ext cx="241649" cy="163068"/>
          </a:xfrm>
          <a:prstGeom prst="rect">
            <a:avLst/>
          </a:prstGeom>
          <a:blipFill>
            <a:blip r:embed="rId12" cstate="print"/>
            <a:stretch>
              <a:fillRect/>
            </a:stretch>
          </a:blipFill>
        </p:spPr>
        <p:txBody>
          <a:bodyPr wrap="square" lIns="0" tIns="0" rIns="0" bIns="0" rtlCol="0"/>
          <a:lstStyle/>
          <a:p>
            <a:endParaRPr sz="1350"/>
          </a:p>
        </p:txBody>
      </p:sp>
      <p:sp>
        <p:nvSpPr>
          <p:cNvPr id="47" name="object 47"/>
          <p:cNvSpPr/>
          <p:nvPr/>
        </p:nvSpPr>
        <p:spPr>
          <a:xfrm>
            <a:off x="3574256" y="3375946"/>
            <a:ext cx="54769" cy="121444"/>
          </a:xfrm>
          <a:custGeom>
            <a:avLst/>
            <a:gdLst/>
            <a:ahLst/>
            <a:cxnLst/>
            <a:rect l="l" t="t" r="r" b="b"/>
            <a:pathLst>
              <a:path w="73025" h="161925">
                <a:moveTo>
                  <a:pt x="60198" y="0"/>
                </a:moveTo>
                <a:lnTo>
                  <a:pt x="0" y="159765"/>
                </a:lnTo>
                <a:lnTo>
                  <a:pt x="11811" y="161924"/>
                </a:lnTo>
                <a:lnTo>
                  <a:pt x="73025" y="4317"/>
                </a:lnTo>
                <a:lnTo>
                  <a:pt x="60198" y="0"/>
                </a:lnTo>
                <a:close/>
              </a:path>
            </a:pathLst>
          </a:custGeom>
          <a:solidFill>
            <a:srgbClr val="000099"/>
          </a:solidFill>
        </p:spPr>
        <p:txBody>
          <a:bodyPr wrap="square" lIns="0" tIns="0" rIns="0" bIns="0" rtlCol="0"/>
          <a:lstStyle/>
          <a:p>
            <a:endParaRPr sz="1350"/>
          </a:p>
        </p:txBody>
      </p:sp>
      <p:sp>
        <p:nvSpPr>
          <p:cNvPr id="48" name="object 48"/>
          <p:cNvSpPr/>
          <p:nvPr/>
        </p:nvSpPr>
        <p:spPr>
          <a:xfrm>
            <a:off x="3618357" y="3375946"/>
            <a:ext cx="198787" cy="160687"/>
          </a:xfrm>
          <a:prstGeom prst="rect">
            <a:avLst/>
          </a:prstGeom>
          <a:blipFill>
            <a:blip r:embed="rId13" cstate="print"/>
            <a:stretch>
              <a:fillRect/>
            </a:stretch>
          </a:blipFill>
        </p:spPr>
        <p:txBody>
          <a:bodyPr wrap="square" lIns="0" tIns="0" rIns="0" bIns="0" rtlCol="0"/>
          <a:lstStyle/>
          <a:p>
            <a:endParaRPr sz="1350"/>
          </a:p>
        </p:txBody>
      </p:sp>
      <p:sp>
        <p:nvSpPr>
          <p:cNvPr id="49" name="object 49"/>
          <p:cNvSpPr/>
          <p:nvPr/>
        </p:nvSpPr>
        <p:spPr>
          <a:xfrm>
            <a:off x="3573113" y="3490246"/>
            <a:ext cx="202525" cy="47625"/>
          </a:xfrm>
          <a:prstGeom prst="rect">
            <a:avLst/>
          </a:prstGeom>
          <a:blipFill>
            <a:blip r:embed="rId14" cstate="print"/>
            <a:stretch>
              <a:fillRect/>
            </a:stretch>
          </a:blipFill>
        </p:spPr>
        <p:txBody>
          <a:bodyPr wrap="square" lIns="0" tIns="0" rIns="0" bIns="0" rtlCol="0"/>
          <a:lstStyle/>
          <a:p>
            <a:endParaRPr sz="1350"/>
          </a:p>
        </p:txBody>
      </p:sp>
      <p:sp>
        <p:nvSpPr>
          <p:cNvPr id="50" name="object 50"/>
          <p:cNvSpPr/>
          <p:nvPr/>
        </p:nvSpPr>
        <p:spPr>
          <a:xfrm>
            <a:off x="3762375" y="3398520"/>
            <a:ext cx="56198" cy="140494"/>
          </a:xfrm>
          <a:custGeom>
            <a:avLst/>
            <a:gdLst/>
            <a:ahLst/>
            <a:cxnLst/>
            <a:rect l="l" t="t" r="r" b="b"/>
            <a:pathLst>
              <a:path w="74929" h="187325">
                <a:moveTo>
                  <a:pt x="74675" y="0"/>
                </a:moveTo>
                <a:lnTo>
                  <a:pt x="72009" y="0"/>
                </a:lnTo>
                <a:lnTo>
                  <a:pt x="0" y="185927"/>
                </a:lnTo>
                <a:lnTo>
                  <a:pt x="8000" y="187324"/>
                </a:lnTo>
                <a:lnTo>
                  <a:pt x="74675" y="0"/>
                </a:lnTo>
                <a:close/>
              </a:path>
            </a:pathLst>
          </a:custGeom>
          <a:solidFill>
            <a:srgbClr val="4D4D4D"/>
          </a:solidFill>
        </p:spPr>
        <p:txBody>
          <a:bodyPr wrap="square" lIns="0" tIns="0" rIns="0" bIns="0" rtlCol="0"/>
          <a:lstStyle/>
          <a:p>
            <a:endParaRPr sz="1350"/>
          </a:p>
        </p:txBody>
      </p:sp>
      <p:sp>
        <p:nvSpPr>
          <p:cNvPr id="51" name="object 51"/>
          <p:cNvSpPr/>
          <p:nvPr/>
        </p:nvSpPr>
        <p:spPr>
          <a:xfrm>
            <a:off x="3573113" y="3497390"/>
            <a:ext cx="194024" cy="46387"/>
          </a:xfrm>
          <a:prstGeom prst="rect">
            <a:avLst/>
          </a:prstGeom>
          <a:blipFill>
            <a:blip r:embed="rId15" cstate="print"/>
            <a:stretch>
              <a:fillRect/>
            </a:stretch>
          </a:blipFill>
        </p:spPr>
        <p:txBody>
          <a:bodyPr wrap="square" lIns="0" tIns="0" rIns="0" bIns="0" rtlCol="0"/>
          <a:lstStyle/>
          <a:p>
            <a:endParaRPr sz="1350"/>
          </a:p>
        </p:txBody>
      </p:sp>
      <p:sp>
        <p:nvSpPr>
          <p:cNvPr id="52" name="object 52"/>
          <p:cNvSpPr/>
          <p:nvPr/>
        </p:nvSpPr>
        <p:spPr>
          <a:xfrm>
            <a:off x="3570732" y="3546158"/>
            <a:ext cx="65723" cy="28575"/>
          </a:xfrm>
          <a:custGeom>
            <a:avLst/>
            <a:gdLst/>
            <a:ahLst/>
            <a:cxnLst/>
            <a:rect l="l" t="t" r="r" b="b"/>
            <a:pathLst>
              <a:path w="87629" h="38100">
                <a:moveTo>
                  <a:pt x="33909" y="0"/>
                </a:moveTo>
                <a:lnTo>
                  <a:pt x="0" y="21335"/>
                </a:lnTo>
                <a:lnTo>
                  <a:pt x="54483" y="38099"/>
                </a:lnTo>
                <a:lnTo>
                  <a:pt x="87249" y="14477"/>
                </a:lnTo>
                <a:lnTo>
                  <a:pt x="33909" y="0"/>
                </a:lnTo>
                <a:close/>
              </a:path>
            </a:pathLst>
          </a:custGeom>
          <a:solidFill>
            <a:srgbClr val="000099"/>
          </a:solidFill>
        </p:spPr>
        <p:txBody>
          <a:bodyPr wrap="square" lIns="0" tIns="0" rIns="0" bIns="0" rtlCol="0"/>
          <a:lstStyle/>
          <a:p>
            <a:endParaRPr sz="1350"/>
          </a:p>
        </p:txBody>
      </p:sp>
      <p:sp>
        <p:nvSpPr>
          <p:cNvPr id="53" name="object 53"/>
          <p:cNvSpPr/>
          <p:nvPr/>
        </p:nvSpPr>
        <p:spPr>
          <a:xfrm>
            <a:off x="3571875" y="3546824"/>
            <a:ext cx="63245" cy="27146"/>
          </a:xfrm>
          <a:prstGeom prst="rect">
            <a:avLst/>
          </a:prstGeom>
          <a:blipFill>
            <a:blip r:embed="rId16" cstate="print"/>
            <a:stretch>
              <a:fillRect/>
            </a:stretch>
          </a:blipFill>
        </p:spPr>
        <p:txBody>
          <a:bodyPr wrap="square" lIns="0" tIns="0" rIns="0" bIns="0" rtlCol="0"/>
          <a:lstStyle/>
          <a:p>
            <a:endParaRPr sz="1350"/>
          </a:p>
        </p:txBody>
      </p:sp>
      <p:sp>
        <p:nvSpPr>
          <p:cNvPr id="54" name="object 54"/>
          <p:cNvSpPr/>
          <p:nvPr/>
        </p:nvSpPr>
        <p:spPr>
          <a:xfrm>
            <a:off x="3576638" y="3557396"/>
            <a:ext cx="22860" cy="9049"/>
          </a:xfrm>
          <a:custGeom>
            <a:avLst/>
            <a:gdLst/>
            <a:ahLst/>
            <a:cxnLst/>
            <a:rect l="l" t="t" r="r" b="b"/>
            <a:pathLst>
              <a:path w="30479" h="12064">
                <a:moveTo>
                  <a:pt x="8636" y="0"/>
                </a:moveTo>
                <a:lnTo>
                  <a:pt x="0" y="5080"/>
                </a:lnTo>
                <a:lnTo>
                  <a:pt x="21209" y="11557"/>
                </a:lnTo>
                <a:lnTo>
                  <a:pt x="29972" y="5715"/>
                </a:lnTo>
                <a:lnTo>
                  <a:pt x="8636" y="0"/>
                </a:lnTo>
                <a:close/>
              </a:path>
            </a:pathLst>
          </a:custGeom>
          <a:solidFill>
            <a:srgbClr val="009999"/>
          </a:solidFill>
        </p:spPr>
        <p:txBody>
          <a:bodyPr wrap="square" lIns="0" tIns="0" rIns="0" bIns="0" rtlCol="0"/>
          <a:lstStyle/>
          <a:p>
            <a:endParaRPr sz="1350"/>
          </a:p>
        </p:txBody>
      </p:sp>
      <p:sp>
        <p:nvSpPr>
          <p:cNvPr id="55" name="object 55"/>
          <p:cNvSpPr/>
          <p:nvPr/>
        </p:nvSpPr>
        <p:spPr>
          <a:xfrm>
            <a:off x="3575780" y="3561398"/>
            <a:ext cx="17145" cy="5715"/>
          </a:xfrm>
          <a:custGeom>
            <a:avLst/>
            <a:gdLst/>
            <a:ahLst/>
            <a:cxnLst/>
            <a:rect l="l" t="t" r="r" b="b"/>
            <a:pathLst>
              <a:path w="22860" h="7620">
                <a:moveTo>
                  <a:pt x="1397" y="0"/>
                </a:moveTo>
                <a:lnTo>
                  <a:pt x="0" y="1016"/>
                </a:lnTo>
                <a:lnTo>
                  <a:pt x="20955" y="7366"/>
                </a:lnTo>
                <a:lnTo>
                  <a:pt x="22606" y="6096"/>
                </a:lnTo>
                <a:lnTo>
                  <a:pt x="1397" y="0"/>
                </a:lnTo>
                <a:close/>
              </a:path>
            </a:pathLst>
          </a:custGeom>
          <a:solidFill>
            <a:srgbClr val="000099"/>
          </a:solidFill>
        </p:spPr>
        <p:txBody>
          <a:bodyPr wrap="square" lIns="0" tIns="0" rIns="0" bIns="0" rtlCol="0"/>
          <a:lstStyle/>
          <a:p>
            <a:endParaRPr sz="1350"/>
          </a:p>
        </p:txBody>
      </p:sp>
      <p:sp>
        <p:nvSpPr>
          <p:cNvPr id="56" name="object 56"/>
          <p:cNvSpPr/>
          <p:nvPr/>
        </p:nvSpPr>
        <p:spPr>
          <a:xfrm>
            <a:off x="3595020" y="3562921"/>
            <a:ext cx="22860" cy="9049"/>
          </a:xfrm>
          <a:custGeom>
            <a:avLst/>
            <a:gdLst/>
            <a:ahLst/>
            <a:cxnLst/>
            <a:rect l="l" t="t" r="r" b="b"/>
            <a:pathLst>
              <a:path w="30479" h="12064">
                <a:moveTo>
                  <a:pt x="8254" y="0"/>
                </a:moveTo>
                <a:lnTo>
                  <a:pt x="0" y="5460"/>
                </a:lnTo>
                <a:lnTo>
                  <a:pt x="21336" y="11937"/>
                </a:lnTo>
                <a:lnTo>
                  <a:pt x="29972" y="6095"/>
                </a:lnTo>
                <a:lnTo>
                  <a:pt x="8254" y="0"/>
                </a:lnTo>
                <a:close/>
              </a:path>
            </a:pathLst>
          </a:custGeom>
          <a:solidFill>
            <a:srgbClr val="009999"/>
          </a:solidFill>
        </p:spPr>
        <p:txBody>
          <a:bodyPr wrap="square" lIns="0" tIns="0" rIns="0" bIns="0" rtlCol="0"/>
          <a:lstStyle/>
          <a:p>
            <a:endParaRPr sz="1350"/>
          </a:p>
        </p:txBody>
      </p:sp>
      <p:sp>
        <p:nvSpPr>
          <p:cNvPr id="57" name="object 57"/>
          <p:cNvSpPr/>
          <p:nvPr/>
        </p:nvSpPr>
        <p:spPr>
          <a:xfrm>
            <a:off x="3594259" y="3567112"/>
            <a:ext cx="17145" cy="5715"/>
          </a:xfrm>
          <a:custGeom>
            <a:avLst/>
            <a:gdLst/>
            <a:ahLst/>
            <a:cxnLst/>
            <a:rect l="l" t="t" r="r" b="b"/>
            <a:pathLst>
              <a:path w="22860" h="7620">
                <a:moveTo>
                  <a:pt x="1396" y="0"/>
                </a:moveTo>
                <a:lnTo>
                  <a:pt x="0" y="1142"/>
                </a:lnTo>
                <a:lnTo>
                  <a:pt x="20954" y="7365"/>
                </a:lnTo>
                <a:lnTo>
                  <a:pt x="22605" y="6222"/>
                </a:lnTo>
                <a:lnTo>
                  <a:pt x="1396" y="0"/>
                </a:lnTo>
                <a:close/>
              </a:path>
            </a:pathLst>
          </a:custGeom>
          <a:solidFill>
            <a:srgbClr val="000099"/>
          </a:solidFill>
        </p:spPr>
        <p:txBody>
          <a:bodyPr wrap="square" lIns="0" tIns="0" rIns="0" bIns="0" rtlCol="0"/>
          <a:lstStyle/>
          <a:p>
            <a:endParaRPr sz="1350"/>
          </a:p>
        </p:txBody>
      </p:sp>
      <p:sp>
        <p:nvSpPr>
          <p:cNvPr id="58" name="object 58"/>
          <p:cNvSpPr/>
          <p:nvPr/>
        </p:nvSpPr>
        <p:spPr>
          <a:xfrm>
            <a:off x="3682651" y="3550920"/>
            <a:ext cx="80010" cy="60960"/>
          </a:xfrm>
          <a:custGeom>
            <a:avLst/>
            <a:gdLst/>
            <a:ahLst/>
            <a:cxnLst/>
            <a:rect l="l" t="t" r="r" b="b"/>
            <a:pathLst>
              <a:path w="106679" h="81279">
                <a:moveTo>
                  <a:pt x="106299" y="0"/>
                </a:moveTo>
                <a:lnTo>
                  <a:pt x="253" y="75437"/>
                </a:lnTo>
                <a:lnTo>
                  <a:pt x="0" y="81025"/>
                </a:lnTo>
                <a:lnTo>
                  <a:pt x="105918" y="6095"/>
                </a:lnTo>
                <a:lnTo>
                  <a:pt x="106299" y="0"/>
                </a:lnTo>
                <a:close/>
              </a:path>
            </a:pathLst>
          </a:custGeom>
          <a:solidFill>
            <a:srgbClr val="000099"/>
          </a:solidFill>
        </p:spPr>
        <p:txBody>
          <a:bodyPr wrap="square" lIns="0" tIns="0" rIns="0" bIns="0" rtlCol="0"/>
          <a:lstStyle/>
          <a:p>
            <a:endParaRPr sz="1350"/>
          </a:p>
        </p:txBody>
      </p:sp>
      <p:sp>
        <p:nvSpPr>
          <p:cNvPr id="59" name="object 59"/>
          <p:cNvSpPr/>
          <p:nvPr/>
        </p:nvSpPr>
        <p:spPr>
          <a:xfrm>
            <a:off x="3479006" y="3555683"/>
            <a:ext cx="203835" cy="54769"/>
          </a:xfrm>
          <a:custGeom>
            <a:avLst/>
            <a:gdLst/>
            <a:ahLst/>
            <a:cxnLst/>
            <a:rect l="l" t="t" r="r" b="b"/>
            <a:pathLst>
              <a:path w="271779" h="73025">
                <a:moveTo>
                  <a:pt x="3810" y="0"/>
                </a:moveTo>
                <a:lnTo>
                  <a:pt x="635" y="0"/>
                </a:lnTo>
                <a:lnTo>
                  <a:pt x="0" y="2412"/>
                </a:lnTo>
                <a:lnTo>
                  <a:pt x="271145" y="73024"/>
                </a:lnTo>
                <a:lnTo>
                  <a:pt x="271525" y="68452"/>
                </a:lnTo>
                <a:lnTo>
                  <a:pt x="3810" y="0"/>
                </a:lnTo>
                <a:close/>
              </a:path>
            </a:pathLst>
          </a:custGeom>
          <a:solidFill>
            <a:srgbClr val="000099"/>
          </a:solidFill>
        </p:spPr>
        <p:txBody>
          <a:bodyPr wrap="square" lIns="0" tIns="0" rIns="0" bIns="0" rtlCol="0"/>
          <a:lstStyle/>
          <a:p>
            <a:endParaRPr sz="1350"/>
          </a:p>
        </p:txBody>
      </p:sp>
      <p:sp>
        <p:nvSpPr>
          <p:cNvPr id="60" name="object 60"/>
          <p:cNvSpPr/>
          <p:nvPr/>
        </p:nvSpPr>
        <p:spPr>
          <a:xfrm>
            <a:off x="3480245" y="3499771"/>
            <a:ext cx="94012" cy="57150"/>
          </a:xfrm>
          <a:prstGeom prst="rect">
            <a:avLst/>
          </a:prstGeom>
          <a:blipFill>
            <a:blip r:embed="rId17" cstate="print"/>
            <a:stretch>
              <a:fillRect/>
            </a:stretch>
          </a:blipFill>
        </p:spPr>
        <p:txBody>
          <a:bodyPr wrap="square" lIns="0" tIns="0" rIns="0" bIns="0" rtlCol="0"/>
          <a:lstStyle/>
          <a:p>
            <a:endParaRPr sz="1350"/>
          </a:p>
        </p:txBody>
      </p:sp>
      <p:sp>
        <p:nvSpPr>
          <p:cNvPr id="61" name="object 61"/>
          <p:cNvSpPr/>
          <p:nvPr/>
        </p:nvSpPr>
        <p:spPr>
          <a:xfrm>
            <a:off x="3486150" y="3547396"/>
            <a:ext cx="192881" cy="53816"/>
          </a:xfrm>
          <a:custGeom>
            <a:avLst/>
            <a:gdLst/>
            <a:ahLst/>
            <a:cxnLst/>
            <a:rect l="l" t="t" r="r" b="b"/>
            <a:pathLst>
              <a:path w="257175" h="71754">
                <a:moveTo>
                  <a:pt x="3682" y="0"/>
                </a:moveTo>
                <a:lnTo>
                  <a:pt x="635" y="0"/>
                </a:lnTo>
                <a:lnTo>
                  <a:pt x="0" y="2285"/>
                </a:lnTo>
                <a:lnTo>
                  <a:pt x="256921" y="71373"/>
                </a:lnTo>
                <a:lnTo>
                  <a:pt x="257175" y="66928"/>
                </a:lnTo>
                <a:lnTo>
                  <a:pt x="3682" y="0"/>
                </a:lnTo>
                <a:close/>
              </a:path>
            </a:pathLst>
          </a:custGeom>
          <a:solidFill>
            <a:srgbClr val="000099"/>
          </a:solidFill>
        </p:spPr>
        <p:txBody>
          <a:bodyPr wrap="square" lIns="0" tIns="0" rIns="0" bIns="0" rtlCol="0"/>
          <a:lstStyle/>
          <a:p>
            <a:endParaRPr sz="1350"/>
          </a:p>
        </p:txBody>
      </p:sp>
      <p:sp>
        <p:nvSpPr>
          <p:cNvPr id="62" name="object 62"/>
          <p:cNvSpPr/>
          <p:nvPr/>
        </p:nvSpPr>
        <p:spPr>
          <a:xfrm>
            <a:off x="3679031" y="3543776"/>
            <a:ext cx="78581" cy="56198"/>
          </a:xfrm>
          <a:custGeom>
            <a:avLst/>
            <a:gdLst/>
            <a:ahLst/>
            <a:cxnLst/>
            <a:rect l="l" t="t" r="r" b="b"/>
            <a:pathLst>
              <a:path w="104775" h="74929">
                <a:moveTo>
                  <a:pt x="104648" y="0"/>
                </a:moveTo>
                <a:lnTo>
                  <a:pt x="0" y="72135"/>
                </a:lnTo>
                <a:lnTo>
                  <a:pt x="253" y="74675"/>
                </a:lnTo>
                <a:lnTo>
                  <a:pt x="1524" y="74675"/>
                </a:lnTo>
                <a:lnTo>
                  <a:pt x="104775" y="4698"/>
                </a:lnTo>
                <a:lnTo>
                  <a:pt x="104648" y="0"/>
                </a:lnTo>
                <a:close/>
              </a:path>
            </a:pathLst>
          </a:custGeom>
          <a:solidFill>
            <a:srgbClr val="000099"/>
          </a:solidFill>
        </p:spPr>
        <p:txBody>
          <a:bodyPr wrap="square" lIns="0" tIns="0" rIns="0" bIns="0" rtlCol="0"/>
          <a:lstStyle/>
          <a:p>
            <a:endParaRPr sz="1350"/>
          </a:p>
        </p:txBody>
      </p:sp>
      <p:sp>
        <p:nvSpPr>
          <p:cNvPr id="63" name="object 63"/>
          <p:cNvSpPr/>
          <p:nvPr/>
        </p:nvSpPr>
        <p:spPr>
          <a:xfrm>
            <a:off x="3804095" y="3452146"/>
            <a:ext cx="94012" cy="57150"/>
          </a:xfrm>
          <a:prstGeom prst="rect">
            <a:avLst/>
          </a:prstGeom>
          <a:blipFill>
            <a:blip r:embed="rId18" cstate="print"/>
            <a:stretch>
              <a:fillRect/>
            </a:stretch>
          </a:blipFill>
        </p:spPr>
        <p:txBody>
          <a:bodyPr wrap="square" lIns="0" tIns="0" rIns="0" bIns="0" rtlCol="0"/>
          <a:lstStyle/>
          <a:p>
            <a:endParaRPr sz="1350"/>
          </a:p>
        </p:txBody>
      </p:sp>
      <p:sp>
        <p:nvSpPr>
          <p:cNvPr id="64" name="object 64"/>
          <p:cNvSpPr/>
          <p:nvPr/>
        </p:nvSpPr>
        <p:spPr>
          <a:xfrm>
            <a:off x="4082069" y="3387375"/>
            <a:ext cx="187678" cy="94487"/>
          </a:xfrm>
          <a:prstGeom prst="rect">
            <a:avLst/>
          </a:prstGeom>
          <a:blipFill>
            <a:blip r:embed="rId19" cstate="print"/>
            <a:stretch>
              <a:fillRect/>
            </a:stretch>
          </a:blipFill>
        </p:spPr>
        <p:txBody>
          <a:bodyPr wrap="square" lIns="0" tIns="0" rIns="0" bIns="0" rtlCol="0"/>
          <a:lstStyle/>
          <a:p>
            <a:endParaRPr sz="1350"/>
          </a:p>
        </p:txBody>
      </p:sp>
      <p:sp>
        <p:nvSpPr>
          <p:cNvPr id="65" name="object 65"/>
          <p:cNvSpPr/>
          <p:nvPr/>
        </p:nvSpPr>
        <p:spPr>
          <a:xfrm>
            <a:off x="4287392" y="3371183"/>
            <a:ext cx="194811" cy="89915"/>
          </a:xfrm>
          <a:prstGeom prst="rect">
            <a:avLst/>
          </a:prstGeom>
          <a:blipFill>
            <a:blip r:embed="rId20" cstate="print"/>
            <a:stretch>
              <a:fillRect/>
            </a:stretch>
          </a:blipFill>
        </p:spPr>
        <p:txBody>
          <a:bodyPr wrap="square" lIns="0" tIns="0" rIns="0" bIns="0" rtlCol="0"/>
          <a:lstStyle/>
          <a:p>
            <a:endParaRPr sz="1350"/>
          </a:p>
        </p:txBody>
      </p:sp>
      <p:sp>
        <p:nvSpPr>
          <p:cNvPr id="66" name="object 66"/>
          <p:cNvSpPr/>
          <p:nvPr/>
        </p:nvSpPr>
        <p:spPr>
          <a:xfrm>
            <a:off x="4148708" y="3555821"/>
            <a:ext cx="293165" cy="128258"/>
          </a:xfrm>
          <a:prstGeom prst="rect">
            <a:avLst/>
          </a:prstGeom>
          <a:blipFill>
            <a:blip r:embed="rId11" cstate="print"/>
            <a:stretch>
              <a:fillRect/>
            </a:stretch>
          </a:blipFill>
        </p:spPr>
        <p:txBody>
          <a:bodyPr wrap="square" lIns="0" tIns="0" rIns="0" bIns="0" rtlCol="0"/>
          <a:lstStyle/>
          <a:p>
            <a:endParaRPr sz="1350"/>
          </a:p>
        </p:txBody>
      </p:sp>
      <p:sp>
        <p:nvSpPr>
          <p:cNvPr id="67" name="object 67"/>
          <p:cNvSpPr/>
          <p:nvPr/>
        </p:nvSpPr>
        <p:spPr>
          <a:xfrm>
            <a:off x="4243435" y="3440191"/>
            <a:ext cx="241649" cy="163163"/>
          </a:xfrm>
          <a:prstGeom prst="rect">
            <a:avLst/>
          </a:prstGeom>
          <a:blipFill>
            <a:blip r:embed="rId21" cstate="print"/>
            <a:stretch>
              <a:fillRect/>
            </a:stretch>
          </a:blipFill>
        </p:spPr>
        <p:txBody>
          <a:bodyPr wrap="square" lIns="0" tIns="0" rIns="0" bIns="0" rtlCol="0"/>
          <a:lstStyle/>
          <a:p>
            <a:endParaRPr sz="1350"/>
          </a:p>
        </p:txBody>
      </p:sp>
      <p:sp>
        <p:nvSpPr>
          <p:cNvPr id="68" name="object 68"/>
          <p:cNvSpPr/>
          <p:nvPr/>
        </p:nvSpPr>
        <p:spPr>
          <a:xfrm>
            <a:off x="4245769" y="3439001"/>
            <a:ext cx="54769" cy="121444"/>
          </a:xfrm>
          <a:custGeom>
            <a:avLst/>
            <a:gdLst/>
            <a:ahLst/>
            <a:cxnLst/>
            <a:rect l="l" t="t" r="r" b="b"/>
            <a:pathLst>
              <a:path w="73025" h="161925">
                <a:moveTo>
                  <a:pt x="60198" y="0"/>
                </a:moveTo>
                <a:lnTo>
                  <a:pt x="0" y="159892"/>
                </a:lnTo>
                <a:lnTo>
                  <a:pt x="11811" y="161924"/>
                </a:lnTo>
                <a:lnTo>
                  <a:pt x="73025" y="4317"/>
                </a:lnTo>
                <a:lnTo>
                  <a:pt x="60198" y="0"/>
                </a:lnTo>
                <a:close/>
              </a:path>
            </a:pathLst>
          </a:custGeom>
          <a:solidFill>
            <a:srgbClr val="000099"/>
          </a:solidFill>
        </p:spPr>
        <p:txBody>
          <a:bodyPr wrap="square" lIns="0" tIns="0" rIns="0" bIns="0" rtlCol="0"/>
          <a:lstStyle/>
          <a:p>
            <a:endParaRPr sz="1350"/>
          </a:p>
        </p:txBody>
      </p:sp>
      <p:sp>
        <p:nvSpPr>
          <p:cNvPr id="69" name="object 69"/>
          <p:cNvSpPr/>
          <p:nvPr/>
        </p:nvSpPr>
        <p:spPr>
          <a:xfrm>
            <a:off x="4289870" y="3439001"/>
            <a:ext cx="198787" cy="160781"/>
          </a:xfrm>
          <a:prstGeom prst="rect">
            <a:avLst/>
          </a:prstGeom>
          <a:blipFill>
            <a:blip r:embed="rId22" cstate="print"/>
            <a:stretch>
              <a:fillRect/>
            </a:stretch>
          </a:blipFill>
        </p:spPr>
        <p:txBody>
          <a:bodyPr wrap="square" lIns="0" tIns="0" rIns="0" bIns="0" rtlCol="0"/>
          <a:lstStyle/>
          <a:p>
            <a:endParaRPr sz="1350"/>
          </a:p>
        </p:txBody>
      </p:sp>
      <p:sp>
        <p:nvSpPr>
          <p:cNvPr id="70" name="object 70"/>
          <p:cNvSpPr/>
          <p:nvPr/>
        </p:nvSpPr>
        <p:spPr>
          <a:xfrm>
            <a:off x="4244626" y="3553301"/>
            <a:ext cx="202525" cy="47625"/>
          </a:xfrm>
          <a:prstGeom prst="rect">
            <a:avLst/>
          </a:prstGeom>
          <a:blipFill>
            <a:blip r:embed="rId23" cstate="print"/>
            <a:stretch>
              <a:fillRect/>
            </a:stretch>
          </a:blipFill>
        </p:spPr>
        <p:txBody>
          <a:bodyPr wrap="square" lIns="0" tIns="0" rIns="0" bIns="0" rtlCol="0"/>
          <a:lstStyle/>
          <a:p>
            <a:endParaRPr sz="1350"/>
          </a:p>
        </p:txBody>
      </p:sp>
      <p:sp>
        <p:nvSpPr>
          <p:cNvPr id="71" name="object 71"/>
          <p:cNvSpPr/>
          <p:nvPr/>
        </p:nvSpPr>
        <p:spPr>
          <a:xfrm>
            <a:off x="4433888" y="3461671"/>
            <a:ext cx="56198" cy="140494"/>
          </a:xfrm>
          <a:custGeom>
            <a:avLst/>
            <a:gdLst/>
            <a:ahLst/>
            <a:cxnLst/>
            <a:rect l="l" t="t" r="r" b="b"/>
            <a:pathLst>
              <a:path w="74929" h="187325">
                <a:moveTo>
                  <a:pt x="74675" y="0"/>
                </a:moveTo>
                <a:lnTo>
                  <a:pt x="72009" y="0"/>
                </a:lnTo>
                <a:lnTo>
                  <a:pt x="0" y="185927"/>
                </a:lnTo>
                <a:lnTo>
                  <a:pt x="8000" y="187324"/>
                </a:lnTo>
                <a:lnTo>
                  <a:pt x="74675" y="0"/>
                </a:lnTo>
                <a:close/>
              </a:path>
            </a:pathLst>
          </a:custGeom>
          <a:solidFill>
            <a:srgbClr val="4D4D4D"/>
          </a:solidFill>
        </p:spPr>
        <p:txBody>
          <a:bodyPr wrap="square" lIns="0" tIns="0" rIns="0" bIns="0" rtlCol="0"/>
          <a:lstStyle/>
          <a:p>
            <a:endParaRPr sz="1350"/>
          </a:p>
        </p:txBody>
      </p:sp>
      <p:sp>
        <p:nvSpPr>
          <p:cNvPr id="72" name="object 72"/>
          <p:cNvSpPr/>
          <p:nvPr/>
        </p:nvSpPr>
        <p:spPr>
          <a:xfrm>
            <a:off x="4244626" y="3560445"/>
            <a:ext cx="194024" cy="46481"/>
          </a:xfrm>
          <a:prstGeom prst="rect">
            <a:avLst/>
          </a:prstGeom>
          <a:blipFill>
            <a:blip r:embed="rId24" cstate="print"/>
            <a:stretch>
              <a:fillRect/>
            </a:stretch>
          </a:blipFill>
        </p:spPr>
        <p:txBody>
          <a:bodyPr wrap="square" lIns="0" tIns="0" rIns="0" bIns="0" rtlCol="0"/>
          <a:lstStyle/>
          <a:p>
            <a:endParaRPr sz="1350"/>
          </a:p>
        </p:txBody>
      </p:sp>
      <p:sp>
        <p:nvSpPr>
          <p:cNvPr id="73" name="object 73"/>
          <p:cNvSpPr/>
          <p:nvPr/>
        </p:nvSpPr>
        <p:spPr>
          <a:xfrm>
            <a:off x="4242245" y="3609308"/>
            <a:ext cx="65723" cy="28575"/>
          </a:xfrm>
          <a:custGeom>
            <a:avLst/>
            <a:gdLst/>
            <a:ahLst/>
            <a:cxnLst/>
            <a:rect l="l" t="t" r="r" b="b"/>
            <a:pathLst>
              <a:path w="87629" h="38100">
                <a:moveTo>
                  <a:pt x="33909" y="0"/>
                </a:moveTo>
                <a:lnTo>
                  <a:pt x="0" y="21335"/>
                </a:lnTo>
                <a:lnTo>
                  <a:pt x="54483" y="38099"/>
                </a:lnTo>
                <a:lnTo>
                  <a:pt x="87249" y="14350"/>
                </a:lnTo>
                <a:lnTo>
                  <a:pt x="33909" y="0"/>
                </a:lnTo>
                <a:close/>
              </a:path>
            </a:pathLst>
          </a:custGeom>
          <a:solidFill>
            <a:srgbClr val="000099"/>
          </a:solidFill>
        </p:spPr>
        <p:txBody>
          <a:bodyPr wrap="square" lIns="0" tIns="0" rIns="0" bIns="0" rtlCol="0"/>
          <a:lstStyle/>
          <a:p>
            <a:endParaRPr sz="1350"/>
          </a:p>
        </p:txBody>
      </p:sp>
      <p:sp>
        <p:nvSpPr>
          <p:cNvPr id="74" name="object 74"/>
          <p:cNvSpPr/>
          <p:nvPr/>
        </p:nvSpPr>
        <p:spPr>
          <a:xfrm>
            <a:off x="4243388" y="3609880"/>
            <a:ext cx="63245" cy="27146"/>
          </a:xfrm>
          <a:prstGeom prst="rect">
            <a:avLst/>
          </a:prstGeom>
          <a:blipFill>
            <a:blip r:embed="rId25" cstate="print"/>
            <a:stretch>
              <a:fillRect/>
            </a:stretch>
          </a:blipFill>
        </p:spPr>
        <p:txBody>
          <a:bodyPr wrap="square" lIns="0" tIns="0" rIns="0" bIns="0" rtlCol="0"/>
          <a:lstStyle/>
          <a:p>
            <a:endParaRPr sz="1350"/>
          </a:p>
        </p:txBody>
      </p:sp>
      <p:sp>
        <p:nvSpPr>
          <p:cNvPr id="75" name="object 75"/>
          <p:cNvSpPr/>
          <p:nvPr/>
        </p:nvSpPr>
        <p:spPr>
          <a:xfrm>
            <a:off x="4248150" y="3620452"/>
            <a:ext cx="22860" cy="9049"/>
          </a:xfrm>
          <a:custGeom>
            <a:avLst/>
            <a:gdLst/>
            <a:ahLst/>
            <a:cxnLst/>
            <a:rect l="l" t="t" r="r" b="b"/>
            <a:pathLst>
              <a:path w="30479" h="12064">
                <a:moveTo>
                  <a:pt x="8636" y="0"/>
                </a:moveTo>
                <a:lnTo>
                  <a:pt x="0" y="5080"/>
                </a:lnTo>
                <a:lnTo>
                  <a:pt x="21209" y="11684"/>
                </a:lnTo>
                <a:lnTo>
                  <a:pt x="29972" y="5842"/>
                </a:lnTo>
                <a:lnTo>
                  <a:pt x="8636" y="0"/>
                </a:lnTo>
                <a:close/>
              </a:path>
            </a:pathLst>
          </a:custGeom>
          <a:solidFill>
            <a:srgbClr val="009999"/>
          </a:solidFill>
        </p:spPr>
        <p:txBody>
          <a:bodyPr wrap="square" lIns="0" tIns="0" rIns="0" bIns="0" rtlCol="0"/>
          <a:lstStyle/>
          <a:p>
            <a:endParaRPr sz="1350"/>
          </a:p>
        </p:txBody>
      </p:sp>
      <p:sp>
        <p:nvSpPr>
          <p:cNvPr id="76" name="object 76"/>
          <p:cNvSpPr/>
          <p:nvPr/>
        </p:nvSpPr>
        <p:spPr>
          <a:xfrm>
            <a:off x="4247293" y="3624453"/>
            <a:ext cx="17145" cy="5715"/>
          </a:xfrm>
          <a:custGeom>
            <a:avLst/>
            <a:gdLst/>
            <a:ahLst/>
            <a:cxnLst/>
            <a:rect l="l" t="t" r="r" b="b"/>
            <a:pathLst>
              <a:path w="22860" h="7620">
                <a:moveTo>
                  <a:pt x="1396" y="0"/>
                </a:moveTo>
                <a:lnTo>
                  <a:pt x="0" y="1143"/>
                </a:lnTo>
                <a:lnTo>
                  <a:pt x="20954" y="7366"/>
                </a:lnTo>
                <a:lnTo>
                  <a:pt x="22605" y="6223"/>
                </a:lnTo>
                <a:lnTo>
                  <a:pt x="1396" y="0"/>
                </a:lnTo>
                <a:close/>
              </a:path>
            </a:pathLst>
          </a:custGeom>
          <a:solidFill>
            <a:srgbClr val="000099"/>
          </a:solidFill>
        </p:spPr>
        <p:txBody>
          <a:bodyPr wrap="square" lIns="0" tIns="0" rIns="0" bIns="0" rtlCol="0"/>
          <a:lstStyle/>
          <a:p>
            <a:endParaRPr sz="1350"/>
          </a:p>
        </p:txBody>
      </p:sp>
      <p:sp>
        <p:nvSpPr>
          <p:cNvPr id="77" name="object 77"/>
          <p:cNvSpPr/>
          <p:nvPr/>
        </p:nvSpPr>
        <p:spPr>
          <a:xfrm>
            <a:off x="4266533" y="3626072"/>
            <a:ext cx="22860" cy="9049"/>
          </a:xfrm>
          <a:custGeom>
            <a:avLst/>
            <a:gdLst/>
            <a:ahLst/>
            <a:cxnLst/>
            <a:rect l="l" t="t" r="r" b="b"/>
            <a:pathLst>
              <a:path w="30479" h="12064">
                <a:moveTo>
                  <a:pt x="8254" y="0"/>
                </a:moveTo>
                <a:lnTo>
                  <a:pt x="0" y="5333"/>
                </a:lnTo>
                <a:lnTo>
                  <a:pt x="21336" y="11810"/>
                </a:lnTo>
                <a:lnTo>
                  <a:pt x="29972" y="6095"/>
                </a:lnTo>
                <a:lnTo>
                  <a:pt x="8254" y="0"/>
                </a:lnTo>
                <a:close/>
              </a:path>
            </a:pathLst>
          </a:custGeom>
          <a:solidFill>
            <a:srgbClr val="009999"/>
          </a:solidFill>
        </p:spPr>
        <p:txBody>
          <a:bodyPr wrap="square" lIns="0" tIns="0" rIns="0" bIns="0" rtlCol="0"/>
          <a:lstStyle/>
          <a:p>
            <a:endParaRPr sz="1350"/>
          </a:p>
        </p:txBody>
      </p:sp>
      <p:sp>
        <p:nvSpPr>
          <p:cNvPr id="78" name="object 78"/>
          <p:cNvSpPr/>
          <p:nvPr/>
        </p:nvSpPr>
        <p:spPr>
          <a:xfrm>
            <a:off x="4265771" y="3630263"/>
            <a:ext cx="17145" cy="5715"/>
          </a:xfrm>
          <a:custGeom>
            <a:avLst/>
            <a:gdLst/>
            <a:ahLst/>
            <a:cxnLst/>
            <a:rect l="l" t="t" r="r" b="b"/>
            <a:pathLst>
              <a:path w="22860" h="7620">
                <a:moveTo>
                  <a:pt x="1396" y="0"/>
                </a:moveTo>
                <a:lnTo>
                  <a:pt x="0" y="1015"/>
                </a:lnTo>
                <a:lnTo>
                  <a:pt x="20954" y="7365"/>
                </a:lnTo>
                <a:lnTo>
                  <a:pt x="22605" y="6095"/>
                </a:lnTo>
                <a:lnTo>
                  <a:pt x="1396" y="0"/>
                </a:lnTo>
                <a:close/>
              </a:path>
            </a:pathLst>
          </a:custGeom>
          <a:solidFill>
            <a:srgbClr val="000099"/>
          </a:solidFill>
        </p:spPr>
        <p:txBody>
          <a:bodyPr wrap="square" lIns="0" tIns="0" rIns="0" bIns="0" rtlCol="0"/>
          <a:lstStyle/>
          <a:p>
            <a:endParaRPr sz="1350"/>
          </a:p>
        </p:txBody>
      </p:sp>
      <p:sp>
        <p:nvSpPr>
          <p:cNvPr id="79" name="object 79"/>
          <p:cNvSpPr/>
          <p:nvPr/>
        </p:nvSpPr>
        <p:spPr>
          <a:xfrm>
            <a:off x="4354163" y="3614071"/>
            <a:ext cx="80010" cy="60960"/>
          </a:xfrm>
          <a:custGeom>
            <a:avLst/>
            <a:gdLst/>
            <a:ahLst/>
            <a:cxnLst/>
            <a:rect l="l" t="t" r="r" b="b"/>
            <a:pathLst>
              <a:path w="106679" h="81279">
                <a:moveTo>
                  <a:pt x="106299" y="0"/>
                </a:moveTo>
                <a:lnTo>
                  <a:pt x="253" y="75437"/>
                </a:lnTo>
                <a:lnTo>
                  <a:pt x="0" y="80898"/>
                </a:lnTo>
                <a:lnTo>
                  <a:pt x="105918" y="6095"/>
                </a:lnTo>
                <a:lnTo>
                  <a:pt x="106299" y="0"/>
                </a:lnTo>
                <a:close/>
              </a:path>
            </a:pathLst>
          </a:custGeom>
          <a:solidFill>
            <a:srgbClr val="000099"/>
          </a:solidFill>
        </p:spPr>
        <p:txBody>
          <a:bodyPr wrap="square" lIns="0" tIns="0" rIns="0" bIns="0" rtlCol="0"/>
          <a:lstStyle/>
          <a:p>
            <a:endParaRPr sz="1350"/>
          </a:p>
        </p:txBody>
      </p:sp>
      <p:sp>
        <p:nvSpPr>
          <p:cNvPr id="80" name="object 80"/>
          <p:cNvSpPr/>
          <p:nvPr/>
        </p:nvSpPr>
        <p:spPr>
          <a:xfrm>
            <a:off x="4150519" y="3618833"/>
            <a:ext cx="203835" cy="54769"/>
          </a:xfrm>
          <a:custGeom>
            <a:avLst/>
            <a:gdLst/>
            <a:ahLst/>
            <a:cxnLst/>
            <a:rect l="l" t="t" r="r" b="b"/>
            <a:pathLst>
              <a:path w="271779" h="73025">
                <a:moveTo>
                  <a:pt x="3810" y="0"/>
                </a:moveTo>
                <a:lnTo>
                  <a:pt x="635" y="0"/>
                </a:lnTo>
                <a:lnTo>
                  <a:pt x="0" y="2412"/>
                </a:lnTo>
                <a:lnTo>
                  <a:pt x="271145" y="73024"/>
                </a:lnTo>
                <a:lnTo>
                  <a:pt x="271525" y="68452"/>
                </a:lnTo>
                <a:lnTo>
                  <a:pt x="3810" y="0"/>
                </a:lnTo>
                <a:close/>
              </a:path>
            </a:pathLst>
          </a:custGeom>
          <a:solidFill>
            <a:srgbClr val="000099"/>
          </a:solidFill>
        </p:spPr>
        <p:txBody>
          <a:bodyPr wrap="square" lIns="0" tIns="0" rIns="0" bIns="0" rtlCol="0"/>
          <a:lstStyle/>
          <a:p>
            <a:endParaRPr sz="1350"/>
          </a:p>
        </p:txBody>
      </p:sp>
      <p:sp>
        <p:nvSpPr>
          <p:cNvPr id="81" name="object 81"/>
          <p:cNvSpPr/>
          <p:nvPr/>
        </p:nvSpPr>
        <p:spPr>
          <a:xfrm>
            <a:off x="4157663" y="3610451"/>
            <a:ext cx="192881" cy="53816"/>
          </a:xfrm>
          <a:custGeom>
            <a:avLst/>
            <a:gdLst/>
            <a:ahLst/>
            <a:cxnLst/>
            <a:rect l="l" t="t" r="r" b="b"/>
            <a:pathLst>
              <a:path w="257175" h="71754">
                <a:moveTo>
                  <a:pt x="3683" y="0"/>
                </a:moveTo>
                <a:lnTo>
                  <a:pt x="635" y="0"/>
                </a:lnTo>
                <a:lnTo>
                  <a:pt x="0" y="2412"/>
                </a:lnTo>
                <a:lnTo>
                  <a:pt x="256921" y="71500"/>
                </a:lnTo>
                <a:lnTo>
                  <a:pt x="257175" y="67055"/>
                </a:lnTo>
                <a:lnTo>
                  <a:pt x="3683" y="0"/>
                </a:lnTo>
                <a:close/>
              </a:path>
            </a:pathLst>
          </a:custGeom>
          <a:solidFill>
            <a:srgbClr val="000099"/>
          </a:solidFill>
        </p:spPr>
        <p:txBody>
          <a:bodyPr wrap="square" lIns="0" tIns="0" rIns="0" bIns="0" rtlCol="0"/>
          <a:lstStyle/>
          <a:p>
            <a:endParaRPr sz="1350"/>
          </a:p>
        </p:txBody>
      </p:sp>
      <p:sp>
        <p:nvSpPr>
          <p:cNvPr id="82" name="object 82"/>
          <p:cNvSpPr/>
          <p:nvPr/>
        </p:nvSpPr>
        <p:spPr>
          <a:xfrm>
            <a:off x="4350544" y="3606927"/>
            <a:ext cx="78581" cy="56198"/>
          </a:xfrm>
          <a:custGeom>
            <a:avLst/>
            <a:gdLst/>
            <a:ahLst/>
            <a:cxnLst/>
            <a:rect l="l" t="t" r="r" b="b"/>
            <a:pathLst>
              <a:path w="104775" h="74929">
                <a:moveTo>
                  <a:pt x="104648" y="0"/>
                </a:moveTo>
                <a:lnTo>
                  <a:pt x="0" y="72135"/>
                </a:lnTo>
                <a:lnTo>
                  <a:pt x="253" y="74548"/>
                </a:lnTo>
                <a:lnTo>
                  <a:pt x="1524" y="74548"/>
                </a:lnTo>
                <a:lnTo>
                  <a:pt x="104775" y="4571"/>
                </a:lnTo>
                <a:lnTo>
                  <a:pt x="104648" y="0"/>
                </a:lnTo>
                <a:close/>
              </a:path>
            </a:pathLst>
          </a:custGeom>
          <a:solidFill>
            <a:srgbClr val="000099"/>
          </a:solidFill>
        </p:spPr>
        <p:txBody>
          <a:bodyPr wrap="square" lIns="0" tIns="0" rIns="0" bIns="0" rtlCol="0"/>
          <a:lstStyle/>
          <a:p>
            <a:endParaRPr sz="1350"/>
          </a:p>
        </p:txBody>
      </p:sp>
      <p:sp>
        <p:nvSpPr>
          <p:cNvPr id="83" name="object 83"/>
          <p:cNvSpPr/>
          <p:nvPr/>
        </p:nvSpPr>
        <p:spPr>
          <a:xfrm>
            <a:off x="3618868" y="3582638"/>
            <a:ext cx="187749" cy="94487"/>
          </a:xfrm>
          <a:prstGeom prst="rect">
            <a:avLst/>
          </a:prstGeom>
          <a:blipFill>
            <a:blip r:embed="rId26" cstate="print"/>
            <a:stretch>
              <a:fillRect/>
            </a:stretch>
          </a:blipFill>
        </p:spPr>
        <p:txBody>
          <a:bodyPr wrap="square" lIns="0" tIns="0" rIns="0" bIns="0" rtlCol="0"/>
          <a:lstStyle/>
          <a:p>
            <a:endParaRPr sz="1350"/>
          </a:p>
        </p:txBody>
      </p:sp>
      <p:sp>
        <p:nvSpPr>
          <p:cNvPr id="84" name="object 84"/>
          <p:cNvSpPr/>
          <p:nvPr/>
        </p:nvSpPr>
        <p:spPr>
          <a:xfrm>
            <a:off x="3824288" y="3566446"/>
            <a:ext cx="194770" cy="89915"/>
          </a:xfrm>
          <a:prstGeom prst="rect">
            <a:avLst/>
          </a:prstGeom>
          <a:blipFill>
            <a:blip r:embed="rId27" cstate="print"/>
            <a:stretch>
              <a:fillRect/>
            </a:stretch>
          </a:blipFill>
        </p:spPr>
        <p:txBody>
          <a:bodyPr wrap="square" lIns="0" tIns="0" rIns="0" bIns="0" rtlCol="0"/>
          <a:lstStyle/>
          <a:p>
            <a:endParaRPr sz="1350"/>
          </a:p>
        </p:txBody>
      </p:sp>
      <p:sp>
        <p:nvSpPr>
          <p:cNvPr id="85" name="object 85"/>
          <p:cNvSpPr/>
          <p:nvPr/>
        </p:nvSpPr>
        <p:spPr>
          <a:xfrm>
            <a:off x="3738563" y="3611641"/>
            <a:ext cx="325040" cy="276272"/>
          </a:xfrm>
          <a:prstGeom prst="rect">
            <a:avLst/>
          </a:prstGeom>
          <a:blipFill>
            <a:blip r:embed="rId28" cstate="print"/>
            <a:stretch>
              <a:fillRect/>
            </a:stretch>
          </a:blipFill>
        </p:spPr>
        <p:txBody>
          <a:bodyPr wrap="square" lIns="0" tIns="0" rIns="0" bIns="0" rtlCol="0"/>
          <a:lstStyle/>
          <a:p>
            <a:endParaRPr sz="1350"/>
          </a:p>
        </p:txBody>
      </p:sp>
      <p:sp>
        <p:nvSpPr>
          <p:cNvPr id="86" name="object 86"/>
          <p:cNvSpPr/>
          <p:nvPr/>
        </p:nvSpPr>
        <p:spPr>
          <a:xfrm>
            <a:off x="3395031" y="3901725"/>
            <a:ext cx="187749" cy="94487"/>
          </a:xfrm>
          <a:prstGeom prst="rect">
            <a:avLst/>
          </a:prstGeom>
          <a:blipFill>
            <a:blip r:embed="rId29" cstate="print"/>
            <a:stretch>
              <a:fillRect/>
            </a:stretch>
          </a:blipFill>
        </p:spPr>
        <p:txBody>
          <a:bodyPr wrap="square" lIns="0" tIns="0" rIns="0" bIns="0" rtlCol="0"/>
          <a:lstStyle/>
          <a:p>
            <a:endParaRPr sz="1350"/>
          </a:p>
        </p:txBody>
      </p:sp>
      <p:sp>
        <p:nvSpPr>
          <p:cNvPr id="87" name="object 87"/>
          <p:cNvSpPr/>
          <p:nvPr/>
        </p:nvSpPr>
        <p:spPr>
          <a:xfrm>
            <a:off x="3600450" y="3885533"/>
            <a:ext cx="194770" cy="89915"/>
          </a:xfrm>
          <a:prstGeom prst="rect">
            <a:avLst/>
          </a:prstGeom>
          <a:blipFill>
            <a:blip r:embed="rId10" cstate="print"/>
            <a:stretch>
              <a:fillRect/>
            </a:stretch>
          </a:blipFill>
        </p:spPr>
        <p:txBody>
          <a:bodyPr wrap="square" lIns="0" tIns="0" rIns="0" bIns="0" rtlCol="0"/>
          <a:lstStyle/>
          <a:p>
            <a:endParaRPr sz="1350"/>
          </a:p>
        </p:txBody>
      </p:sp>
      <p:sp>
        <p:nvSpPr>
          <p:cNvPr id="88" name="object 88"/>
          <p:cNvSpPr/>
          <p:nvPr/>
        </p:nvSpPr>
        <p:spPr>
          <a:xfrm>
            <a:off x="3455764" y="4133312"/>
            <a:ext cx="293165" cy="128258"/>
          </a:xfrm>
          <a:prstGeom prst="rect">
            <a:avLst/>
          </a:prstGeom>
          <a:blipFill>
            <a:blip r:embed="rId11" cstate="print"/>
            <a:stretch>
              <a:fillRect/>
            </a:stretch>
          </a:blipFill>
        </p:spPr>
        <p:txBody>
          <a:bodyPr wrap="square" lIns="0" tIns="0" rIns="0" bIns="0" rtlCol="0"/>
          <a:lstStyle/>
          <a:p>
            <a:endParaRPr sz="1350"/>
          </a:p>
        </p:txBody>
      </p:sp>
      <p:sp>
        <p:nvSpPr>
          <p:cNvPr id="89" name="object 89"/>
          <p:cNvSpPr/>
          <p:nvPr/>
        </p:nvSpPr>
        <p:spPr>
          <a:xfrm>
            <a:off x="3550491" y="4017692"/>
            <a:ext cx="241649" cy="163087"/>
          </a:xfrm>
          <a:prstGeom prst="rect">
            <a:avLst/>
          </a:prstGeom>
          <a:blipFill>
            <a:blip r:embed="rId30" cstate="print"/>
            <a:stretch>
              <a:fillRect/>
            </a:stretch>
          </a:blipFill>
        </p:spPr>
        <p:txBody>
          <a:bodyPr wrap="square" lIns="0" tIns="0" rIns="0" bIns="0" rtlCol="0"/>
          <a:lstStyle/>
          <a:p>
            <a:endParaRPr sz="1350"/>
          </a:p>
        </p:txBody>
      </p:sp>
      <p:sp>
        <p:nvSpPr>
          <p:cNvPr id="90" name="object 90"/>
          <p:cNvSpPr/>
          <p:nvPr/>
        </p:nvSpPr>
        <p:spPr>
          <a:xfrm>
            <a:off x="3552825" y="4016502"/>
            <a:ext cx="54769" cy="121444"/>
          </a:xfrm>
          <a:custGeom>
            <a:avLst/>
            <a:gdLst/>
            <a:ahLst/>
            <a:cxnLst/>
            <a:rect l="l" t="t" r="r" b="b"/>
            <a:pathLst>
              <a:path w="73025" h="161925">
                <a:moveTo>
                  <a:pt x="60198" y="0"/>
                </a:moveTo>
                <a:lnTo>
                  <a:pt x="0" y="159829"/>
                </a:lnTo>
                <a:lnTo>
                  <a:pt x="11811" y="161874"/>
                </a:lnTo>
                <a:lnTo>
                  <a:pt x="73025" y="4317"/>
                </a:lnTo>
                <a:lnTo>
                  <a:pt x="60198" y="0"/>
                </a:lnTo>
                <a:close/>
              </a:path>
            </a:pathLst>
          </a:custGeom>
          <a:solidFill>
            <a:srgbClr val="000099"/>
          </a:solidFill>
        </p:spPr>
        <p:txBody>
          <a:bodyPr wrap="square" lIns="0" tIns="0" rIns="0" bIns="0" rtlCol="0"/>
          <a:lstStyle/>
          <a:p>
            <a:endParaRPr sz="1350"/>
          </a:p>
        </p:txBody>
      </p:sp>
      <p:sp>
        <p:nvSpPr>
          <p:cNvPr id="91" name="object 91"/>
          <p:cNvSpPr/>
          <p:nvPr/>
        </p:nvSpPr>
        <p:spPr>
          <a:xfrm>
            <a:off x="3596926" y="4016502"/>
            <a:ext cx="198787" cy="160706"/>
          </a:xfrm>
          <a:prstGeom prst="rect">
            <a:avLst/>
          </a:prstGeom>
          <a:blipFill>
            <a:blip r:embed="rId31" cstate="print"/>
            <a:stretch>
              <a:fillRect/>
            </a:stretch>
          </a:blipFill>
        </p:spPr>
        <p:txBody>
          <a:bodyPr wrap="square" lIns="0" tIns="0" rIns="0" bIns="0" rtlCol="0"/>
          <a:lstStyle/>
          <a:p>
            <a:endParaRPr sz="1350"/>
          </a:p>
        </p:txBody>
      </p:sp>
      <p:sp>
        <p:nvSpPr>
          <p:cNvPr id="92" name="object 92"/>
          <p:cNvSpPr/>
          <p:nvPr/>
        </p:nvSpPr>
        <p:spPr>
          <a:xfrm>
            <a:off x="3551682" y="4130764"/>
            <a:ext cx="202525" cy="47625"/>
          </a:xfrm>
          <a:prstGeom prst="rect">
            <a:avLst/>
          </a:prstGeom>
          <a:blipFill>
            <a:blip r:embed="rId14" cstate="print"/>
            <a:stretch>
              <a:fillRect/>
            </a:stretch>
          </a:blipFill>
        </p:spPr>
        <p:txBody>
          <a:bodyPr wrap="square" lIns="0" tIns="0" rIns="0" bIns="0" rtlCol="0"/>
          <a:lstStyle/>
          <a:p>
            <a:endParaRPr sz="1350"/>
          </a:p>
        </p:txBody>
      </p:sp>
      <p:sp>
        <p:nvSpPr>
          <p:cNvPr id="93" name="object 93"/>
          <p:cNvSpPr/>
          <p:nvPr/>
        </p:nvSpPr>
        <p:spPr>
          <a:xfrm>
            <a:off x="3740944" y="4039076"/>
            <a:ext cx="56198" cy="140970"/>
          </a:xfrm>
          <a:custGeom>
            <a:avLst/>
            <a:gdLst/>
            <a:ahLst/>
            <a:cxnLst/>
            <a:rect l="l" t="t" r="r" b="b"/>
            <a:pathLst>
              <a:path w="74929" h="187960">
                <a:moveTo>
                  <a:pt x="74675" y="0"/>
                </a:moveTo>
                <a:lnTo>
                  <a:pt x="72009" y="0"/>
                </a:lnTo>
                <a:lnTo>
                  <a:pt x="0" y="185991"/>
                </a:lnTo>
                <a:lnTo>
                  <a:pt x="8000" y="187350"/>
                </a:lnTo>
                <a:lnTo>
                  <a:pt x="74675" y="0"/>
                </a:lnTo>
                <a:close/>
              </a:path>
            </a:pathLst>
          </a:custGeom>
          <a:solidFill>
            <a:srgbClr val="4D4D4D"/>
          </a:solidFill>
        </p:spPr>
        <p:txBody>
          <a:bodyPr wrap="square" lIns="0" tIns="0" rIns="0" bIns="0" rtlCol="0"/>
          <a:lstStyle/>
          <a:p>
            <a:endParaRPr sz="1350"/>
          </a:p>
        </p:txBody>
      </p:sp>
      <p:sp>
        <p:nvSpPr>
          <p:cNvPr id="94" name="object 94"/>
          <p:cNvSpPr/>
          <p:nvPr/>
        </p:nvSpPr>
        <p:spPr>
          <a:xfrm>
            <a:off x="3551682" y="4137907"/>
            <a:ext cx="194024" cy="46444"/>
          </a:xfrm>
          <a:prstGeom prst="rect">
            <a:avLst/>
          </a:prstGeom>
          <a:blipFill>
            <a:blip r:embed="rId32" cstate="print"/>
            <a:stretch>
              <a:fillRect/>
            </a:stretch>
          </a:blipFill>
        </p:spPr>
        <p:txBody>
          <a:bodyPr wrap="square" lIns="0" tIns="0" rIns="0" bIns="0" rtlCol="0"/>
          <a:lstStyle/>
          <a:p>
            <a:endParaRPr sz="1350"/>
          </a:p>
        </p:txBody>
      </p:sp>
      <p:sp>
        <p:nvSpPr>
          <p:cNvPr id="95" name="object 95"/>
          <p:cNvSpPr/>
          <p:nvPr/>
        </p:nvSpPr>
        <p:spPr>
          <a:xfrm>
            <a:off x="3549301" y="4186733"/>
            <a:ext cx="65723" cy="28575"/>
          </a:xfrm>
          <a:custGeom>
            <a:avLst/>
            <a:gdLst/>
            <a:ahLst/>
            <a:cxnLst/>
            <a:rect l="l" t="t" r="r" b="b"/>
            <a:pathLst>
              <a:path w="87629" h="38100">
                <a:moveTo>
                  <a:pt x="33909" y="0"/>
                </a:moveTo>
                <a:lnTo>
                  <a:pt x="0" y="21310"/>
                </a:lnTo>
                <a:lnTo>
                  <a:pt x="54483" y="38100"/>
                </a:lnTo>
                <a:lnTo>
                  <a:pt x="87249" y="14439"/>
                </a:lnTo>
                <a:lnTo>
                  <a:pt x="33909" y="0"/>
                </a:lnTo>
                <a:close/>
              </a:path>
            </a:pathLst>
          </a:custGeom>
          <a:solidFill>
            <a:srgbClr val="000099"/>
          </a:solidFill>
        </p:spPr>
        <p:txBody>
          <a:bodyPr wrap="square" lIns="0" tIns="0" rIns="0" bIns="0" rtlCol="0"/>
          <a:lstStyle/>
          <a:p>
            <a:endParaRPr sz="1350"/>
          </a:p>
        </p:txBody>
      </p:sp>
      <p:sp>
        <p:nvSpPr>
          <p:cNvPr id="96" name="object 96"/>
          <p:cNvSpPr/>
          <p:nvPr/>
        </p:nvSpPr>
        <p:spPr>
          <a:xfrm>
            <a:off x="3550444" y="4187342"/>
            <a:ext cx="63245" cy="27175"/>
          </a:xfrm>
          <a:prstGeom prst="rect">
            <a:avLst/>
          </a:prstGeom>
          <a:blipFill>
            <a:blip r:embed="rId33" cstate="print"/>
            <a:stretch>
              <a:fillRect/>
            </a:stretch>
          </a:blipFill>
        </p:spPr>
        <p:txBody>
          <a:bodyPr wrap="square" lIns="0" tIns="0" rIns="0" bIns="0" rtlCol="0"/>
          <a:lstStyle/>
          <a:p>
            <a:endParaRPr sz="1350"/>
          </a:p>
        </p:txBody>
      </p:sp>
      <p:sp>
        <p:nvSpPr>
          <p:cNvPr id="97" name="object 97"/>
          <p:cNvSpPr/>
          <p:nvPr/>
        </p:nvSpPr>
        <p:spPr>
          <a:xfrm>
            <a:off x="3555206" y="4197915"/>
            <a:ext cx="22860" cy="9049"/>
          </a:xfrm>
          <a:custGeom>
            <a:avLst/>
            <a:gdLst/>
            <a:ahLst/>
            <a:cxnLst/>
            <a:rect l="l" t="t" r="r" b="b"/>
            <a:pathLst>
              <a:path w="30480" h="12064">
                <a:moveTo>
                  <a:pt x="8636" y="0"/>
                </a:moveTo>
                <a:lnTo>
                  <a:pt x="0" y="5130"/>
                </a:lnTo>
                <a:lnTo>
                  <a:pt x="21208" y="11645"/>
                </a:lnTo>
                <a:lnTo>
                  <a:pt x="29972" y="5829"/>
                </a:lnTo>
                <a:lnTo>
                  <a:pt x="8636" y="0"/>
                </a:lnTo>
                <a:close/>
              </a:path>
            </a:pathLst>
          </a:custGeom>
          <a:solidFill>
            <a:srgbClr val="009999"/>
          </a:solidFill>
        </p:spPr>
        <p:txBody>
          <a:bodyPr wrap="square" lIns="0" tIns="0" rIns="0" bIns="0" rtlCol="0"/>
          <a:lstStyle/>
          <a:p>
            <a:endParaRPr sz="1350"/>
          </a:p>
        </p:txBody>
      </p:sp>
      <p:sp>
        <p:nvSpPr>
          <p:cNvPr id="98" name="object 98"/>
          <p:cNvSpPr/>
          <p:nvPr/>
        </p:nvSpPr>
        <p:spPr>
          <a:xfrm>
            <a:off x="3554349" y="4201934"/>
            <a:ext cx="17145" cy="5715"/>
          </a:xfrm>
          <a:custGeom>
            <a:avLst/>
            <a:gdLst/>
            <a:ahLst/>
            <a:cxnLst/>
            <a:rect l="l" t="t" r="r" b="b"/>
            <a:pathLst>
              <a:path w="22860" h="7620">
                <a:moveTo>
                  <a:pt x="1397" y="0"/>
                </a:moveTo>
                <a:lnTo>
                  <a:pt x="0" y="1041"/>
                </a:lnTo>
                <a:lnTo>
                  <a:pt x="20955" y="7340"/>
                </a:lnTo>
                <a:lnTo>
                  <a:pt x="22606" y="6172"/>
                </a:lnTo>
                <a:lnTo>
                  <a:pt x="1397" y="0"/>
                </a:lnTo>
                <a:close/>
              </a:path>
            </a:pathLst>
          </a:custGeom>
          <a:solidFill>
            <a:srgbClr val="000099"/>
          </a:solidFill>
        </p:spPr>
        <p:txBody>
          <a:bodyPr wrap="square" lIns="0" tIns="0" rIns="0" bIns="0" rtlCol="0"/>
          <a:lstStyle/>
          <a:p>
            <a:endParaRPr sz="1350"/>
          </a:p>
        </p:txBody>
      </p:sp>
      <p:sp>
        <p:nvSpPr>
          <p:cNvPr id="99" name="object 99"/>
          <p:cNvSpPr/>
          <p:nvPr/>
        </p:nvSpPr>
        <p:spPr>
          <a:xfrm>
            <a:off x="3573589" y="4203506"/>
            <a:ext cx="22860" cy="9049"/>
          </a:xfrm>
          <a:custGeom>
            <a:avLst/>
            <a:gdLst/>
            <a:ahLst/>
            <a:cxnLst/>
            <a:rect l="l" t="t" r="r" b="b"/>
            <a:pathLst>
              <a:path w="30479" h="12064">
                <a:moveTo>
                  <a:pt x="8255" y="0"/>
                </a:moveTo>
                <a:lnTo>
                  <a:pt x="0" y="5359"/>
                </a:lnTo>
                <a:lnTo>
                  <a:pt x="21336" y="11887"/>
                </a:lnTo>
                <a:lnTo>
                  <a:pt x="29972" y="6057"/>
                </a:lnTo>
                <a:lnTo>
                  <a:pt x="8255" y="0"/>
                </a:lnTo>
                <a:close/>
              </a:path>
            </a:pathLst>
          </a:custGeom>
          <a:solidFill>
            <a:srgbClr val="009999"/>
          </a:solidFill>
        </p:spPr>
        <p:txBody>
          <a:bodyPr wrap="square" lIns="0" tIns="0" rIns="0" bIns="0" rtlCol="0"/>
          <a:lstStyle/>
          <a:p>
            <a:endParaRPr sz="1350"/>
          </a:p>
        </p:txBody>
      </p:sp>
      <p:sp>
        <p:nvSpPr>
          <p:cNvPr id="100" name="object 100"/>
          <p:cNvSpPr/>
          <p:nvPr/>
        </p:nvSpPr>
        <p:spPr>
          <a:xfrm>
            <a:off x="3572828" y="4207697"/>
            <a:ext cx="17145" cy="5715"/>
          </a:xfrm>
          <a:custGeom>
            <a:avLst/>
            <a:gdLst/>
            <a:ahLst/>
            <a:cxnLst/>
            <a:rect l="l" t="t" r="r" b="b"/>
            <a:pathLst>
              <a:path w="22860" h="7620">
                <a:moveTo>
                  <a:pt x="1397" y="0"/>
                </a:moveTo>
                <a:lnTo>
                  <a:pt x="0" y="1054"/>
                </a:lnTo>
                <a:lnTo>
                  <a:pt x="20955" y="7340"/>
                </a:lnTo>
                <a:lnTo>
                  <a:pt x="22606" y="6184"/>
                </a:lnTo>
                <a:lnTo>
                  <a:pt x="1397" y="0"/>
                </a:lnTo>
                <a:close/>
              </a:path>
            </a:pathLst>
          </a:custGeom>
          <a:solidFill>
            <a:srgbClr val="000099"/>
          </a:solidFill>
        </p:spPr>
        <p:txBody>
          <a:bodyPr wrap="square" lIns="0" tIns="0" rIns="0" bIns="0" rtlCol="0"/>
          <a:lstStyle/>
          <a:p>
            <a:endParaRPr sz="1350"/>
          </a:p>
        </p:txBody>
      </p:sp>
      <p:sp>
        <p:nvSpPr>
          <p:cNvPr id="101" name="object 101"/>
          <p:cNvSpPr/>
          <p:nvPr/>
        </p:nvSpPr>
        <p:spPr>
          <a:xfrm>
            <a:off x="3661220" y="4191495"/>
            <a:ext cx="80010" cy="60960"/>
          </a:xfrm>
          <a:custGeom>
            <a:avLst/>
            <a:gdLst/>
            <a:ahLst/>
            <a:cxnLst/>
            <a:rect l="l" t="t" r="r" b="b"/>
            <a:pathLst>
              <a:path w="106679" h="81279">
                <a:moveTo>
                  <a:pt x="106299" y="0"/>
                </a:moveTo>
                <a:lnTo>
                  <a:pt x="253" y="75438"/>
                </a:lnTo>
                <a:lnTo>
                  <a:pt x="0" y="80962"/>
                </a:lnTo>
                <a:lnTo>
                  <a:pt x="105918" y="6121"/>
                </a:lnTo>
                <a:lnTo>
                  <a:pt x="106299" y="0"/>
                </a:lnTo>
                <a:close/>
              </a:path>
            </a:pathLst>
          </a:custGeom>
          <a:solidFill>
            <a:srgbClr val="000099"/>
          </a:solidFill>
        </p:spPr>
        <p:txBody>
          <a:bodyPr wrap="square" lIns="0" tIns="0" rIns="0" bIns="0" rtlCol="0"/>
          <a:lstStyle/>
          <a:p>
            <a:endParaRPr sz="1350"/>
          </a:p>
        </p:txBody>
      </p:sp>
      <p:sp>
        <p:nvSpPr>
          <p:cNvPr id="102" name="object 102"/>
          <p:cNvSpPr/>
          <p:nvPr/>
        </p:nvSpPr>
        <p:spPr>
          <a:xfrm>
            <a:off x="3457575" y="4196258"/>
            <a:ext cx="203835" cy="54769"/>
          </a:xfrm>
          <a:custGeom>
            <a:avLst/>
            <a:gdLst/>
            <a:ahLst/>
            <a:cxnLst/>
            <a:rect l="l" t="t" r="r" b="b"/>
            <a:pathLst>
              <a:path w="271779" h="73025">
                <a:moveTo>
                  <a:pt x="3810" y="0"/>
                </a:moveTo>
                <a:lnTo>
                  <a:pt x="635" y="0"/>
                </a:lnTo>
                <a:lnTo>
                  <a:pt x="0" y="2413"/>
                </a:lnTo>
                <a:lnTo>
                  <a:pt x="271145" y="73025"/>
                </a:lnTo>
                <a:lnTo>
                  <a:pt x="271525" y="68478"/>
                </a:lnTo>
                <a:lnTo>
                  <a:pt x="3810" y="0"/>
                </a:lnTo>
                <a:close/>
              </a:path>
            </a:pathLst>
          </a:custGeom>
          <a:solidFill>
            <a:srgbClr val="000099"/>
          </a:solidFill>
        </p:spPr>
        <p:txBody>
          <a:bodyPr wrap="square" lIns="0" tIns="0" rIns="0" bIns="0" rtlCol="0"/>
          <a:lstStyle/>
          <a:p>
            <a:endParaRPr sz="1350"/>
          </a:p>
        </p:txBody>
      </p:sp>
      <p:sp>
        <p:nvSpPr>
          <p:cNvPr id="103" name="object 103"/>
          <p:cNvSpPr/>
          <p:nvPr/>
        </p:nvSpPr>
        <p:spPr>
          <a:xfrm>
            <a:off x="3458813" y="4140289"/>
            <a:ext cx="94012" cy="57159"/>
          </a:xfrm>
          <a:prstGeom prst="rect">
            <a:avLst/>
          </a:prstGeom>
          <a:blipFill>
            <a:blip r:embed="rId34" cstate="print"/>
            <a:stretch>
              <a:fillRect/>
            </a:stretch>
          </a:blipFill>
        </p:spPr>
        <p:txBody>
          <a:bodyPr wrap="square" lIns="0" tIns="0" rIns="0" bIns="0" rtlCol="0"/>
          <a:lstStyle/>
          <a:p>
            <a:endParaRPr sz="1350"/>
          </a:p>
        </p:txBody>
      </p:sp>
      <p:sp>
        <p:nvSpPr>
          <p:cNvPr id="104" name="object 104"/>
          <p:cNvSpPr/>
          <p:nvPr/>
        </p:nvSpPr>
        <p:spPr>
          <a:xfrm>
            <a:off x="3464719" y="4187914"/>
            <a:ext cx="192881" cy="53816"/>
          </a:xfrm>
          <a:custGeom>
            <a:avLst/>
            <a:gdLst/>
            <a:ahLst/>
            <a:cxnLst/>
            <a:rect l="l" t="t" r="r" b="b"/>
            <a:pathLst>
              <a:path w="257175" h="71754">
                <a:moveTo>
                  <a:pt x="3682" y="0"/>
                </a:moveTo>
                <a:lnTo>
                  <a:pt x="635" y="0"/>
                </a:lnTo>
                <a:lnTo>
                  <a:pt x="0" y="2374"/>
                </a:lnTo>
                <a:lnTo>
                  <a:pt x="256921" y="71450"/>
                </a:lnTo>
                <a:lnTo>
                  <a:pt x="257175" y="66992"/>
                </a:lnTo>
                <a:lnTo>
                  <a:pt x="3682" y="0"/>
                </a:lnTo>
                <a:close/>
              </a:path>
            </a:pathLst>
          </a:custGeom>
          <a:solidFill>
            <a:srgbClr val="000099"/>
          </a:solidFill>
        </p:spPr>
        <p:txBody>
          <a:bodyPr wrap="square" lIns="0" tIns="0" rIns="0" bIns="0" rtlCol="0"/>
          <a:lstStyle/>
          <a:p>
            <a:endParaRPr sz="1350"/>
          </a:p>
        </p:txBody>
      </p:sp>
      <p:sp>
        <p:nvSpPr>
          <p:cNvPr id="105" name="object 105"/>
          <p:cNvSpPr/>
          <p:nvPr/>
        </p:nvSpPr>
        <p:spPr>
          <a:xfrm>
            <a:off x="3657600" y="4184351"/>
            <a:ext cx="78581" cy="56198"/>
          </a:xfrm>
          <a:custGeom>
            <a:avLst/>
            <a:gdLst/>
            <a:ahLst/>
            <a:cxnLst/>
            <a:rect l="l" t="t" r="r" b="b"/>
            <a:pathLst>
              <a:path w="104775" h="74929">
                <a:moveTo>
                  <a:pt x="104648" y="0"/>
                </a:moveTo>
                <a:lnTo>
                  <a:pt x="0" y="72136"/>
                </a:lnTo>
                <a:lnTo>
                  <a:pt x="253" y="74612"/>
                </a:lnTo>
                <a:lnTo>
                  <a:pt x="1524" y="74612"/>
                </a:lnTo>
                <a:lnTo>
                  <a:pt x="104775" y="4635"/>
                </a:lnTo>
                <a:lnTo>
                  <a:pt x="104648" y="0"/>
                </a:lnTo>
                <a:close/>
              </a:path>
            </a:pathLst>
          </a:custGeom>
          <a:solidFill>
            <a:srgbClr val="000099"/>
          </a:solidFill>
        </p:spPr>
        <p:txBody>
          <a:bodyPr wrap="square" lIns="0" tIns="0" rIns="0" bIns="0" rtlCol="0"/>
          <a:lstStyle/>
          <a:p>
            <a:endParaRPr sz="1350"/>
          </a:p>
        </p:txBody>
      </p:sp>
      <p:sp>
        <p:nvSpPr>
          <p:cNvPr id="106" name="object 106"/>
          <p:cNvSpPr/>
          <p:nvPr/>
        </p:nvSpPr>
        <p:spPr>
          <a:xfrm>
            <a:off x="3782663" y="4092702"/>
            <a:ext cx="94012" cy="57112"/>
          </a:xfrm>
          <a:prstGeom prst="rect">
            <a:avLst/>
          </a:prstGeom>
          <a:blipFill>
            <a:blip r:embed="rId35" cstate="print"/>
            <a:stretch>
              <a:fillRect/>
            </a:stretch>
          </a:blipFill>
        </p:spPr>
        <p:txBody>
          <a:bodyPr wrap="square" lIns="0" tIns="0" rIns="0" bIns="0" rtlCol="0"/>
          <a:lstStyle/>
          <a:p>
            <a:endParaRPr sz="1350"/>
          </a:p>
        </p:txBody>
      </p:sp>
      <p:sp>
        <p:nvSpPr>
          <p:cNvPr id="107" name="object 107"/>
          <p:cNvSpPr/>
          <p:nvPr/>
        </p:nvSpPr>
        <p:spPr>
          <a:xfrm>
            <a:off x="3756981" y="3943349"/>
            <a:ext cx="187749" cy="94583"/>
          </a:xfrm>
          <a:prstGeom prst="rect">
            <a:avLst/>
          </a:prstGeom>
          <a:blipFill>
            <a:blip r:embed="rId36" cstate="print"/>
            <a:stretch>
              <a:fillRect/>
            </a:stretch>
          </a:blipFill>
        </p:spPr>
        <p:txBody>
          <a:bodyPr wrap="square" lIns="0" tIns="0" rIns="0" bIns="0" rtlCol="0"/>
          <a:lstStyle/>
          <a:p>
            <a:endParaRPr sz="1350"/>
          </a:p>
        </p:txBody>
      </p:sp>
      <p:sp>
        <p:nvSpPr>
          <p:cNvPr id="108" name="object 108"/>
          <p:cNvSpPr/>
          <p:nvPr/>
        </p:nvSpPr>
        <p:spPr>
          <a:xfrm>
            <a:off x="3962400" y="3927158"/>
            <a:ext cx="194770" cy="90011"/>
          </a:xfrm>
          <a:prstGeom prst="rect">
            <a:avLst/>
          </a:prstGeom>
          <a:blipFill>
            <a:blip r:embed="rId37" cstate="print"/>
            <a:stretch>
              <a:fillRect/>
            </a:stretch>
          </a:blipFill>
        </p:spPr>
        <p:txBody>
          <a:bodyPr wrap="square" lIns="0" tIns="0" rIns="0" bIns="0" rtlCol="0"/>
          <a:lstStyle/>
          <a:p>
            <a:endParaRPr sz="1350"/>
          </a:p>
        </p:txBody>
      </p:sp>
      <p:sp>
        <p:nvSpPr>
          <p:cNvPr id="109" name="object 109"/>
          <p:cNvSpPr/>
          <p:nvPr/>
        </p:nvSpPr>
        <p:spPr>
          <a:xfrm>
            <a:off x="3817714" y="4174984"/>
            <a:ext cx="293165" cy="128258"/>
          </a:xfrm>
          <a:prstGeom prst="rect">
            <a:avLst/>
          </a:prstGeom>
          <a:blipFill>
            <a:blip r:embed="rId11" cstate="print"/>
            <a:stretch>
              <a:fillRect/>
            </a:stretch>
          </a:blipFill>
        </p:spPr>
        <p:txBody>
          <a:bodyPr wrap="square" lIns="0" tIns="0" rIns="0" bIns="0" rtlCol="0"/>
          <a:lstStyle/>
          <a:p>
            <a:endParaRPr sz="1350"/>
          </a:p>
        </p:txBody>
      </p:sp>
      <p:sp>
        <p:nvSpPr>
          <p:cNvPr id="110" name="object 110"/>
          <p:cNvSpPr/>
          <p:nvPr/>
        </p:nvSpPr>
        <p:spPr>
          <a:xfrm>
            <a:off x="3912441" y="4059316"/>
            <a:ext cx="241649" cy="163125"/>
          </a:xfrm>
          <a:prstGeom prst="rect">
            <a:avLst/>
          </a:prstGeom>
          <a:blipFill>
            <a:blip r:embed="rId38" cstate="print"/>
            <a:stretch>
              <a:fillRect/>
            </a:stretch>
          </a:blipFill>
        </p:spPr>
        <p:txBody>
          <a:bodyPr wrap="square" lIns="0" tIns="0" rIns="0" bIns="0" rtlCol="0"/>
          <a:lstStyle/>
          <a:p>
            <a:endParaRPr sz="1350"/>
          </a:p>
        </p:txBody>
      </p:sp>
      <p:sp>
        <p:nvSpPr>
          <p:cNvPr id="111" name="object 111"/>
          <p:cNvSpPr/>
          <p:nvPr/>
        </p:nvSpPr>
        <p:spPr>
          <a:xfrm>
            <a:off x="3914775" y="4058126"/>
            <a:ext cx="54769" cy="121920"/>
          </a:xfrm>
          <a:custGeom>
            <a:avLst/>
            <a:gdLst/>
            <a:ahLst/>
            <a:cxnLst/>
            <a:rect l="l" t="t" r="r" b="b"/>
            <a:pathLst>
              <a:path w="73025" h="162560">
                <a:moveTo>
                  <a:pt x="60198" y="0"/>
                </a:moveTo>
                <a:lnTo>
                  <a:pt x="0" y="159892"/>
                </a:lnTo>
                <a:lnTo>
                  <a:pt x="11811" y="161937"/>
                </a:lnTo>
                <a:lnTo>
                  <a:pt x="73025" y="4317"/>
                </a:lnTo>
                <a:lnTo>
                  <a:pt x="60198" y="0"/>
                </a:lnTo>
                <a:close/>
              </a:path>
            </a:pathLst>
          </a:custGeom>
          <a:solidFill>
            <a:srgbClr val="000099"/>
          </a:solidFill>
        </p:spPr>
        <p:txBody>
          <a:bodyPr wrap="square" lIns="0" tIns="0" rIns="0" bIns="0" rtlCol="0"/>
          <a:lstStyle/>
          <a:p>
            <a:endParaRPr sz="1350"/>
          </a:p>
        </p:txBody>
      </p:sp>
      <p:sp>
        <p:nvSpPr>
          <p:cNvPr id="112" name="object 112"/>
          <p:cNvSpPr/>
          <p:nvPr/>
        </p:nvSpPr>
        <p:spPr>
          <a:xfrm>
            <a:off x="3958876" y="4058126"/>
            <a:ext cx="198787" cy="160744"/>
          </a:xfrm>
          <a:prstGeom prst="rect">
            <a:avLst/>
          </a:prstGeom>
          <a:blipFill>
            <a:blip r:embed="rId39" cstate="print"/>
            <a:stretch>
              <a:fillRect/>
            </a:stretch>
          </a:blipFill>
        </p:spPr>
        <p:txBody>
          <a:bodyPr wrap="square" lIns="0" tIns="0" rIns="0" bIns="0" rtlCol="0"/>
          <a:lstStyle/>
          <a:p>
            <a:endParaRPr sz="1350"/>
          </a:p>
        </p:txBody>
      </p:sp>
      <p:sp>
        <p:nvSpPr>
          <p:cNvPr id="113" name="object 113"/>
          <p:cNvSpPr/>
          <p:nvPr/>
        </p:nvSpPr>
        <p:spPr>
          <a:xfrm>
            <a:off x="3913632" y="4172435"/>
            <a:ext cx="202525" cy="47625"/>
          </a:xfrm>
          <a:prstGeom prst="rect">
            <a:avLst/>
          </a:prstGeom>
          <a:blipFill>
            <a:blip r:embed="rId40" cstate="print"/>
            <a:stretch>
              <a:fillRect/>
            </a:stretch>
          </a:blipFill>
        </p:spPr>
        <p:txBody>
          <a:bodyPr wrap="square" lIns="0" tIns="0" rIns="0" bIns="0" rtlCol="0"/>
          <a:lstStyle/>
          <a:p>
            <a:endParaRPr sz="1350"/>
          </a:p>
        </p:txBody>
      </p:sp>
      <p:sp>
        <p:nvSpPr>
          <p:cNvPr id="114" name="object 114"/>
          <p:cNvSpPr/>
          <p:nvPr/>
        </p:nvSpPr>
        <p:spPr>
          <a:xfrm>
            <a:off x="4102894" y="4080796"/>
            <a:ext cx="56198" cy="140494"/>
          </a:xfrm>
          <a:custGeom>
            <a:avLst/>
            <a:gdLst/>
            <a:ahLst/>
            <a:cxnLst/>
            <a:rect l="l" t="t" r="r" b="b"/>
            <a:pathLst>
              <a:path w="74929" h="187325">
                <a:moveTo>
                  <a:pt x="74675" y="0"/>
                </a:moveTo>
                <a:lnTo>
                  <a:pt x="72009" y="0"/>
                </a:lnTo>
                <a:lnTo>
                  <a:pt x="0" y="185927"/>
                </a:lnTo>
                <a:lnTo>
                  <a:pt x="8000" y="187274"/>
                </a:lnTo>
                <a:lnTo>
                  <a:pt x="74675" y="0"/>
                </a:lnTo>
                <a:close/>
              </a:path>
            </a:pathLst>
          </a:custGeom>
          <a:solidFill>
            <a:srgbClr val="4D4D4D"/>
          </a:solidFill>
        </p:spPr>
        <p:txBody>
          <a:bodyPr wrap="square" lIns="0" tIns="0" rIns="0" bIns="0" rtlCol="0"/>
          <a:lstStyle/>
          <a:p>
            <a:endParaRPr sz="1350"/>
          </a:p>
        </p:txBody>
      </p:sp>
      <p:sp>
        <p:nvSpPr>
          <p:cNvPr id="115" name="object 115"/>
          <p:cNvSpPr/>
          <p:nvPr/>
        </p:nvSpPr>
        <p:spPr>
          <a:xfrm>
            <a:off x="3913632" y="4179579"/>
            <a:ext cx="194024" cy="46434"/>
          </a:xfrm>
          <a:prstGeom prst="rect">
            <a:avLst/>
          </a:prstGeom>
          <a:blipFill>
            <a:blip r:embed="rId41" cstate="print"/>
            <a:stretch>
              <a:fillRect/>
            </a:stretch>
          </a:blipFill>
        </p:spPr>
        <p:txBody>
          <a:bodyPr wrap="square" lIns="0" tIns="0" rIns="0" bIns="0" rtlCol="0"/>
          <a:lstStyle/>
          <a:p>
            <a:endParaRPr sz="1350"/>
          </a:p>
        </p:txBody>
      </p:sp>
      <p:sp>
        <p:nvSpPr>
          <p:cNvPr id="116" name="object 116"/>
          <p:cNvSpPr/>
          <p:nvPr/>
        </p:nvSpPr>
        <p:spPr>
          <a:xfrm>
            <a:off x="3911251" y="4228404"/>
            <a:ext cx="65723" cy="28575"/>
          </a:xfrm>
          <a:custGeom>
            <a:avLst/>
            <a:gdLst/>
            <a:ahLst/>
            <a:cxnLst/>
            <a:rect l="l" t="t" r="r" b="b"/>
            <a:pathLst>
              <a:path w="87629" h="38100">
                <a:moveTo>
                  <a:pt x="33909" y="0"/>
                </a:moveTo>
                <a:lnTo>
                  <a:pt x="0" y="21310"/>
                </a:lnTo>
                <a:lnTo>
                  <a:pt x="54483" y="38100"/>
                </a:lnTo>
                <a:lnTo>
                  <a:pt x="87249" y="14439"/>
                </a:lnTo>
                <a:lnTo>
                  <a:pt x="33909" y="0"/>
                </a:lnTo>
                <a:close/>
              </a:path>
            </a:pathLst>
          </a:custGeom>
          <a:solidFill>
            <a:srgbClr val="000099"/>
          </a:solidFill>
        </p:spPr>
        <p:txBody>
          <a:bodyPr wrap="square" lIns="0" tIns="0" rIns="0" bIns="0" rtlCol="0"/>
          <a:lstStyle/>
          <a:p>
            <a:endParaRPr sz="1350"/>
          </a:p>
        </p:txBody>
      </p:sp>
      <p:sp>
        <p:nvSpPr>
          <p:cNvPr id="117" name="object 117"/>
          <p:cNvSpPr/>
          <p:nvPr/>
        </p:nvSpPr>
        <p:spPr>
          <a:xfrm>
            <a:off x="3912394" y="4229014"/>
            <a:ext cx="63245" cy="27175"/>
          </a:xfrm>
          <a:prstGeom prst="rect">
            <a:avLst/>
          </a:prstGeom>
          <a:blipFill>
            <a:blip r:embed="rId42" cstate="print"/>
            <a:stretch>
              <a:fillRect/>
            </a:stretch>
          </a:blipFill>
        </p:spPr>
        <p:txBody>
          <a:bodyPr wrap="square" lIns="0" tIns="0" rIns="0" bIns="0" rtlCol="0"/>
          <a:lstStyle/>
          <a:p>
            <a:endParaRPr sz="1350"/>
          </a:p>
        </p:txBody>
      </p:sp>
      <p:sp>
        <p:nvSpPr>
          <p:cNvPr id="118" name="object 118"/>
          <p:cNvSpPr/>
          <p:nvPr/>
        </p:nvSpPr>
        <p:spPr>
          <a:xfrm>
            <a:off x="3917156" y="4239587"/>
            <a:ext cx="22860" cy="9049"/>
          </a:xfrm>
          <a:custGeom>
            <a:avLst/>
            <a:gdLst/>
            <a:ahLst/>
            <a:cxnLst/>
            <a:rect l="l" t="t" r="r" b="b"/>
            <a:pathLst>
              <a:path w="30479" h="12064">
                <a:moveTo>
                  <a:pt x="8636" y="0"/>
                </a:moveTo>
                <a:lnTo>
                  <a:pt x="0" y="5130"/>
                </a:lnTo>
                <a:lnTo>
                  <a:pt x="21209" y="11645"/>
                </a:lnTo>
                <a:lnTo>
                  <a:pt x="29972" y="5829"/>
                </a:lnTo>
                <a:lnTo>
                  <a:pt x="8636" y="0"/>
                </a:lnTo>
                <a:close/>
              </a:path>
            </a:pathLst>
          </a:custGeom>
          <a:solidFill>
            <a:srgbClr val="009999"/>
          </a:solidFill>
        </p:spPr>
        <p:txBody>
          <a:bodyPr wrap="square" lIns="0" tIns="0" rIns="0" bIns="0" rtlCol="0"/>
          <a:lstStyle/>
          <a:p>
            <a:endParaRPr sz="1350"/>
          </a:p>
        </p:txBody>
      </p:sp>
      <p:sp>
        <p:nvSpPr>
          <p:cNvPr id="119" name="object 119"/>
          <p:cNvSpPr/>
          <p:nvPr/>
        </p:nvSpPr>
        <p:spPr>
          <a:xfrm>
            <a:off x="3916299" y="4243607"/>
            <a:ext cx="17145" cy="5715"/>
          </a:xfrm>
          <a:custGeom>
            <a:avLst/>
            <a:gdLst/>
            <a:ahLst/>
            <a:cxnLst/>
            <a:rect l="l" t="t" r="r" b="b"/>
            <a:pathLst>
              <a:path w="22860" h="7620">
                <a:moveTo>
                  <a:pt x="1396" y="0"/>
                </a:moveTo>
                <a:lnTo>
                  <a:pt x="0" y="1041"/>
                </a:lnTo>
                <a:lnTo>
                  <a:pt x="20954" y="7340"/>
                </a:lnTo>
                <a:lnTo>
                  <a:pt x="22605" y="6172"/>
                </a:lnTo>
                <a:lnTo>
                  <a:pt x="1396" y="0"/>
                </a:lnTo>
                <a:close/>
              </a:path>
            </a:pathLst>
          </a:custGeom>
          <a:solidFill>
            <a:srgbClr val="000099"/>
          </a:solidFill>
        </p:spPr>
        <p:txBody>
          <a:bodyPr wrap="square" lIns="0" tIns="0" rIns="0" bIns="0" rtlCol="0"/>
          <a:lstStyle/>
          <a:p>
            <a:endParaRPr sz="1350"/>
          </a:p>
        </p:txBody>
      </p:sp>
      <p:sp>
        <p:nvSpPr>
          <p:cNvPr id="120" name="object 120"/>
          <p:cNvSpPr/>
          <p:nvPr/>
        </p:nvSpPr>
        <p:spPr>
          <a:xfrm>
            <a:off x="3935539" y="4245178"/>
            <a:ext cx="22860" cy="9049"/>
          </a:xfrm>
          <a:custGeom>
            <a:avLst/>
            <a:gdLst/>
            <a:ahLst/>
            <a:cxnLst/>
            <a:rect l="l" t="t" r="r" b="b"/>
            <a:pathLst>
              <a:path w="30479" h="12064">
                <a:moveTo>
                  <a:pt x="8254" y="0"/>
                </a:moveTo>
                <a:lnTo>
                  <a:pt x="0" y="5359"/>
                </a:lnTo>
                <a:lnTo>
                  <a:pt x="21336" y="11887"/>
                </a:lnTo>
                <a:lnTo>
                  <a:pt x="29972" y="6057"/>
                </a:lnTo>
                <a:lnTo>
                  <a:pt x="8254" y="0"/>
                </a:lnTo>
                <a:close/>
              </a:path>
            </a:pathLst>
          </a:custGeom>
          <a:solidFill>
            <a:srgbClr val="009999"/>
          </a:solidFill>
        </p:spPr>
        <p:txBody>
          <a:bodyPr wrap="square" lIns="0" tIns="0" rIns="0" bIns="0" rtlCol="0"/>
          <a:lstStyle/>
          <a:p>
            <a:endParaRPr sz="1350"/>
          </a:p>
        </p:txBody>
      </p:sp>
      <p:sp>
        <p:nvSpPr>
          <p:cNvPr id="121" name="object 121"/>
          <p:cNvSpPr/>
          <p:nvPr/>
        </p:nvSpPr>
        <p:spPr>
          <a:xfrm>
            <a:off x="3934778" y="4249369"/>
            <a:ext cx="17145" cy="5715"/>
          </a:xfrm>
          <a:custGeom>
            <a:avLst/>
            <a:gdLst/>
            <a:ahLst/>
            <a:cxnLst/>
            <a:rect l="l" t="t" r="r" b="b"/>
            <a:pathLst>
              <a:path w="22860" h="7620">
                <a:moveTo>
                  <a:pt x="1396" y="0"/>
                </a:moveTo>
                <a:lnTo>
                  <a:pt x="0" y="1054"/>
                </a:lnTo>
                <a:lnTo>
                  <a:pt x="20954" y="7340"/>
                </a:lnTo>
                <a:lnTo>
                  <a:pt x="22605" y="6184"/>
                </a:lnTo>
                <a:lnTo>
                  <a:pt x="1396" y="0"/>
                </a:lnTo>
                <a:close/>
              </a:path>
            </a:pathLst>
          </a:custGeom>
          <a:solidFill>
            <a:srgbClr val="000099"/>
          </a:solidFill>
        </p:spPr>
        <p:txBody>
          <a:bodyPr wrap="square" lIns="0" tIns="0" rIns="0" bIns="0" rtlCol="0"/>
          <a:lstStyle/>
          <a:p>
            <a:endParaRPr sz="1350"/>
          </a:p>
        </p:txBody>
      </p:sp>
      <p:sp>
        <p:nvSpPr>
          <p:cNvPr id="122" name="object 122"/>
          <p:cNvSpPr/>
          <p:nvPr/>
        </p:nvSpPr>
        <p:spPr>
          <a:xfrm>
            <a:off x="4023170" y="4233158"/>
            <a:ext cx="80010" cy="60960"/>
          </a:xfrm>
          <a:custGeom>
            <a:avLst/>
            <a:gdLst/>
            <a:ahLst/>
            <a:cxnLst/>
            <a:rect l="l" t="t" r="r" b="b"/>
            <a:pathLst>
              <a:path w="106679" h="81279">
                <a:moveTo>
                  <a:pt x="106299" y="0"/>
                </a:moveTo>
                <a:lnTo>
                  <a:pt x="253" y="75450"/>
                </a:lnTo>
                <a:lnTo>
                  <a:pt x="0" y="80975"/>
                </a:lnTo>
                <a:lnTo>
                  <a:pt x="105918" y="6134"/>
                </a:lnTo>
                <a:lnTo>
                  <a:pt x="106299" y="0"/>
                </a:lnTo>
                <a:close/>
              </a:path>
            </a:pathLst>
          </a:custGeom>
          <a:solidFill>
            <a:srgbClr val="000099"/>
          </a:solidFill>
        </p:spPr>
        <p:txBody>
          <a:bodyPr wrap="square" lIns="0" tIns="0" rIns="0" bIns="0" rtlCol="0"/>
          <a:lstStyle/>
          <a:p>
            <a:endParaRPr sz="1350"/>
          </a:p>
        </p:txBody>
      </p:sp>
      <p:sp>
        <p:nvSpPr>
          <p:cNvPr id="123" name="object 123"/>
          <p:cNvSpPr/>
          <p:nvPr/>
        </p:nvSpPr>
        <p:spPr>
          <a:xfrm>
            <a:off x="3819525" y="4237920"/>
            <a:ext cx="203835" cy="54769"/>
          </a:xfrm>
          <a:custGeom>
            <a:avLst/>
            <a:gdLst/>
            <a:ahLst/>
            <a:cxnLst/>
            <a:rect l="l" t="t" r="r" b="b"/>
            <a:pathLst>
              <a:path w="271779" h="73025">
                <a:moveTo>
                  <a:pt x="3810" y="0"/>
                </a:moveTo>
                <a:lnTo>
                  <a:pt x="635" y="0"/>
                </a:lnTo>
                <a:lnTo>
                  <a:pt x="0" y="2425"/>
                </a:lnTo>
                <a:lnTo>
                  <a:pt x="271145" y="73025"/>
                </a:lnTo>
                <a:lnTo>
                  <a:pt x="271525" y="68491"/>
                </a:lnTo>
                <a:lnTo>
                  <a:pt x="3810" y="0"/>
                </a:lnTo>
                <a:close/>
              </a:path>
            </a:pathLst>
          </a:custGeom>
          <a:solidFill>
            <a:srgbClr val="000099"/>
          </a:solidFill>
        </p:spPr>
        <p:txBody>
          <a:bodyPr wrap="square" lIns="0" tIns="0" rIns="0" bIns="0" rtlCol="0"/>
          <a:lstStyle/>
          <a:p>
            <a:endParaRPr sz="1350"/>
          </a:p>
        </p:txBody>
      </p:sp>
      <p:sp>
        <p:nvSpPr>
          <p:cNvPr id="124" name="object 124"/>
          <p:cNvSpPr/>
          <p:nvPr/>
        </p:nvSpPr>
        <p:spPr>
          <a:xfrm>
            <a:off x="3820763" y="4181960"/>
            <a:ext cx="94012" cy="57150"/>
          </a:xfrm>
          <a:prstGeom prst="rect">
            <a:avLst/>
          </a:prstGeom>
          <a:blipFill>
            <a:blip r:embed="rId43" cstate="print"/>
            <a:stretch>
              <a:fillRect/>
            </a:stretch>
          </a:blipFill>
        </p:spPr>
        <p:txBody>
          <a:bodyPr wrap="square" lIns="0" tIns="0" rIns="0" bIns="0" rtlCol="0"/>
          <a:lstStyle/>
          <a:p>
            <a:endParaRPr sz="1350"/>
          </a:p>
        </p:txBody>
      </p:sp>
      <p:sp>
        <p:nvSpPr>
          <p:cNvPr id="125" name="object 125"/>
          <p:cNvSpPr/>
          <p:nvPr/>
        </p:nvSpPr>
        <p:spPr>
          <a:xfrm>
            <a:off x="3826669" y="4229585"/>
            <a:ext cx="192881" cy="53816"/>
          </a:xfrm>
          <a:custGeom>
            <a:avLst/>
            <a:gdLst/>
            <a:ahLst/>
            <a:cxnLst/>
            <a:rect l="l" t="t" r="r" b="b"/>
            <a:pathLst>
              <a:path w="257175" h="71754">
                <a:moveTo>
                  <a:pt x="3683" y="0"/>
                </a:moveTo>
                <a:lnTo>
                  <a:pt x="635" y="0"/>
                </a:lnTo>
                <a:lnTo>
                  <a:pt x="0" y="2374"/>
                </a:lnTo>
                <a:lnTo>
                  <a:pt x="256921" y="71437"/>
                </a:lnTo>
                <a:lnTo>
                  <a:pt x="257175" y="66992"/>
                </a:lnTo>
                <a:lnTo>
                  <a:pt x="3683" y="0"/>
                </a:lnTo>
                <a:close/>
              </a:path>
            </a:pathLst>
          </a:custGeom>
          <a:solidFill>
            <a:srgbClr val="000099"/>
          </a:solidFill>
        </p:spPr>
        <p:txBody>
          <a:bodyPr wrap="square" lIns="0" tIns="0" rIns="0" bIns="0" rtlCol="0"/>
          <a:lstStyle/>
          <a:p>
            <a:endParaRPr sz="1350"/>
          </a:p>
        </p:txBody>
      </p:sp>
      <p:sp>
        <p:nvSpPr>
          <p:cNvPr id="126" name="object 126"/>
          <p:cNvSpPr/>
          <p:nvPr/>
        </p:nvSpPr>
        <p:spPr>
          <a:xfrm>
            <a:off x="4019550" y="4226014"/>
            <a:ext cx="78581" cy="56198"/>
          </a:xfrm>
          <a:custGeom>
            <a:avLst/>
            <a:gdLst/>
            <a:ahLst/>
            <a:cxnLst/>
            <a:rect l="l" t="t" r="r" b="b"/>
            <a:pathLst>
              <a:path w="104775" h="74929">
                <a:moveTo>
                  <a:pt x="104648" y="0"/>
                </a:moveTo>
                <a:lnTo>
                  <a:pt x="0" y="72148"/>
                </a:lnTo>
                <a:lnTo>
                  <a:pt x="253" y="74625"/>
                </a:lnTo>
                <a:lnTo>
                  <a:pt x="1524" y="74625"/>
                </a:lnTo>
                <a:lnTo>
                  <a:pt x="104775" y="4648"/>
                </a:lnTo>
                <a:lnTo>
                  <a:pt x="104648" y="0"/>
                </a:lnTo>
                <a:close/>
              </a:path>
            </a:pathLst>
          </a:custGeom>
          <a:solidFill>
            <a:srgbClr val="000099"/>
          </a:solidFill>
        </p:spPr>
        <p:txBody>
          <a:bodyPr wrap="square" lIns="0" tIns="0" rIns="0" bIns="0" rtlCol="0"/>
          <a:lstStyle/>
          <a:p>
            <a:endParaRPr sz="1350"/>
          </a:p>
        </p:txBody>
      </p:sp>
      <p:sp>
        <p:nvSpPr>
          <p:cNvPr id="127" name="object 127"/>
          <p:cNvSpPr/>
          <p:nvPr/>
        </p:nvSpPr>
        <p:spPr>
          <a:xfrm>
            <a:off x="4144613" y="4134335"/>
            <a:ext cx="94012" cy="57150"/>
          </a:xfrm>
          <a:prstGeom prst="rect">
            <a:avLst/>
          </a:prstGeom>
          <a:blipFill>
            <a:blip r:embed="rId44" cstate="print"/>
            <a:stretch>
              <a:fillRect/>
            </a:stretch>
          </a:blipFill>
        </p:spPr>
        <p:txBody>
          <a:bodyPr wrap="square" lIns="0" tIns="0" rIns="0" bIns="0" rtlCol="0"/>
          <a:lstStyle/>
          <a:p>
            <a:endParaRPr sz="1350"/>
          </a:p>
        </p:txBody>
      </p:sp>
      <p:sp>
        <p:nvSpPr>
          <p:cNvPr id="128" name="object 128"/>
          <p:cNvSpPr/>
          <p:nvPr/>
        </p:nvSpPr>
        <p:spPr>
          <a:xfrm>
            <a:off x="1991963" y="3634311"/>
            <a:ext cx="376238" cy="384572"/>
          </a:xfrm>
          <a:prstGeom prst="rect">
            <a:avLst/>
          </a:prstGeom>
          <a:blipFill>
            <a:blip r:embed="rId7" cstate="print"/>
            <a:stretch>
              <a:fillRect/>
            </a:stretch>
          </a:blipFill>
        </p:spPr>
        <p:txBody>
          <a:bodyPr wrap="square" lIns="0" tIns="0" rIns="0" bIns="0" rtlCol="0"/>
          <a:lstStyle/>
          <a:p>
            <a:endParaRPr sz="1350"/>
          </a:p>
        </p:txBody>
      </p:sp>
      <p:sp>
        <p:nvSpPr>
          <p:cNvPr id="129" name="object 129"/>
          <p:cNvSpPr/>
          <p:nvPr/>
        </p:nvSpPr>
        <p:spPr>
          <a:xfrm>
            <a:off x="2152364" y="3671126"/>
            <a:ext cx="177450" cy="176308"/>
          </a:xfrm>
          <a:prstGeom prst="rect">
            <a:avLst/>
          </a:prstGeom>
          <a:blipFill>
            <a:blip r:embed="rId45" cstate="print"/>
            <a:stretch>
              <a:fillRect/>
            </a:stretch>
          </a:blipFill>
        </p:spPr>
        <p:txBody>
          <a:bodyPr wrap="square" lIns="0" tIns="0" rIns="0" bIns="0" rtlCol="0"/>
          <a:lstStyle/>
          <a:p>
            <a:endParaRPr sz="1350"/>
          </a:p>
        </p:txBody>
      </p:sp>
      <p:sp>
        <p:nvSpPr>
          <p:cNvPr id="130" name="object 130"/>
          <p:cNvSpPr/>
          <p:nvPr/>
        </p:nvSpPr>
        <p:spPr>
          <a:xfrm>
            <a:off x="2105025" y="3313985"/>
            <a:ext cx="376238" cy="384572"/>
          </a:xfrm>
          <a:prstGeom prst="rect">
            <a:avLst/>
          </a:prstGeom>
          <a:blipFill>
            <a:blip r:embed="rId7" cstate="print"/>
            <a:stretch>
              <a:fillRect/>
            </a:stretch>
          </a:blipFill>
        </p:spPr>
        <p:txBody>
          <a:bodyPr wrap="square" lIns="0" tIns="0" rIns="0" bIns="0" rtlCol="0"/>
          <a:lstStyle/>
          <a:p>
            <a:endParaRPr sz="1350"/>
          </a:p>
        </p:txBody>
      </p:sp>
      <p:sp>
        <p:nvSpPr>
          <p:cNvPr id="131" name="object 131"/>
          <p:cNvSpPr/>
          <p:nvPr/>
        </p:nvSpPr>
        <p:spPr>
          <a:xfrm>
            <a:off x="2265521" y="3350895"/>
            <a:ext cx="177356" cy="176213"/>
          </a:xfrm>
          <a:prstGeom prst="rect">
            <a:avLst/>
          </a:prstGeom>
          <a:blipFill>
            <a:blip r:embed="rId46" cstate="print"/>
            <a:stretch>
              <a:fillRect/>
            </a:stretch>
          </a:blipFill>
        </p:spPr>
        <p:txBody>
          <a:bodyPr wrap="square" lIns="0" tIns="0" rIns="0" bIns="0" rtlCol="0"/>
          <a:lstStyle/>
          <a:p>
            <a:endParaRPr sz="1350"/>
          </a:p>
        </p:txBody>
      </p:sp>
      <p:sp>
        <p:nvSpPr>
          <p:cNvPr id="132" name="object 132"/>
          <p:cNvSpPr/>
          <p:nvPr/>
        </p:nvSpPr>
        <p:spPr>
          <a:xfrm>
            <a:off x="2609850" y="3604498"/>
            <a:ext cx="376238" cy="384572"/>
          </a:xfrm>
          <a:prstGeom prst="rect">
            <a:avLst/>
          </a:prstGeom>
          <a:blipFill>
            <a:blip r:embed="rId47" cstate="print"/>
            <a:stretch>
              <a:fillRect/>
            </a:stretch>
          </a:blipFill>
        </p:spPr>
        <p:txBody>
          <a:bodyPr wrap="square" lIns="0" tIns="0" rIns="0" bIns="0" rtlCol="0"/>
          <a:lstStyle/>
          <a:p>
            <a:endParaRPr sz="1350"/>
          </a:p>
        </p:txBody>
      </p:sp>
      <p:sp>
        <p:nvSpPr>
          <p:cNvPr id="133" name="object 133"/>
          <p:cNvSpPr/>
          <p:nvPr/>
        </p:nvSpPr>
        <p:spPr>
          <a:xfrm>
            <a:off x="2648235" y="3641408"/>
            <a:ext cx="177356" cy="176213"/>
          </a:xfrm>
          <a:prstGeom prst="rect">
            <a:avLst/>
          </a:prstGeom>
          <a:blipFill>
            <a:blip r:embed="rId48" cstate="print"/>
            <a:stretch>
              <a:fillRect/>
            </a:stretch>
          </a:blipFill>
        </p:spPr>
        <p:txBody>
          <a:bodyPr wrap="square" lIns="0" tIns="0" rIns="0" bIns="0" rtlCol="0"/>
          <a:lstStyle/>
          <a:p>
            <a:endParaRPr sz="1350"/>
          </a:p>
        </p:txBody>
      </p:sp>
      <p:sp>
        <p:nvSpPr>
          <p:cNvPr id="134" name="object 134"/>
          <p:cNvSpPr/>
          <p:nvPr/>
        </p:nvSpPr>
        <p:spPr>
          <a:xfrm>
            <a:off x="2461070" y="3934310"/>
            <a:ext cx="376238" cy="384572"/>
          </a:xfrm>
          <a:prstGeom prst="rect">
            <a:avLst/>
          </a:prstGeom>
          <a:blipFill>
            <a:blip r:embed="rId47" cstate="print"/>
            <a:stretch>
              <a:fillRect/>
            </a:stretch>
          </a:blipFill>
        </p:spPr>
        <p:txBody>
          <a:bodyPr wrap="square" lIns="0" tIns="0" rIns="0" bIns="0" rtlCol="0"/>
          <a:lstStyle/>
          <a:p>
            <a:endParaRPr sz="1350"/>
          </a:p>
        </p:txBody>
      </p:sp>
      <p:sp>
        <p:nvSpPr>
          <p:cNvPr id="135" name="object 135"/>
          <p:cNvSpPr/>
          <p:nvPr/>
        </p:nvSpPr>
        <p:spPr>
          <a:xfrm>
            <a:off x="2499359" y="3971163"/>
            <a:ext cx="177450" cy="176270"/>
          </a:xfrm>
          <a:prstGeom prst="rect">
            <a:avLst/>
          </a:prstGeom>
          <a:blipFill>
            <a:blip r:embed="rId49" cstate="print"/>
            <a:stretch>
              <a:fillRect/>
            </a:stretch>
          </a:blipFill>
        </p:spPr>
        <p:txBody>
          <a:bodyPr wrap="square" lIns="0" tIns="0" rIns="0" bIns="0" rtlCol="0"/>
          <a:lstStyle/>
          <a:p>
            <a:endParaRPr sz="1350"/>
          </a:p>
        </p:txBody>
      </p:sp>
      <p:sp>
        <p:nvSpPr>
          <p:cNvPr id="138" name="object 138"/>
          <p:cNvSpPr txBox="1">
            <a:spLocks noGrp="1"/>
          </p:cNvSpPr>
          <p:nvPr>
            <p:ph type="ftr" sz="quarter" idx="5"/>
          </p:nvPr>
        </p:nvSpPr>
        <p:spPr>
          <a:xfrm>
            <a:off x="5111591" y="4889507"/>
            <a:ext cx="1227296" cy="254000"/>
          </a:xfrm>
          <a:prstGeom prst="rect">
            <a:avLst/>
          </a:prstGeom>
        </p:spPr>
        <p:txBody>
          <a:bodyPr vert="horz" wrap="square" lIns="0" tIns="0" rIns="0" bIns="0" rtlCol="0">
            <a:spAutoFit/>
          </a:bodyPr>
          <a:lstStyle/>
          <a:p>
            <a:pPr marL="12700">
              <a:lnSpc>
                <a:spcPts val="2000"/>
              </a:lnSpc>
            </a:pPr>
            <a:endParaRPr sz="1350" dirty="0"/>
          </a:p>
        </p:txBody>
      </p:sp>
      <p:sp>
        <p:nvSpPr>
          <p:cNvPr id="139" name="object 139"/>
          <p:cNvSpPr txBox="1">
            <a:spLocks noGrp="1"/>
          </p:cNvSpPr>
          <p:nvPr>
            <p:ph type="sldNum" sz="quarter" idx="7"/>
          </p:nvPr>
        </p:nvSpPr>
        <p:spPr>
          <a:xfrm>
            <a:off x="7722880" y="4768594"/>
            <a:ext cx="273370" cy="211455"/>
          </a:xfrm>
          <a:prstGeom prst="rect">
            <a:avLst/>
          </a:prstGeom>
        </p:spPr>
        <p:txBody>
          <a:bodyPr vert="horz" wrap="square" lIns="0" tIns="0" rIns="0" bIns="0" rtlCol="0">
            <a:spAutoFit/>
          </a:bodyPr>
          <a:lstStyle/>
          <a:p>
            <a:pPr marL="25400">
              <a:lnSpc>
                <a:spcPts val="1650"/>
              </a:lnSpc>
            </a:pPr>
            <a:fld id="{81D60167-4931-47E6-BA6A-407CBD079E47}" type="slidenum">
              <a:rPr sz="1350" dirty="0"/>
            </a:fld>
            <a:endParaRPr sz="1350" dirty="0"/>
          </a:p>
        </p:txBody>
      </p:sp>
      <p:sp>
        <p:nvSpPr>
          <p:cNvPr id="137" name="AutoShape 5"/>
          <p:cNvSpPr>
            <a:spLocks noChangeArrowheads="1"/>
          </p:cNvSpPr>
          <p:nvPr/>
        </p:nvSpPr>
        <p:spPr bwMode="auto">
          <a:xfrm>
            <a:off x="505080" y="647084"/>
            <a:ext cx="8129015" cy="353930"/>
          </a:xfrm>
          <a:prstGeom prst="roundRect">
            <a:avLst>
              <a:gd name="adj" fmla="val 16667"/>
            </a:avLst>
          </a:prstGeom>
          <a:solidFill>
            <a:srgbClr val="00B050"/>
          </a:solidFill>
          <a:ln>
            <a:noFill/>
          </a:ln>
          <a:effectLst/>
        </p:spPr>
        <p:txBody>
          <a:bodyPr wrap="none" anchor="ctr"/>
          <a:p>
            <a:endParaRPr lang="zh-CN" altLang="en-US"/>
          </a:p>
        </p:txBody>
      </p:sp>
      <p:sp>
        <p:nvSpPr>
          <p:cNvPr id="140" name="矩形 139"/>
          <p:cNvSpPr/>
          <p:nvPr/>
        </p:nvSpPr>
        <p:spPr>
          <a:xfrm>
            <a:off x="3229632" y="620097"/>
            <a:ext cx="2492990" cy="400110"/>
          </a:xfrm>
          <a:prstGeom prst="rect">
            <a:avLst/>
          </a:prstGeom>
        </p:spPr>
        <p:txBody>
          <a:bodyPr wrap="none">
            <a:spAutoFit/>
          </a:bodyPr>
          <a:p>
            <a:pPr algn="ctr"/>
            <a:r>
              <a:rPr lang="zh-CN" altLang="en-US" sz="2000" b="1" dirty="0">
                <a:solidFill>
                  <a:schemeClr val="bg1"/>
                </a:solidFill>
                <a:ea typeface="微软雅黑" panose="020B0503020204020204" pitchFamily="34" charset="-122"/>
              </a:rPr>
              <a:t>数据链路层信道类型</a:t>
            </a:r>
            <a:endParaRPr lang="zh-CN" altLang="en-US" sz="2000" b="1" dirty="0">
              <a:solidFill>
                <a:schemeClr val="bg1"/>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082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047385" y="578552"/>
            <a:ext cx="3049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3.1.2  </a:t>
            </a:r>
            <a:r>
              <a:rPr lang="zh-CN" altLang="en-US" sz="2400" b="1" dirty="0">
                <a:solidFill>
                  <a:schemeClr val="bg1"/>
                </a:solidFill>
                <a:latin typeface="微软雅黑" panose="020B0503020204020204" pitchFamily="34" charset="-122"/>
                <a:ea typeface="微软雅黑" panose="020B0503020204020204" pitchFamily="34" charset="-122"/>
              </a:rPr>
              <a:t>三个基本问题 </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466345" y="1014452"/>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432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封装</a:t>
            </a:r>
            <a:r>
              <a:rPr lang="zh-CN" altLang="en-US" sz="2000" b="1" dirty="0">
                <a:latin typeface="微软雅黑" panose="020B0503020204020204" pitchFamily="34" charset="-122"/>
                <a:ea typeface="微软雅黑" panose="020B0503020204020204" pitchFamily="34" charset="-122"/>
              </a:rPr>
              <a:t>成帧</a:t>
            </a:r>
            <a:endParaRPr lang="zh-CN" altLang="en-US" sz="2000" b="1" dirty="0">
              <a:latin typeface="微软雅黑" panose="020B0503020204020204" pitchFamily="34" charset="-122"/>
              <a:ea typeface="微软雅黑" panose="020B0503020204020204" pitchFamily="34" charset="-122"/>
            </a:endParaRPr>
          </a:p>
          <a:p>
            <a:pPr marL="4432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透明</a:t>
            </a:r>
            <a:r>
              <a:rPr lang="zh-CN" altLang="en-US" sz="2000" b="1" dirty="0">
                <a:latin typeface="微软雅黑" panose="020B0503020204020204" pitchFamily="34" charset="-122"/>
                <a:ea typeface="微软雅黑" panose="020B0503020204020204" pitchFamily="34" charset="-122"/>
              </a:rPr>
              <a:t>传输</a:t>
            </a:r>
            <a:endParaRPr lang="zh-CN" altLang="en-US" sz="2000" b="1" dirty="0">
              <a:latin typeface="微软雅黑" panose="020B0503020204020204" pitchFamily="34" charset="-122"/>
              <a:ea typeface="微软雅黑" panose="020B0503020204020204" pitchFamily="34" charset="-122"/>
            </a:endParaRPr>
          </a:p>
          <a:p>
            <a:pPr marL="4432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差错控制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81891" y="1795399"/>
            <a:ext cx="5948218" cy="218548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46"/>
          <p:cNvSpPr>
            <a:spLocks noChangeArrowheads="1"/>
          </p:cNvSpPr>
          <p:nvPr/>
        </p:nvSpPr>
        <p:spPr bwMode="auto">
          <a:xfrm>
            <a:off x="466346" y="979840"/>
            <a:ext cx="8335910" cy="810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800"/>
              </a:lnSpc>
              <a:buClr>
                <a:srgbClr val="0070C0"/>
              </a:buClr>
              <a:buFont typeface="Wingdings" panose="05000000000000000000" pitchFamily="2" charset="2"/>
              <a:buChar char="l"/>
            </a:pPr>
            <a:r>
              <a:rPr lang="zh-CN" altLang="en-US" b="1" dirty="0">
                <a:solidFill>
                  <a:srgbClr val="C00000"/>
                </a:solidFill>
                <a:latin typeface="微软雅黑" panose="020B0503020204020204" pitchFamily="34" charset="-122"/>
                <a:ea typeface="微软雅黑" panose="020B0503020204020204" pitchFamily="34" charset="-122"/>
              </a:rPr>
              <a:t>封装成帧</a:t>
            </a:r>
            <a:r>
              <a:rPr lang="zh-CN" altLang="en-US" b="1" dirty="0">
                <a:solidFill>
                  <a:srgbClr val="0000FF"/>
                </a:solidFill>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(framing</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：在</a:t>
            </a:r>
            <a:r>
              <a:rPr lang="zh-CN" altLang="en-US" b="1" dirty="0">
                <a:latin typeface="微软雅黑" panose="020B0503020204020204" pitchFamily="34" charset="-122"/>
                <a:ea typeface="微软雅黑" panose="020B0503020204020204" pitchFamily="34" charset="-122"/>
              </a:rPr>
              <a:t>一段数据的前后分别添加首部和尾部</a:t>
            </a:r>
            <a:r>
              <a:rPr lang="zh-CN" altLang="en-US" b="1" dirty="0" smtClean="0">
                <a:latin typeface="微软雅黑" panose="020B0503020204020204" pitchFamily="34" charset="-122"/>
                <a:ea typeface="微软雅黑" panose="020B0503020204020204" pitchFamily="34" charset="-122"/>
              </a:rPr>
              <a:t>，构成一</a:t>
            </a:r>
            <a:r>
              <a:rPr lang="zh-CN" altLang="en-US" b="1" dirty="0">
                <a:latin typeface="微软雅黑" panose="020B0503020204020204" pitchFamily="34" charset="-122"/>
                <a:ea typeface="微软雅黑" panose="020B0503020204020204" pitchFamily="34" charset="-122"/>
              </a:rPr>
              <a:t>个帧</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342900" indent="-342900" eaLnBrk="0" hangingPunct="0">
              <a:lnSpc>
                <a:spcPts val="28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首部</a:t>
            </a:r>
            <a:r>
              <a:rPr lang="zh-CN" altLang="en-US" b="1" dirty="0">
                <a:latin typeface="微软雅黑" panose="020B0503020204020204" pitchFamily="34" charset="-122"/>
                <a:ea typeface="微软雅黑" panose="020B0503020204020204" pitchFamily="34" charset="-122"/>
              </a:rPr>
              <a:t>和尾部的一个重要作用就是进行</a:t>
            </a:r>
            <a:r>
              <a:rPr lang="zh-CN" altLang="en-US" b="1" dirty="0">
                <a:solidFill>
                  <a:srgbClr val="0000FF"/>
                </a:solidFill>
                <a:latin typeface="微软雅黑" panose="020B0503020204020204" pitchFamily="34" charset="-122"/>
                <a:ea typeface="微软雅黑" panose="020B0503020204020204" pitchFamily="34" charset="-122"/>
              </a:rPr>
              <a:t>帧定界</a:t>
            </a:r>
            <a:r>
              <a:rPr lang="zh-CN" altLang="en-US" b="1" dirty="0">
                <a:latin typeface="微软雅黑" panose="020B0503020204020204" pitchFamily="34" charset="-122"/>
                <a:ea typeface="微软雅黑" panose="020B0503020204020204" pitchFamily="34" charset="-122"/>
              </a:rPr>
              <a:t>（即确定帧的界限）</a:t>
            </a:r>
            <a:r>
              <a:rPr lang="zh-CN" altLang="en-US" b="1" dirty="0" smtClean="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sp>
        <p:nvSpPr>
          <p:cNvPr id="15" name="AutoShape 5"/>
          <p:cNvSpPr>
            <a:spLocks noChangeArrowheads="1"/>
          </p:cNvSpPr>
          <p:nvPr/>
        </p:nvSpPr>
        <p:spPr bwMode="auto">
          <a:xfrm>
            <a:off x="466345" y="6216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6"/>
          <p:cNvSpPr>
            <a:spLocks noChangeArrowheads="1"/>
          </p:cNvSpPr>
          <p:nvPr/>
        </p:nvSpPr>
        <p:spPr bwMode="auto">
          <a:xfrm>
            <a:off x="3768616" y="588430"/>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封装成帧</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901643" y="1999692"/>
            <a:ext cx="5282492" cy="1789102"/>
            <a:chOff x="901643" y="1999692"/>
            <a:chExt cx="5282492" cy="1789102"/>
          </a:xfrm>
        </p:grpSpPr>
        <p:sp>
          <p:nvSpPr>
            <p:cNvPr id="28" name="Text Box 4"/>
            <p:cNvSpPr txBox="1">
              <a:spLocks noChangeArrowheads="1"/>
            </p:cNvSpPr>
            <p:nvPr/>
          </p:nvSpPr>
          <p:spPr bwMode="auto">
            <a:xfrm>
              <a:off x="5537804" y="2068003"/>
              <a:ext cx="646331" cy="276999"/>
            </a:xfrm>
            <a:prstGeom prst="rect">
              <a:avLst/>
            </a:prstGeom>
            <a:noFill/>
            <a:ln>
              <a:noFill/>
            </a:ln>
            <a:effectLst/>
          </p:spPr>
          <p:txBody>
            <a:bodyPr wrap="none">
              <a:spAutoFit/>
            </a:bodyPr>
            <a:lstStyle/>
            <a:p>
              <a:pPr algn="ctr"/>
              <a:r>
                <a:rPr kumimoji="1" lang="zh-CN" altLang="en-US" sz="1200" b="1">
                  <a:solidFill>
                    <a:srgbClr val="0000FF"/>
                  </a:solidFill>
                  <a:latin typeface="微软雅黑" panose="020B0503020204020204" pitchFamily="34" charset="-122"/>
                  <a:ea typeface="微软雅黑" panose="020B0503020204020204" pitchFamily="34" charset="-122"/>
                </a:rPr>
                <a:t>帧结束</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29" name="Rectangle 5"/>
            <p:cNvSpPr>
              <a:spLocks noChangeArrowheads="1"/>
            </p:cNvSpPr>
            <p:nvPr/>
          </p:nvSpPr>
          <p:spPr bwMode="auto">
            <a:xfrm>
              <a:off x="1880429" y="2591723"/>
              <a:ext cx="713473" cy="329295"/>
            </a:xfrm>
            <a:prstGeom prst="rect">
              <a:avLst/>
            </a:prstGeom>
            <a:solidFill>
              <a:srgbClr val="0000FF"/>
            </a:solidFill>
            <a:ln w="12700">
              <a:solidFill>
                <a:schemeClr val="tx1"/>
              </a:solidFill>
              <a:miter lim="800000"/>
            </a:ln>
            <a:effectLst/>
          </p:spPr>
          <p:txBody>
            <a:bodyPr wrap="none" anchor="ctr"/>
            <a:lstStyle/>
            <a:p>
              <a:pPr algn="ctr"/>
              <a:r>
                <a:rPr kumimoji="1" lang="zh-CN" altLang="en-US" sz="1200" b="1">
                  <a:solidFill>
                    <a:schemeClr val="bg1"/>
                  </a:solidFill>
                  <a:latin typeface="微软雅黑" panose="020B0503020204020204" pitchFamily="34" charset="-122"/>
                  <a:ea typeface="微软雅黑" panose="020B0503020204020204" pitchFamily="34" charset="-122"/>
                </a:rPr>
                <a:t>帧首部</a:t>
              </a:r>
              <a:endParaRPr kumimoji="1" lang="zh-CN" altLang="en-US" sz="1200" b="1">
                <a:solidFill>
                  <a:schemeClr val="bg1"/>
                </a:solidFill>
                <a:latin typeface="微软雅黑" panose="020B0503020204020204" pitchFamily="34" charset="-122"/>
                <a:ea typeface="微软雅黑" panose="020B0503020204020204" pitchFamily="34" charset="-122"/>
              </a:endParaRPr>
            </a:p>
          </p:txBody>
        </p:sp>
        <p:sp>
          <p:nvSpPr>
            <p:cNvPr id="30" name="Rectangle 6"/>
            <p:cNvSpPr>
              <a:spLocks noChangeArrowheads="1"/>
            </p:cNvSpPr>
            <p:nvPr/>
          </p:nvSpPr>
          <p:spPr bwMode="auto">
            <a:xfrm>
              <a:off x="2593903" y="1999692"/>
              <a:ext cx="2556929" cy="329295"/>
            </a:xfrm>
            <a:prstGeom prst="rect">
              <a:avLst/>
            </a:prstGeom>
            <a:solidFill>
              <a:srgbClr val="00FF99"/>
            </a:solidFill>
            <a:ln w="12700">
              <a:solidFill>
                <a:schemeClr val="tx1"/>
              </a:solidFill>
              <a:miter lim="800000"/>
            </a:ln>
            <a:effec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IP </a:t>
              </a:r>
              <a:r>
                <a:rPr kumimoji="1" lang="zh-CN" altLang="en-US" sz="1200" b="1">
                  <a:latin typeface="微软雅黑" panose="020B0503020204020204" pitchFamily="34" charset="-122"/>
                  <a:ea typeface="微软雅黑" panose="020B0503020204020204" pitchFamily="34" charset="-122"/>
                </a:rPr>
                <a:t>数据报</a:t>
              </a:r>
              <a:endParaRPr kumimoji="1" lang="zh-CN" altLang="en-US" sz="1200" b="1">
                <a:latin typeface="微软雅黑" panose="020B0503020204020204" pitchFamily="34" charset="-122"/>
                <a:ea typeface="微软雅黑" panose="020B0503020204020204" pitchFamily="34" charset="-122"/>
              </a:endParaRPr>
            </a:p>
          </p:txBody>
        </p:sp>
        <p:sp>
          <p:nvSpPr>
            <p:cNvPr id="31" name="Rectangle 7"/>
            <p:cNvSpPr>
              <a:spLocks noChangeArrowheads="1"/>
            </p:cNvSpPr>
            <p:nvPr/>
          </p:nvSpPr>
          <p:spPr bwMode="auto">
            <a:xfrm>
              <a:off x="2593903" y="2591723"/>
              <a:ext cx="2556929" cy="329295"/>
            </a:xfrm>
            <a:prstGeom prst="rect">
              <a:avLst/>
            </a:prstGeom>
            <a:solidFill>
              <a:srgbClr val="00FF99"/>
            </a:solidFill>
            <a:ln w="12700">
              <a:solidFill>
                <a:schemeClr val="tx1"/>
              </a:solidFill>
              <a:miter lim="800000"/>
            </a:ln>
            <a:effectLst/>
          </p:spPr>
          <p:txBody>
            <a:bodyPr wrap="none" anchor="ctr"/>
            <a:lstStyle/>
            <a:p>
              <a:pPr algn="ctr"/>
              <a:r>
                <a:rPr kumimoji="1" lang="zh-CN" altLang="en-US" sz="1200" b="1" dirty="0">
                  <a:latin typeface="微软雅黑" panose="020B0503020204020204" pitchFamily="34" charset="-122"/>
                  <a:ea typeface="微软雅黑" panose="020B0503020204020204" pitchFamily="34" charset="-122"/>
                </a:rPr>
                <a:t>帧的数据部分</a:t>
              </a:r>
              <a:endParaRPr kumimoji="1" lang="zh-CN" altLang="en-US" sz="1200" b="1" dirty="0">
                <a:latin typeface="微软雅黑" panose="020B0503020204020204" pitchFamily="34" charset="-122"/>
                <a:ea typeface="微软雅黑" panose="020B0503020204020204" pitchFamily="34" charset="-122"/>
              </a:endParaRPr>
            </a:p>
          </p:txBody>
        </p:sp>
        <p:sp>
          <p:nvSpPr>
            <p:cNvPr id="32" name="Rectangle 8"/>
            <p:cNvSpPr>
              <a:spLocks noChangeArrowheads="1"/>
            </p:cNvSpPr>
            <p:nvPr/>
          </p:nvSpPr>
          <p:spPr bwMode="auto">
            <a:xfrm>
              <a:off x="5150832" y="2591723"/>
              <a:ext cx="713473" cy="329295"/>
            </a:xfrm>
            <a:prstGeom prst="rect">
              <a:avLst/>
            </a:prstGeom>
            <a:solidFill>
              <a:srgbClr val="0000FF"/>
            </a:solidFill>
            <a:ln w="12700">
              <a:solidFill>
                <a:schemeClr val="tx1"/>
              </a:solidFill>
              <a:miter lim="800000"/>
            </a:ln>
            <a:effectLst/>
          </p:spPr>
          <p:txBody>
            <a:bodyPr wrap="none" anchor="ctr"/>
            <a:lstStyle/>
            <a:p>
              <a:pPr algn="ctr"/>
              <a:r>
                <a:rPr kumimoji="1" lang="zh-CN" altLang="en-US" sz="1200" b="1">
                  <a:solidFill>
                    <a:schemeClr val="bg1"/>
                  </a:solidFill>
                  <a:latin typeface="微软雅黑" panose="020B0503020204020204" pitchFamily="34" charset="-122"/>
                  <a:ea typeface="微软雅黑" panose="020B0503020204020204" pitchFamily="34" charset="-122"/>
                </a:rPr>
                <a:t>帧尾部</a:t>
              </a:r>
              <a:endParaRPr kumimoji="1" lang="zh-CN" altLang="en-US" sz="1200" b="1">
                <a:solidFill>
                  <a:schemeClr val="bg1"/>
                </a:solidFill>
                <a:latin typeface="微软雅黑" panose="020B0503020204020204" pitchFamily="34" charset="-122"/>
                <a:ea typeface="微软雅黑" panose="020B0503020204020204" pitchFamily="34" charset="-122"/>
              </a:endParaRPr>
            </a:p>
          </p:txBody>
        </p:sp>
        <p:sp>
          <p:nvSpPr>
            <p:cNvPr id="33" name="Line 9"/>
            <p:cNvSpPr>
              <a:spLocks noChangeShapeType="1"/>
            </p:cNvSpPr>
            <p:nvPr/>
          </p:nvSpPr>
          <p:spPr bwMode="auto">
            <a:xfrm>
              <a:off x="2593903" y="3085645"/>
              <a:ext cx="255692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4" name="Line 10"/>
            <p:cNvSpPr>
              <a:spLocks noChangeShapeType="1"/>
            </p:cNvSpPr>
            <p:nvPr/>
          </p:nvSpPr>
          <p:spPr bwMode="auto">
            <a:xfrm>
              <a:off x="1880429" y="3414106"/>
              <a:ext cx="398387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5" name="Line 11"/>
            <p:cNvSpPr>
              <a:spLocks noChangeShapeType="1"/>
            </p:cNvSpPr>
            <p:nvPr/>
          </p:nvSpPr>
          <p:spPr bwMode="auto">
            <a:xfrm>
              <a:off x="1880429" y="2962128"/>
              <a:ext cx="0" cy="592031"/>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6" name="Line 12"/>
            <p:cNvSpPr>
              <a:spLocks noChangeShapeType="1"/>
            </p:cNvSpPr>
            <p:nvPr/>
          </p:nvSpPr>
          <p:spPr bwMode="auto">
            <a:xfrm>
              <a:off x="5864305" y="2986702"/>
              <a:ext cx="0" cy="59203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7" name="Line 13"/>
            <p:cNvSpPr>
              <a:spLocks noChangeShapeType="1"/>
            </p:cNvSpPr>
            <p:nvPr/>
          </p:nvSpPr>
          <p:spPr bwMode="auto">
            <a:xfrm>
              <a:off x="2593902" y="2954277"/>
              <a:ext cx="0" cy="2636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8" name="Line 14"/>
            <p:cNvSpPr>
              <a:spLocks noChangeShapeType="1"/>
            </p:cNvSpPr>
            <p:nvPr/>
          </p:nvSpPr>
          <p:spPr bwMode="auto">
            <a:xfrm>
              <a:off x="5150831" y="2954277"/>
              <a:ext cx="0" cy="2636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9" name="Text Box 15"/>
            <p:cNvSpPr txBox="1">
              <a:spLocks noChangeArrowheads="1"/>
            </p:cNvSpPr>
            <p:nvPr/>
          </p:nvSpPr>
          <p:spPr bwMode="auto">
            <a:xfrm>
              <a:off x="3564923" y="2949899"/>
              <a:ext cx="691215" cy="276999"/>
            </a:xfrm>
            <a:prstGeom prst="rect">
              <a:avLst/>
            </a:prstGeom>
            <a:solidFill>
              <a:srgbClr val="C3E3F9"/>
            </a:solidFill>
            <a:ln>
              <a:noFill/>
            </a:ln>
            <a:effectLst/>
          </p:spPr>
          <p:txBody>
            <a:bodyPr wrap="none">
              <a:spAutoFit/>
            </a:bodyPr>
            <a:lstStyle/>
            <a:p>
              <a:pPr algn="ctr"/>
              <a:r>
                <a:rPr kumimoji="1" lang="en-US" altLang="zh-CN" sz="12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 </a:t>
              </a:r>
              <a:r>
                <a:rPr kumimoji="1" lang="en-US" altLang="zh-CN" sz="1200" b="1" dirty="0">
                  <a:solidFill>
                    <a:srgbClr val="0000FF"/>
                  </a:solidFill>
                  <a:latin typeface="微软雅黑" panose="020B0503020204020204" pitchFamily="34" charset="-122"/>
                  <a:ea typeface="微软雅黑" panose="020B0503020204020204" pitchFamily="34" charset="-122"/>
                </a:rPr>
                <a:t>MTU</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40" name="Text Box 16"/>
            <p:cNvSpPr txBox="1">
              <a:spLocks noChangeArrowheads="1"/>
            </p:cNvSpPr>
            <p:nvPr/>
          </p:nvSpPr>
          <p:spPr bwMode="auto">
            <a:xfrm>
              <a:off x="3223577" y="3292372"/>
              <a:ext cx="1415772" cy="276999"/>
            </a:xfrm>
            <a:prstGeom prst="rect">
              <a:avLst/>
            </a:prstGeom>
            <a:solidFill>
              <a:srgbClr val="C3E3F9"/>
            </a:solidFill>
            <a:ln>
              <a:noFill/>
            </a:ln>
            <a:effec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数据链路层的帧长</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1" name="AutoShape 17"/>
            <p:cNvSpPr>
              <a:spLocks noChangeArrowheads="1"/>
            </p:cNvSpPr>
            <p:nvPr/>
          </p:nvSpPr>
          <p:spPr bwMode="auto">
            <a:xfrm>
              <a:off x="3664113" y="2328987"/>
              <a:ext cx="416509" cy="328419"/>
            </a:xfrm>
            <a:prstGeom prst="downArrow">
              <a:avLst>
                <a:gd name="adj1" fmla="val 50000"/>
                <a:gd name="adj2" fmla="val 25000"/>
              </a:avLst>
            </a:prstGeom>
            <a:solidFill>
              <a:schemeClr val="accent6">
                <a:lumMod val="60000"/>
                <a:lumOff val="40000"/>
              </a:schemeClr>
            </a:solidFill>
            <a:ln w="12700">
              <a:solidFill>
                <a:schemeClr val="tx1"/>
              </a:solidFill>
              <a:miter lim="800000"/>
            </a:ln>
            <a:effectLst/>
          </p:spPr>
          <p:txBody>
            <a:bodyPr vert="eaVert"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2" name="Text Box 18"/>
            <p:cNvSpPr txBox="1">
              <a:spLocks noChangeArrowheads="1"/>
            </p:cNvSpPr>
            <p:nvPr/>
          </p:nvSpPr>
          <p:spPr bwMode="auto">
            <a:xfrm>
              <a:off x="1223841" y="3511795"/>
              <a:ext cx="1315172" cy="276999"/>
            </a:xfrm>
            <a:prstGeom prst="rect">
              <a:avLst/>
            </a:prstGeom>
            <a:noFill/>
            <a:ln>
              <a:noFill/>
            </a:ln>
            <a:effectLst/>
          </p:spPr>
          <p:txBody>
            <a:bodyPr wrap="square">
              <a:spAutoFit/>
            </a:bodyPr>
            <a:lstStyle/>
            <a:p>
              <a:pPr algn="ctr"/>
              <a:r>
                <a:rPr kumimoji="1" lang="zh-CN" altLang="en-US" sz="1200" b="1" dirty="0" smtClean="0">
                  <a:solidFill>
                    <a:srgbClr val="0000FF"/>
                  </a:solidFill>
                  <a:latin typeface="微软雅黑" panose="020B0503020204020204" pitchFamily="34" charset="-122"/>
                  <a:ea typeface="微软雅黑" panose="020B0503020204020204" pitchFamily="34" charset="-122"/>
                </a:rPr>
                <a:t>从这里开始发送</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3" name="Line 19"/>
            <p:cNvSpPr>
              <a:spLocks noChangeShapeType="1"/>
            </p:cNvSpPr>
            <p:nvPr/>
          </p:nvSpPr>
          <p:spPr bwMode="auto">
            <a:xfrm flipV="1">
              <a:off x="1885173" y="2339497"/>
              <a:ext cx="0" cy="218946"/>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4" name="Line 20"/>
            <p:cNvSpPr>
              <a:spLocks noChangeShapeType="1"/>
            </p:cNvSpPr>
            <p:nvPr/>
          </p:nvSpPr>
          <p:spPr bwMode="auto">
            <a:xfrm flipV="1">
              <a:off x="5860510" y="2339497"/>
              <a:ext cx="0" cy="218946"/>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5" name="Text Box 21"/>
            <p:cNvSpPr txBox="1">
              <a:spLocks noChangeArrowheads="1"/>
            </p:cNvSpPr>
            <p:nvPr/>
          </p:nvSpPr>
          <p:spPr bwMode="auto">
            <a:xfrm>
              <a:off x="1567837" y="2068003"/>
              <a:ext cx="646331" cy="276999"/>
            </a:xfrm>
            <a:prstGeom prst="rect">
              <a:avLst/>
            </a:prstGeom>
            <a:noFill/>
            <a:ln>
              <a:noFill/>
            </a:ln>
            <a:effec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帧开始</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6" name="Line 11"/>
            <p:cNvSpPr>
              <a:spLocks noChangeShapeType="1"/>
            </p:cNvSpPr>
            <p:nvPr/>
          </p:nvSpPr>
          <p:spPr bwMode="auto">
            <a:xfrm rot="16200000">
              <a:off x="1601611" y="2505290"/>
              <a:ext cx="0" cy="516425"/>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7" name="Text Box 18"/>
            <p:cNvSpPr txBox="1">
              <a:spLocks noChangeArrowheads="1"/>
            </p:cNvSpPr>
            <p:nvPr/>
          </p:nvSpPr>
          <p:spPr bwMode="auto">
            <a:xfrm>
              <a:off x="901643" y="2627647"/>
              <a:ext cx="536024" cy="276999"/>
            </a:xfrm>
            <a:prstGeom prst="rect">
              <a:avLst/>
            </a:prstGeom>
            <a:noFill/>
            <a:ln>
              <a:noFill/>
            </a:ln>
            <a:effectLst/>
          </p:spPr>
          <p:txBody>
            <a:bodyPr wrap="square">
              <a:spAutoFit/>
            </a:bodyPr>
            <a:lstStyle/>
            <a:p>
              <a:pPr algn="ctr"/>
              <a:r>
                <a:rPr kumimoji="1" lang="zh-CN" altLang="en-US" sz="1200" b="1" dirty="0" smtClean="0">
                  <a:solidFill>
                    <a:srgbClr val="0000FF"/>
                  </a:solidFill>
                  <a:latin typeface="微软雅黑" panose="020B0503020204020204" pitchFamily="34" charset="-122"/>
                  <a:ea typeface="微软雅黑" panose="020B0503020204020204" pitchFamily="34" charset="-122"/>
                </a:rPr>
                <a:t>发送</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grpSp>
      <p:sp>
        <p:nvSpPr>
          <p:cNvPr id="48" name="矩形 47"/>
          <p:cNvSpPr/>
          <p:nvPr/>
        </p:nvSpPr>
        <p:spPr>
          <a:xfrm>
            <a:off x="2085018" y="4007602"/>
            <a:ext cx="3158189" cy="369332"/>
          </a:xfrm>
          <a:prstGeom prst="rect">
            <a:avLst/>
          </a:prstGeom>
        </p:spPr>
        <p:txBody>
          <a:bodyPr wrap="square">
            <a:spAutoFit/>
          </a:bodyPr>
          <a:lstStyle/>
          <a:p>
            <a:pPr algn="ctr"/>
            <a:r>
              <a:rPr lang="zh-CN" altLang="zh-CN" b="1" dirty="0" smtClean="0">
                <a:latin typeface="微软雅黑" panose="020B0503020204020204" pitchFamily="34" charset="-122"/>
                <a:ea typeface="微软雅黑" panose="020B0503020204020204" pitchFamily="34" charset="-122"/>
              </a:rPr>
              <a:t>用</a:t>
            </a:r>
            <a:r>
              <a:rPr lang="zh-CN" altLang="zh-CN" b="1" dirty="0">
                <a:latin typeface="微软雅黑" panose="020B0503020204020204" pitchFamily="34" charset="-122"/>
                <a:ea typeface="微软雅黑" panose="020B0503020204020204" pitchFamily="34" charset="-122"/>
              </a:rPr>
              <a:t>帧首部和帧尾部封装成帧</a:t>
            </a:r>
            <a:endParaRPr lang="zh-CN" altLang="en-US" b="1" dirty="0">
              <a:latin typeface="微软雅黑" panose="020B0503020204020204" pitchFamily="34" charset="-122"/>
              <a:ea typeface="微软雅黑" panose="020B0503020204020204" pitchFamily="34" charset="-122"/>
            </a:endParaRPr>
          </a:p>
        </p:txBody>
      </p:sp>
      <p:sp>
        <p:nvSpPr>
          <p:cNvPr id="2" name="矩形 1"/>
          <p:cNvSpPr/>
          <p:nvPr/>
        </p:nvSpPr>
        <p:spPr>
          <a:xfrm>
            <a:off x="6715070" y="2164339"/>
            <a:ext cx="2079564" cy="1323439"/>
          </a:xfrm>
          <a:prstGeom prst="rect">
            <a:avLst/>
          </a:prstGeom>
          <a:ln w="19050"/>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b="1" dirty="0" smtClean="0">
                <a:solidFill>
                  <a:srgbClr val="C00000"/>
                </a:solidFill>
                <a:latin typeface="微软雅黑" panose="020B0503020204020204" pitchFamily="34" charset="-122"/>
                <a:ea typeface="微软雅黑" panose="020B0503020204020204" pitchFamily="34" charset="-122"/>
              </a:rPr>
              <a:t>最大</a:t>
            </a:r>
            <a:r>
              <a:rPr lang="zh-CN" altLang="en-US" sz="1600" b="1" dirty="0">
                <a:solidFill>
                  <a:srgbClr val="C00000"/>
                </a:solidFill>
                <a:latin typeface="微软雅黑" panose="020B0503020204020204" pitchFamily="34" charset="-122"/>
                <a:ea typeface="微软雅黑" panose="020B0503020204020204" pitchFamily="34" charset="-122"/>
              </a:rPr>
              <a:t>传送</a:t>
            </a:r>
            <a:r>
              <a:rPr lang="zh-CN" altLang="en-US" sz="1600" b="1" dirty="0" smtClean="0">
                <a:solidFill>
                  <a:srgbClr val="C00000"/>
                </a:solidFill>
                <a:latin typeface="微软雅黑" panose="020B0503020204020204" pitchFamily="34" charset="-122"/>
                <a:ea typeface="微软雅黑" panose="020B0503020204020204" pitchFamily="34" charset="-122"/>
              </a:rPr>
              <a:t>单元 </a:t>
            </a:r>
            <a:r>
              <a:rPr lang="en-US" altLang="zh-CN" sz="1600" b="1" dirty="0" smtClean="0">
                <a:solidFill>
                  <a:srgbClr val="C00000"/>
                </a:solidFill>
                <a:latin typeface="微软雅黑" panose="020B0503020204020204" pitchFamily="34" charset="-122"/>
                <a:ea typeface="微软雅黑" panose="020B0503020204020204" pitchFamily="34" charset="-122"/>
              </a:rPr>
              <a:t>MTU </a:t>
            </a:r>
            <a:r>
              <a:rPr lang="en-US" altLang="zh-CN" sz="1600" b="1" dirty="0">
                <a:solidFill>
                  <a:srgbClr val="0000FF"/>
                </a:solidFill>
                <a:latin typeface="微软雅黑" panose="020B0503020204020204" pitchFamily="34" charset="-122"/>
                <a:ea typeface="微软雅黑" panose="020B0503020204020204" pitchFamily="34" charset="-122"/>
              </a:rPr>
              <a:t>(Maximum Transfer Unit</a:t>
            </a:r>
            <a:r>
              <a:rPr lang="en-US" altLang="zh-CN" sz="1600" b="1" dirty="0" smtClean="0">
                <a:solidFill>
                  <a:srgbClr val="0000FF"/>
                </a:solidFill>
                <a:latin typeface="微软雅黑" panose="020B0503020204020204" pitchFamily="34" charset="-122"/>
                <a:ea typeface="微软雅黑" panose="020B0503020204020204" pitchFamily="34" charset="-122"/>
              </a:rPr>
              <a:t>) </a:t>
            </a:r>
            <a:r>
              <a:rPr lang="zh-CN" altLang="en-US" sz="1600" b="1" dirty="0" smtClean="0">
                <a:solidFill>
                  <a:srgbClr val="0000FF"/>
                </a:solidFill>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规定</a:t>
            </a:r>
            <a:r>
              <a:rPr lang="zh-CN" altLang="en-US" sz="1600" b="1" dirty="0">
                <a:latin typeface="微软雅黑" panose="020B0503020204020204" pitchFamily="34" charset="-122"/>
                <a:ea typeface="微软雅黑" panose="020B0503020204020204" pitchFamily="34" charset="-122"/>
              </a:rPr>
              <a:t>了所能传送的帧的数据部分长度上限</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466344" y="1828978"/>
            <a:ext cx="8129015" cy="169007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AutoShape 5"/>
          <p:cNvSpPr>
            <a:spLocks noChangeArrowheads="1"/>
          </p:cNvSpPr>
          <p:nvPr/>
        </p:nvSpPr>
        <p:spPr bwMode="auto">
          <a:xfrm>
            <a:off x="466344" y="622522"/>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矩形 33"/>
          <p:cNvSpPr/>
          <p:nvPr/>
        </p:nvSpPr>
        <p:spPr>
          <a:xfrm>
            <a:off x="616085" y="561994"/>
            <a:ext cx="3005951"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用</a:t>
            </a:r>
            <a:r>
              <a:rPr lang="zh-CN" altLang="en-US" sz="2000" b="1" dirty="0" smtClean="0">
                <a:latin typeface="微软雅黑" panose="020B0503020204020204" pitchFamily="34" charset="-122"/>
                <a:ea typeface="微软雅黑" panose="020B0503020204020204" pitchFamily="34" charset="-122"/>
              </a:rPr>
              <a:t>控制字符作为帧定界符</a:t>
            </a:r>
            <a:endParaRPr lang="zh-CN" altLang="en-US" sz="2000" b="1" dirty="0">
              <a:latin typeface="微软雅黑" panose="020B0503020204020204" pitchFamily="34" charset="-122"/>
              <a:ea typeface="微软雅黑" panose="020B0503020204020204" pitchFamily="34" charset="-122"/>
            </a:endParaRPr>
          </a:p>
        </p:txBody>
      </p:sp>
      <p:sp>
        <p:nvSpPr>
          <p:cNvPr id="35" name="矩形 34"/>
          <p:cNvSpPr/>
          <p:nvPr/>
        </p:nvSpPr>
        <p:spPr>
          <a:xfrm>
            <a:off x="466344" y="937899"/>
            <a:ext cx="8129015" cy="753220"/>
          </a:xfrm>
          <a:prstGeom prst="rect">
            <a:avLst/>
          </a:prstGeom>
        </p:spPr>
        <p:txBody>
          <a:bodyPr wrap="square">
            <a:spAutoFit/>
          </a:bodyPr>
          <a:lstStyle/>
          <a:p>
            <a:pPr marL="285750" indent="-285750">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控制字符 </a:t>
            </a:r>
            <a:r>
              <a:rPr lang="en-US" altLang="zh-CN" b="1" dirty="0">
                <a:latin typeface="微软雅黑" panose="020B0503020204020204" pitchFamily="34" charset="-122"/>
                <a:ea typeface="微软雅黑" panose="020B0503020204020204" pitchFamily="34" charset="-122"/>
              </a:rPr>
              <a:t>SOH (Start Of Header) </a:t>
            </a:r>
            <a:r>
              <a:rPr lang="zh-CN" altLang="en-US" b="1" dirty="0">
                <a:latin typeface="微软雅黑" panose="020B0503020204020204" pitchFamily="34" charset="-122"/>
                <a:ea typeface="微软雅黑" panose="020B0503020204020204" pitchFamily="34" charset="-122"/>
              </a:rPr>
              <a:t>放在一帧的最前面，表示帧的首部开始</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285750" indent="-285750">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控制字符 </a:t>
            </a:r>
            <a:r>
              <a:rPr lang="en-US" altLang="zh-CN" b="1" dirty="0">
                <a:latin typeface="微软雅黑" panose="020B0503020204020204" pitchFamily="34" charset="-122"/>
                <a:ea typeface="微软雅黑" panose="020B0503020204020204" pitchFamily="34" charset="-122"/>
              </a:rPr>
              <a:t>EOT (End Of Transmission</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放</a:t>
            </a:r>
            <a:r>
              <a:rPr lang="zh-CN" altLang="en-US" b="1" dirty="0">
                <a:latin typeface="微软雅黑" panose="020B0503020204020204" pitchFamily="34" charset="-122"/>
                <a:ea typeface="微软雅黑" panose="020B0503020204020204" pitchFamily="34" charset="-122"/>
              </a:rPr>
              <a:t>在一帧</a:t>
            </a:r>
            <a:r>
              <a:rPr lang="zh-CN" altLang="en-US" b="1" dirty="0" smtClean="0">
                <a:latin typeface="微软雅黑" panose="020B0503020204020204" pitchFamily="34" charset="-122"/>
                <a:ea typeface="微软雅黑" panose="020B0503020204020204" pitchFamily="34" charset="-122"/>
              </a:rPr>
              <a:t>的末尾，</a:t>
            </a:r>
            <a:r>
              <a:rPr lang="zh-CN" altLang="en-US" b="1" dirty="0">
                <a:latin typeface="微软雅黑" panose="020B0503020204020204" pitchFamily="34" charset="-122"/>
                <a:ea typeface="微软雅黑" panose="020B0503020204020204" pitchFamily="34" charset="-122"/>
              </a:rPr>
              <a:t>表示帧的结束</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1535403" y="1953047"/>
            <a:ext cx="5679709" cy="1992168"/>
            <a:chOff x="354977" y="3827294"/>
            <a:chExt cx="9217800" cy="3233156"/>
          </a:xfrm>
        </p:grpSpPr>
        <p:sp>
          <p:nvSpPr>
            <p:cNvPr id="37" name="Rectangle 5"/>
            <p:cNvSpPr>
              <a:spLocks noChangeArrowheads="1"/>
            </p:cNvSpPr>
            <p:nvPr/>
          </p:nvSpPr>
          <p:spPr bwMode="auto">
            <a:xfrm>
              <a:off x="1571890" y="4590232"/>
              <a:ext cx="7071783" cy="549275"/>
            </a:xfrm>
            <a:prstGeom prst="rect">
              <a:avLst/>
            </a:prstGeom>
            <a:solidFill>
              <a:srgbClr val="00FFFF"/>
            </a:solidFill>
            <a:ln w="12700">
              <a:solidFill>
                <a:schemeClr val="tx1"/>
              </a:solidFill>
              <a:miter lim="800000"/>
            </a:ln>
            <a:effectLst/>
          </p:spPr>
          <p:txBody>
            <a:bodyPr wrap="none" anchor="ctr"/>
            <a:lstStyle/>
            <a:p>
              <a:pPr algn="ctr"/>
              <a:r>
                <a:rPr kumimoji="1" lang="zh-CN" altLang="en-US" sz="1400" b="1" dirty="0">
                  <a:solidFill>
                    <a:srgbClr val="000099"/>
                  </a:solidFill>
                  <a:latin typeface="微软雅黑" panose="020B0503020204020204" pitchFamily="34" charset="-122"/>
                  <a:ea typeface="微软雅黑" panose="020B0503020204020204" pitchFamily="34" charset="-122"/>
                </a:rPr>
                <a:t>装在帧中的数据部分</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38" name="Line 6"/>
            <p:cNvSpPr>
              <a:spLocks noChangeShapeType="1"/>
            </p:cNvSpPr>
            <p:nvPr/>
          </p:nvSpPr>
          <p:spPr bwMode="auto">
            <a:xfrm>
              <a:off x="1035314" y="5506219"/>
              <a:ext cx="814665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9" name="Text Box 7"/>
            <p:cNvSpPr txBox="1">
              <a:spLocks noChangeArrowheads="1"/>
            </p:cNvSpPr>
            <p:nvPr/>
          </p:nvSpPr>
          <p:spPr bwMode="auto">
            <a:xfrm>
              <a:off x="4863394" y="5451146"/>
              <a:ext cx="632703" cy="5494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帧</a:t>
              </a:r>
              <a:endParaRPr kumimoji="1" lang="zh-CN" altLang="en-US" sz="1600" b="1" dirty="0">
                <a:solidFill>
                  <a:srgbClr val="CC00CC"/>
                </a:solidFill>
                <a:latin typeface="微软雅黑" panose="020B0503020204020204" pitchFamily="34" charset="-122"/>
                <a:ea typeface="微软雅黑" panose="020B0503020204020204" pitchFamily="34" charset="-122"/>
              </a:endParaRPr>
            </a:p>
          </p:txBody>
        </p:sp>
        <p:sp>
          <p:nvSpPr>
            <p:cNvPr id="40" name="Line 8"/>
            <p:cNvSpPr>
              <a:spLocks noChangeShapeType="1"/>
            </p:cNvSpPr>
            <p:nvPr/>
          </p:nvSpPr>
          <p:spPr bwMode="auto">
            <a:xfrm>
              <a:off x="1303602" y="4225107"/>
              <a:ext cx="0" cy="365125"/>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 name="Text Box 9"/>
            <p:cNvSpPr txBox="1">
              <a:spLocks noChangeArrowheads="1"/>
            </p:cNvSpPr>
            <p:nvPr/>
          </p:nvSpPr>
          <p:spPr bwMode="auto">
            <a:xfrm>
              <a:off x="731065"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帧开始符</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2" name="Text Box 10"/>
            <p:cNvSpPr txBox="1">
              <a:spLocks noChangeArrowheads="1"/>
            </p:cNvSpPr>
            <p:nvPr/>
          </p:nvSpPr>
          <p:spPr bwMode="auto">
            <a:xfrm>
              <a:off x="8274073"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帧结束符</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3" name="Line 11"/>
            <p:cNvSpPr>
              <a:spLocks noChangeShapeType="1"/>
            </p:cNvSpPr>
            <p:nvPr/>
          </p:nvSpPr>
          <p:spPr bwMode="auto">
            <a:xfrm>
              <a:off x="8913681" y="4225107"/>
              <a:ext cx="0" cy="365125"/>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 name="Line 12"/>
            <p:cNvSpPr>
              <a:spLocks noChangeShapeType="1"/>
            </p:cNvSpPr>
            <p:nvPr/>
          </p:nvSpPr>
          <p:spPr bwMode="auto">
            <a:xfrm flipV="1">
              <a:off x="1035315" y="5139507"/>
              <a:ext cx="0" cy="549275"/>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5" name="Text Box 13"/>
            <p:cNvSpPr txBox="1">
              <a:spLocks noChangeArrowheads="1"/>
            </p:cNvSpPr>
            <p:nvPr/>
          </p:nvSpPr>
          <p:spPr bwMode="auto">
            <a:xfrm>
              <a:off x="354977" y="5631629"/>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发送在前</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6" name="Rectangle 14"/>
            <p:cNvSpPr>
              <a:spLocks noChangeArrowheads="1"/>
            </p:cNvSpPr>
            <p:nvPr/>
          </p:nvSpPr>
          <p:spPr bwMode="auto">
            <a:xfrm>
              <a:off x="8451174" y="4590232"/>
              <a:ext cx="706717" cy="549276"/>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47" name="矩形 46"/>
            <p:cNvSpPr/>
            <p:nvPr/>
          </p:nvSpPr>
          <p:spPr>
            <a:xfrm>
              <a:off x="2111691" y="6461049"/>
              <a:ext cx="5865647" cy="599401"/>
            </a:xfrm>
            <a:prstGeom prst="rect">
              <a:avLst/>
            </a:prstGeom>
          </p:spPr>
          <p:txBody>
            <a:bodyPr wrap="square">
              <a:spAutoFit/>
            </a:bodyPr>
            <a:lstStyle/>
            <a:p>
              <a:pPr algn="ctr"/>
              <a:r>
                <a:rPr lang="zh-CN" altLang="zh-CN" b="1" dirty="0">
                  <a:latin typeface="微软雅黑" panose="020B0503020204020204" pitchFamily="34" charset="-122"/>
                  <a:ea typeface="微软雅黑" panose="020B0503020204020204" pitchFamily="34" charset="-122"/>
                </a:rPr>
                <a:t>用控制字符进行帧定</a:t>
              </a:r>
              <a:r>
                <a:rPr lang="zh-CN" altLang="zh-CN" b="1" dirty="0" smtClean="0">
                  <a:latin typeface="微软雅黑" panose="020B0503020204020204" pitchFamily="34" charset="-122"/>
                  <a:ea typeface="微软雅黑" panose="020B0503020204020204" pitchFamily="34" charset="-122"/>
                </a:rPr>
                <a:t>界的方法举例</a:t>
              </a:r>
              <a:endParaRPr lang="zh-CN" altLang="en-US" b="1" dirty="0">
                <a:latin typeface="微软雅黑" panose="020B0503020204020204" pitchFamily="34" charset="-122"/>
                <a:ea typeface="微软雅黑" panose="020B0503020204020204" pitchFamily="34" charset="-122"/>
              </a:endParaRPr>
            </a:p>
          </p:txBody>
        </p:sp>
        <p:sp>
          <p:nvSpPr>
            <p:cNvPr id="36" name="Rectangle 4"/>
            <p:cNvSpPr>
              <a:spLocks noChangeArrowheads="1"/>
            </p:cNvSpPr>
            <p:nvPr/>
          </p:nvSpPr>
          <p:spPr bwMode="auto">
            <a:xfrm>
              <a:off x="1035313" y="4590232"/>
              <a:ext cx="701616" cy="549276"/>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SOH</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466344" y="1822837"/>
            <a:ext cx="8129015" cy="23058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6"/>
          <p:cNvSpPr>
            <a:spLocks noChangeArrowheads="1"/>
          </p:cNvSpPr>
          <p:nvPr/>
        </p:nvSpPr>
        <p:spPr bwMode="auto">
          <a:xfrm>
            <a:off x="466345" y="959600"/>
            <a:ext cx="8129014"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问题：</a:t>
            </a:r>
            <a:r>
              <a:rPr lang="zh-CN" altLang="en-US" sz="2000" b="1" dirty="0" smtClean="0">
                <a:latin typeface="微软雅黑" panose="020B0503020204020204" pitchFamily="34" charset="-122"/>
                <a:ea typeface="微软雅黑" panose="020B0503020204020204" pitchFamily="34" charset="-122"/>
              </a:rPr>
              <a:t>如果</a:t>
            </a:r>
            <a:r>
              <a:rPr lang="zh-CN" altLang="en-US" sz="2000" b="1" dirty="0">
                <a:latin typeface="微软雅黑" panose="020B0503020204020204" pitchFamily="34" charset="-122"/>
                <a:ea typeface="微软雅黑" panose="020B0503020204020204" pitchFamily="34" charset="-122"/>
              </a:rPr>
              <a:t>数据中的某个字节的二进制代码恰好和 </a:t>
            </a:r>
            <a:r>
              <a:rPr lang="en-US" altLang="zh-CN" sz="2000" b="1" dirty="0">
                <a:latin typeface="微软雅黑" panose="020B0503020204020204" pitchFamily="34" charset="-122"/>
                <a:ea typeface="微软雅黑" panose="020B0503020204020204" pitchFamily="34" charset="-122"/>
              </a:rPr>
              <a:t>SOH </a:t>
            </a:r>
            <a:r>
              <a:rPr lang="zh-CN" altLang="en-US" sz="2000" b="1" dirty="0">
                <a:latin typeface="微软雅黑" panose="020B0503020204020204" pitchFamily="34" charset="-122"/>
                <a:ea typeface="微软雅黑" panose="020B0503020204020204" pitchFamily="34" charset="-122"/>
              </a:rPr>
              <a:t>或 </a:t>
            </a:r>
            <a:r>
              <a:rPr lang="en-US" altLang="zh-CN" sz="2000" b="1" dirty="0">
                <a:latin typeface="微软雅黑" panose="020B0503020204020204" pitchFamily="34" charset="-122"/>
                <a:ea typeface="微软雅黑" panose="020B0503020204020204" pitchFamily="34" charset="-122"/>
              </a:rPr>
              <a:t>EOT </a:t>
            </a:r>
            <a:r>
              <a:rPr lang="zh-CN" altLang="en-US" sz="2000" b="1" dirty="0">
                <a:latin typeface="微软雅黑" panose="020B0503020204020204" pitchFamily="34" charset="-122"/>
                <a:ea typeface="微软雅黑" panose="020B0503020204020204" pitchFamily="34" charset="-122"/>
              </a:rPr>
              <a:t>一样，数据链路层就会</a:t>
            </a:r>
            <a:r>
              <a:rPr lang="zh-CN" altLang="en-US" sz="2000" b="1" dirty="0">
                <a:solidFill>
                  <a:srgbClr val="0000FF"/>
                </a:solidFill>
                <a:latin typeface="微软雅黑" panose="020B0503020204020204" pitchFamily="34" charset="-122"/>
                <a:ea typeface="微软雅黑" panose="020B0503020204020204" pitchFamily="34" charset="-122"/>
              </a:rPr>
              <a:t>错误</a:t>
            </a:r>
            <a:r>
              <a:rPr lang="zh-CN" altLang="en-US" sz="2000" b="1" dirty="0">
                <a:latin typeface="微软雅黑" panose="020B0503020204020204" pitchFamily="34" charset="-122"/>
                <a:ea typeface="微软雅黑" panose="020B0503020204020204" pitchFamily="34" charset="-122"/>
              </a:rPr>
              <a:t>地“找到帧的边界</a:t>
            </a:r>
            <a:r>
              <a:rPr lang="zh-CN" altLang="en-US" sz="2000" b="1" dirty="0" smtClean="0">
                <a:latin typeface="微软雅黑" panose="020B0503020204020204" pitchFamily="34" charset="-122"/>
                <a:ea typeface="微软雅黑" panose="020B0503020204020204" pitchFamily="34" charset="-122"/>
              </a:rPr>
              <a:t>”，导致错误。</a:t>
            </a:r>
            <a:endParaRPr lang="zh-CN" altLang="en-US" sz="2000" b="1" dirty="0">
              <a:latin typeface="微软雅黑" panose="020B0503020204020204" pitchFamily="34" charset="-122"/>
              <a:ea typeface="微软雅黑" panose="020B0503020204020204" pitchFamily="34" charset="-122"/>
            </a:endParaRPr>
          </a:p>
        </p:txBody>
      </p:sp>
      <p:sp>
        <p:nvSpPr>
          <p:cNvPr id="11" name="AutoShape 5"/>
          <p:cNvSpPr>
            <a:spLocks noChangeArrowheads="1"/>
          </p:cNvSpPr>
          <p:nvPr/>
        </p:nvSpPr>
        <p:spPr bwMode="auto">
          <a:xfrm>
            <a:off x="466345" y="61987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6"/>
          <p:cNvSpPr>
            <a:spLocks noChangeArrowheads="1"/>
          </p:cNvSpPr>
          <p:nvPr/>
        </p:nvSpPr>
        <p:spPr bwMode="auto">
          <a:xfrm>
            <a:off x="3768616" y="58666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透明传输</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3" name="矩形 32"/>
          <p:cNvSpPr/>
          <p:nvPr/>
        </p:nvSpPr>
        <p:spPr>
          <a:xfrm>
            <a:off x="2196567" y="4146460"/>
            <a:ext cx="4711637"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数据部分恰好出现与 </a:t>
            </a:r>
            <a:r>
              <a:rPr lang="en-US" altLang="zh-CN" b="1" dirty="0">
                <a:latin typeface="微软雅黑" panose="020B0503020204020204" pitchFamily="34" charset="-122"/>
                <a:ea typeface="微软雅黑" panose="020B0503020204020204" pitchFamily="34" charset="-122"/>
              </a:rPr>
              <a:t>EOT </a:t>
            </a:r>
            <a:r>
              <a:rPr lang="zh-CN" altLang="en-US" b="1" dirty="0">
                <a:latin typeface="微软雅黑" panose="020B0503020204020204" pitchFamily="34" charset="-122"/>
                <a:ea typeface="微软雅黑" panose="020B0503020204020204" pitchFamily="34" charset="-122"/>
              </a:rPr>
              <a:t>一样的代码</a:t>
            </a:r>
            <a:endParaRPr lang="zh-CN" altLang="en-US" b="1" dirty="0">
              <a:latin typeface="微软雅黑" panose="020B0503020204020204" pitchFamily="34" charset="-122"/>
              <a:ea typeface="微软雅黑" panose="020B0503020204020204" pitchFamily="34" charset="-122"/>
            </a:endParaRPr>
          </a:p>
        </p:txBody>
      </p:sp>
      <p:grpSp>
        <p:nvGrpSpPr>
          <p:cNvPr id="68" name="组合 67"/>
          <p:cNvGrpSpPr/>
          <p:nvPr/>
        </p:nvGrpSpPr>
        <p:grpSpPr>
          <a:xfrm>
            <a:off x="1336966" y="2000405"/>
            <a:ext cx="6338912" cy="1969740"/>
            <a:chOff x="1200781" y="1948723"/>
            <a:chExt cx="6338912" cy="1969740"/>
          </a:xfrm>
        </p:grpSpPr>
        <p:sp>
          <p:nvSpPr>
            <p:cNvPr id="34" name="Line 22"/>
            <p:cNvSpPr>
              <a:spLocks noChangeShapeType="1"/>
            </p:cNvSpPr>
            <p:nvPr/>
          </p:nvSpPr>
          <p:spPr bwMode="auto">
            <a:xfrm rot="16200000" flipV="1">
              <a:off x="1877093" y="2684713"/>
              <a:ext cx="9137" cy="737981"/>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Rectangle 4"/>
            <p:cNvSpPr>
              <a:spLocks noChangeArrowheads="1"/>
            </p:cNvSpPr>
            <p:nvPr/>
          </p:nvSpPr>
          <p:spPr bwMode="auto">
            <a:xfrm>
              <a:off x="2049384" y="2844060"/>
              <a:ext cx="400335" cy="390860"/>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36" name="Rectangle 5"/>
            <p:cNvSpPr>
              <a:spLocks noChangeArrowheads="1"/>
            </p:cNvSpPr>
            <p:nvPr/>
          </p:nvSpPr>
          <p:spPr bwMode="auto">
            <a:xfrm>
              <a:off x="2439821" y="2844060"/>
              <a:ext cx="4813919" cy="390860"/>
            </a:xfrm>
            <a:prstGeom prst="rect">
              <a:avLst/>
            </a:prstGeom>
            <a:solidFill>
              <a:srgbClr val="00FFFF"/>
            </a:solidFill>
            <a:ln w="12700">
              <a:solidFill>
                <a:schemeClr val="tx1"/>
              </a:solidFill>
              <a:miter lim="800000"/>
            </a:ln>
            <a:effectLst/>
          </p:spPr>
          <p:txBody>
            <a:bodyPr wrap="none" anchor="ctr"/>
            <a:lstStyle/>
            <a:p>
              <a:pPr algn="ctr"/>
              <a:endParaRPr kumimoji="1"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Rectangle 6"/>
            <p:cNvSpPr>
              <a:spLocks noChangeArrowheads="1"/>
            </p:cNvSpPr>
            <p:nvPr/>
          </p:nvSpPr>
          <p:spPr bwMode="auto">
            <a:xfrm>
              <a:off x="3573737" y="2844060"/>
              <a:ext cx="362941" cy="390860"/>
            </a:xfrm>
            <a:prstGeom prst="rect">
              <a:avLst/>
            </a:prstGeom>
            <a:solidFill>
              <a:srgbClr val="CC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38" name="Line 7"/>
            <p:cNvSpPr>
              <a:spLocks noChangeShapeType="1"/>
            </p:cNvSpPr>
            <p:nvPr/>
          </p:nvSpPr>
          <p:spPr bwMode="auto">
            <a:xfrm>
              <a:off x="3592434" y="2184168"/>
              <a:ext cx="162773" cy="659893"/>
            </a:xfrm>
            <a:prstGeom prst="line">
              <a:avLst/>
            </a:prstGeom>
            <a:noFill/>
            <a:ln w="127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9" name="Text Box 8"/>
            <p:cNvSpPr txBox="1">
              <a:spLocks noChangeArrowheads="1"/>
            </p:cNvSpPr>
            <p:nvPr/>
          </p:nvSpPr>
          <p:spPr bwMode="auto">
            <a:xfrm>
              <a:off x="2944024" y="1948723"/>
              <a:ext cx="12616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出现了“</a:t>
              </a:r>
              <a:r>
                <a:rPr kumimoji="1" lang="en-US" altLang="zh-CN" sz="1200" b="1" dirty="0">
                  <a:solidFill>
                    <a:srgbClr val="0000FF"/>
                  </a:solidFill>
                  <a:latin typeface="微软雅黑" panose="020B0503020204020204" pitchFamily="34" charset="-122"/>
                  <a:ea typeface="微软雅黑" panose="020B0503020204020204" pitchFamily="34" charset="-122"/>
                </a:rPr>
                <a:t>EOT”</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40" name="AutoShape 9"/>
            <p:cNvSpPr/>
            <p:nvPr/>
          </p:nvSpPr>
          <p:spPr bwMode="auto">
            <a:xfrm rot="16200000">
              <a:off x="5642416" y="1599571"/>
              <a:ext cx="209135" cy="3585418"/>
            </a:xfrm>
            <a:prstGeom prst="leftBrace">
              <a:avLst>
                <a:gd name="adj1" fmla="val 131877"/>
                <a:gd name="adj2" fmla="val 50000"/>
              </a:avLst>
            </a:prstGeom>
            <a:noFill/>
            <a:ln w="12700">
              <a:solidFill>
                <a:srgbClr val="CC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1" name="Text Box 10"/>
            <p:cNvSpPr txBox="1">
              <a:spLocks noChangeArrowheads="1"/>
            </p:cNvSpPr>
            <p:nvPr/>
          </p:nvSpPr>
          <p:spPr bwMode="auto">
            <a:xfrm>
              <a:off x="4740694" y="3473829"/>
              <a:ext cx="20313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anose="020B0503020204020204" pitchFamily="34" charset="-122"/>
                  <a:ea typeface="微软雅黑" panose="020B0503020204020204" pitchFamily="34" charset="-122"/>
                </a:rPr>
                <a:t>被接收端当作无效帧而丢弃</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42" name="AutoShape 11"/>
            <p:cNvSpPr/>
            <p:nvPr/>
          </p:nvSpPr>
          <p:spPr bwMode="auto">
            <a:xfrm rot="16200000">
              <a:off x="2893920" y="2441991"/>
              <a:ext cx="194922" cy="1861998"/>
            </a:xfrm>
            <a:prstGeom prst="leftBrace">
              <a:avLst>
                <a:gd name="adj1" fmla="val 73481"/>
                <a:gd name="adj2" fmla="val 50000"/>
              </a:avLst>
            </a:prstGeom>
            <a:noFill/>
            <a:ln w="12700">
              <a:solidFill>
                <a:srgbClr val="C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3" name="Text Box 12"/>
            <p:cNvSpPr txBox="1">
              <a:spLocks noChangeArrowheads="1"/>
            </p:cNvSpPr>
            <p:nvPr/>
          </p:nvSpPr>
          <p:spPr bwMode="auto">
            <a:xfrm>
              <a:off x="2373087" y="3456798"/>
              <a:ext cx="1261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00000"/>
                  </a:solidFill>
                  <a:latin typeface="微软雅黑" panose="020B0503020204020204" pitchFamily="34" charset="-122"/>
                  <a:ea typeface="微软雅黑" panose="020B0503020204020204" pitchFamily="34" charset="-122"/>
                </a:rPr>
                <a:t>被接收端</a:t>
              </a:r>
              <a:endParaRPr kumimoji="1" lang="zh-CN" altLang="en-US" sz="1200" b="1" dirty="0">
                <a:solidFill>
                  <a:srgbClr val="C00000"/>
                </a:solidFill>
                <a:latin typeface="微软雅黑" panose="020B0503020204020204" pitchFamily="34" charset="-122"/>
                <a:ea typeface="微软雅黑" panose="020B0503020204020204" pitchFamily="34" charset="-122"/>
              </a:endParaRPr>
            </a:p>
            <a:p>
              <a:pPr algn="ctr"/>
              <a:r>
                <a:rPr kumimoji="1" lang="zh-CN" altLang="en-US" sz="1200" b="1" dirty="0">
                  <a:solidFill>
                    <a:srgbClr val="C00000"/>
                  </a:solidFill>
                  <a:latin typeface="微软雅黑" panose="020B0503020204020204" pitchFamily="34" charset="-122"/>
                  <a:ea typeface="微软雅黑" panose="020B0503020204020204" pitchFamily="34" charset="-122"/>
                </a:rPr>
                <a:t>误认为是一个帧</a:t>
              </a:r>
              <a:endParaRPr kumimoji="1" lang="zh-CN" altLang="en-US" sz="1200" b="1" dirty="0">
                <a:solidFill>
                  <a:srgbClr val="C00000"/>
                </a:solidFill>
                <a:latin typeface="微软雅黑" panose="020B0503020204020204" pitchFamily="34" charset="-122"/>
                <a:ea typeface="微软雅黑" panose="020B0503020204020204" pitchFamily="34" charset="-122"/>
              </a:endParaRPr>
            </a:p>
          </p:txBody>
        </p:sp>
        <p:sp>
          <p:nvSpPr>
            <p:cNvPr id="44" name="Line 13"/>
            <p:cNvSpPr>
              <a:spLocks noChangeShapeType="1"/>
            </p:cNvSpPr>
            <p:nvPr/>
          </p:nvSpPr>
          <p:spPr bwMode="auto">
            <a:xfrm>
              <a:off x="2449719" y="2676549"/>
              <a:ext cx="469073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Text Box 14"/>
            <p:cNvSpPr txBox="1">
              <a:spLocks noChangeArrowheads="1"/>
            </p:cNvSpPr>
            <p:nvPr/>
          </p:nvSpPr>
          <p:spPr bwMode="auto">
            <a:xfrm>
              <a:off x="4417525" y="243269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数据部分</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6" name="Rectangle 15"/>
            <p:cNvSpPr>
              <a:spLocks noChangeArrowheads="1"/>
            </p:cNvSpPr>
            <p:nvPr/>
          </p:nvSpPr>
          <p:spPr bwMode="auto">
            <a:xfrm>
              <a:off x="7140458" y="2844060"/>
              <a:ext cx="399235" cy="390860"/>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47" name="Line 16"/>
            <p:cNvSpPr>
              <a:spLocks noChangeShapeType="1"/>
            </p:cNvSpPr>
            <p:nvPr/>
          </p:nvSpPr>
          <p:spPr bwMode="auto">
            <a:xfrm>
              <a:off x="2049384" y="2367923"/>
              <a:ext cx="549030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8" name="Text Box 17"/>
            <p:cNvSpPr txBox="1">
              <a:spLocks noChangeArrowheads="1"/>
            </p:cNvSpPr>
            <p:nvPr/>
          </p:nvSpPr>
          <p:spPr bwMode="auto">
            <a:xfrm>
              <a:off x="4161817" y="211086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完整的帧</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9" name="Line 18"/>
            <p:cNvSpPr>
              <a:spLocks noChangeShapeType="1"/>
            </p:cNvSpPr>
            <p:nvPr/>
          </p:nvSpPr>
          <p:spPr bwMode="auto">
            <a:xfrm>
              <a:off x="2049384" y="2305994"/>
              <a:ext cx="0" cy="4923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Line 19"/>
            <p:cNvSpPr>
              <a:spLocks noChangeShapeType="1"/>
            </p:cNvSpPr>
            <p:nvPr/>
          </p:nvSpPr>
          <p:spPr bwMode="auto">
            <a:xfrm>
              <a:off x="7539693" y="2305994"/>
              <a:ext cx="0" cy="4923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Line 20"/>
            <p:cNvSpPr>
              <a:spLocks noChangeShapeType="1"/>
            </p:cNvSpPr>
            <p:nvPr/>
          </p:nvSpPr>
          <p:spPr bwMode="auto">
            <a:xfrm>
              <a:off x="2449719" y="2552693"/>
              <a:ext cx="0" cy="24568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Line 21"/>
            <p:cNvSpPr>
              <a:spLocks noChangeShapeType="1"/>
            </p:cNvSpPr>
            <p:nvPr/>
          </p:nvSpPr>
          <p:spPr bwMode="auto">
            <a:xfrm>
              <a:off x="7140458" y="2552693"/>
              <a:ext cx="0" cy="24568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3" name="Text Box 23"/>
            <p:cNvSpPr txBox="1">
              <a:spLocks noChangeArrowheads="1"/>
            </p:cNvSpPr>
            <p:nvPr/>
          </p:nvSpPr>
          <p:spPr bwMode="auto">
            <a:xfrm>
              <a:off x="1200781" y="2715822"/>
              <a:ext cx="91295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0000FF"/>
                  </a:solidFill>
                  <a:latin typeface="微软雅黑" panose="020B0503020204020204" pitchFamily="34" charset="-122"/>
                  <a:ea typeface="微软雅黑" panose="020B0503020204020204" pitchFamily="34" charset="-122"/>
                </a:rPr>
                <a:t>发送在</a:t>
              </a:r>
              <a:r>
                <a:rPr kumimoji="1" lang="zh-CN" altLang="en-US" sz="1200" b="1" dirty="0">
                  <a:solidFill>
                    <a:srgbClr val="0000FF"/>
                  </a:solidFill>
                  <a:latin typeface="微软雅黑" panose="020B0503020204020204" pitchFamily="34" charset="-122"/>
                  <a:ea typeface="微软雅黑" panose="020B0503020204020204" pitchFamily="34" charset="-122"/>
                </a:rPr>
                <a:t>前</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466344" y="626277"/>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矩形 12"/>
          <p:cNvSpPr/>
          <p:nvPr/>
        </p:nvSpPr>
        <p:spPr>
          <a:xfrm>
            <a:off x="616085" y="574893"/>
            <a:ext cx="697627"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透明</a:t>
            </a:r>
            <a:endParaRPr lang="zh-CN" altLang="en-US" sz="2000" b="1" dirty="0">
              <a:latin typeface="微软雅黑" panose="020B0503020204020204" pitchFamily="34" charset="-122"/>
              <a:ea typeface="微软雅黑" panose="020B0503020204020204" pitchFamily="34" charset="-122"/>
            </a:endParaRPr>
          </a:p>
        </p:txBody>
      </p:sp>
      <p:sp>
        <p:nvSpPr>
          <p:cNvPr id="14" name="矩形 13"/>
          <p:cNvSpPr/>
          <p:nvPr/>
        </p:nvSpPr>
        <p:spPr>
          <a:xfrm>
            <a:off x="466344" y="944177"/>
            <a:ext cx="8129015" cy="47077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指</a:t>
            </a:r>
            <a:r>
              <a:rPr lang="zh-CN" altLang="en-US" sz="2000" b="1" dirty="0" smtClean="0">
                <a:latin typeface="微软雅黑" panose="020B0503020204020204" pitchFamily="34" charset="-122"/>
                <a:ea typeface="微软雅黑" panose="020B0503020204020204" pitchFamily="34" charset="-122"/>
              </a:rPr>
              <a:t>某</a:t>
            </a:r>
            <a:r>
              <a:rPr lang="zh-CN" altLang="en-US" sz="2000" b="1" dirty="0">
                <a:latin typeface="微软雅黑" panose="020B0503020204020204" pitchFamily="34" charset="-122"/>
                <a:ea typeface="微软雅黑" panose="020B0503020204020204" pitchFamily="34" charset="-122"/>
              </a:rPr>
              <a:t>一个实际存在的事物看起来却好像不存在一样</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
        <p:nvSpPr>
          <p:cNvPr id="6" name="对角圆角矩形 5"/>
          <p:cNvSpPr/>
          <p:nvPr/>
        </p:nvSpPr>
        <p:spPr>
          <a:xfrm>
            <a:off x="502921" y="1564625"/>
            <a:ext cx="8129015" cy="127001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68512" y="1762185"/>
            <a:ext cx="7597832" cy="861774"/>
          </a:xfrm>
          <a:prstGeom prst="rect">
            <a:avLst/>
          </a:prstGeom>
        </p:spPr>
        <p:txBody>
          <a:bodyPr wrap="square">
            <a:spAutoFit/>
          </a:bodyPr>
          <a:lstStyle/>
          <a:p>
            <a:pPr>
              <a:lnSpc>
                <a:spcPts val="3000"/>
              </a:lnSpc>
              <a:spcBef>
                <a:spcPts val="600"/>
              </a:spcBef>
            </a:pPr>
            <a:r>
              <a:rPr lang="zh-CN" altLang="en-US"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在数据链路层透明传送数据”</a:t>
            </a:r>
            <a:r>
              <a:rPr lang="zh-CN" altLang="en-US" sz="2000" b="1" dirty="0" smtClean="0">
                <a:solidFill>
                  <a:schemeClr val="bg1"/>
                </a:solidFill>
                <a:latin typeface="微软雅黑" panose="020B0503020204020204" pitchFamily="34" charset="-122"/>
                <a:ea typeface="微软雅黑" panose="020B0503020204020204" pitchFamily="34" charset="-122"/>
              </a:rPr>
              <a:t>表示：无论</a:t>
            </a:r>
            <a:r>
              <a:rPr lang="zh-CN" altLang="en-US" sz="2000" b="1" dirty="0">
                <a:solidFill>
                  <a:schemeClr val="bg1"/>
                </a:solidFill>
                <a:latin typeface="微软雅黑" panose="020B0503020204020204" pitchFamily="34" charset="-122"/>
                <a:ea typeface="微软雅黑" panose="020B0503020204020204" pitchFamily="34" charset="-122"/>
              </a:rPr>
              <a:t>发送什么样的比特组合的数据，这些数据都能够按照原样</a:t>
            </a:r>
            <a:r>
              <a:rPr lang="zh-CN" altLang="en-US" sz="2000" b="1" dirty="0">
                <a:solidFill>
                  <a:srgbClr val="FFFF00"/>
                </a:solidFill>
                <a:latin typeface="微软雅黑" panose="020B0503020204020204" pitchFamily="34" charset="-122"/>
                <a:ea typeface="微软雅黑" panose="020B0503020204020204" pitchFamily="34" charset="-122"/>
              </a:rPr>
              <a:t>没有差错</a:t>
            </a:r>
            <a:r>
              <a:rPr lang="zh-CN" altLang="en-US" sz="2000" b="1" dirty="0">
                <a:solidFill>
                  <a:schemeClr val="bg1"/>
                </a:solidFill>
                <a:latin typeface="微软雅黑" panose="020B0503020204020204" pitchFamily="34" charset="-122"/>
                <a:ea typeface="微软雅黑" panose="020B0503020204020204" pitchFamily="34" charset="-122"/>
              </a:rPr>
              <a:t>地通过这个数据链路层</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2808"/>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0568"/>
            <a:ext cx="6340197"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用“字节填充”或“字符填充”法</a:t>
            </a:r>
            <a:r>
              <a:rPr lang="zh-CN" altLang="en-US" sz="2000" b="1" dirty="0">
                <a:latin typeface="微软雅黑" panose="020B0503020204020204" pitchFamily="34" charset="-122"/>
                <a:ea typeface="微软雅黑" panose="020B0503020204020204" pitchFamily="34" charset="-122"/>
              </a:rPr>
              <a:t>解决透明传输的</a:t>
            </a:r>
            <a:r>
              <a:rPr lang="zh-CN" altLang="en-US" sz="2000" b="1" dirty="0" smtClean="0">
                <a:latin typeface="微软雅黑" panose="020B0503020204020204" pitchFamily="34" charset="-122"/>
                <a:ea typeface="微软雅黑" panose="020B0503020204020204" pitchFamily="34" charset="-122"/>
              </a:rPr>
              <a:t>问题</a:t>
            </a:r>
            <a:endParaRPr lang="zh-CN" altLang="en-US" sz="2000" b="1" dirty="0">
              <a:latin typeface="微软雅黑" panose="020B0503020204020204" pitchFamily="34" charset="-122"/>
              <a:ea typeface="微软雅黑" panose="020B0503020204020204" pitchFamily="34" charset="-122"/>
            </a:endParaRPr>
          </a:p>
        </p:txBody>
      </p:sp>
      <p:sp>
        <p:nvSpPr>
          <p:cNvPr id="7" name="圆角矩形 6"/>
          <p:cNvSpPr/>
          <p:nvPr/>
        </p:nvSpPr>
        <p:spPr>
          <a:xfrm>
            <a:off x="466344" y="1019579"/>
            <a:ext cx="8129015" cy="29483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682176" y="2043478"/>
            <a:ext cx="7587311" cy="1688610"/>
            <a:chOff x="682176" y="2351964"/>
            <a:chExt cx="7587311" cy="1688610"/>
          </a:xfrm>
        </p:grpSpPr>
        <p:sp>
          <p:nvSpPr>
            <p:cNvPr id="8" name="Rectangle 4"/>
            <p:cNvSpPr>
              <a:spLocks noChangeArrowheads="1"/>
            </p:cNvSpPr>
            <p:nvPr/>
          </p:nvSpPr>
          <p:spPr bwMode="auto">
            <a:xfrm>
              <a:off x="924605" y="311838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9" name="Freeform 5"/>
            <p:cNvSpPr/>
            <p:nvPr/>
          </p:nvSpPr>
          <p:spPr bwMode="auto">
            <a:xfrm>
              <a:off x="603408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0" name="Freeform 6"/>
            <p:cNvSpPr/>
            <p:nvPr/>
          </p:nvSpPr>
          <p:spPr bwMode="auto">
            <a:xfrm>
              <a:off x="494034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1" name="Freeform 7"/>
            <p:cNvSpPr/>
            <p:nvPr/>
          </p:nvSpPr>
          <p:spPr bwMode="auto">
            <a:xfrm>
              <a:off x="367095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2" name="Freeform 8"/>
            <p:cNvSpPr/>
            <p:nvPr/>
          </p:nvSpPr>
          <p:spPr bwMode="auto">
            <a:xfrm>
              <a:off x="226451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 name="Rectangle 15"/>
            <p:cNvSpPr>
              <a:spLocks noChangeArrowheads="1"/>
            </p:cNvSpPr>
            <p:nvPr/>
          </p:nvSpPr>
          <p:spPr bwMode="auto">
            <a:xfrm>
              <a:off x="1307816" y="3118386"/>
              <a:ext cx="6578460"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 name="Rectangle 16"/>
            <p:cNvSpPr>
              <a:spLocks noChangeArrowheads="1"/>
            </p:cNvSpPr>
            <p:nvPr/>
          </p:nvSpPr>
          <p:spPr bwMode="auto">
            <a:xfrm>
              <a:off x="1882633"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0" name="Rectangle 17"/>
            <p:cNvSpPr>
              <a:spLocks noChangeArrowheads="1"/>
            </p:cNvSpPr>
            <p:nvPr/>
          </p:nvSpPr>
          <p:spPr bwMode="auto">
            <a:xfrm>
              <a:off x="2265844" y="3118386"/>
              <a:ext cx="383211" cy="353734"/>
            </a:xfrm>
            <a:prstGeom prst="rect">
              <a:avLst/>
            </a:prstGeom>
            <a:solidFill>
              <a:srgbClr val="CC00CC"/>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1" name="Rectangle 18"/>
            <p:cNvSpPr>
              <a:spLocks noChangeArrowheads="1"/>
            </p:cNvSpPr>
            <p:nvPr/>
          </p:nvSpPr>
          <p:spPr bwMode="auto">
            <a:xfrm>
              <a:off x="3415478"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2" name="Rectangle 19"/>
            <p:cNvSpPr>
              <a:spLocks noChangeArrowheads="1"/>
            </p:cNvSpPr>
            <p:nvPr/>
          </p:nvSpPr>
          <p:spPr bwMode="auto">
            <a:xfrm>
              <a:off x="3798689" y="3118386"/>
              <a:ext cx="383211" cy="353734"/>
            </a:xfrm>
            <a:prstGeom prst="rect">
              <a:avLst/>
            </a:prstGeom>
            <a:solidFill>
              <a:srgbClr val="0070C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3" name="Rectangle 20"/>
            <p:cNvSpPr>
              <a:spLocks noChangeArrowheads="1"/>
            </p:cNvSpPr>
            <p:nvPr/>
          </p:nvSpPr>
          <p:spPr bwMode="auto">
            <a:xfrm>
              <a:off x="5076060"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4" name="Rectangle 21"/>
            <p:cNvSpPr>
              <a:spLocks noChangeArrowheads="1"/>
            </p:cNvSpPr>
            <p:nvPr/>
          </p:nvSpPr>
          <p:spPr bwMode="auto">
            <a:xfrm>
              <a:off x="5459271"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5" name="Rectangle 22"/>
            <p:cNvSpPr>
              <a:spLocks noChangeArrowheads="1"/>
            </p:cNvSpPr>
            <p:nvPr/>
          </p:nvSpPr>
          <p:spPr bwMode="auto">
            <a:xfrm>
              <a:off x="6545036"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6" name="Rectangle 23"/>
            <p:cNvSpPr>
              <a:spLocks noChangeArrowheads="1"/>
            </p:cNvSpPr>
            <p:nvPr/>
          </p:nvSpPr>
          <p:spPr bwMode="auto">
            <a:xfrm>
              <a:off x="6928248" y="3118386"/>
              <a:ext cx="383211" cy="353734"/>
            </a:xfrm>
            <a:prstGeom prst="rect">
              <a:avLst/>
            </a:prstGeom>
            <a:solidFill>
              <a:srgbClr val="0000CC"/>
            </a:solidFill>
            <a:ln w="12700" algn="ctr">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SOH</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7" name="Freeform 24"/>
            <p:cNvSpPr/>
            <p:nvPr/>
          </p:nvSpPr>
          <p:spPr bwMode="auto">
            <a:xfrm>
              <a:off x="226451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8" name="Line 25"/>
            <p:cNvSpPr>
              <a:spLocks noChangeShapeType="1"/>
            </p:cNvSpPr>
            <p:nvPr/>
          </p:nvSpPr>
          <p:spPr bwMode="auto">
            <a:xfrm flipH="1">
              <a:off x="2649055" y="2351964"/>
              <a:ext cx="255474"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9" name="Line 26"/>
            <p:cNvSpPr>
              <a:spLocks noChangeShapeType="1"/>
            </p:cNvSpPr>
            <p:nvPr/>
          </p:nvSpPr>
          <p:spPr bwMode="auto">
            <a:xfrm>
              <a:off x="3670953" y="2351964"/>
              <a:ext cx="119753"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0" name="Line 27"/>
            <p:cNvSpPr>
              <a:spLocks noChangeShapeType="1"/>
            </p:cNvSpPr>
            <p:nvPr/>
          </p:nvSpPr>
          <p:spPr bwMode="auto">
            <a:xfrm>
              <a:off x="4054163" y="2351964"/>
              <a:ext cx="127737"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1" name="Freeform 28"/>
            <p:cNvSpPr/>
            <p:nvPr/>
          </p:nvSpPr>
          <p:spPr bwMode="auto">
            <a:xfrm>
              <a:off x="494832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2" name="Line 29"/>
            <p:cNvSpPr>
              <a:spLocks noChangeShapeType="1"/>
            </p:cNvSpPr>
            <p:nvPr/>
          </p:nvSpPr>
          <p:spPr bwMode="auto">
            <a:xfrm>
              <a:off x="5331534" y="2351964"/>
              <a:ext cx="510948"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3" name="Freeform 30"/>
            <p:cNvSpPr/>
            <p:nvPr/>
          </p:nvSpPr>
          <p:spPr bwMode="auto">
            <a:xfrm>
              <a:off x="603408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4" name="Line 31"/>
            <p:cNvSpPr>
              <a:spLocks noChangeShapeType="1"/>
            </p:cNvSpPr>
            <p:nvPr/>
          </p:nvSpPr>
          <p:spPr bwMode="auto">
            <a:xfrm>
              <a:off x="6417299" y="2351964"/>
              <a:ext cx="894160"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7" name="Line 34"/>
            <p:cNvSpPr>
              <a:spLocks noChangeShapeType="1"/>
            </p:cNvSpPr>
            <p:nvPr/>
          </p:nvSpPr>
          <p:spPr bwMode="auto">
            <a:xfrm>
              <a:off x="1307816" y="3707942"/>
              <a:ext cx="657846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8" name="Rectangle 35"/>
            <p:cNvSpPr>
              <a:spLocks noChangeArrowheads="1"/>
            </p:cNvSpPr>
            <p:nvPr/>
          </p:nvSpPr>
          <p:spPr bwMode="auto">
            <a:xfrm>
              <a:off x="7886276" y="311838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40" name="Text Box 37"/>
            <p:cNvSpPr txBox="1">
              <a:spLocks noChangeArrowheads="1"/>
            </p:cNvSpPr>
            <p:nvPr/>
          </p:nvSpPr>
          <p:spPr bwMode="auto">
            <a:xfrm>
              <a:off x="3140046" y="3693152"/>
              <a:ext cx="2988840"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600" b="1" dirty="0">
                  <a:solidFill>
                    <a:srgbClr val="000099"/>
                  </a:solidFill>
                  <a:latin typeface="微软雅黑" panose="020B0503020204020204" pitchFamily="34" charset="-122"/>
                  <a:ea typeface="微软雅黑" panose="020B0503020204020204" pitchFamily="34" charset="-122"/>
                </a:rPr>
                <a:t>经过字节填充后发送的数据</a:t>
              </a:r>
              <a:endParaRPr kumimoji="1" lang="zh-CN" altLang="en-US" sz="1600" b="1" dirty="0">
                <a:solidFill>
                  <a:srgbClr val="000099"/>
                </a:solidFill>
                <a:latin typeface="微软雅黑" panose="020B0503020204020204" pitchFamily="34" charset="-122"/>
                <a:ea typeface="微软雅黑" panose="020B0503020204020204" pitchFamily="34" charset="-122"/>
              </a:endParaRPr>
            </a:p>
          </p:txBody>
        </p:sp>
        <p:sp>
          <p:nvSpPr>
            <p:cNvPr id="45" name="Line 42"/>
            <p:cNvSpPr>
              <a:spLocks noChangeShapeType="1"/>
            </p:cNvSpPr>
            <p:nvPr/>
          </p:nvSpPr>
          <p:spPr bwMode="auto">
            <a:xfrm flipV="1">
              <a:off x="947225" y="3481946"/>
              <a:ext cx="0" cy="275126"/>
            </a:xfrm>
            <a:prstGeom prst="line">
              <a:avLst/>
            </a:prstGeom>
            <a:noFill/>
            <a:ln w="38100">
              <a:solidFill>
                <a:srgbClr val="FF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6" name="Text Box 43"/>
            <p:cNvSpPr txBox="1">
              <a:spLocks noChangeArrowheads="1"/>
            </p:cNvSpPr>
            <p:nvPr/>
          </p:nvSpPr>
          <p:spPr bwMode="auto">
            <a:xfrm>
              <a:off x="682176" y="3763575"/>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smtClean="0">
                  <a:solidFill>
                    <a:srgbClr val="0000FF"/>
                  </a:solidFill>
                  <a:latin typeface="微软雅黑" panose="020B0503020204020204" pitchFamily="34" charset="-122"/>
                  <a:ea typeface="微软雅黑" panose="020B0503020204020204" pitchFamily="34" charset="-122"/>
                </a:rPr>
                <a:t>发送在</a:t>
              </a:r>
              <a:r>
                <a:rPr kumimoji="1" lang="zh-CN" altLang="en-US" sz="1200" b="1" dirty="0">
                  <a:solidFill>
                    <a:srgbClr val="0000FF"/>
                  </a:solidFill>
                  <a:latin typeface="微软雅黑" panose="020B0503020204020204" pitchFamily="34" charset="-122"/>
                  <a:ea typeface="微软雅黑" panose="020B0503020204020204" pitchFamily="34" charset="-122"/>
                </a:rPr>
                <a:t>前</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1388983" y="1157916"/>
            <a:ext cx="6181143" cy="885562"/>
            <a:chOff x="1388983" y="1466402"/>
            <a:chExt cx="6181143" cy="885562"/>
          </a:xfrm>
        </p:grpSpPr>
        <p:sp>
          <p:nvSpPr>
            <p:cNvPr id="13" name="Rectangle 9"/>
            <p:cNvSpPr>
              <a:spLocks noChangeArrowheads="1"/>
            </p:cNvSpPr>
            <p:nvPr/>
          </p:nvSpPr>
          <p:spPr bwMode="auto">
            <a:xfrm>
              <a:off x="1563290" y="199823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SOH</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4" name="Rectangle 10"/>
            <p:cNvSpPr>
              <a:spLocks noChangeArrowheads="1"/>
            </p:cNvSpPr>
            <p:nvPr/>
          </p:nvSpPr>
          <p:spPr bwMode="auto">
            <a:xfrm>
              <a:off x="1946502" y="1998230"/>
              <a:ext cx="5045615"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 name="Rectangle 11"/>
            <p:cNvSpPr>
              <a:spLocks noChangeArrowheads="1"/>
            </p:cNvSpPr>
            <p:nvPr/>
          </p:nvSpPr>
          <p:spPr bwMode="auto">
            <a:xfrm>
              <a:off x="2521318" y="1998230"/>
              <a:ext cx="383211" cy="353734"/>
            </a:xfrm>
            <a:prstGeom prst="rect">
              <a:avLst/>
            </a:prstGeom>
            <a:solidFill>
              <a:srgbClr val="CC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EOT</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6" name="Rectangle 12"/>
            <p:cNvSpPr>
              <a:spLocks noChangeArrowheads="1"/>
            </p:cNvSpPr>
            <p:nvPr/>
          </p:nvSpPr>
          <p:spPr bwMode="auto">
            <a:xfrm>
              <a:off x="6034088" y="1998230"/>
              <a:ext cx="383211" cy="353734"/>
            </a:xfrm>
            <a:prstGeom prst="rect">
              <a:avLst/>
            </a:prstGeom>
            <a:solidFill>
              <a:srgbClr val="0000CC"/>
            </a:solidFill>
            <a:ln w="12700" algn="ctr">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17" name="Rectangle 14"/>
            <p:cNvSpPr>
              <a:spLocks noChangeArrowheads="1"/>
            </p:cNvSpPr>
            <p:nvPr/>
          </p:nvSpPr>
          <p:spPr bwMode="auto">
            <a:xfrm>
              <a:off x="4948323" y="1998230"/>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ESC</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35" name="Line 32"/>
            <p:cNvSpPr>
              <a:spLocks noChangeShapeType="1"/>
            </p:cNvSpPr>
            <p:nvPr/>
          </p:nvSpPr>
          <p:spPr bwMode="auto">
            <a:xfrm>
              <a:off x="1946502" y="1821363"/>
              <a:ext cx="504561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6" name="Text Box 33"/>
            <p:cNvSpPr txBox="1">
              <a:spLocks noChangeArrowheads="1"/>
            </p:cNvSpPr>
            <p:nvPr/>
          </p:nvSpPr>
          <p:spPr bwMode="auto">
            <a:xfrm>
              <a:off x="3926426" y="1506060"/>
              <a:ext cx="1005403"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anose="020B0503020204020204" pitchFamily="34" charset="-122"/>
                  <a:ea typeface="微软雅黑" panose="020B0503020204020204" pitchFamily="34" charset="-122"/>
                </a:rPr>
                <a:t>原始数据</a:t>
              </a:r>
              <a:endParaRPr kumimoji="1" lang="zh-CN" altLang="en-US" sz="1600" b="1" dirty="0">
                <a:latin typeface="微软雅黑" panose="020B0503020204020204" pitchFamily="34" charset="-122"/>
                <a:ea typeface="微软雅黑" panose="020B0503020204020204" pitchFamily="34" charset="-122"/>
              </a:endParaRPr>
            </a:p>
          </p:txBody>
        </p:sp>
        <p:sp>
          <p:nvSpPr>
            <p:cNvPr id="39" name="Rectangle 36"/>
            <p:cNvSpPr>
              <a:spLocks noChangeArrowheads="1"/>
            </p:cNvSpPr>
            <p:nvPr/>
          </p:nvSpPr>
          <p:spPr bwMode="auto">
            <a:xfrm>
              <a:off x="6992116" y="199823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47" name="Line 44"/>
            <p:cNvSpPr>
              <a:spLocks noChangeShapeType="1"/>
            </p:cNvSpPr>
            <p:nvPr/>
          </p:nvSpPr>
          <p:spPr bwMode="auto">
            <a:xfrm>
              <a:off x="1773524" y="174275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8" name="Text Box 45"/>
            <p:cNvSpPr txBox="1">
              <a:spLocks noChangeArrowheads="1"/>
            </p:cNvSpPr>
            <p:nvPr/>
          </p:nvSpPr>
          <p:spPr bwMode="auto">
            <a:xfrm>
              <a:off x="1388983"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帧开始符</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9" name="Text Box 46"/>
            <p:cNvSpPr txBox="1">
              <a:spLocks noChangeArrowheads="1"/>
            </p:cNvSpPr>
            <p:nvPr/>
          </p:nvSpPr>
          <p:spPr bwMode="auto">
            <a:xfrm>
              <a:off x="6769907"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pitchFamily="34" charset="-122"/>
                  <a:ea typeface="微软雅黑" panose="020B0503020204020204" pitchFamily="34" charset="-122"/>
                </a:rPr>
                <a:t>帧结束符</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50" name="Line 47"/>
            <p:cNvSpPr>
              <a:spLocks noChangeShapeType="1"/>
            </p:cNvSpPr>
            <p:nvPr/>
          </p:nvSpPr>
          <p:spPr bwMode="auto">
            <a:xfrm>
              <a:off x="7202350" y="174275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5" name="Rectangle 13"/>
            <p:cNvSpPr>
              <a:spLocks noChangeArrowheads="1"/>
            </p:cNvSpPr>
            <p:nvPr/>
          </p:nvSpPr>
          <p:spPr bwMode="auto">
            <a:xfrm>
              <a:off x="3670952" y="1998230"/>
              <a:ext cx="383211" cy="353734"/>
            </a:xfrm>
            <a:prstGeom prst="rect">
              <a:avLst/>
            </a:prstGeom>
            <a:solidFill>
              <a:srgbClr val="0070C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a:off x="1691027" y="2281364"/>
            <a:ext cx="5457301" cy="613285"/>
            <a:chOff x="1691027" y="2589850"/>
            <a:chExt cx="5457301" cy="613285"/>
          </a:xfrm>
        </p:grpSpPr>
        <p:sp>
          <p:nvSpPr>
            <p:cNvPr id="41" name="Text Box 38"/>
            <p:cNvSpPr txBox="1">
              <a:spLocks noChangeArrowheads="1"/>
            </p:cNvSpPr>
            <p:nvPr/>
          </p:nvSpPr>
          <p:spPr bwMode="auto">
            <a:xfrm>
              <a:off x="6348109"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2" name="Text Box 39"/>
            <p:cNvSpPr txBox="1">
              <a:spLocks noChangeArrowheads="1"/>
            </p:cNvSpPr>
            <p:nvPr/>
          </p:nvSpPr>
          <p:spPr bwMode="auto">
            <a:xfrm>
              <a:off x="4768693"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pitchFamily="34" charset="-122"/>
                  <a:ea typeface="微软雅黑" panose="020B0503020204020204" pitchFamily="34" charset="-122"/>
                </a:rPr>
                <a:t>字节填充</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43" name="Text Box 40"/>
            <p:cNvSpPr txBox="1">
              <a:spLocks noChangeArrowheads="1"/>
            </p:cNvSpPr>
            <p:nvPr/>
          </p:nvSpPr>
          <p:spPr bwMode="auto">
            <a:xfrm>
              <a:off x="3140046"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4" name="Text Box 41"/>
            <p:cNvSpPr txBox="1">
              <a:spLocks noChangeArrowheads="1"/>
            </p:cNvSpPr>
            <p:nvPr/>
          </p:nvSpPr>
          <p:spPr bwMode="auto">
            <a:xfrm>
              <a:off x="1691027"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51" name="AutoShape 48"/>
            <p:cNvSpPr>
              <a:spLocks noChangeArrowheads="1"/>
            </p:cNvSpPr>
            <p:nvPr/>
          </p:nvSpPr>
          <p:spPr bwMode="auto">
            <a:xfrm>
              <a:off x="1993073"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2" name="AutoShape 49"/>
            <p:cNvSpPr>
              <a:spLocks noChangeArrowheads="1"/>
            </p:cNvSpPr>
            <p:nvPr/>
          </p:nvSpPr>
          <p:spPr bwMode="auto">
            <a:xfrm>
              <a:off x="3493984"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3" name="AutoShape 50"/>
            <p:cNvSpPr>
              <a:spLocks noChangeArrowheads="1"/>
            </p:cNvSpPr>
            <p:nvPr/>
          </p:nvSpPr>
          <p:spPr bwMode="auto">
            <a:xfrm>
              <a:off x="5183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4" name="AutoShape 51"/>
            <p:cNvSpPr>
              <a:spLocks noChangeArrowheads="1"/>
            </p:cNvSpPr>
            <p:nvPr/>
          </p:nvSpPr>
          <p:spPr bwMode="auto">
            <a:xfrm>
              <a:off x="6640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1000"/>
                                        <p:tgtEl>
                                          <p:spTgt spid="57"/>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par>
                          <p:cTn id="11" fill="hold">
                            <p:stCondLst>
                              <p:cond delay="1000"/>
                            </p:stCondLst>
                            <p:childTnLst>
                              <p:par>
                                <p:cTn id="12" presetID="35" presetClass="emph" presetSubtype="0" repeatCount="indefinite" fill="hold" nodeType="afterEffect">
                                  <p:stCondLst>
                                    <p:cond delay="0"/>
                                  </p:stCondLst>
                                  <p:endCondLst>
                                    <p:cond evt="onNext" delay="0">
                                      <p:tgtEl>
                                        <p:sldTgt/>
                                      </p:tgtEl>
                                    </p:cond>
                                  </p:endCondLst>
                                  <p:childTnLst>
                                    <p:anim calcmode="discrete" valueType="str">
                                      <p:cBhvr>
                                        <p:cTn id="13" dur="1000" fill="hold"/>
                                        <p:tgtEl>
                                          <p:spTgt spid="5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1655445" y="1036955"/>
            <a:ext cx="5829300" cy="671195"/>
          </a:xfrm>
        </p:spPr>
        <p:txBody>
          <a:bodyPr/>
          <a:lstStyle/>
          <a:p>
            <a:r>
              <a:rPr lang="zh-CN" b="0" dirty="0">
                <a:latin typeface="华文楷体" panose="02010600040101010101" charset="-122"/>
                <a:ea typeface="华文楷体" panose="02010600040101010101" charset="-122"/>
              </a:rPr>
              <a:t>计算机网络基础</a:t>
            </a:r>
            <a:endParaRPr lang="zh-CN" b="0" dirty="0">
              <a:latin typeface="华文楷体" panose="02010600040101010101" charset="-122"/>
              <a:ea typeface="华文楷体" panose="02010600040101010101" charset="-122"/>
            </a:endParaRPr>
          </a:p>
        </p:txBody>
      </p:sp>
      <p:sp>
        <p:nvSpPr>
          <p:cNvPr id="2" name="文本框 1"/>
          <p:cNvSpPr txBox="1"/>
          <p:nvPr/>
        </p:nvSpPr>
        <p:spPr>
          <a:xfrm>
            <a:off x="3113838" y="2409732"/>
            <a:ext cx="2989580" cy="922020"/>
          </a:xfrm>
          <a:prstGeom prst="rect">
            <a:avLst/>
          </a:prstGeom>
          <a:noFill/>
        </p:spPr>
        <p:txBody>
          <a:bodyPr wrap="none" rtlCol="0">
            <a:spAutoFit/>
          </a:bodyPr>
          <a:lstStyle/>
          <a:p>
            <a:r>
              <a:rPr lang="zh-CN" altLang="en-US" sz="1800" dirty="0"/>
              <a:t>任</a:t>
            </a:r>
            <a:r>
              <a:rPr lang="zh-CN" altLang="en-US" sz="1800" dirty="0" smtClean="0"/>
              <a:t>课教师：张小洪</a:t>
            </a:r>
            <a:endParaRPr lang="en-US" altLang="zh-CN" sz="1800" dirty="0" smtClean="0"/>
          </a:p>
          <a:p>
            <a:r>
              <a:rPr lang="zh-CN" altLang="en-US" sz="1800" dirty="0" smtClean="0"/>
              <a:t>电   话：    </a:t>
            </a:r>
            <a:r>
              <a:rPr lang="en-US" altLang="zh-CN" sz="1800" dirty="0" smtClean="0"/>
              <a:t>13981842042</a:t>
            </a:r>
            <a:endParaRPr lang="en-US" altLang="zh-CN" sz="1800" dirty="0" smtClean="0"/>
          </a:p>
          <a:p>
            <a:r>
              <a:rPr lang="zh-CN" altLang="en-US" sz="1800" dirty="0" smtClean="0"/>
              <a:t>邮   箱：     </a:t>
            </a:r>
            <a:r>
              <a:rPr lang="en-US" altLang="zh-CN" sz="1800" dirty="0" smtClean="0"/>
              <a:t>3369640@qq.com</a:t>
            </a:r>
            <a:endParaRPr lang="zh-CN" altLang="en-US" sz="1800" dirty="0"/>
          </a:p>
        </p:txBody>
      </p:sp>
      <p:sp>
        <p:nvSpPr>
          <p:cNvPr id="3" name="灯片编号占位符 2"/>
          <p:cNvSpPr>
            <a:spLocks noGrp="1"/>
          </p:cNvSpPr>
          <p:nvPr>
            <p:ph type="sldNum" sz="quarter" idx="4"/>
          </p:nvPr>
        </p:nvSpPr>
        <p:spPr>
          <a:xfrm>
            <a:off x="6181725" y="4767132"/>
            <a:ext cx="1733550" cy="342900"/>
          </a:xfrm>
        </p:spPr>
        <p:txBody>
          <a:bodyPr/>
          <a:p>
            <a:fld id="{AC80574E-8B94-4515-ADE1-BF6C35829DF0}" type="slidenum">
              <a:rPr lang="zh-CN" altLang="en-US" sz="100"/>
            </a:fld>
            <a:endParaRPr lang="en-US" altLang="zh-CN" sz="10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466344" y="1378072"/>
            <a:ext cx="8129015" cy="22204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466345" y="62023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587026"/>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en-US" sz="2000" b="1" dirty="0">
                <a:solidFill>
                  <a:schemeClr val="bg1"/>
                </a:solidFill>
                <a:latin typeface="微软雅黑" panose="020B0503020204020204" pitchFamily="34" charset="-122"/>
                <a:ea typeface="微软雅黑" panose="020B0503020204020204" pitchFamily="34" charset="-122"/>
              </a:rPr>
              <a:t>差错检测</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1093346" y="1624782"/>
          <a:ext cx="2786336" cy="335280"/>
        </p:xfrm>
        <a:graphic>
          <a:graphicData uri="http://schemas.openxmlformats.org/drawingml/2006/table">
            <a:tbl>
              <a:tblPr firstRow="1" bandRow="1">
                <a:tableStyleId>{5C22544A-7EE6-4342-B048-85BDC9FD1C3A}</a:tableStyleId>
              </a:tblPr>
              <a:tblGrid>
                <a:gridCol w="348292"/>
                <a:gridCol w="348292"/>
                <a:gridCol w="348292"/>
                <a:gridCol w="348292"/>
                <a:gridCol w="348292"/>
                <a:gridCol w="348292"/>
                <a:gridCol w="348292"/>
                <a:gridCol w="348292"/>
              </a:tblGrid>
              <a:tr h="0">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 name="表格 11"/>
          <p:cNvGraphicFramePr>
            <a:graphicFrameLocks noGrp="1"/>
          </p:cNvGraphicFramePr>
          <p:nvPr/>
        </p:nvGraphicFramePr>
        <p:xfrm>
          <a:off x="1093346" y="2649967"/>
          <a:ext cx="2786336" cy="335280"/>
        </p:xfrm>
        <a:graphic>
          <a:graphicData uri="http://schemas.openxmlformats.org/drawingml/2006/table">
            <a:tbl>
              <a:tblPr firstRow="1" bandRow="1">
                <a:tableStyleId>{5C22544A-7EE6-4342-B048-85BDC9FD1C3A}</a:tableStyleId>
              </a:tblPr>
              <a:tblGrid>
                <a:gridCol w="348292"/>
                <a:gridCol w="348292"/>
                <a:gridCol w="348292"/>
                <a:gridCol w="348292"/>
                <a:gridCol w="348292"/>
                <a:gridCol w="348292"/>
                <a:gridCol w="348292"/>
                <a:gridCol w="348292"/>
              </a:tblGrid>
              <a:tr h="0">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anose="020B0503020204020204" pitchFamily="34" charset="-122"/>
                          <a:ea typeface="微软雅黑" panose="020B0503020204020204" pitchFamily="34" charset="-122"/>
                        </a:rPr>
                        <a:t>0</a:t>
                      </a:r>
                      <a:endParaRPr lang="zh-CN" altLang="en-US" sz="1600" dirty="0">
                        <a:solidFill>
                          <a:srgbClr val="C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4" name="Text Box 8"/>
          <p:cNvSpPr txBox="1">
            <a:spLocks noChangeArrowheads="1"/>
          </p:cNvSpPr>
          <p:nvPr/>
        </p:nvSpPr>
        <p:spPr bwMode="auto">
          <a:xfrm>
            <a:off x="1795805"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anose="020B0503020204020204" pitchFamily="34" charset="-122"/>
                <a:ea typeface="微软雅黑" panose="020B0503020204020204" pitchFamily="34" charset="-122"/>
              </a:rPr>
              <a:t>一位比特错</a:t>
            </a:r>
            <a:endParaRPr kumimoji="1" lang="en-US" altLang="zh-CN" sz="1600" b="1" dirty="0">
              <a:latin typeface="微软雅黑" panose="020B0503020204020204" pitchFamily="34" charset="-122"/>
              <a:ea typeface="微软雅黑" panose="020B0503020204020204" pitchFamily="34" charset="-122"/>
            </a:endParaRPr>
          </a:p>
        </p:txBody>
      </p:sp>
      <p:graphicFrame>
        <p:nvGraphicFramePr>
          <p:cNvPr id="25" name="表格 24"/>
          <p:cNvGraphicFramePr>
            <a:graphicFrameLocks noGrp="1"/>
          </p:cNvGraphicFramePr>
          <p:nvPr/>
        </p:nvGraphicFramePr>
        <p:xfrm>
          <a:off x="4229193" y="1620936"/>
          <a:ext cx="4169664" cy="335280"/>
        </p:xfrm>
        <a:graphic>
          <a:graphicData uri="http://schemas.openxmlformats.org/drawingml/2006/table">
            <a:tbl>
              <a:tblPr firstRow="1" bandRow="1">
                <a:tableStyleId>{5C22544A-7EE6-4342-B048-85BDC9FD1C3A}</a:tableStyleId>
              </a:tblPr>
              <a:tblGrid>
                <a:gridCol w="347472"/>
                <a:gridCol w="347472"/>
                <a:gridCol w="347472"/>
                <a:gridCol w="347472"/>
                <a:gridCol w="347472"/>
                <a:gridCol w="347472"/>
                <a:gridCol w="347472"/>
                <a:gridCol w="347472"/>
                <a:gridCol w="347472"/>
                <a:gridCol w="347472"/>
                <a:gridCol w="347472"/>
                <a:gridCol w="347472"/>
              </a:tblGrid>
              <a:tr h="0">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26" name="表格 25"/>
          <p:cNvGraphicFramePr>
            <a:graphicFrameLocks noGrp="1"/>
          </p:cNvGraphicFramePr>
          <p:nvPr/>
        </p:nvGraphicFramePr>
        <p:xfrm>
          <a:off x="4229193" y="2663019"/>
          <a:ext cx="4169664" cy="335280"/>
        </p:xfrm>
        <a:graphic>
          <a:graphicData uri="http://schemas.openxmlformats.org/drawingml/2006/table">
            <a:tbl>
              <a:tblPr firstRow="1" bandRow="1">
                <a:tableStyleId>{5C22544A-7EE6-4342-B048-85BDC9FD1C3A}</a:tableStyleId>
              </a:tblPr>
              <a:tblGrid>
                <a:gridCol w="347472"/>
                <a:gridCol w="347472"/>
                <a:gridCol w="347472"/>
                <a:gridCol w="347472"/>
                <a:gridCol w="347472"/>
                <a:gridCol w="347472"/>
                <a:gridCol w="347472"/>
                <a:gridCol w="347472"/>
                <a:gridCol w="347472"/>
                <a:gridCol w="347472"/>
                <a:gridCol w="347472"/>
                <a:gridCol w="347472"/>
              </a:tblGrid>
              <a:tr h="0">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anose="020B0503020204020204" pitchFamily="34" charset="-122"/>
                          <a:ea typeface="微软雅黑" panose="020B0503020204020204" pitchFamily="34" charset="-122"/>
                        </a:rPr>
                        <a:t>0</a:t>
                      </a:r>
                      <a:endParaRPr lang="zh-CN" altLang="en-US" sz="1600" dirty="0">
                        <a:solidFill>
                          <a:srgbClr val="C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rgbClr val="C00000"/>
                          </a:solidFill>
                          <a:latin typeface="微软雅黑" panose="020B0503020204020204" pitchFamily="34" charset="-122"/>
                          <a:ea typeface="微软雅黑" panose="020B0503020204020204" pitchFamily="34" charset="-122"/>
                        </a:rPr>
                        <a:t>1</a:t>
                      </a:r>
                      <a:endParaRPr lang="zh-CN" altLang="en-US" sz="1600" dirty="0">
                        <a:solidFill>
                          <a:srgbClr val="C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anose="020B0503020204020204" pitchFamily="34" charset="-122"/>
                          <a:ea typeface="微软雅黑" panose="020B0503020204020204" pitchFamily="34" charset="-122"/>
                        </a:rPr>
                        <a:t>1</a:t>
                      </a:r>
                      <a:endParaRPr lang="zh-CN" altLang="en-US" sz="1600" dirty="0">
                        <a:solidFill>
                          <a:srgbClr val="C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28" name="直接箭头连接符 27"/>
          <p:cNvCxnSpPr/>
          <p:nvPr/>
        </p:nvCxnSpPr>
        <p:spPr>
          <a:xfrm>
            <a:off x="5444644"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774280"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16429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 Box 8"/>
          <p:cNvSpPr txBox="1">
            <a:spLocks noChangeArrowheads="1"/>
          </p:cNvSpPr>
          <p:nvPr/>
        </p:nvSpPr>
        <p:spPr bwMode="auto">
          <a:xfrm>
            <a:off x="5613073"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anose="020B0503020204020204" pitchFamily="34" charset="-122"/>
                <a:ea typeface="微软雅黑" panose="020B0503020204020204" pitchFamily="34" charset="-122"/>
              </a:rPr>
              <a:t>多位比特错</a:t>
            </a:r>
            <a:endParaRPr kumimoji="1" lang="en-US" altLang="zh-CN" sz="1600" b="1" dirty="0">
              <a:latin typeface="微软雅黑" panose="020B0503020204020204" pitchFamily="34" charset="-122"/>
              <a:ea typeface="微软雅黑" panose="020B0503020204020204" pitchFamily="34" charset="-122"/>
            </a:endParaRPr>
          </a:p>
        </p:txBody>
      </p:sp>
      <p:sp>
        <p:nvSpPr>
          <p:cNvPr id="34" name="Text Box 45"/>
          <p:cNvSpPr txBox="1">
            <a:spLocks noChangeArrowheads="1"/>
          </p:cNvSpPr>
          <p:nvPr/>
        </p:nvSpPr>
        <p:spPr bwMode="auto">
          <a:xfrm>
            <a:off x="438758" y="1642102"/>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pitchFamily="34" charset="-122"/>
                <a:ea typeface="微软雅黑" panose="020B0503020204020204" pitchFamily="34" charset="-122"/>
              </a:rPr>
              <a:t>发送方</a:t>
            </a:r>
            <a:endParaRPr kumimoji="1" lang="zh-CN" altLang="en-US" sz="1200" b="1" dirty="0">
              <a:latin typeface="微软雅黑" panose="020B0503020204020204" pitchFamily="34" charset="-122"/>
              <a:ea typeface="微软雅黑" panose="020B0503020204020204" pitchFamily="34" charset="-122"/>
            </a:endParaRPr>
          </a:p>
        </p:txBody>
      </p:sp>
      <p:sp>
        <p:nvSpPr>
          <p:cNvPr id="35" name="Text Box 45"/>
          <p:cNvSpPr txBox="1">
            <a:spLocks noChangeArrowheads="1"/>
          </p:cNvSpPr>
          <p:nvPr/>
        </p:nvSpPr>
        <p:spPr bwMode="auto">
          <a:xfrm>
            <a:off x="445478" y="2672061"/>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pitchFamily="34" charset="-122"/>
                <a:ea typeface="微软雅黑" panose="020B0503020204020204" pitchFamily="34" charset="-122"/>
              </a:rPr>
              <a:t>接收方</a:t>
            </a:r>
            <a:endParaRPr kumimoji="1" lang="zh-CN" altLang="en-US" sz="1200" b="1" dirty="0">
              <a:latin typeface="微软雅黑" panose="020B0503020204020204" pitchFamily="34" charset="-122"/>
              <a:ea typeface="微软雅黑" panose="020B0503020204020204" pitchFamily="34" charset="-122"/>
            </a:endParaRPr>
          </a:p>
        </p:txBody>
      </p:sp>
      <p:cxnSp>
        <p:nvCxnSpPr>
          <p:cNvPr id="39" name="直接箭头连接符 38"/>
          <p:cNvCxnSpPr/>
          <p:nvPr/>
        </p:nvCxnSpPr>
        <p:spPr>
          <a:xfrm>
            <a:off x="230731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66346" y="971003"/>
            <a:ext cx="8129014" cy="400110"/>
          </a:xfrm>
          <a:prstGeom prst="rect">
            <a:avLst/>
          </a:prstGeom>
        </p:spPr>
        <p:txBody>
          <a:bodyPr wrap="square">
            <a:spAutoFit/>
          </a:bodyPr>
          <a:lstStyle/>
          <a:p>
            <a:pPr eaLnBrk="0" hangingPunct="0">
              <a:buClr>
                <a:srgbClr val="0070C0"/>
              </a:buClr>
            </a:pPr>
            <a:r>
              <a:rPr lang="zh-CN" altLang="en-US" sz="2000" b="1" dirty="0">
                <a:latin typeface="微软雅黑" panose="020B0503020204020204" pitchFamily="34" charset="-122"/>
                <a:ea typeface="微软雅黑" panose="020B0503020204020204" pitchFamily="34" charset="-122"/>
              </a:rPr>
              <a:t>在传输过程中可能会产生</a:t>
            </a:r>
            <a:r>
              <a:rPr lang="zh-CN" altLang="en-US" sz="2000" b="1" dirty="0">
                <a:solidFill>
                  <a:srgbClr val="C00000"/>
                </a:solidFill>
                <a:latin typeface="微软雅黑" panose="020B0503020204020204" pitchFamily="34" charset="-122"/>
                <a:ea typeface="微软雅黑" panose="020B0503020204020204" pitchFamily="34" charset="-122"/>
              </a:rPr>
              <a:t>比特差错：</a:t>
            </a:r>
            <a:r>
              <a:rPr lang="en-US" altLang="zh-CN" sz="2000" b="1" dirty="0">
                <a:latin typeface="微软雅黑" panose="020B0503020204020204" pitchFamily="34" charset="-122"/>
                <a:ea typeface="微软雅黑" panose="020B0503020204020204" pitchFamily="34" charset="-122"/>
              </a:rPr>
              <a:t>1 </a:t>
            </a:r>
            <a:r>
              <a:rPr lang="zh-CN" altLang="en-US" sz="2000" b="1" dirty="0" smtClean="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sym typeface="Wingdings" panose="05000000000000000000" pitchFamily="2" charset="2"/>
              </a:rPr>
              <a:t>  </a:t>
            </a:r>
            <a:r>
              <a:rPr lang="en-US" altLang="zh-CN" sz="2000" b="1" dirty="0" smtClean="0">
                <a:latin typeface="微软雅黑" panose="020B0503020204020204" pitchFamily="34" charset="-122"/>
                <a:ea typeface="微软雅黑" panose="020B0503020204020204" pitchFamily="34" charset="-122"/>
              </a:rPr>
              <a:t>0</a:t>
            </a: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 0  </a:t>
            </a:r>
            <a:r>
              <a:rPr lang="en-US" altLang="zh-CN" sz="2000" b="1"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2000" b="1" dirty="0" smtClean="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2" name="矩形 1"/>
          <p:cNvSpPr/>
          <p:nvPr/>
        </p:nvSpPr>
        <p:spPr>
          <a:xfrm>
            <a:off x="1355390" y="3659785"/>
            <a:ext cx="6483928"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在一段时间内，传输错误的比特占所传输比特总数的比率称为</a:t>
            </a:r>
            <a:r>
              <a:rPr lang="zh-CN" altLang="en-US" b="1" dirty="0">
                <a:solidFill>
                  <a:srgbClr val="0000FF"/>
                </a:solidFill>
                <a:latin typeface="微软雅黑" panose="020B0503020204020204" pitchFamily="34" charset="-122"/>
                <a:ea typeface="微软雅黑" panose="020B0503020204020204" pitchFamily="34" charset="-122"/>
              </a:rPr>
              <a:t>误码率 </a:t>
            </a:r>
            <a:r>
              <a:rPr lang="en-US" altLang="zh-CN" b="1" dirty="0">
                <a:solidFill>
                  <a:srgbClr val="0000FF"/>
                </a:solidFill>
                <a:latin typeface="微软雅黑" panose="020B0503020204020204" pitchFamily="34" charset="-122"/>
                <a:ea typeface="微软雅黑" panose="020B0503020204020204" pitchFamily="34" charset="-122"/>
              </a:rPr>
              <a:t>BER </a:t>
            </a:r>
            <a:r>
              <a:rPr lang="en-US" altLang="zh-CN" b="1" dirty="0">
                <a:latin typeface="微软雅黑" panose="020B0503020204020204" pitchFamily="34" charset="-122"/>
                <a:ea typeface="微软雅黑" panose="020B0503020204020204" pitchFamily="34" charset="-122"/>
              </a:rPr>
              <a:t>(Bit Error Rate)</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66344" y="1135977"/>
            <a:ext cx="4356027" cy="29776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466344" y="623961"/>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577"/>
            <a:ext cx="6696128"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循环冗余检验 </a:t>
            </a:r>
            <a:r>
              <a:rPr lang="en-US" altLang="zh-CN" sz="2000" b="1" dirty="0" smtClean="0">
                <a:latin typeface="微软雅黑" panose="020B0503020204020204" pitchFamily="34" charset="-122"/>
                <a:ea typeface="微软雅黑" panose="020B0503020204020204" pitchFamily="34" charset="-122"/>
              </a:rPr>
              <a:t>CRC </a:t>
            </a:r>
            <a:r>
              <a:rPr lang="en-US" altLang="zh-CN" sz="2000" b="1" dirty="0">
                <a:latin typeface="微软雅黑" panose="020B0503020204020204" pitchFamily="34" charset="-122"/>
                <a:ea typeface="微软雅黑" panose="020B0503020204020204" pitchFamily="34" charset="-122"/>
              </a:rPr>
              <a:t>(Cyclic Redundancy Check</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原理</a:t>
            </a:r>
            <a:endParaRPr lang="zh-CN" altLang="en-US" sz="2000" b="1" dirty="0">
              <a:latin typeface="微软雅黑" panose="020B0503020204020204" pitchFamily="34" charset="-122"/>
              <a:ea typeface="微软雅黑" panose="020B0503020204020204" pitchFamily="34" charset="-122"/>
            </a:endParaRPr>
          </a:p>
        </p:txBody>
      </p:sp>
      <p:sp>
        <p:nvSpPr>
          <p:cNvPr id="6" name="矩形 5"/>
          <p:cNvSpPr/>
          <p:nvPr/>
        </p:nvSpPr>
        <p:spPr>
          <a:xfrm>
            <a:off x="857507" y="1547250"/>
            <a:ext cx="2332892"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190396" y="1547250"/>
            <a:ext cx="1184033"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CRC </a:t>
            </a:r>
            <a:r>
              <a:rPr lang="zh-CN" altLang="en-US" sz="1400" b="1" dirty="0" smtClean="0">
                <a:solidFill>
                  <a:schemeClr val="tx1"/>
                </a:solidFill>
                <a:latin typeface="微软雅黑" panose="020B0503020204020204" pitchFamily="34" charset="-122"/>
                <a:ea typeface="微软雅黑" panose="020B0503020204020204" pitchFamily="34" charset="-122"/>
              </a:rPr>
              <a:t>冗余码</a:t>
            </a:r>
            <a:endParaRPr lang="zh-CN" altLang="en-US" sz="1400" b="1" dirty="0">
              <a:latin typeface="微软雅黑" panose="020B0503020204020204" pitchFamily="34" charset="-122"/>
              <a:ea typeface="微软雅黑" panose="020B0503020204020204" pitchFamily="34" charset="-122"/>
            </a:endParaRPr>
          </a:p>
        </p:txBody>
      </p:sp>
      <p:sp>
        <p:nvSpPr>
          <p:cNvPr id="9" name="矩形 8"/>
          <p:cNvSpPr/>
          <p:nvPr/>
        </p:nvSpPr>
        <p:spPr>
          <a:xfrm>
            <a:off x="857507" y="2473374"/>
            <a:ext cx="3516922" cy="29969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发送数据</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1861696" y="1272539"/>
            <a:ext cx="524503" cy="307777"/>
          </a:xfrm>
          <a:prstGeom prst="rect">
            <a:avLst/>
          </a:prstGeom>
        </p:spPr>
        <p:txBody>
          <a:bodyPr wrap="none">
            <a:spAutoFit/>
          </a:bodyPr>
          <a:lstStyle/>
          <a:p>
            <a:pPr algn="ctr"/>
            <a:r>
              <a:rPr lang="en-US" altLang="zh-CN" sz="1400" b="1" i="1" dirty="0" smtClean="0">
                <a:latin typeface="微软雅黑" panose="020B0503020204020204" pitchFamily="34" charset="-122"/>
                <a:ea typeface="微软雅黑" panose="020B0503020204020204" pitchFamily="34" charset="-122"/>
              </a:rPr>
              <a:t>k</a:t>
            </a:r>
            <a:r>
              <a:rPr lang="en-US" altLang="zh-CN"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位</a:t>
            </a:r>
            <a:endParaRPr lang="zh-CN" altLang="en-US" sz="1400" b="1" dirty="0">
              <a:latin typeface="微软雅黑" panose="020B0503020204020204" pitchFamily="34" charset="-122"/>
              <a:ea typeface="微软雅黑" panose="020B0503020204020204" pitchFamily="34" charset="-122"/>
            </a:endParaRPr>
          </a:p>
        </p:txBody>
      </p:sp>
      <p:sp>
        <p:nvSpPr>
          <p:cNvPr id="12" name="矩形 11"/>
          <p:cNvSpPr/>
          <p:nvPr/>
        </p:nvSpPr>
        <p:spPr>
          <a:xfrm>
            <a:off x="3474321" y="1272539"/>
            <a:ext cx="534121" cy="307777"/>
          </a:xfrm>
          <a:prstGeom prst="rect">
            <a:avLst/>
          </a:prstGeom>
        </p:spPr>
        <p:txBody>
          <a:bodyPr wrap="none">
            <a:spAutoFit/>
          </a:bodyPr>
          <a:lstStyle/>
          <a:p>
            <a:pPr algn="ctr"/>
            <a:r>
              <a:rPr lang="en-US" altLang="zh-CN" sz="1400" b="1" i="1" dirty="0" smtClean="0">
                <a:latin typeface="微软雅黑" panose="020B0503020204020204" pitchFamily="34" charset="-122"/>
                <a:ea typeface="微软雅黑" panose="020B0503020204020204" pitchFamily="34" charset="-122"/>
              </a:rPr>
              <a:t>n</a:t>
            </a:r>
            <a:r>
              <a:rPr lang="en-US" altLang="zh-CN"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位</a:t>
            </a:r>
            <a:endParaRPr lang="zh-CN" altLang="en-US" sz="1400" b="1" dirty="0">
              <a:latin typeface="微软雅黑" panose="020B0503020204020204" pitchFamily="34" charset="-122"/>
              <a:ea typeface="微软雅黑" panose="020B0503020204020204" pitchFamily="34" charset="-122"/>
            </a:endParaRPr>
          </a:p>
        </p:txBody>
      </p:sp>
      <p:sp>
        <p:nvSpPr>
          <p:cNvPr id="14" name="下箭头 13"/>
          <p:cNvSpPr/>
          <p:nvPr/>
        </p:nvSpPr>
        <p:spPr>
          <a:xfrm>
            <a:off x="2440121" y="1952458"/>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094807" y="2772259"/>
            <a:ext cx="970437" cy="307777"/>
          </a:xfrm>
          <a:prstGeom prst="rect">
            <a:avLst/>
          </a:prstGeom>
        </p:spPr>
        <p:txBody>
          <a:bodyPr wrap="square">
            <a:spAutoFit/>
          </a:bodyPr>
          <a:lstStyle/>
          <a:p>
            <a:pPr algn="ctr"/>
            <a:r>
              <a:rPr lang="en-US" altLang="zh-CN" sz="1400" b="1" i="1" dirty="0" smtClean="0">
                <a:latin typeface="微软雅黑" panose="020B0503020204020204" pitchFamily="34" charset="-122"/>
                <a:ea typeface="微软雅黑" panose="020B0503020204020204" pitchFamily="34" charset="-122"/>
              </a:rPr>
              <a:t>k</a:t>
            </a:r>
            <a:r>
              <a:rPr lang="en-US" altLang="zh-CN" sz="1400" b="1" dirty="0" smtClean="0">
                <a:latin typeface="微软雅黑" panose="020B0503020204020204" pitchFamily="34" charset="-122"/>
                <a:ea typeface="微软雅黑" panose="020B0503020204020204" pitchFamily="34" charset="-122"/>
              </a:rPr>
              <a:t> + </a:t>
            </a:r>
            <a:r>
              <a:rPr lang="en-US" altLang="zh-CN" sz="1400" b="1" i="1" dirty="0" smtClean="0">
                <a:latin typeface="微软雅黑" panose="020B0503020204020204" pitchFamily="34" charset="-122"/>
                <a:ea typeface="微软雅黑" panose="020B0503020204020204" pitchFamily="34" charset="-122"/>
              </a:rPr>
              <a:t>n</a:t>
            </a:r>
            <a:r>
              <a:rPr lang="en-US" altLang="zh-CN"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位</a:t>
            </a:r>
            <a:endParaRPr lang="zh-CN" altLang="en-US" sz="1400" b="1" dirty="0">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3190399" y="2473374"/>
            <a:ext cx="0" cy="2996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2440121" y="3096150"/>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2004291" y="3622867"/>
            <a:ext cx="1089891" cy="276999"/>
          </a:xfrm>
          <a:prstGeom prst="round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组帧发送</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4923626" y="1157629"/>
            <a:ext cx="3627001" cy="2631490"/>
          </a:xfrm>
          <a:prstGeom prst="rect">
            <a:avLst/>
          </a:prstGeom>
        </p:spPr>
        <p:txBody>
          <a:bodyPr wrap="square">
            <a:spAutoFit/>
          </a:bodyPr>
          <a:lstStyle/>
          <a:p>
            <a:pPr marL="285750" lvl="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pitchFamily="34" charset="-122"/>
                <a:ea typeface="微软雅黑" panose="020B0503020204020204" pitchFamily="34" charset="-122"/>
              </a:rPr>
              <a:t>在发送端，先把</a:t>
            </a:r>
            <a:r>
              <a:rPr lang="zh-CN" altLang="en-US" sz="2000" b="1" dirty="0">
                <a:solidFill>
                  <a:srgbClr val="C00000"/>
                </a:solidFill>
                <a:latin typeface="微软雅黑" panose="020B0503020204020204" pitchFamily="34" charset="-122"/>
                <a:ea typeface="微软雅黑" panose="020B0503020204020204" pitchFamily="34" charset="-122"/>
              </a:rPr>
              <a:t>数据划分为组。</a:t>
            </a:r>
            <a:r>
              <a:rPr lang="zh-CN" altLang="en-US" sz="2000" b="1" dirty="0">
                <a:solidFill>
                  <a:prstClr val="black"/>
                </a:solidFill>
                <a:latin typeface="微软雅黑" panose="020B0503020204020204" pitchFamily="34" charset="-122"/>
                <a:ea typeface="微软雅黑" panose="020B0503020204020204" pitchFamily="34" charset="-122"/>
              </a:rPr>
              <a:t>假定每组 </a:t>
            </a:r>
            <a:r>
              <a:rPr lang="en-US" altLang="zh-CN" sz="2000" b="1" i="1" dirty="0">
                <a:solidFill>
                  <a:prstClr val="black"/>
                </a:solidFill>
                <a:latin typeface="微软雅黑" panose="020B0503020204020204" pitchFamily="34" charset="-122"/>
                <a:ea typeface="微软雅黑" panose="020B0503020204020204" pitchFamily="34" charset="-122"/>
              </a:rPr>
              <a:t>k</a:t>
            </a:r>
            <a:r>
              <a:rPr lang="en-US" altLang="zh-CN" sz="2000" b="1" dirty="0">
                <a:solidFill>
                  <a:prstClr val="black"/>
                </a:solidFill>
                <a:latin typeface="微软雅黑" panose="020B0503020204020204" pitchFamily="34" charset="-122"/>
                <a:ea typeface="微软雅黑" panose="020B0503020204020204" pitchFamily="34" charset="-122"/>
              </a:rPr>
              <a:t> </a:t>
            </a:r>
            <a:r>
              <a:rPr lang="zh-CN" altLang="en-US" sz="2000" b="1" dirty="0">
                <a:solidFill>
                  <a:prstClr val="black"/>
                </a:solidFill>
                <a:latin typeface="微软雅黑" panose="020B0503020204020204" pitchFamily="34" charset="-122"/>
                <a:ea typeface="微软雅黑" panose="020B0503020204020204" pitchFamily="34" charset="-122"/>
              </a:rPr>
              <a:t>个比特。 </a:t>
            </a:r>
            <a:endParaRPr lang="zh-CN" altLang="en-US" sz="2000" b="1" dirty="0">
              <a:solidFill>
                <a:prstClr val="black"/>
              </a:solidFill>
              <a:latin typeface="微软雅黑" panose="020B0503020204020204" pitchFamily="34" charset="-122"/>
              <a:ea typeface="微软雅黑" panose="020B0503020204020204" pitchFamily="34" charset="-122"/>
            </a:endParaRPr>
          </a:p>
          <a:p>
            <a:pPr marL="285750" lvl="0" indent="-285750">
              <a:lnSpc>
                <a:spcPts val="3300"/>
              </a:lnSpc>
              <a:buClr>
                <a:srgbClr val="0070C0"/>
              </a:buClr>
              <a:buFont typeface="Wingdings" panose="05000000000000000000" pitchFamily="2" charset="2"/>
              <a:buChar char="l"/>
            </a:pPr>
            <a:r>
              <a:rPr lang="en-US" altLang="zh-CN" sz="2000" b="1" dirty="0" smtClean="0">
                <a:solidFill>
                  <a:srgbClr val="C00000"/>
                </a:solidFill>
                <a:latin typeface="微软雅黑" panose="020B0503020204020204" pitchFamily="34" charset="-122"/>
                <a:ea typeface="微软雅黑" panose="020B0503020204020204" pitchFamily="34" charset="-122"/>
              </a:rPr>
              <a:t>CRC </a:t>
            </a:r>
            <a:r>
              <a:rPr lang="zh-CN" altLang="en-US" sz="2000" b="1" dirty="0" smtClean="0">
                <a:solidFill>
                  <a:srgbClr val="C00000"/>
                </a:solidFill>
                <a:latin typeface="微软雅黑" panose="020B0503020204020204" pitchFamily="34" charset="-122"/>
                <a:ea typeface="微软雅黑" panose="020B0503020204020204" pitchFamily="34" charset="-122"/>
              </a:rPr>
              <a:t>运算</a:t>
            </a:r>
            <a:r>
              <a:rPr lang="zh-CN" altLang="en-US" sz="2000" b="1" dirty="0" smtClean="0">
                <a:solidFill>
                  <a:prstClr val="black"/>
                </a:solidFill>
                <a:latin typeface="微软雅黑" panose="020B0503020204020204" pitchFamily="34" charset="-122"/>
                <a:ea typeface="微软雅黑" panose="020B0503020204020204" pitchFamily="34" charset="-122"/>
              </a:rPr>
              <a:t>在每组 </a:t>
            </a:r>
            <a:r>
              <a:rPr lang="en-US" altLang="zh-CN" sz="2000" b="1" i="1" dirty="0" smtClean="0">
                <a:solidFill>
                  <a:prstClr val="black"/>
                </a:solidFill>
                <a:latin typeface="微软雅黑" panose="020B0503020204020204" pitchFamily="34" charset="-122"/>
                <a:ea typeface="微软雅黑" panose="020B0503020204020204" pitchFamily="34" charset="-122"/>
              </a:rPr>
              <a:t>M</a:t>
            </a:r>
            <a:r>
              <a:rPr lang="en-US" altLang="zh-CN" sz="2000" b="1" dirty="0" smtClean="0">
                <a:solidFill>
                  <a:prstClr val="black"/>
                </a:solidFill>
                <a:latin typeface="微软雅黑" panose="020B0503020204020204" pitchFamily="34" charset="-122"/>
                <a:ea typeface="微软雅黑" panose="020B0503020204020204" pitchFamily="34" charset="-122"/>
              </a:rPr>
              <a:t> </a:t>
            </a:r>
            <a:r>
              <a:rPr lang="zh-CN" altLang="en-US" sz="2000" b="1" dirty="0" smtClean="0">
                <a:solidFill>
                  <a:prstClr val="black"/>
                </a:solidFill>
                <a:latin typeface="微软雅黑" panose="020B0503020204020204" pitchFamily="34" charset="-122"/>
                <a:ea typeface="微软雅黑" panose="020B0503020204020204" pitchFamily="34" charset="-122"/>
              </a:rPr>
              <a:t>后面</a:t>
            </a:r>
            <a:r>
              <a:rPr lang="zh-CN" altLang="en-US" sz="2000" b="1" dirty="0">
                <a:solidFill>
                  <a:prstClr val="black"/>
                </a:solidFill>
                <a:latin typeface="微软雅黑" panose="020B0503020204020204" pitchFamily="34" charset="-122"/>
                <a:ea typeface="微软雅黑" panose="020B0503020204020204" pitchFamily="34" charset="-122"/>
              </a:rPr>
              <a:t>再添加供差错检测用的 </a:t>
            </a:r>
            <a:r>
              <a:rPr lang="en-US" altLang="zh-CN" sz="2000" b="1" i="1" dirty="0">
                <a:solidFill>
                  <a:prstClr val="black"/>
                </a:solidFill>
                <a:latin typeface="微软雅黑" panose="020B0503020204020204" pitchFamily="34" charset="-122"/>
                <a:ea typeface="微软雅黑" panose="020B0503020204020204" pitchFamily="34" charset="-122"/>
              </a:rPr>
              <a:t>n</a:t>
            </a:r>
            <a:r>
              <a:rPr lang="en-US" altLang="zh-CN" sz="2000" b="1" dirty="0">
                <a:solidFill>
                  <a:prstClr val="black"/>
                </a:solidFill>
                <a:latin typeface="微软雅黑" panose="020B0503020204020204" pitchFamily="34" charset="-122"/>
                <a:ea typeface="微软雅黑" panose="020B0503020204020204" pitchFamily="34" charset="-122"/>
              </a:rPr>
              <a:t> </a:t>
            </a:r>
            <a:r>
              <a:rPr lang="zh-CN" altLang="en-US" sz="2000" b="1" dirty="0">
                <a:solidFill>
                  <a:prstClr val="black"/>
                </a:solidFill>
                <a:latin typeface="微软雅黑" panose="020B0503020204020204" pitchFamily="34" charset="-122"/>
                <a:ea typeface="微软雅黑" panose="020B0503020204020204" pitchFamily="34" charset="-122"/>
              </a:rPr>
              <a:t>位</a:t>
            </a:r>
            <a:r>
              <a:rPr lang="zh-CN" altLang="en-US" sz="2000" b="1" dirty="0" smtClean="0">
                <a:solidFill>
                  <a:srgbClr val="0000FF"/>
                </a:solidFill>
                <a:latin typeface="微软雅黑" panose="020B0503020204020204" pitchFamily="34" charset="-122"/>
                <a:ea typeface="微软雅黑" panose="020B0503020204020204" pitchFamily="34" charset="-122"/>
              </a:rPr>
              <a:t>冗余码，</a:t>
            </a:r>
            <a:r>
              <a:rPr lang="zh-CN" altLang="en-US" sz="2000" b="1" dirty="0">
                <a:solidFill>
                  <a:prstClr val="black"/>
                </a:solidFill>
                <a:latin typeface="微软雅黑" panose="020B0503020204020204" pitchFamily="34" charset="-122"/>
                <a:ea typeface="微软雅黑" panose="020B0503020204020204" pitchFamily="34" charset="-122"/>
              </a:rPr>
              <a:t>然后构成一个帧发送</a:t>
            </a:r>
            <a:r>
              <a:rPr lang="zh-CN" altLang="en-US" sz="2000" b="1" dirty="0" smtClean="0">
                <a:solidFill>
                  <a:prstClr val="black"/>
                </a:solidFill>
                <a:latin typeface="微软雅黑" panose="020B0503020204020204" pitchFamily="34" charset="-122"/>
                <a:ea typeface="微软雅黑" panose="020B0503020204020204" pitchFamily="34" charset="-122"/>
              </a:rPr>
              <a:t>出去。一共发送 </a:t>
            </a:r>
            <a:r>
              <a:rPr lang="en-US" altLang="zh-CN" sz="2000" b="1" i="1" dirty="0" smtClean="0">
                <a:solidFill>
                  <a:srgbClr val="C00000"/>
                </a:solidFill>
                <a:latin typeface="微软雅黑" panose="020B0503020204020204" pitchFamily="34" charset="-122"/>
                <a:ea typeface="微软雅黑" panose="020B0503020204020204" pitchFamily="34" charset="-122"/>
              </a:rPr>
              <a:t>(</a:t>
            </a:r>
            <a:r>
              <a:rPr lang="en-US" altLang="zh-CN" sz="2000" b="1" i="1" dirty="0">
                <a:solidFill>
                  <a:srgbClr val="C00000"/>
                </a:solidFill>
                <a:latin typeface="微软雅黑" panose="020B0503020204020204" pitchFamily="34" charset="-122"/>
                <a:ea typeface="微软雅黑" panose="020B0503020204020204" pitchFamily="34" charset="-122"/>
              </a:rPr>
              <a:t>k + n</a:t>
            </a:r>
            <a:r>
              <a:rPr lang="en-US" altLang="zh-CN" sz="2000" b="1" i="1" dirty="0" smtClean="0">
                <a:solidFill>
                  <a:srgbClr val="C00000"/>
                </a:solidFill>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位。</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5"/>
          <p:cNvSpPr>
            <a:spLocks noChangeArrowheads="1"/>
          </p:cNvSpPr>
          <p:nvPr/>
        </p:nvSpPr>
        <p:spPr bwMode="auto">
          <a:xfrm>
            <a:off x="466344" y="621125"/>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矩形 111"/>
          <p:cNvSpPr/>
          <p:nvPr/>
        </p:nvSpPr>
        <p:spPr>
          <a:xfrm>
            <a:off x="616085" y="569741"/>
            <a:ext cx="2323265"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a:t>
            </a:r>
            <a:endParaRPr lang="zh-CN" altLang="en-US" sz="2000" b="1" dirty="0">
              <a:latin typeface="微软雅黑" panose="020B0503020204020204" pitchFamily="34" charset="-122"/>
              <a:ea typeface="微软雅黑" panose="020B0503020204020204" pitchFamily="34" charset="-122"/>
            </a:endParaRPr>
          </a:p>
        </p:txBody>
      </p:sp>
      <p:sp>
        <p:nvSpPr>
          <p:cNvPr id="22" name="矩形 21"/>
          <p:cNvSpPr/>
          <p:nvPr/>
        </p:nvSpPr>
        <p:spPr>
          <a:xfrm>
            <a:off x="3430691" y="2199398"/>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4868885" y="2199398"/>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CRC</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40" name="直接箭头连接符 39"/>
          <p:cNvCxnSpPr/>
          <p:nvPr/>
        </p:nvCxnSpPr>
        <p:spPr>
          <a:xfrm flipH="1">
            <a:off x="3231237"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662084"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14830" y="1080106"/>
            <a:ext cx="2694376" cy="3256926"/>
            <a:chOff x="5861538" y="1114451"/>
            <a:chExt cx="2694376" cy="3256926"/>
          </a:xfrm>
        </p:grpSpPr>
        <p:sp>
          <p:nvSpPr>
            <p:cNvPr id="10" name="矩形 9"/>
            <p:cNvSpPr/>
            <p:nvPr/>
          </p:nvSpPr>
          <p:spPr>
            <a:xfrm>
              <a:off x="5861538" y="1114451"/>
              <a:ext cx="2694376" cy="2963668"/>
            </a:xfrm>
            <a:prstGeom prst="rect">
              <a:avLst/>
            </a:prstGeom>
            <a:solidFill>
              <a:srgbClr val="00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554073" y="1213222"/>
              <a:ext cx="476413"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k</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9" name="矩形 8"/>
            <p:cNvSpPr/>
            <p:nvPr/>
          </p:nvSpPr>
          <p:spPr>
            <a:xfrm>
              <a:off x="7688631" y="1213222"/>
              <a:ext cx="484428"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 name="矩形 1"/>
            <p:cNvSpPr/>
            <p:nvPr/>
          </p:nvSpPr>
          <p:spPr>
            <a:xfrm>
              <a:off x="6805425"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anose="020B0503020204020204" pitchFamily="34" charset="-122"/>
                  <a:ea typeface="微软雅黑" panose="020B0503020204020204" pitchFamily="34" charset="-122"/>
                </a:rPr>
                <a:t>除数 </a:t>
              </a:r>
              <a:r>
                <a:rPr lang="en-US" altLang="zh-CN" sz="1200" b="1" i="1" dirty="0" smtClean="0">
                  <a:solidFill>
                    <a:schemeClr val="tx1"/>
                  </a:solidFill>
                  <a:latin typeface="微软雅黑" panose="020B0503020204020204" pitchFamily="34" charset="-122"/>
                  <a:ea typeface="微软雅黑" panose="020B0503020204020204" pitchFamily="34" charset="-122"/>
                </a:rPr>
                <a:t>P</a:t>
              </a:r>
              <a:endParaRPr lang="en-US" altLang="zh-CN" sz="1200" b="1" i="1"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6019232" y="2349727"/>
              <a:ext cx="788999"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+ 1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3" name="下箭头标注 2"/>
            <p:cNvSpPr/>
            <p:nvPr/>
          </p:nvSpPr>
          <p:spPr>
            <a:xfrm>
              <a:off x="6023726"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05788"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7543982"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00…0</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6805425"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CRC</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4" name="下箭头 3"/>
            <p:cNvSpPr/>
            <p:nvPr/>
          </p:nvSpPr>
          <p:spPr>
            <a:xfrm>
              <a:off x="7098390"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512873" y="2758745"/>
              <a:ext cx="646331" cy="276999"/>
            </a:xfrm>
            <a:prstGeom prst="rect">
              <a:avLst/>
            </a:prstGeom>
          </p:spPr>
          <p:txBody>
            <a:bodyPr wrap="none">
              <a:spAutoFit/>
            </a:bodyPr>
            <a:lstStyle/>
            <a:p>
              <a:pPr algn="ctr"/>
              <a:r>
                <a:rPr lang="zh-CN" altLang="en-US" sz="1200" b="1" dirty="0" smtClean="0">
                  <a:solidFill>
                    <a:srgbClr val="000066"/>
                  </a:solidFill>
                  <a:latin typeface="微软雅黑" panose="020B0503020204020204" pitchFamily="34" charset="-122"/>
                  <a:ea typeface="微软雅黑" panose="020B0503020204020204" pitchFamily="34" charset="-122"/>
                </a:rPr>
                <a:t>余数 </a:t>
              </a:r>
              <a:r>
                <a:rPr lang="en-US" altLang="zh-CN" sz="1200" b="1" i="1" dirty="0" smtClean="0">
                  <a:solidFill>
                    <a:srgbClr val="000066"/>
                  </a:solidFill>
                  <a:latin typeface="微软雅黑" panose="020B0503020204020204" pitchFamily="34" charset="-122"/>
                  <a:ea typeface="微软雅黑" panose="020B0503020204020204" pitchFamily="34" charset="-122"/>
                </a:rPr>
                <a:t>R</a:t>
              </a:r>
              <a:endParaRPr lang="zh-CN" altLang="en-US" sz="1200" b="1" i="1" dirty="0">
                <a:solidFill>
                  <a:srgbClr val="000066"/>
                </a:solidFill>
                <a:latin typeface="微软雅黑" panose="020B0503020204020204" pitchFamily="34" charset="-122"/>
                <a:ea typeface="微软雅黑" panose="020B0503020204020204" pitchFamily="34" charset="-122"/>
              </a:endParaRPr>
            </a:p>
          </p:txBody>
        </p:sp>
        <p:sp>
          <p:nvSpPr>
            <p:cNvPr id="19" name="矩形 18"/>
            <p:cNvSpPr/>
            <p:nvPr/>
          </p:nvSpPr>
          <p:spPr>
            <a:xfrm>
              <a:off x="6323804" y="3189434"/>
              <a:ext cx="484427"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41" name="Text Box 45"/>
            <p:cNvSpPr txBox="1">
              <a:spLocks noChangeArrowheads="1"/>
            </p:cNvSpPr>
            <p:nvPr/>
          </p:nvSpPr>
          <p:spPr bwMode="auto">
            <a:xfrm>
              <a:off x="6938126" y="4094378"/>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pitchFamily="34" charset="-122"/>
                  <a:ea typeface="微软雅黑" panose="020B0503020204020204" pitchFamily="34" charset="-122"/>
                </a:rPr>
                <a:t>发送方</a:t>
              </a:r>
              <a:endParaRPr kumimoji="1" lang="zh-CN" altLang="en-US" sz="1200" b="1" dirty="0">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5881035" y="1083639"/>
            <a:ext cx="2711334" cy="3253393"/>
            <a:chOff x="510578" y="1114451"/>
            <a:chExt cx="2711334" cy="3253393"/>
          </a:xfrm>
        </p:grpSpPr>
        <p:sp>
          <p:nvSpPr>
            <p:cNvPr id="36" name="矩形 35"/>
            <p:cNvSpPr/>
            <p:nvPr/>
          </p:nvSpPr>
          <p:spPr>
            <a:xfrm>
              <a:off x="510578" y="1114451"/>
              <a:ext cx="2711334" cy="2963668"/>
            </a:xfrm>
            <a:prstGeom prst="rect">
              <a:avLst/>
            </a:prstGeom>
            <a:solidFill>
              <a:srgbClr val="99FFCC"/>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31794" y="1213222"/>
              <a:ext cx="476413"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k</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6" name="矩形 25"/>
            <p:cNvSpPr/>
            <p:nvPr/>
          </p:nvSpPr>
          <p:spPr>
            <a:xfrm>
              <a:off x="2366352" y="1213222"/>
              <a:ext cx="484428"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7" name="矩形 26"/>
            <p:cNvSpPr/>
            <p:nvPr/>
          </p:nvSpPr>
          <p:spPr>
            <a:xfrm>
              <a:off x="1483146"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anose="020B0503020204020204" pitchFamily="34" charset="-122"/>
                  <a:ea typeface="微软雅黑" panose="020B0503020204020204" pitchFamily="34" charset="-122"/>
                </a:rPr>
                <a:t>除数 </a:t>
              </a:r>
              <a:r>
                <a:rPr lang="en-US" altLang="zh-CN" sz="1200" b="1" i="1" dirty="0" smtClean="0">
                  <a:solidFill>
                    <a:schemeClr val="tx1"/>
                  </a:solidFill>
                  <a:latin typeface="微软雅黑" panose="020B0503020204020204" pitchFamily="34" charset="-122"/>
                  <a:ea typeface="微软雅黑" panose="020B0503020204020204" pitchFamily="34" charset="-122"/>
                </a:rPr>
                <a:t>P</a:t>
              </a:r>
              <a:endParaRPr lang="en-US" altLang="zh-CN" sz="1200" b="1" i="1" dirty="0">
                <a:solidFill>
                  <a:schemeClr val="tx1"/>
                </a:solidFill>
                <a:latin typeface="微软雅黑" panose="020B0503020204020204" pitchFamily="34" charset="-122"/>
                <a:ea typeface="微软雅黑" panose="020B0503020204020204" pitchFamily="34" charset="-122"/>
              </a:endParaRPr>
            </a:p>
          </p:txBody>
        </p:sp>
        <p:sp>
          <p:nvSpPr>
            <p:cNvPr id="28" name="矩形 27"/>
            <p:cNvSpPr/>
            <p:nvPr/>
          </p:nvSpPr>
          <p:spPr>
            <a:xfrm>
              <a:off x="2341033" y="2349727"/>
              <a:ext cx="788999"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+ 1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9" name="下箭头标注 28"/>
            <p:cNvSpPr/>
            <p:nvPr/>
          </p:nvSpPr>
          <p:spPr>
            <a:xfrm>
              <a:off x="701447"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83509"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1" name="矩形 30"/>
            <p:cNvSpPr/>
            <p:nvPr/>
          </p:nvSpPr>
          <p:spPr>
            <a:xfrm>
              <a:off x="2221703"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CRC</a:t>
              </a:r>
              <a:endParaRPr lang="en-US" altLang="zh-CN" sz="1400" b="1" dirty="0" smtClean="0">
                <a:solidFill>
                  <a:schemeClr val="tx1"/>
                </a:solidFill>
                <a:latin typeface="微软雅黑" panose="020B0503020204020204" pitchFamily="34" charset="-122"/>
                <a:ea typeface="微软雅黑" panose="020B0503020204020204" pitchFamily="34" charset="-122"/>
              </a:endParaRPr>
            </a:p>
          </p:txBody>
        </p:sp>
        <p:sp>
          <p:nvSpPr>
            <p:cNvPr id="32" name="矩形 31"/>
            <p:cNvSpPr/>
            <p:nvPr/>
          </p:nvSpPr>
          <p:spPr>
            <a:xfrm>
              <a:off x="1483146"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余数</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33" name="下箭头 32"/>
            <p:cNvSpPr/>
            <p:nvPr/>
          </p:nvSpPr>
          <p:spPr>
            <a:xfrm>
              <a:off x="1776111"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32586" y="3525868"/>
              <a:ext cx="2191551" cy="553998"/>
            </a:xfrm>
            <a:prstGeom prst="rect">
              <a:avLst/>
            </a:prstGeom>
          </p:spPr>
          <p:txBody>
            <a:bodyPr wrap="square">
              <a:spAutoFit/>
            </a:bodyPr>
            <a:lstStyle/>
            <a:p>
              <a:pPr algn="ctr">
                <a:lnSpc>
                  <a:spcPts val="1800"/>
                </a:lnSpc>
              </a:pPr>
              <a:r>
                <a:rPr lang="zh-CN" altLang="en-US" sz="1200" b="1" dirty="0" smtClean="0">
                  <a:solidFill>
                    <a:srgbClr val="000099"/>
                  </a:solidFill>
                  <a:latin typeface="微软雅黑" panose="020B0503020204020204" pitchFamily="34" charset="-122"/>
                  <a:ea typeface="微软雅黑" panose="020B0503020204020204" pitchFamily="34" charset="-122"/>
                </a:rPr>
                <a:t>若余数</a:t>
              </a:r>
              <a:r>
                <a:rPr lang="en-US" altLang="zh-CN" sz="1200" b="1" dirty="0" smtClean="0">
                  <a:solidFill>
                    <a:srgbClr val="000099"/>
                  </a:solidFill>
                  <a:latin typeface="微软雅黑" panose="020B0503020204020204" pitchFamily="34" charset="-122"/>
                  <a:ea typeface="微软雅黑" panose="020B0503020204020204" pitchFamily="34" charset="-122"/>
                </a:rPr>
                <a:t>=0</a:t>
              </a:r>
              <a:r>
                <a:rPr lang="zh-CN" altLang="en-US" sz="1200" b="1" dirty="0" smtClean="0">
                  <a:solidFill>
                    <a:srgbClr val="000099"/>
                  </a:solidFill>
                  <a:latin typeface="微软雅黑" panose="020B0503020204020204" pitchFamily="34" charset="-122"/>
                  <a:ea typeface="微软雅黑" panose="020B0503020204020204" pitchFamily="34" charset="-122"/>
                </a:rPr>
                <a:t>，接受</a:t>
              </a:r>
              <a:endParaRPr lang="en-US" altLang="zh-CN" sz="1200" b="1" dirty="0" smtClean="0">
                <a:solidFill>
                  <a:srgbClr val="000099"/>
                </a:solidFill>
                <a:latin typeface="微软雅黑" panose="020B0503020204020204" pitchFamily="34" charset="-122"/>
                <a:ea typeface="微软雅黑" panose="020B0503020204020204" pitchFamily="34" charset="-122"/>
              </a:endParaRPr>
            </a:p>
            <a:p>
              <a:pPr algn="ctr">
                <a:lnSpc>
                  <a:spcPts val="1800"/>
                </a:lnSpc>
              </a:pPr>
              <a:r>
                <a:rPr lang="zh-CN" altLang="en-US" sz="1200" b="1" dirty="0">
                  <a:solidFill>
                    <a:srgbClr val="000099"/>
                  </a:solidFill>
                  <a:latin typeface="微软雅黑" panose="020B0503020204020204" pitchFamily="34" charset="-122"/>
                  <a:ea typeface="微软雅黑" panose="020B0503020204020204" pitchFamily="34" charset="-122"/>
                </a:rPr>
                <a:t>若余数</a:t>
              </a:r>
              <a:r>
                <a:rPr lang="zh-CN" altLang="en-US" sz="1200" b="1" dirty="0" smtClean="0">
                  <a:solidFill>
                    <a:srgbClr val="000099"/>
                  </a:solidFill>
                  <a:latin typeface="微软雅黑" panose="020B0503020204020204" pitchFamily="34" charset="-122"/>
                  <a:ea typeface="微软雅黑" panose="020B0503020204020204" pitchFamily="34" charset="-122"/>
                </a:rPr>
                <a:t>≠</a:t>
              </a:r>
              <a:r>
                <a:rPr lang="en-US" altLang="zh-CN" sz="1200" b="1" dirty="0" smtClean="0">
                  <a:solidFill>
                    <a:srgbClr val="000099"/>
                  </a:solidFill>
                  <a:latin typeface="微软雅黑" panose="020B0503020204020204" pitchFamily="34" charset="-122"/>
                  <a:ea typeface="微软雅黑" panose="020B0503020204020204" pitchFamily="34" charset="-122"/>
                </a:rPr>
                <a:t>0</a:t>
              </a:r>
              <a:r>
                <a:rPr lang="zh-CN" altLang="en-US" sz="1200" b="1" dirty="0" smtClean="0">
                  <a:solidFill>
                    <a:srgbClr val="000099"/>
                  </a:solidFill>
                  <a:latin typeface="微软雅黑" panose="020B0503020204020204" pitchFamily="34" charset="-122"/>
                  <a:ea typeface="微软雅黑" panose="020B0503020204020204" pitchFamily="34" charset="-122"/>
                </a:rPr>
                <a:t>，丢弃</a:t>
              </a:r>
              <a:endParaRPr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2" name="Text Box 45"/>
            <p:cNvSpPr txBox="1">
              <a:spLocks noChangeArrowheads="1"/>
            </p:cNvSpPr>
            <p:nvPr/>
          </p:nvSpPr>
          <p:spPr bwMode="auto">
            <a:xfrm>
              <a:off x="1502607" y="4090845"/>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pitchFamily="34" charset="-122"/>
                  <a:ea typeface="微软雅黑" panose="020B0503020204020204" pitchFamily="34" charset="-122"/>
                </a:rPr>
                <a:t>接收方</a:t>
              </a:r>
              <a:endParaRPr kumimoji="1" lang="zh-CN" altLang="en-US" sz="1200" b="1" dirty="0">
                <a:latin typeface="微软雅黑" panose="020B0503020204020204" pitchFamily="34" charset="-122"/>
                <a:ea typeface="微软雅黑" panose="020B0503020204020204" pitchFamily="34" charset="-122"/>
              </a:endParaRPr>
            </a:p>
          </p:txBody>
        </p:sp>
      </p:grpSp>
      <p:sp>
        <p:nvSpPr>
          <p:cNvPr id="38" name="Text Box 45"/>
          <p:cNvSpPr txBox="1">
            <a:spLocks noChangeArrowheads="1"/>
          </p:cNvSpPr>
          <p:nvPr/>
        </p:nvSpPr>
        <p:spPr bwMode="auto">
          <a:xfrm>
            <a:off x="3982373" y="1914086"/>
            <a:ext cx="1082349" cy="307777"/>
          </a:xfrm>
          <a:prstGeom prst="rect">
            <a:avLst/>
          </a:prstGeom>
          <a:noFill/>
          <a:ln>
            <a:noFill/>
          </a:ln>
          <a:effectLst/>
        </p:spPr>
        <p:txBody>
          <a:bodyPr wrap="none">
            <a:spAutoFit/>
          </a:bodyPr>
          <a:lstStyle/>
          <a:p>
            <a:pPr algn="r"/>
            <a:r>
              <a:rPr kumimoji="1" lang="zh-CN" altLang="en-US" sz="1400" b="1" dirty="0" smtClean="0">
                <a:latin typeface="微软雅黑" panose="020B0503020204020204" pitchFamily="34" charset="-122"/>
                <a:ea typeface="微软雅黑" panose="020B0503020204020204" pitchFamily="34" charset="-122"/>
              </a:rPr>
              <a:t>发送的数据</a:t>
            </a:r>
            <a:endParaRPr kumimoji="1" lang="zh-CN" altLang="en-US" sz="1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623761"/>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377"/>
            <a:ext cx="2323265"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a:t>
            </a:r>
            <a:endParaRPr lang="zh-CN" altLang="en-US" sz="2000" b="1" dirty="0">
              <a:latin typeface="微软雅黑" panose="020B0503020204020204" pitchFamily="34" charset="-122"/>
              <a:ea typeface="微软雅黑" panose="020B0503020204020204" pitchFamily="34" charset="-122"/>
            </a:endParaRPr>
          </a:p>
        </p:txBody>
      </p:sp>
      <p:sp>
        <p:nvSpPr>
          <p:cNvPr id="4" name="矩形 3"/>
          <p:cNvSpPr/>
          <p:nvPr/>
        </p:nvSpPr>
        <p:spPr>
          <a:xfrm>
            <a:off x="466344" y="937042"/>
            <a:ext cx="8129015" cy="263149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，用</a:t>
            </a:r>
            <a:r>
              <a:rPr lang="zh-CN" altLang="en-US" sz="2000" b="1" dirty="0">
                <a:latin typeface="微软雅黑" panose="020B0503020204020204" pitchFamily="34" charset="-122"/>
                <a:ea typeface="微软雅黑" panose="020B0503020204020204" pitchFamily="34" charset="-122"/>
              </a:rPr>
              <a:t>二进制的模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运算进行 </a:t>
            </a:r>
            <a:r>
              <a:rPr lang="en-US" altLang="zh-CN" sz="2000" b="1" dirty="0">
                <a:latin typeface="微软雅黑" panose="020B0503020204020204" pitchFamily="34" charset="-122"/>
                <a:ea typeface="微软雅黑" panose="020B0503020204020204" pitchFamily="34" charset="-122"/>
              </a:rPr>
              <a:t>2</a:t>
            </a:r>
            <a:r>
              <a:rPr lang="en-US" altLang="zh-CN" sz="2000" b="1" i="1" baseline="30000"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乘 </a:t>
            </a:r>
            <a:r>
              <a:rPr lang="en-US" altLang="zh-CN" sz="2000" b="1" i="1" dirty="0">
                <a:latin typeface="微软雅黑" panose="020B0503020204020204" pitchFamily="34" charset="-122"/>
                <a:ea typeface="微软雅黑" panose="020B0503020204020204" pitchFamily="34" charset="-122"/>
              </a:rPr>
              <a:t>M</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的运算，这相当于在 </a:t>
            </a:r>
            <a:r>
              <a:rPr lang="en-US" altLang="zh-CN" sz="2000" b="1" i="1" dirty="0">
                <a:latin typeface="微软雅黑" panose="020B0503020204020204" pitchFamily="34" charset="-122"/>
                <a:ea typeface="微软雅黑" panose="020B0503020204020204" pitchFamily="34" charset="-122"/>
              </a:rPr>
              <a:t>M</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后面添加 </a:t>
            </a:r>
            <a:r>
              <a:rPr lang="en-US" altLang="zh-CN" sz="2000" b="1" i="1" dirty="0">
                <a:latin typeface="微软雅黑" panose="020B0503020204020204" pitchFamily="34" charset="-122"/>
                <a:ea typeface="微软雅黑" panose="020B0503020204020204" pitchFamily="34" charset="-122"/>
              </a:rPr>
              <a:t>n </a:t>
            </a:r>
            <a:r>
              <a:rPr lang="zh-CN" altLang="en-US" sz="2000" b="1" dirty="0">
                <a:latin typeface="微软雅黑" panose="020B0503020204020204" pitchFamily="34" charset="-122"/>
                <a:ea typeface="微软雅黑" panose="020B0503020204020204" pitchFamily="34" charset="-122"/>
              </a:rPr>
              <a:t>个 </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，得到</a:t>
            </a:r>
            <a:r>
              <a:rPr lang="zh-CN" altLang="en-US" sz="2000" b="1" dirty="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k</a:t>
            </a:r>
            <a:r>
              <a:rPr lang="en-US" altLang="zh-CN" sz="2000" b="1" dirty="0">
                <a:latin typeface="微软雅黑" panose="020B0503020204020204" pitchFamily="34" charset="-122"/>
                <a:ea typeface="微软雅黑" panose="020B0503020204020204" pitchFamily="34" charset="-122"/>
              </a:rPr>
              <a:t> + </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位的数</a:t>
            </a:r>
            <a:r>
              <a:rPr lang="zh-CN" altLang="en-US" sz="2000" b="1" dirty="0">
                <a:solidFill>
                  <a:srgbClr val="CC00CC"/>
                </a:solidFill>
                <a:latin typeface="微软雅黑" panose="020B0503020204020204" pitchFamily="34" charset="-122"/>
                <a:ea typeface="微软雅黑" panose="020B0503020204020204" pitchFamily="34" charset="-122"/>
              </a:rPr>
              <a:t>除以</a:t>
            </a:r>
            <a:r>
              <a:rPr lang="zh-CN" altLang="en-US" sz="2000" b="1" dirty="0">
                <a:latin typeface="微软雅黑" panose="020B0503020204020204" pitchFamily="34" charset="-122"/>
                <a:ea typeface="微软雅黑" panose="020B0503020204020204" pitchFamily="34" charset="-122"/>
              </a:rPr>
              <a:t>事先选定好的长度为 </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+ 1) </a:t>
            </a:r>
            <a:r>
              <a:rPr lang="zh-CN" altLang="en-US" sz="2000" b="1" dirty="0">
                <a:latin typeface="微软雅黑" panose="020B0503020204020204" pitchFamily="34" charset="-122"/>
                <a:ea typeface="微软雅黑" panose="020B0503020204020204" pitchFamily="34" charset="-122"/>
              </a:rPr>
              <a:t>位的</a:t>
            </a:r>
            <a:r>
              <a:rPr lang="zh-CN" altLang="en-US" sz="2000" b="1" dirty="0">
                <a:solidFill>
                  <a:srgbClr val="0000FF"/>
                </a:solidFill>
                <a:latin typeface="微软雅黑" panose="020B0503020204020204" pitchFamily="34" charset="-122"/>
                <a:ea typeface="微软雅黑" panose="020B0503020204020204" pitchFamily="34" charset="-122"/>
              </a:rPr>
              <a:t>除数</a:t>
            </a:r>
            <a:r>
              <a:rPr lang="zh-CN" altLang="en-US" sz="2000" b="1"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P</a:t>
            </a:r>
            <a:r>
              <a:rPr lang="zh-CN" altLang="en-US" sz="2000" b="1" dirty="0">
                <a:latin typeface="微软雅黑" panose="020B0503020204020204" pitchFamily="34" charset="-122"/>
                <a:ea typeface="微软雅黑" panose="020B0503020204020204" pitchFamily="34" charset="-122"/>
              </a:rPr>
              <a:t>，得出</a:t>
            </a:r>
            <a:r>
              <a:rPr lang="zh-CN" altLang="en-US" sz="2000" b="1" dirty="0">
                <a:solidFill>
                  <a:srgbClr val="0000FF"/>
                </a:solidFill>
                <a:latin typeface="微软雅黑" panose="020B0503020204020204" pitchFamily="34" charset="-122"/>
                <a:ea typeface="微软雅黑" panose="020B0503020204020204" pitchFamily="34" charset="-122"/>
              </a:rPr>
              <a:t>商</a:t>
            </a:r>
            <a:r>
              <a:rPr lang="zh-CN" altLang="en-US" sz="2000" b="1" dirty="0">
                <a:latin typeface="微软雅黑" panose="020B0503020204020204" pitchFamily="34" charset="-122"/>
                <a:ea typeface="微软雅黑" panose="020B0503020204020204" pitchFamily="34" charset="-122"/>
              </a:rPr>
              <a:t>是 </a:t>
            </a:r>
            <a:r>
              <a:rPr lang="en-US" altLang="zh-CN" sz="2000" b="1" i="1" dirty="0">
                <a:latin typeface="微软雅黑" panose="020B0503020204020204" pitchFamily="34" charset="-122"/>
                <a:ea typeface="微软雅黑" panose="020B0503020204020204" pitchFamily="34" charset="-122"/>
              </a:rPr>
              <a:t>Q</a:t>
            </a:r>
            <a:r>
              <a:rPr lang="en-US" altLang="zh-CN"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a:t>
            </a:r>
            <a:r>
              <a:rPr lang="zh-CN" altLang="en-US" sz="2000" b="1" dirty="0" smtClean="0">
                <a:solidFill>
                  <a:srgbClr val="C00000"/>
                </a:solidFill>
                <a:latin typeface="微软雅黑" panose="020B0503020204020204" pitchFamily="34" charset="-122"/>
                <a:ea typeface="微软雅黑" panose="020B0503020204020204" pitchFamily="34" charset="-122"/>
              </a:rPr>
              <a:t>余数</a:t>
            </a:r>
            <a:r>
              <a:rPr lang="zh-CN" altLang="en-US" sz="2000" b="1" dirty="0">
                <a:latin typeface="微软雅黑" panose="020B0503020204020204" pitchFamily="34" charset="-122"/>
                <a:ea typeface="微软雅黑" panose="020B0503020204020204" pitchFamily="34" charset="-122"/>
              </a:rPr>
              <a:t>是 </a:t>
            </a:r>
            <a:r>
              <a:rPr lang="en-US" altLang="zh-CN" sz="2000" b="1" i="1" dirty="0" smtClean="0">
                <a:latin typeface="微软雅黑" panose="020B0503020204020204" pitchFamily="34" charset="-122"/>
                <a:ea typeface="微软雅黑" panose="020B0503020204020204" pitchFamily="34" charset="-122"/>
              </a:rPr>
              <a:t>R</a:t>
            </a:r>
            <a:r>
              <a:rPr lang="zh-CN" altLang="en-US" sz="2000" b="1" dirty="0" smtClean="0">
                <a:latin typeface="微软雅黑" panose="020B0503020204020204" pitchFamily="34" charset="-122"/>
                <a:ea typeface="微软雅黑" panose="020B0503020204020204" pitchFamily="34" charset="-122"/>
              </a:rPr>
              <a:t>，余数 </a:t>
            </a:r>
            <a:r>
              <a:rPr lang="en-US" altLang="zh-CN" sz="2000" b="1" dirty="0">
                <a:latin typeface="微软雅黑" panose="020B0503020204020204" pitchFamily="34" charset="-122"/>
                <a:ea typeface="微软雅黑" panose="020B0503020204020204" pitchFamily="34" charset="-122"/>
              </a:rPr>
              <a:t>R </a:t>
            </a:r>
            <a:r>
              <a:rPr lang="zh-CN" altLang="en-US" sz="2000" b="1" dirty="0">
                <a:latin typeface="微软雅黑" panose="020B0503020204020204" pitchFamily="34" charset="-122"/>
                <a:ea typeface="微软雅黑" panose="020B0503020204020204" pitchFamily="34" charset="-122"/>
              </a:rPr>
              <a:t>比除数 </a:t>
            </a:r>
            <a:r>
              <a:rPr lang="en-US" altLang="zh-CN" sz="2000" b="1" i="1" dirty="0">
                <a:latin typeface="微软雅黑" panose="020B0503020204020204" pitchFamily="34" charset="-122"/>
                <a:ea typeface="微软雅黑" panose="020B0503020204020204" pitchFamily="34" charset="-122"/>
              </a:rPr>
              <a:t>P</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少 </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位，即 </a:t>
            </a:r>
            <a:r>
              <a:rPr lang="en-US" altLang="zh-CN" sz="2000" b="1" i="1"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是 </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位。 </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3</a:t>
            </a:r>
            <a:r>
              <a:rPr lang="zh-CN" altLang="en-US" sz="2000" b="1" dirty="0" smtClean="0">
                <a:latin typeface="微软雅黑" panose="020B0503020204020204" pitchFamily="34" charset="-122"/>
                <a:ea typeface="微软雅黑" panose="020B0503020204020204" pitchFamily="34" charset="-122"/>
              </a:rPr>
              <a:t>，将</a:t>
            </a:r>
            <a:r>
              <a:rPr lang="zh-CN" altLang="en-US" sz="2000" b="1" dirty="0">
                <a:solidFill>
                  <a:srgbClr val="C00000"/>
                </a:solidFill>
                <a:latin typeface="微软雅黑" panose="020B0503020204020204" pitchFamily="34" charset="-122"/>
                <a:ea typeface="微软雅黑" panose="020B0503020204020204" pitchFamily="34" charset="-122"/>
              </a:rPr>
              <a:t>余数 </a:t>
            </a:r>
            <a:r>
              <a:rPr lang="en-US" altLang="zh-CN" sz="2000" b="1" i="1" dirty="0">
                <a:solidFill>
                  <a:srgbClr val="C00000"/>
                </a:solidFill>
                <a:latin typeface="微软雅黑" panose="020B0503020204020204" pitchFamily="34" charset="-122"/>
                <a:ea typeface="微软雅黑" panose="020B0503020204020204" pitchFamily="34" charset="-122"/>
              </a:rPr>
              <a:t>R</a:t>
            </a:r>
            <a:r>
              <a:rPr lang="en-US" altLang="zh-CN" sz="2000" b="1" dirty="0">
                <a:solidFill>
                  <a:srgbClr val="CC00CC"/>
                </a:solidFill>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作为</a:t>
            </a:r>
            <a:r>
              <a:rPr lang="zh-CN" altLang="en-US" sz="2000" b="1" dirty="0">
                <a:solidFill>
                  <a:srgbClr val="C00000"/>
                </a:solidFill>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拼接在数据 </a:t>
            </a:r>
            <a:r>
              <a:rPr lang="en-US" altLang="zh-CN" sz="2000" b="1" i="1" dirty="0">
                <a:latin typeface="微软雅黑" panose="020B0503020204020204" pitchFamily="34" charset="-122"/>
                <a:ea typeface="微软雅黑" panose="020B0503020204020204" pitchFamily="34" charset="-122"/>
              </a:rPr>
              <a:t>M</a:t>
            </a:r>
            <a:r>
              <a:rPr lang="en-US" altLang="zh-CN"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后面，一起发送</a:t>
            </a:r>
            <a:r>
              <a:rPr lang="zh-CN" altLang="en-US" sz="2000" b="1" dirty="0">
                <a:latin typeface="微软雅黑" panose="020B0503020204020204" pitchFamily="34" charset="-122"/>
                <a:ea typeface="微软雅黑" panose="020B0503020204020204" pitchFamily="34" charset="-122"/>
              </a:rPr>
              <a:t>出去。</a:t>
            </a:r>
            <a:endParaRPr lang="zh-CN" altLang="en-US" sz="2000" b="1" dirty="0">
              <a:latin typeface="微软雅黑" panose="020B0503020204020204" pitchFamily="34" charset="-122"/>
              <a:ea typeface="微软雅黑" panose="020B0503020204020204" pitchFamily="34" charset="-122"/>
            </a:endParaRPr>
          </a:p>
        </p:txBody>
      </p:sp>
      <p:sp>
        <p:nvSpPr>
          <p:cNvPr id="5" name="矩形 4"/>
          <p:cNvSpPr/>
          <p:nvPr/>
        </p:nvSpPr>
        <p:spPr>
          <a:xfrm>
            <a:off x="1238087" y="3568532"/>
            <a:ext cx="6585528" cy="75918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ts val="2600"/>
              </a:lnSpc>
            </a:pPr>
            <a:r>
              <a:rPr lang="zh-CN" altLang="en-US" sz="2000" b="1" dirty="0">
                <a:latin typeface="微软雅黑" panose="020B0503020204020204" pitchFamily="34" charset="-122"/>
                <a:ea typeface="微软雅黑" panose="020B0503020204020204" pitchFamily="34" charset="-122"/>
              </a:rPr>
              <a:t>这种为了进行检错而添加的冗余码常称为</a:t>
            </a:r>
            <a:r>
              <a:rPr lang="zh-CN" altLang="en-US" sz="2000" b="1" dirty="0" smtClean="0">
                <a:solidFill>
                  <a:srgbClr val="0000FF"/>
                </a:solidFill>
                <a:latin typeface="微软雅黑" panose="020B0503020204020204" pitchFamily="34" charset="-122"/>
                <a:ea typeface="微软雅黑" panose="020B0503020204020204" pitchFamily="34" charset="-122"/>
              </a:rPr>
              <a:t>帧检验序列 </a:t>
            </a:r>
            <a:r>
              <a:rPr lang="en-US" altLang="zh-CN" sz="2000" b="1" dirty="0" smtClean="0">
                <a:solidFill>
                  <a:srgbClr val="0000FF"/>
                </a:solidFill>
                <a:latin typeface="微软雅黑" panose="020B0503020204020204" pitchFamily="34" charset="-122"/>
                <a:ea typeface="微软雅黑" panose="020B0503020204020204" pitchFamily="34" charset="-122"/>
              </a:rPr>
              <a:t>FCS </a:t>
            </a:r>
            <a:r>
              <a:rPr lang="en-US" altLang="zh-CN" sz="2000" b="1" dirty="0">
                <a:latin typeface="微软雅黑" panose="020B0503020204020204" pitchFamily="34" charset="-122"/>
                <a:ea typeface="微软雅黑" panose="020B0503020204020204" pitchFamily="34" charset="-122"/>
              </a:rPr>
              <a:t>(Frame Check Sequence)</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计算举例</a:t>
            </a:r>
            <a:endParaRPr lang="zh-CN" altLang="en-US" sz="2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2660204" y="1118782"/>
            <a:ext cx="4862098" cy="725388"/>
            <a:chOff x="669696" y="1204869"/>
            <a:chExt cx="7640220" cy="1174753"/>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P</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4067523" y="1206277"/>
              <a:ext cx="1421987"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anose="020B0503020204020204" pitchFamily="34" charset="-122"/>
                  <a:ea typeface="微软雅黑" panose="020B0503020204020204" pitchFamily="34" charset="-122"/>
                </a:rPr>
                <a:t>1</a:t>
              </a:r>
              <a:endParaRPr lang="en-US" altLang="zh-CN" sz="1500" b="1" dirty="0">
                <a:latin typeface="微软雅黑" panose="020B0503020204020204" pitchFamily="34" charset="-122"/>
                <a:ea typeface="微软雅黑" panose="020B0503020204020204"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anose="020B0503020204020204" pitchFamily="34" charset="-122"/>
                  <a:ea typeface="微软雅黑" panose="020B0503020204020204" pitchFamily="34" charset="-122"/>
                </a:rPr>
                <a:t>101001</a:t>
              </a:r>
              <a:r>
                <a:rPr lang="en-US" altLang="zh-CN" sz="1500" b="1" dirty="0" smtClean="0">
                  <a:solidFill>
                    <a:srgbClr val="CC00CC"/>
                  </a:solidFill>
                  <a:latin typeface="微软雅黑" panose="020B0503020204020204" pitchFamily="34" charset="-122"/>
                  <a:ea typeface="微软雅黑" panose="020B0503020204020204" pitchFamily="34" charset="-122"/>
                </a:rPr>
                <a:t>000</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anose="020B0503020204020204" pitchFamily="34" charset="-122"/>
                  <a:ea typeface="微软雅黑" panose="020B0503020204020204" pitchFamily="34" charset="-122"/>
                </a:rPr>
                <a:t>2</a:t>
              </a:r>
              <a:r>
                <a:rPr lang="en-US" altLang="zh-CN" sz="1500" b="1" i="1" baseline="30000" dirty="0" smtClean="0">
                  <a:solidFill>
                    <a:srgbClr val="CC00CC"/>
                  </a:solidFill>
                  <a:latin typeface="微软雅黑" panose="020B0503020204020204" pitchFamily="34" charset="-122"/>
                  <a:ea typeface="微软雅黑" panose="020B0503020204020204" pitchFamily="34" charset="-122"/>
                </a:rPr>
                <a:t>n</a:t>
              </a:r>
              <a:r>
                <a:rPr lang="en-US" altLang="zh-CN" sz="1500" b="1" i="1" dirty="0" smtClean="0">
                  <a:solidFill>
                    <a:srgbClr val="CC00CC"/>
                  </a:solidFill>
                  <a:latin typeface="微软雅黑" panose="020B0503020204020204" pitchFamily="34" charset="-122"/>
                  <a:ea typeface="微软雅黑" panose="020B0503020204020204" pitchFamily="34" charset="-122"/>
                </a:rPr>
                <a:t>M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被除数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27"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Q</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商</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原始数据 </a:t>
            </a:r>
            <a:r>
              <a:rPr lang="en-US" altLang="zh-CN" b="1" i="1" dirty="0">
                <a:solidFill>
                  <a:schemeClr val="tx1"/>
                </a:solidFill>
                <a:latin typeface="微软雅黑" panose="020B0503020204020204" pitchFamily="34" charset="-122"/>
                <a:ea typeface="微软雅黑" panose="020B0503020204020204" pitchFamily="34" charset="-122"/>
              </a:rPr>
              <a:t>M</a:t>
            </a:r>
            <a:r>
              <a:rPr lang="en-US" altLang="zh-CN" b="1" dirty="0">
                <a:solidFill>
                  <a:schemeClr val="tx1"/>
                </a:solidFill>
                <a:latin typeface="微软雅黑" panose="020B0503020204020204" pitchFamily="34" charset="-122"/>
                <a:ea typeface="微软雅黑" panose="020B0503020204020204" pitchFamily="34" charset="-122"/>
              </a:rPr>
              <a:t> = 101001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除数 </a:t>
            </a:r>
            <a:r>
              <a:rPr lang="en-US" altLang="zh-CN" b="1" i="1" dirty="0">
                <a:solidFill>
                  <a:schemeClr val="tx1"/>
                </a:solidFill>
                <a:latin typeface="微软雅黑" panose="020B0503020204020204" pitchFamily="34" charset="-122"/>
                <a:ea typeface="微软雅黑" panose="020B0503020204020204" pitchFamily="34" charset="-122"/>
              </a:rPr>
              <a:t>P</a:t>
            </a:r>
            <a:r>
              <a:rPr lang="en-US" altLang="zh-CN" b="1" dirty="0">
                <a:solidFill>
                  <a:schemeClr val="tx1"/>
                </a:solidFill>
                <a:latin typeface="微软雅黑" panose="020B0503020204020204" pitchFamily="34" charset="-122"/>
                <a:ea typeface="微软雅黑" panose="020B0503020204020204" pitchFamily="34" charset="-122"/>
              </a:rPr>
              <a:t> = 1101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zh-CN" altLang="en-US"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计算举例</a:t>
            </a:r>
            <a:endParaRPr lang="zh-CN" altLang="en-US" sz="2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2660204" y="1118782"/>
            <a:ext cx="4862098" cy="972464"/>
            <a:chOff x="669696" y="1204869"/>
            <a:chExt cx="7640220" cy="1574888"/>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P</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4067523" y="1206277"/>
              <a:ext cx="1421987"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anose="020B0503020204020204" pitchFamily="34" charset="-122"/>
                  <a:ea typeface="微软雅黑" panose="020B0503020204020204" pitchFamily="34" charset="-122"/>
                </a:rPr>
                <a:t>1</a:t>
              </a:r>
              <a:endParaRPr lang="en-US" altLang="zh-CN" sz="1500" b="1" dirty="0">
                <a:latin typeface="微软雅黑" panose="020B0503020204020204" pitchFamily="34" charset="-122"/>
                <a:ea typeface="微软雅黑" panose="020B0503020204020204"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anose="020B0503020204020204" pitchFamily="34" charset="-122"/>
                  <a:ea typeface="微软雅黑" panose="020B0503020204020204" pitchFamily="34" charset="-122"/>
                </a:rPr>
                <a:t>101001</a:t>
              </a:r>
              <a:r>
                <a:rPr lang="en-US" altLang="zh-CN" sz="1500" b="1" dirty="0" smtClean="0">
                  <a:solidFill>
                    <a:srgbClr val="CC00CC"/>
                  </a:solidFill>
                  <a:latin typeface="微软雅黑" panose="020B0503020204020204" pitchFamily="34" charset="-122"/>
                  <a:ea typeface="微软雅黑" panose="020B0503020204020204" pitchFamily="34" charset="-122"/>
                </a:rPr>
                <a:t>000</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anose="020B0503020204020204" pitchFamily="34" charset="-122"/>
                  <a:ea typeface="微软雅黑" panose="020B0503020204020204" pitchFamily="34" charset="-122"/>
                </a:rPr>
                <a:t>2</a:t>
              </a:r>
              <a:r>
                <a:rPr lang="en-US" altLang="zh-CN" sz="1500" b="1" i="1" baseline="30000" dirty="0" smtClean="0">
                  <a:solidFill>
                    <a:srgbClr val="CC00CC"/>
                  </a:solidFill>
                  <a:latin typeface="微软雅黑" panose="020B0503020204020204" pitchFamily="34" charset="-122"/>
                  <a:ea typeface="微软雅黑" panose="020B0503020204020204" pitchFamily="34" charset="-122"/>
                </a:rPr>
                <a:t>n</a:t>
              </a:r>
              <a:r>
                <a:rPr lang="en-US" altLang="zh-CN" sz="1500" b="1" i="1" dirty="0" smtClean="0">
                  <a:solidFill>
                    <a:srgbClr val="CC00CC"/>
                  </a:solidFill>
                  <a:latin typeface="微软雅黑" panose="020B0503020204020204" pitchFamily="34" charset="-122"/>
                  <a:ea typeface="微软雅黑" panose="020B0503020204020204" pitchFamily="34" charset="-122"/>
                </a:rPr>
                <a:t>M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被除数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27"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Q</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商</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原始数据 </a:t>
            </a:r>
            <a:r>
              <a:rPr lang="en-US" altLang="zh-CN" b="1" i="1" dirty="0">
                <a:solidFill>
                  <a:schemeClr val="tx1"/>
                </a:solidFill>
                <a:latin typeface="微软雅黑" panose="020B0503020204020204" pitchFamily="34" charset="-122"/>
                <a:ea typeface="微软雅黑" panose="020B0503020204020204" pitchFamily="34" charset="-122"/>
              </a:rPr>
              <a:t>M</a:t>
            </a:r>
            <a:r>
              <a:rPr lang="en-US" altLang="zh-CN" b="1" dirty="0">
                <a:solidFill>
                  <a:schemeClr val="tx1"/>
                </a:solidFill>
                <a:latin typeface="微软雅黑" panose="020B0503020204020204" pitchFamily="34" charset="-122"/>
                <a:ea typeface="微软雅黑" panose="020B0503020204020204" pitchFamily="34" charset="-122"/>
              </a:rPr>
              <a:t> = 101001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除数 </a:t>
            </a:r>
            <a:r>
              <a:rPr lang="en-US" altLang="zh-CN" b="1" i="1" dirty="0">
                <a:solidFill>
                  <a:schemeClr val="tx1"/>
                </a:solidFill>
                <a:latin typeface="微软雅黑" panose="020B0503020204020204" pitchFamily="34" charset="-122"/>
                <a:ea typeface="微软雅黑" panose="020B0503020204020204" pitchFamily="34" charset="-122"/>
              </a:rPr>
              <a:t>P</a:t>
            </a:r>
            <a:r>
              <a:rPr lang="en-US" altLang="zh-CN" b="1" dirty="0">
                <a:solidFill>
                  <a:schemeClr val="tx1"/>
                </a:solidFill>
                <a:latin typeface="微软雅黑" panose="020B0503020204020204" pitchFamily="34" charset="-122"/>
                <a:ea typeface="微软雅黑" panose="020B0503020204020204" pitchFamily="34" charset="-122"/>
              </a:rPr>
              <a:t> = 1101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zh-CN" altLang="en-US"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计算举例</a:t>
            </a:r>
            <a:endParaRPr lang="zh-CN" altLang="en-US" sz="2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2660204" y="1118782"/>
            <a:ext cx="4862098" cy="972464"/>
            <a:chOff x="669696" y="1204869"/>
            <a:chExt cx="7640220" cy="1574888"/>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P</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4067523" y="1206277"/>
              <a:ext cx="1421987"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a:t>
              </a:r>
              <a:endParaRPr lang="en-US" altLang="zh-CN" sz="1500" b="1" dirty="0">
                <a:latin typeface="微软雅黑" panose="020B0503020204020204" pitchFamily="34" charset="-122"/>
                <a:ea typeface="微软雅黑" panose="020B0503020204020204"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anose="020B0503020204020204" pitchFamily="34" charset="-122"/>
                  <a:ea typeface="微软雅黑" panose="020B0503020204020204" pitchFamily="34" charset="-122"/>
                </a:rPr>
                <a:t>101001</a:t>
              </a:r>
              <a:r>
                <a:rPr lang="en-US" altLang="zh-CN" sz="1500" b="1" dirty="0" smtClean="0">
                  <a:solidFill>
                    <a:srgbClr val="CC00CC"/>
                  </a:solidFill>
                  <a:latin typeface="微软雅黑" panose="020B0503020204020204" pitchFamily="34" charset="-122"/>
                  <a:ea typeface="微软雅黑" panose="020B0503020204020204" pitchFamily="34" charset="-122"/>
                </a:rPr>
                <a:t>000</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anose="020B0503020204020204" pitchFamily="34" charset="-122"/>
                  <a:ea typeface="微软雅黑" panose="020B0503020204020204" pitchFamily="34" charset="-122"/>
                </a:rPr>
                <a:t>2</a:t>
              </a:r>
              <a:r>
                <a:rPr lang="en-US" altLang="zh-CN" sz="1500" b="1" i="1" baseline="30000" dirty="0" smtClean="0">
                  <a:solidFill>
                    <a:srgbClr val="CC00CC"/>
                  </a:solidFill>
                  <a:latin typeface="微软雅黑" panose="020B0503020204020204" pitchFamily="34" charset="-122"/>
                  <a:ea typeface="微软雅黑" panose="020B0503020204020204" pitchFamily="34" charset="-122"/>
                </a:rPr>
                <a:t>n</a:t>
              </a:r>
              <a:r>
                <a:rPr lang="en-US" altLang="zh-CN" sz="1500" b="1" i="1" dirty="0" smtClean="0">
                  <a:solidFill>
                    <a:srgbClr val="CC00CC"/>
                  </a:solidFill>
                  <a:latin typeface="微软雅黑" panose="020B0503020204020204" pitchFamily="34" charset="-122"/>
                  <a:ea typeface="微软雅黑" panose="020B0503020204020204" pitchFamily="34" charset="-122"/>
                </a:rPr>
                <a:t>M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被除数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27"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Q</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商</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原始数据 </a:t>
            </a:r>
            <a:r>
              <a:rPr lang="en-US" altLang="zh-CN" b="1" i="1" dirty="0">
                <a:solidFill>
                  <a:schemeClr val="tx1"/>
                </a:solidFill>
                <a:latin typeface="微软雅黑" panose="020B0503020204020204" pitchFamily="34" charset="-122"/>
                <a:ea typeface="微软雅黑" panose="020B0503020204020204" pitchFamily="34" charset="-122"/>
              </a:rPr>
              <a:t>M</a:t>
            </a:r>
            <a:r>
              <a:rPr lang="en-US" altLang="zh-CN" b="1" dirty="0">
                <a:solidFill>
                  <a:schemeClr val="tx1"/>
                </a:solidFill>
                <a:latin typeface="微软雅黑" panose="020B0503020204020204" pitchFamily="34" charset="-122"/>
                <a:ea typeface="微软雅黑" panose="020B0503020204020204" pitchFamily="34" charset="-122"/>
              </a:rPr>
              <a:t> = 101001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除数 </a:t>
            </a:r>
            <a:r>
              <a:rPr lang="en-US" altLang="zh-CN" b="1" i="1" dirty="0">
                <a:solidFill>
                  <a:schemeClr val="tx1"/>
                </a:solidFill>
                <a:latin typeface="微软雅黑" panose="020B0503020204020204" pitchFamily="34" charset="-122"/>
                <a:ea typeface="微软雅黑" panose="020B0503020204020204" pitchFamily="34" charset="-122"/>
              </a:rPr>
              <a:t>P</a:t>
            </a:r>
            <a:r>
              <a:rPr lang="en-US" altLang="zh-CN" b="1" dirty="0">
                <a:solidFill>
                  <a:schemeClr val="tx1"/>
                </a:solidFill>
                <a:latin typeface="微软雅黑" panose="020B0503020204020204" pitchFamily="34" charset="-122"/>
                <a:ea typeface="微软雅黑" panose="020B0503020204020204" pitchFamily="34" charset="-122"/>
              </a:rPr>
              <a:t> = 1101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zh-CN" altLang="en-US"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计算举例</a:t>
            </a:r>
            <a:endParaRPr lang="zh-CN" altLang="en-US" sz="2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2660204" y="1118782"/>
            <a:ext cx="4862098" cy="972464"/>
            <a:chOff x="669696" y="1204869"/>
            <a:chExt cx="7640220" cy="1574888"/>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P</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4067523" y="1206277"/>
              <a:ext cx="1421987"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a:t>
              </a:r>
              <a:endParaRPr lang="en-US" altLang="zh-CN" sz="1500" b="1" dirty="0">
                <a:latin typeface="微软雅黑" panose="020B0503020204020204" pitchFamily="34" charset="-122"/>
                <a:ea typeface="微软雅黑" panose="020B0503020204020204"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anose="020B0503020204020204" pitchFamily="34" charset="-122"/>
                  <a:ea typeface="微软雅黑" panose="020B0503020204020204" pitchFamily="34" charset="-122"/>
                </a:rPr>
                <a:t>101001</a:t>
              </a:r>
              <a:r>
                <a:rPr lang="en-US" altLang="zh-CN" sz="1500" b="1" dirty="0" smtClean="0">
                  <a:solidFill>
                    <a:srgbClr val="CC00CC"/>
                  </a:solidFill>
                  <a:latin typeface="微软雅黑" panose="020B0503020204020204" pitchFamily="34" charset="-122"/>
                  <a:ea typeface="微软雅黑" panose="020B0503020204020204" pitchFamily="34" charset="-122"/>
                </a:rPr>
                <a:t>000</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anose="020B0503020204020204" pitchFamily="34" charset="-122"/>
                  <a:ea typeface="微软雅黑" panose="020B0503020204020204" pitchFamily="34" charset="-122"/>
                </a:rPr>
                <a:t>2</a:t>
              </a:r>
              <a:r>
                <a:rPr lang="en-US" altLang="zh-CN" sz="1500" b="1" i="1" baseline="30000" dirty="0" smtClean="0">
                  <a:solidFill>
                    <a:srgbClr val="CC00CC"/>
                  </a:solidFill>
                  <a:latin typeface="微软雅黑" panose="020B0503020204020204" pitchFamily="34" charset="-122"/>
                  <a:ea typeface="微软雅黑" panose="020B0503020204020204" pitchFamily="34" charset="-122"/>
                </a:rPr>
                <a:t>n</a:t>
              </a:r>
              <a:r>
                <a:rPr lang="en-US" altLang="zh-CN" sz="1500" b="1" i="1" dirty="0" smtClean="0">
                  <a:solidFill>
                    <a:srgbClr val="CC00CC"/>
                  </a:solidFill>
                  <a:latin typeface="微软雅黑" panose="020B0503020204020204" pitchFamily="34" charset="-122"/>
                  <a:ea typeface="微软雅黑" panose="020B0503020204020204" pitchFamily="34" charset="-122"/>
                </a:rPr>
                <a:t>M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被除数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27"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Q</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商</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原始数据 </a:t>
            </a:r>
            <a:r>
              <a:rPr lang="en-US" altLang="zh-CN" b="1" i="1" dirty="0">
                <a:solidFill>
                  <a:schemeClr val="tx1"/>
                </a:solidFill>
                <a:latin typeface="微软雅黑" panose="020B0503020204020204" pitchFamily="34" charset="-122"/>
                <a:ea typeface="微软雅黑" panose="020B0503020204020204" pitchFamily="34" charset="-122"/>
              </a:rPr>
              <a:t>M</a:t>
            </a:r>
            <a:r>
              <a:rPr lang="en-US" altLang="zh-CN" b="1" dirty="0">
                <a:solidFill>
                  <a:schemeClr val="tx1"/>
                </a:solidFill>
                <a:latin typeface="微软雅黑" panose="020B0503020204020204" pitchFamily="34" charset="-122"/>
                <a:ea typeface="微软雅黑" panose="020B0503020204020204" pitchFamily="34" charset="-122"/>
              </a:rPr>
              <a:t> = 101001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除数 </a:t>
            </a:r>
            <a:r>
              <a:rPr lang="en-US" altLang="zh-CN" b="1" i="1" dirty="0">
                <a:solidFill>
                  <a:schemeClr val="tx1"/>
                </a:solidFill>
                <a:latin typeface="微软雅黑" panose="020B0503020204020204" pitchFamily="34" charset="-122"/>
                <a:ea typeface="微软雅黑" panose="020B0503020204020204" pitchFamily="34" charset="-122"/>
              </a:rPr>
              <a:t>P</a:t>
            </a:r>
            <a:r>
              <a:rPr lang="en-US" altLang="zh-CN" b="1" dirty="0">
                <a:solidFill>
                  <a:schemeClr val="tx1"/>
                </a:solidFill>
                <a:latin typeface="微软雅黑" panose="020B0503020204020204" pitchFamily="34" charset="-122"/>
                <a:ea typeface="微软雅黑" panose="020B0503020204020204" pitchFamily="34" charset="-122"/>
              </a:rPr>
              <a:t> = 1101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6" name="Rectangle 11"/>
          <p:cNvSpPr>
            <a:spLocks noChangeArrowheads="1"/>
          </p:cNvSpPr>
          <p:nvPr/>
        </p:nvSpPr>
        <p:spPr bwMode="auto">
          <a:xfrm>
            <a:off x="4581068" y="2045988"/>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34" name="Line 29"/>
          <p:cNvSpPr>
            <a:spLocks noChangeShapeType="1"/>
          </p:cNvSpPr>
          <p:nvPr/>
        </p:nvSpPr>
        <p:spPr bwMode="auto">
          <a:xfrm>
            <a:off x="4580286" y="2284303"/>
            <a:ext cx="48189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计算举例</a:t>
            </a:r>
            <a:endParaRPr lang="zh-CN" altLang="en-US" sz="2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2660204" y="1118782"/>
            <a:ext cx="4862098" cy="972464"/>
            <a:chOff x="669696" y="1204869"/>
            <a:chExt cx="7640220" cy="1574888"/>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P</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4067523" y="1206277"/>
              <a:ext cx="1421987"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a:t>
              </a:r>
              <a:endParaRPr lang="en-US" altLang="zh-CN" sz="1500" b="1" dirty="0">
                <a:latin typeface="微软雅黑" panose="020B0503020204020204" pitchFamily="34" charset="-122"/>
                <a:ea typeface="微软雅黑" panose="020B0503020204020204"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anose="020B0503020204020204" pitchFamily="34" charset="-122"/>
                  <a:ea typeface="微软雅黑" panose="020B0503020204020204" pitchFamily="34" charset="-122"/>
                </a:rPr>
                <a:t>101001</a:t>
              </a:r>
              <a:r>
                <a:rPr lang="en-US" altLang="zh-CN" sz="1500" b="1" dirty="0" smtClean="0">
                  <a:solidFill>
                    <a:srgbClr val="CC00CC"/>
                  </a:solidFill>
                  <a:latin typeface="微软雅黑" panose="020B0503020204020204" pitchFamily="34" charset="-122"/>
                  <a:ea typeface="微软雅黑" panose="020B0503020204020204" pitchFamily="34" charset="-122"/>
                </a:rPr>
                <a:t>000</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anose="020B0503020204020204" pitchFamily="34" charset="-122"/>
                  <a:ea typeface="微软雅黑" panose="020B0503020204020204" pitchFamily="34" charset="-122"/>
                </a:rPr>
                <a:t>2</a:t>
              </a:r>
              <a:r>
                <a:rPr lang="en-US" altLang="zh-CN" sz="1500" b="1" i="1" baseline="30000" dirty="0" smtClean="0">
                  <a:solidFill>
                    <a:srgbClr val="CC00CC"/>
                  </a:solidFill>
                  <a:latin typeface="微软雅黑" panose="020B0503020204020204" pitchFamily="34" charset="-122"/>
                  <a:ea typeface="微软雅黑" panose="020B0503020204020204" pitchFamily="34" charset="-122"/>
                </a:rPr>
                <a:t>n</a:t>
              </a:r>
              <a:r>
                <a:rPr lang="en-US" altLang="zh-CN" sz="1500" b="1" i="1" dirty="0" smtClean="0">
                  <a:solidFill>
                    <a:srgbClr val="CC00CC"/>
                  </a:solidFill>
                  <a:latin typeface="微软雅黑" panose="020B0503020204020204" pitchFamily="34" charset="-122"/>
                  <a:ea typeface="微软雅黑" panose="020B0503020204020204" pitchFamily="34" charset="-122"/>
                </a:rPr>
                <a:t>M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被除数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27"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Q</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商</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原始数据 </a:t>
            </a:r>
            <a:r>
              <a:rPr lang="en-US" altLang="zh-CN" b="1" i="1" dirty="0">
                <a:solidFill>
                  <a:schemeClr val="tx1"/>
                </a:solidFill>
                <a:latin typeface="微软雅黑" panose="020B0503020204020204" pitchFamily="34" charset="-122"/>
                <a:ea typeface="微软雅黑" panose="020B0503020204020204" pitchFamily="34" charset="-122"/>
              </a:rPr>
              <a:t>M</a:t>
            </a:r>
            <a:r>
              <a:rPr lang="en-US" altLang="zh-CN" b="1" dirty="0">
                <a:solidFill>
                  <a:schemeClr val="tx1"/>
                </a:solidFill>
                <a:latin typeface="微软雅黑" panose="020B0503020204020204" pitchFamily="34" charset="-122"/>
                <a:ea typeface="微软雅黑" panose="020B0503020204020204" pitchFamily="34" charset="-122"/>
              </a:rPr>
              <a:t> = 101001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除数 </a:t>
            </a:r>
            <a:r>
              <a:rPr lang="en-US" altLang="zh-CN" b="1" i="1" dirty="0">
                <a:solidFill>
                  <a:schemeClr val="tx1"/>
                </a:solidFill>
                <a:latin typeface="微软雅黑" panose="020B0503020204020204" pitchFamily="34" charset="-122"/>
                <a:ea typeface="微软雅黑" panose="020B0503020204020204" pitchFamily="34" charset="-122"/>
              </a:rPr>
              <a:t>P</a:t>
            </a:r>
            <a:r>
              <a:rPr lang="en-US" altLang="zh-CN" b="1" dirty="0">
                <a:solidFill>
                  <a:schemeClr val="tx1"/>
                </a:solidFill>
                <a:latin typeface="微软雅黑" panose="020B0503020204020204" pitchFamily="34" charset="-122"/>
                <a:ea typeface="微软雅黑" panose="020B0503020204020204" pitchFamily="34" charset="-122"/>
              </a:rPr>
              <a:t> = 1101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6" name="Rectangle 11"/>
          <p:cNvSpPr>
            <a:spLocks noChangeArrowheads="1"/>
          </p:cNvSpPr>
          <p:nvPr/>
        </p:nvSpPr>
        <p:spPr bwMode="auto">
          <a:xfrm>
            <a:off x="4581068" y="2045988"/>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34" name="Line 29"/>
          <p:cNvSpPr>
            <a:spLocks noChangeShapeType="1"/>
          </p:cNvSpPr>
          <p:nvPr/>
        </p:nvSpPr>
        <p:spPr bwMode="auto">
          <a:xfrm>
            <a:off x="4580286" y="2284303"/>
            <a:ext cx="48189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7" name="Rectangle 12"/>
          <p:cNvSpPr>
            <a:spLocks noChangeArrowheads="1"/>
          </p:cNvSpPr>
          <p:nvPr/>
        </p:nvSpPr>
        <p:spPr bwMode="auto">
          <a:xfrm>
            <a:off x="4711391" y="2287131"/>
            <a:ext cx="352425"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011</a:t>
            </a:r>
            <a:endParaRPr lang="en-US" altLang="zh-CN" sz="15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计算举例</a:t>
            </a:r>
            <a:endParaRPr lang="zh-CN" altLang="en-US" sz="2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2660204" y="1118782"/>
            <a:ext cx="4862098" cy="972464"/>
            <a:chOff x="669696" y="1204869"/>
            <a:chExt cx="7640220" cy="1574888"/>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P</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4067523" y="1206277"/>
              <a:ext cx="1421987"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a:t>
              </a:r>
              <a:endParaRPr lang="en-US" altLang="zh-CN" sz="1500" b="1" dirty="0">
                <a:latin typeface="微软雅黑" panose="020B0503020204020204" pitchFamily="34" charset="-122"/>
                <a:ea typeface="微软雅黑" panose="020B0503020204020204"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anose="020B0503020204020204" pitchFamily="34" charset="-122"/>
                  <a:ea typeface="微软雅黑" panose="020B0503020204020204" pitchFamily="34" charset="-122"/>
                </a:rPr>
                <a:t>101001</a:t>
              </a:r>
              <a:r>
                <a:rPr lang="en-US" altLang="zh-CN" sz="1500" b="1" dirty="0" smtClean="0">
                  <a:solidFill>
                    <a:srgbClr val="CC00CC"/>
                  </a:solidFill>
                  <a:latin typeface="微软雅黑" panose="020B0503020204020204" pitchFamily="34" charset="-122"/>
                  <a:ea typeface="微软雅黑" panose="020B0503020204020204" pitchFamily="34" charset="-122"/>
                </a:rPr>
                <a:t>000</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anose="020B0503020204020204" pitchFamily="34" charset="-122"/>
                  <a:ea typeface="微软雅黑" panose="020B0503020204020204" pitchFamily="34" charset="-122"/>
                </a:rPr>
                <a:t>2</a:t>
              </a:r>
              <a:r>
                <a:rPr lang="en-US" altLang="zh-CN" sz="1500" b="1" i="1" baseline="30000" dirty="0" smtClean="0">
                  <a:solidFill>
                    <a:srgbClr val="CC00CC"/>
                  </a:solidFill>
                  <a:latin typeface="微软雅黑" panose="020B0503020204020204" pitchFamily="34" charset="-122"/>
                  <a:ea typeface="微软雅黑" panose="020B0503020204020204" pitchFamily="34" charset="-122"/>
                </a:rPr>
                <a:t>n</a:t>
              </a:r>
              <a:r>
                <a:rPr lang="en-US" altLang="zh-CN" sz="1500" b="1" i="1" dirty="0" smtClean="0">
                  <a:solidFill>
                    <a:srgbClr val="CC00CC"/>
                  </a:solidFill>
                  <a:latin typeface="微软雅黑" panose="020B0503020204020204" pitchFamily="34" charset="-122"/>
                  <a:ea typeface="微软雅黑" panose="020B0503020204020204" pitchFamily="34" charset="-122"/>
                </a:rPr>
                <a:t>M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被除数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27"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Q</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商</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原始数据 </a:t>
            </a:r>
            <a:r>
              <a:rPr lang="en-US" altLang="zh-CN" b="1" i="1" dirty="0">
                <a:solidFill>
                  <a:schemeClr val="tx1"/>
                </a:solidFill>
                <a:latin typeface="微软雅黑" panose="020B0503020204020204" pitchFamily="34" charset="-122"/>
                <a:ea typeface="微软雅黑" panose="020B0503020204020204" pitchFamily="34" charset="-122"/>
              </a:rPr>
              <a:t>M</a:t>
            </a:r>
            <a:r>
              <a:rPr lang="en-US" altLang="zh-CN" b="1" dirty="0">
                <a:solidFill>
                  <a:schemeClr val="tx1"/>
                </a:solidFill>
                <a:latin typeface="微软雅黑" panose="020B0503020204020204" pitchFamily="34" charset="-122"/>
                <a:ea typeface="微软雅黑" panose="020B0503020204020204" pitchFamily="34" charset="-122"/>
              </a:rPr>
              <a:t> = 101001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除数 </a:t>
            </a:r>
            <a:r>
              <a:rPr lang="en-US" altLang="zh-CN" b="1" i="1" dirty="0">
                <a:solidFill>
                  <a:schemeClr val="tx1"/>
                </a:solidFill>
                <a:latin typeface="微软雅黑" panose="020B0503020204020204" pitchFamily="34" charset="-122"/>
                <a:ea typeface="微软雅黑" panose="020B0503020204020204" pitchFamily="34" charset="-122"/>
              </a:rPr>
              <a:t>P</a:t>
            </a:r>
            <a:r>
              <a:rPr lang="en-US" altLang="zh-CN" b="1" dirty="0">
                <a:solidFill>
                  <a:schemeClr val="tx1"/>
                </a:solidFill>
                <a:latin typeface="微软雅黑" panose="020B0503020204020204" pitchFamily="34" charset="-122"/>
                <a:ea typeface="微软雅黑" panose="020B0503020204020204" pitchFamily="34" charset="-122"/>
              </a:rPr>
              <a:t> = 1101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6" name="Rectangle 11"/>
          <p:cNvSpPr>
            <a:spLocks noChangeArrowheads="1"/>
          </p:cNvSpPr>
          <p:nvPr/>
        </p:nvSpPr>
        <p:spPr bwMode="auto">
          <a:xfrm>
            <a:off x="4581068" y="2045988"/>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34" name="Line 29"/>
          <p:cNvSpPr>
            <a:spLocks noChangeShapeType="1"/>
          </p:cNvSpPr>
          <p:nvPr/>
        </p:nvSpPr>
        <p:spPr bwMode="auto">
          <a:xfrm>
            <a:off x="4580286" y="2284303"/>
            <a:ext cx="48189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7" name="Rectangle 12"/>
          <p:cNvSpPr>
            <a:spLocks noChangeArrowheads="1"/>
          </p:cNvSpPr>
          <p:nvPr/>
        </p:nvSpPr>
        <p:spPr bwMode="auto">
          <a:xfrm>
            <a:off x="4711391" y="2287131"/>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0111</a:t>
            </a:r>
            <a:endParaRPr lang="en-US" altLang="zh-CN" sz="1500" b="1" dirty="0">
              <a:latin typeface="微软雅黑" panose="020B0503020204020204" pitchFamily="34" charset="-122"/>
              <a:ea typeface="微软雅黑" panose="020B0503020204020204" pitchFamily="34" charset="-122"/>
            </a:endParaRPr>
          </a:p>
        </p:txBody>
      </p:sp>
      <p:sp>
        <p:nvSpPr>
          <p:cNvPr id="30" name="Line 25"/>
          <p:cNvSpPr>
            <a:spLocks noChangeShapeType="1"/>
          </p:cNvSpPr>
          <p:nvPr/>
        </p:nvSpPr>
        <p:spPr bwMode="auto">
          <a:xfrm>
            <a:off x="5109277" y="1596390"/>
            <a:ext cx="10103" cy="704801"/>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1673794" y="1204687"/>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3" name="Rectangle 10"/>
          <p:cNvSpPr>
            <a:spLocks noChangeArrowheads="1"/>
          </p:cNvSpPr>
          <p:nvPr/>
        </p:nvSpPr>
        <p:spPr bwMode="auto">
          <a:xfrm>
            <a:off x="1673794" y="1684808"/>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chemeClr val="bg2"/>
              </a:solidFill>
              <a:latin typeface="宋体" panose="02010600030101010101" pitchFamily="2" charset="-122"/>
            </a:endParaRPr>
          </a:p>
        </p:txBody>
      </p:sp>
      <p:sp>
        <p:nvSpPr>
          <p:cNvPr id="4" name="Rectangle 11"/>
          <p:cNvSpPr>
            <a:spLocks noChangeArrowheads="1"/>
          </p:cNvSpPr>
          <p:nvPr/>
        </p:nvSpPr>
        <p:spPr bwMode="auto">
          <a:xfrm>
            <a:off x="1673794" y="2174802"/>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5" name="Rectangle 12"/>
          <p:cNvSpPr>
            <a:spLocks noChangeArrowheads="1"/>
          </p:cNvSpPr>
          <p:nvPr/>
        </p:nvSpPr>
        <p:spPr bwMode="auto">
          <a:xfrm>
            <a:off x="1673794" y="2663296"/>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7" name="Line 16"/>
          <p:cNvSpPr>
            <a:spLocks noChangeShapeType="1"/>
          </p:cNvSpPr>
          <p:nvPr/>
        </p:nvSpPr>
        <p:spPr bwMode="auto">
          <a:xfrm>
            <a:off x="2421504" y="1023516"/>
            <a:ext cx="0" cy="263368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pPr>
              <a:lnSpc>
                <a:spcPts val="3800"/>
              </a:lnSpc>
            </a:pPr>
            <a:endParaRPr lang="zh-CN" altLang="en-US"/>
          </a:p>
        </p:txBody>
      </p:sp>
      <p:sp>
        <p:nvSpPr>
          <p:cNvPr id="8" name="Rectangle 17"/>
          <p:cNvSpPr>
            <a:spLocks noChangeArrowheads="1"/>
          </p:cNvSpPr>
          <p:nvPr/>
        </p:nvSpPr>
        <p:spPr bwMode="auto">
          <a:xfrm>
            <a:off x="1705542" y="1053032"/>
            <a:ext cx="5603173" cy="2528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使用</a:t>
            </a:r>
            <a:r>
              <a:rPr lang="zh-CN" altLang="en-US" sz="2000" b="1" dirty="0">
                <a:solidFill>
                  <a:schemeClr val="bg1"/>
                </a:solidFill>
                <a:latin typeface="微软雅黑" panose="020B0503020204020204" pitchFamily="34" charset="-122"/>
                <a:ea typeface="微软雅黑" panose="020B0503020204020204" pitchFamily="34" charset="-122"/>
              </a:rPr>
              <a:t>点对点信道的数据链路层</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i="1" dirty="0">
                <a:solidFill>
                  <a:schemeClr val="bg2">
                    <a:lumMod val="90000"/>
                  </a:schemeClr>
                </a:solidFill>
                <a:latin typeface="微软雅黑" panose="020B0503020204020204" pitchFamily="34" charset="-122"/>
                <a:ea typeface="微软雅黑" panose="020B0503020204020204" pitchFamily="34" charset="-122"/>
              </a:rPr>
              <a:t>3.2  </a:t>
            </a:r>
            <a:r>
              <a:rPr lang="en-US" altLang="zh-CN" sz="2000" b="1" i="1" dirty="0" smtClean="0">
                <a:solidFill>
                  <a:schemeClr val="bg2">
                    <a:lumMod val="90000"/>
                  </a:schemeClr>
                </a:solidFill>
                <a:latin typeface="微软雅黑" panose="020B0503020204020204" pitchFamily="34" charset="-122"/>
                <a:ea typeface="微软雅黑" panose="020B0503020204020204" pitchFamily="34" charset="-122"/>
              </a:rPr>
              <a:t>                                       </a:t>
            </a:r>
            <a:r>
              <a:rPr lang="zh-CN" altLang="en-US" sz="2000" b="1" i="1" dirty="0" smtClean="0">
                <a:solidFill>
                  <a:schemeClr val="bg2">
                    <a:lumMod val="90000"/>
                  </a:schemeClr>
                </a:solidFill>
                <a:latin typeface="微软雅黑" panose="020B0503020204020204" pitchFamily="34" charset="-122"/>
                <a:ea typeface="微软雅黑" panose="020B0503020204020204" pitchFamily="34" charset="-122"/>
              </a:rPr>
              <a:t>点对点</a:t>
            </a:r>
            <a:r>
              <a:rPr lang="zh-CN" altLang="en-US" sz="2000" b="1" i="1" dirty="0">
                <a:solidFill>
                  <a:schemeClr val="bg2">
                    <a:lumMod val="90000"/>
                  </a:schemeClr>
                </a:solidFill>
                <a:latin typeface="微软雅黑" panose="020B0503020204020204" pitchFamily="34" charset="-122"/>
                <a:ea typeface="微软雅黑" panose="020B0503020204020204" pitchFamily="34" charset="-122"/>
              </a:rPr>
              <a:t>协议 </a:t>
            </a:r>
            <a:r>
              <a:rPr lang="en-US" altLang="zh-CN" sz="2000" b="1" i="1" dirty="0">
                <a:solidFill>
                  <a:schemeClr val="bg2">
                    <a:lumMod val="90000"/>
                  </a:schemeClr>
                </a:solidFill>
                <a:latin typeface="微软雅黑" panose="020B0503020204020204" pitchFamily="34" charset="-122"/>
                <a:ea typeface="微软雅黑" panose="020B0503020204020204" pitchFamily="34" charset="-122"/>
              </a:rPr>
              <a:t>PPP</a:t>
            </a:r>
            <a:endParaRPr lang="en-US" altLang="zh-CN" sz="2000" b="1" i="1" dirty="0">
              <a:solidFill>
                <a:schemeClr val="tx1">
                  <a:lumMod val="65000"/>
                  <a:lumOff val="35000"/>
                </a:schemeClr>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3.3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使用</a:t>
            </a:r>
            <a:r>
              <a:rPr lang="zh-CN" altLang="en-US" sz="2000" b="1" dirty="0">
                <a:solidFill>
                  <a:schemeClr val="bg1"/>
                </a:solidFill>
                <a:latin typeface="微软雅黑" panose="020B0503020204020204" pitchFamily="34" charset="-122"/>
                <a:ea typeface="微软雅黑" panose="020B0503020204020204" pitchFamily="34" charset="-122"/>
              </a:rPr>
              <a:t>广播信道的数据链路层</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3.4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扩展</a:t>
            </a:r>
            <a:r>
              <a:rPr lang="zh-CN" altLang="en-US" sz="2000" b="1" dirty="0">
                <a:solidFill>
                  <a:schemeClr val="bg1"/>
                </a:solidFill>
                <a:latin typeface="微软雅黑" panose="020B0503020204020204" pitchFamily="34" charset="-122"/>
                <a:ea typeface="微软雅黑" panose="020B0503020204020204" pitchFamily="34" charset="-122"/>
              </a:rPr>
              <a:t>的以太网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3.5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高速</a:t>
            </a:r>
            <a:r>
              <a:rPr lang="zh-CN" altLang="en-US" sz="2000" b="1" dirty="0">
                <a:solidFill>
                  <a:schemeClr val="bg1"/>
                </a:solidFill>
                <a:latin typeface="微软雅黑" panose="020B0503020204020204" pitchFamily="34" charset="-122"/>
                <a:ea typeface="微软雅黑" panose="020B0503020204020204" pitchFamily="34" charset="-122"/>
              </a:rPr>
              <a:t>以太网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计算举例</a:t>
            </a:r>
            <a:endParaRPr lang="zh-CN" altLang="en-US" sz="2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2660204" y="1118782"/>
            <a:ext cx="4862098" cy="972464"/>
            <a:chOff x="669696" y="1204869"/>
            <a:chExt cx="7640220" cy="1574888"/>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P</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4067523" y="1206277"/>
              <a:ext cx="1421987"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110</a:t>
              </a:r>
              <a:endParaRPr lang="en-US" altLang="zh-CN" sz="1500" b="1" dirty="0">
                <a:latin typeface="微软雅黑" panose="020B0503020204020204" pitchFamily="34" charset="-122"/>
                <a:ea typeface="微软雅黑" panose="020B0503020204020204"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anose="020B0503020204020204" pitchFamily="34" charset="-122"/>
                  <a:ea typeface="微软雅黑" panose="020B0503020204020204" pitchFamily="34" charset="-122"/>
                </a:rPr>
                <a:t>101001</a:t>
              </a:r>
              <a:r>
                <a:rPr lang="en-US" altLang="zh-CN" sz="1500" b="1" dirty="0" smtClean="0">
                  <a:solidFill>
                    <a:srgbClr val="CC00CC"/>
                  </a:solidFill>
                  <a:latin typeface="微软雅黑" panose="020B0503020204020204" pitchFamily="34" charset="-122"/>
                  <a:ea typeface="微软雅黑" panose="020B0503020204020204" pitchFamily="34" charset="-122"/>
                </a:rPr>
                <a:t>000</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anose="020B0503020204020204" pitchFamily="34" charset="-122"/>
                  <a:ea typeface="微软雅黑" panose="020B0503020204020204" pitchFamily="34" charset="-122"/>
                </a:rPr>
                <a:t>2</a:t>
              </a:r>
              <a:r>
                <a:rPr lang="en-US" altLang="zh-CN" sz="1500" b="1" i="1" baseline="30000" dirty="0" smtClean="0">
                  <a:solidFill>
                    <a:srgbClr val="CC00CC"/>
                  </a:solidFill>
                  <a:latin typeface="微软雅黑" panose="020B0503020204020204" pitchFamily="34" charset="-122"/>
                  <a:ea typeface="微软雅黑" panose="020B0503020204020204" pitchFamily="34" charset="-122"/>
                </a:rPr>
                <a:t>n</a:t>
              </a:r>
              <a:r>
                <a:rPr lang="en-US" altLang="zh-CN" sz="1500" b="1" i="1" dirty="0" smtClean="0">
                  <a:solidFill>
                    <a:srgbClr val="CC00CC"/>
                  </a:solidFill>
                  <a:latin typeface="微软雅黑" panose="020B0503020204020204" pitchFamily="34" charset="-122"/>
                  <a:ea typeface="微软雅黑" panose="020B0503020204020204" pitchFamily="34" charset="-122"/>
                </a:rPr>
                <a:t>M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被除数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27"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Q</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商</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原始数据 </a:t>
            </a:r>
            <a:r>
              <a:rPr lang="en-US" altLang="zh-CN" b="1" i="1" dirty="0">
                <a:solidFill>
                  <a:schemeClr val="tx1"/>
                </a:solidFill>
                <a:latin typeface="微软雅黑" panose="020B0503020204020204" pitchFamily="34" charset="-122"/>
                <a:ea typeface="微软雅黑" panose="020B0503020204020204" pitchFamily="34" charset="-122"/>
              </a:rPr>
              <a:t>M</a:t>
            </a:r>
            <a:r>
              <a:rPr lang="en-US" altLang="zh-CN" b="1" dirty="0">
                <a:solidFill>
                  <a:schemeClr val="tx1"/>
                </a:solidFill>
                <a:latin typeface="微软雅黑" panose="020B0503020204020204" pitchFamily="34" charset="-122"/>
                <a:ea typeface="微软雅黑" panose="020B0503020204020204" pitchFamily="34" charset="-122"/>
              </a:rPr>
              <a:t> = 101001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除数 </a:t>
            </a:r>
            <a:r>
              <a:rPr lang="en-US" altLang="zh-CN" b="1" i="1" dirty="0">
                <a:solidFill>
                  <a:schemeClr val="tx1"/>
                </a:solidFill>
                <a:latin typeface="微软雅黑" panose="020B0503020204020204" pitchFamily="34" charset="-122"/>
                <a:ea typeface="微软雅黑" panose="020B0503020204020204" pitchFamily="34" charset="-122"/>
              </a:rPr>
              <a:t>P</a:t>
            </a:r>
            <a:r>
              <a:rPr lang="en-US" altLang="zh-CN" b="1" dirty="0">
                <a:solidFill>
                  <a:schemeClr val="tx1"/>
                </a:solidFill>
                <a:latin typeface="微软雅黑" panose="020B0503020204020204" pitchFamily="34" charset="-122"/>
                <a:ea typeface="微软雅黑" panose="020B0503020204020204" pitchFamily="34" charset="-122"/>
              </a:rPr>
              <a:t> = 1101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6" name="Rectangle 11"/>
          <p:cNvSpPr>
            <a:spLocks noChangeArrowheads="1"/>
          </p:cNvSpPr>
          <p:nvPr/>
        </p:nvSpPr>
        <p:spPr bwMode="auto">
          <a:xfrm>
            <a:off x="4581068" y="2045988"/>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34" name="Line 29"/>
          <p:cNvSpPr>
            <a:spLocks noChangeShapeType="1"/>
          </p:cNvSpPr>
          <p:nvPr/>
        </p:nvSpPr>
        <p:spPr bwMode="auto">
          <a:xfrm>
            <a:off x="4580286" y="2284303"/>
            <a:ext cx="48189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7" name="Rectangle 12"/>
          <p:cNvSpPr>
            <a:spLocks noChangeArrowheads="1"/>
          </p:cNvSpPr>
          <p:nvPr/>
        </p:nvSpPr>
        <p:spPr bwMode="auto">
          <a:xfrm>
            <a:off x="4711391" y="2287131"/>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0111</a:t>
            </a:r>
            <a:endParaRPr lang="en-US" altLang="zh-CN" sz="1500" b="1" dirty="0">
              <a:latin typeface="微软雅黑" panose="020B0503020204020204" pitchFamily="34" charset="-122"/>
              <a:ea typeface="微软雅黑" panose="020B0503020204020204" pitchFamily="34" charset="-122"/>
            </a:endParaRPr>
          </a:p>
        </p:txBody>
      </p:sp>
      <p:sp>
        <p:nvSpPr>
          <p:cNvPr id="30" name="Line 25"/>
          <p:cNvSpPr>
            <a:spLocks noChangeShapeType="1"/>
          </p:cNvSpPr>
          <p:nvPr/>
        </p:nvSpPr>
        <p:spPr bwMode="auto">
          <a:xfrm>
            <a:off x="5109277" y="1596390"/>
            <a:ext cx="10103" cy="704801"/>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计算举例</a:t>
            </a:r>
            <a:endParaRPr lang="zh-CN" altLang="en-US" sz="2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2660204" y="1118782"/>
            <a:ext cx="4862098" cy="972464"/>
            <a:chOff x="669696" y="1204869"/>
            <a:chExt cx="7640220" cy="1574888"/>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P</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4067523" y="1206277"/>
              <a:ext cx="1421987"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110</a:t>
              </a:r>
              <a:endParaRPr lang="en-US" altLang="zh-CN" sz="1500" b="1" dirty="0">
                <a:latin typeface="微软雅黑" panose="020B0503020204020204" pitchFamily="34" charset="-122"/>
                <a:ea typeface="微软雅黑" panose="020B0503020204020204"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anose="020B0503020204020204" pitchFamily="34" charset="-122"/>
                  <a:ea typeface="微软雅黑" panose="020B0503020204020204" pitchFamily="34" charset="-122"/>
                </a:rPr>
                <a:t>101001</a:t>
              </a:r>
              <a:r>
                <a:rPr lang="en-US" altLang="zh-CN" sz="1500" b="1" dirty="0" smtClean="0">
                  <a:solidFill>
                    <a:srgbClr val="CC00CC"/>
                  </a:solidFill>
                  <a:latin typeface="微软雅黑" panose="020B0503020204020204" pitchFamily="34" charset="-122"/>
                  <a:ea typeface="微软雅黑" panose="020B0503020204020204" pitchFamily="34" charset="-122"/>
                </a:rPr>
                <a:t>000</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anose="020B0503020204020204" pitchFamily="34" charset="-122"/>
                  <a:ea typeface="微软雅黑" panose="020B0503020204020204" pitchFamily="34" charset="-122"/>
                </a:rPr>
                <a:t>2</a:t>
              </a:r>
              <a:r>
                <a:rPr lang="en-US" altLang="zh-CN" sz="1500" b="1" i="1" baseline="30000" dirty="0" smtClean="0">
                  <a:solidFill>
                    <a:srgbClr val="CC00CC"/>
                  </a:solidFill>
                  <a:latin typeface="微软雅黑" panose="020B0503020204020204" pitchFamily="34" charset="-122"/>
                  <a:ea typeface="微软雅黑" panose="020B0503020204020204" pitchFamily="34" charset="-122"/>
                </a:rPr>
                <a:t>n</a:t>
              </a:r>
              <a:r>
                <a:rPr lang="en-US" altLang="zh-CN" sz="1500" b="1" i="1" dirty="0" smtClean="0">
                  <a:solidFill>
                    <a:srgbClr val="CC00CC"/>
                  </a:solidFill>
                  <a:latin typeface="微软雅黑" panose="020B0503020204020204" pitchFamily="34" charset="-122"/>
                  <a:ea typeface="微软雅黑" panose="020B0503020204020204" pitchFamily="34" charset="-122"/>
                </a:rPr>
                <a:t>M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被除数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27"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Q</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商</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原始数据 </a:t>
            </a:r>
            <a:r>
              <a:rPr lang="en-US" altLang="zh-CN" b="1" i="1" dirty="0">
                <a:solidFill>
                  <a:schemeClr val="tx1"/>
                </a:solidFill>
                <a:latin typeface="微软雅黑" panose="020B0503020204020204" pitchFamily="34" charset="-122"/>
                <a:ea typeface="微软雅黑" panose="020B0503020204020204" pitchFamily="34" charset="-122"/>
              </a:rPr>
              <a:t>M</a:t>
            </a:r>
            <a:r>
              <a:rPr lang="en-US" altLang="zh-CN" b="1" dirty="0">
                <a:solidFill>
                  <a:schemeClr val="tx1"/>
                </a:solidFill>
                <a:latin typeface="微软雅黑" panose="020B0503020204020204" pitchFamily="34" charset="-122"/>
                <a:ea typeface="微软雅黑" panose="020B0503020204020204" pitchFamily="34" charset="-122"/>
              </a:rPr>
              <a:t> = 101001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除数 </a:t>
            </a:r>
            <a:r>
              <a:rPr lang="en-US" altLang="zh-CN" b="1" i="1" dirty="0">
                <a:solidFill>
                  <a:schemeClr val="tx1"/>
                </a:solidFill>
                <a:latin typeface="微软雅黑" panose="020B0503020204020204" pitchFamily="34" charset="-122"/>
                <a:ea typeface="微软雅黑" panose="020B0503020204020204" pitchFamily="34" charset="-122"/>
              </a:rPr>
              <a:t>P</a:t>
            </a:r>
            <a:r>
              <a:rPr lang="en-US" altLang="zh-CN" b="1" dirty="0">
                <a:solidFill>
                  <a:schemeClr val="tx1"/>
                </a:solidFill>
                <a:latin typeface="微软雅黑" panose="020B0503020204020204" pitchFamily="34" charset="-122"/>
                <a:ea typeface="微软雅黑" panose="020B0503020204020204" pitchFamily="34" charset="-122"/>
              </a:rPr>
              <a:t> = 1101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6" name="Rectangle 11"/>
          <p:cNvSpPr>
            <a:spLocks noChangeArrowheads="1"/>
          </p:cNvSpPr>
          <p:nvPr/>
        </p:nvSpPr>
        <p:spPr bwMode="auto">
          <a:xfrm>
            <a:off x="4581068" y="2045988"/>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34" name="Line 29"/>
          <p:cNvSpPr>
            <a:spLocks noChangeShapeType="1"/>
          </p:cNvSpPr>
          <p:nvPr/>
        </p:nvSpPr>
        <p:spPr bwMode="auto">
          <a:xfrm>
            <a:off x="4580286" y="2284303"/>
            <a:ext cx="48189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7" name="Rectangle 12"/>
          <p:cNvSpPr>
            <a:spLocks noChangeArrowheads="1"/>
          </p:cNvSpPr>
          <p:nvPr/>
        </p:nvSpPr>
        <p:spPr bwMode="auto">
          <a:xfrm>
            <a:off x="4711391" y="2287131"/>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0111</a:t>
            </a:r>
            <a:endParaRPr lang="en-US" altLang="zh-CN" sz="1500" b="1" dirty="0">
              <a:latin typeface="微软雅黑" panose="020B0503020204020204" pitchFamily="34" charset="-122"/>
              <a:ea typeface="微软雅黑" panose="020B0503020204020204" pitchFamily="34" charset="-122"/>
            </a:endParaRPr>
          </a:p>
        </p:txBody>
      </p:sp>
      <p:sp>
        <p:nvSpPr>
          <p:cNvPr id="30" name="Line 25"/>
          <p:cNvSpPr>
            <a:spLocks noChangeShapeType="1"/>
          </p:cNvSpPr>
          <p:nvPr/>
        </p:nvSpPr>
        <p:spPr bwMode="auto">
          <a:xfrm>
            <a:off x="5109277" y="1596390"/>
            <a:ext cx="10103" cy="704801"/>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8" name="Rectangle 13"/>
          <p:cNvSpPr>
            <a:spLocks noChangeArrowheads="1"/>
          </p:cNvSpPr>
          <p:nvPr/>
        </p:nvSpPr>
        <p:spPr bwMode="auto">
          <a:xfrm>
            <a:off x="4711391" y="2475338"/>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计算举例</a:t>
            </a:r>
            <a:endParaRPr lang="zh-CN" altLang="en-US" sz="2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2660204" y="1118782"/>
            <a:ext cx="4862098" cy="972464"/>
            <a:chOff x="669696" y="1204869"/>
            <a:chExt cx="7640220" cy="1574888"/>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P</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4067523" y="1206277"/>
              <a:ext cx="1421987"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110</a:t>
              </a:r>
              <a:endParaRPr lang="en-US" altLang="zh-CN" sz="1500" b="1" dirty="0">
                <a:latin typeface="微软雅黑" panose="020B0503020204020204" pitchFamily="34" charset="-122"/>
                <a:ea typeface="微软雅黑" panose="020B0503020204020204"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anose="020B0503020204020204" pitchFamily="34" charset="-122"/>
                  <a:ea typeface="微软雅黑" panose="020B0503020204020204" pitchFamily="34" charset="-122"/>
                </a:rPr>
                <a:t>101001</a:t>
              </a:r>
              <a:r>
                <a:rPr lang="en-US" altLang="zh-CN" sz="1500" b="1" dirty="0" smtClean="0">
                  <a:solidFill>
                    <a:srgbClr val="CC00CC"/>
                  </a:solidFill>
                  <a:latin typeface="微软雅黑" panose="020B0503020204020204" pitchFamily="34" charset="-122"/>
                  <a:ea typeface="微软雅黑" panose="020B0503020204020204" pitchFamily="34" charset="-122"/>
                </a:rPr>
                <a:t>000</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anose="020B0503020204020204" pitchFamily="34" charset="-122"/>
                  <a:ea typeface="微软雅黑" panose="020B0503020204020204" pitchFamily="34" charset="-122"/>
                </a:rPr>
                <a:t>2</a:t>
              </a:r>
              <a:r>
                <a:rPr lang="en-US" altLang="zh-CN" sz="1500" b="1" i="1" baseline="30000" dirty="0" smtClean="0">
                  <a:solidFill>
                    <a:srgbClr val="CC00CC"/>
                  </a:solidFill>
                  <a:latin typeface="微软雅黑" panose="020B0503020204020204" pitchFamily="34" charset="-122"/>
                  <a:ea typeface="微软雅黑" panose="020B0503020204020204" pitchFamily="34" charset="-122"/>
                </a:rPr>
                <a:t>n</a:t>
              </a:r>
              <a:r>
                <a:rPr lang="en-US" altLang="zh-CN" sz="1500" b="1" i="1" dirty="0" smtClean="0">
                  <a:solidFill>
                    <a:srgbClr val="CC00CC"/>
                  </a:solidFill>
                  <a:latin typeface="微软雅黑" panose="020B0503020204020204" pitchFamily="34" charset="-122"/>
                  <a:ea typeface="微软雅黑" panose="020B0503020204020204" pitchFamily="34" charset="-122"/>
                </a:rPr>
                <a:t>M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被除数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27"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Q</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商</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原始数据 </a:t>
            </a:r>
            <a:r>
              <a:rPr lang="en-US" altLang="zh-CN" b="1" i="1" dirty="0">
                <a:solidFill>
                  <a:schemeClr val="tx1"/>
                </a:solidFill>
                <a:latin typeface="微软雅黑" panose="020B0503020204020204" pitchFamily="34" charset="-122"/>
                <a:ea typeface="微软雅黑" panose="020B0503020204020204" pitchFamily="34" charset="-122"/>
              </a:rPr>
              <a:t>M</a:t>
            </a:r>
            <a:r>
              <a:rPr lang="en-US" altLang="zh-CN" b="1" dirty="0">
                <a:solidFill>
                  <a:schemeClr val="tx1"/>
                </a:solidFill>
                <a:latin typeface="微软雅黑" panose="020B0503020204020204" pitchFamily="34" charset="-122"/>
                <a:ea typeface="微软雅黑" panose="020B0503020204020204" pitchFamily="34" charset="-122"/>
              </a:rPr>
              <a:t> = 101001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除数 </a:t>
            </a:r>
            <a:r>
              <a:rPr lang="en-US" altLang="zh-CN" b="1" i="1" dirty="0">
                <a:solidFill>
                  <a:schemeClr val="tx1"/>
                </a:solidFill>
                <a:latin typeface="微软雅黑" panose="020B0503020204020204" pitchFamily="34" charset="-122"/>
                <a:ea typeface="微软雅黑" panose="020B0503020204020204" pitchFamily="34" charset="-122"/>
              </a:rPr>
              <a:t>P</a:t>
            </a:r>
            <a:r>
              <a:rPr lang="en-US" altLang="zh-CN" b="1" dirty="0">
                <a:solidFill>
                  <a:schemeClr val="tx1"/>
                </a:solidFill>
                <a:latin typeface="微软雅黑" panose="020B0503020204020204" pitchFamily="34" charset="-122"/>
                <a:ea typeface="微软雅黑" panose="020B0503020204020204" pitchFamily="34" charset="-122"/>
              </a:rPr>
              <a:t> = 1101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6" name="Rectangle 11"/>
          <p:cNvSpPr>
            <a:spLocks noChangeArrowheads="1"/>
          </p:cNvSpPr>
          <p:nvPr/>
        </p:nvSpPr>
        <p:spPr bwMode="auto">
          <a:xfrm>
            <a:off x="4581068" y="2045988"/>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34" name="Line 29"/>
          <p:cNvSpPr>
            <a:spLocks noChangeShapeType="1"/>
          </p:cNvSpPr>
          <p:nvPr/>
        </p:nvSpPr>
        <p:spPr bwMode="auto">
          <a:xfrm>
            <a:off x="4580286" y="2284303"/>
            <a:ext cx="48189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7" name="Rectangle 12"/>
          <p:cNvSpPr>
            <a:spLocks noChangeArrowheads="1"/>
          </p:cNvSpPr>
          <p:nvPr/>
        </p:nvSpPr>
        <p:spPr bwMode="auto">
          <a:xfrm>
            <a:off x="4711391" y="2287131"/>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0111</a:t>
            </a:r>
            <a:endParaRPr lang="en-US" altLang="zh-CN" sz="1500" b="1" dirty="0">
              <a:latin typeface="微软雅黑" panose="020B0503020204020204" pitchFamily="34" charset="-122"/>
              <a:ea typeface="微软雅黑" panose="020B0503020204020204" pitchFamily="34" charset="-122"/>
            </a:endParaRPr>
          </a:p>
        </p:txBody>
      </p:sp>
      <p:sp>
        <p:nvSpPr>
          <p:cNvPr id="30" name="Line 25"/>
          <p:cNvSpPr>
            <a:spLocks noChangeShapeType="1"/>
          </p:cNvSpPr>
          <p:nvPr/>
        </p:nvSpPr>
        <p:spPr bwMode="auto">
          <a:xfrm>
            <a:off x="5109277" y="1596390"/>
            <a:ext cx="10103" cy="704801"/>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8" name="Rectangle 13"/>
          <p:cNvSpPr>
            <a:spLocks noChangeArrowheads="1"/>
          </p:cNvSpPr>
          <p:nvPr/>
        </p:nvSpPr>
        <p:spPr bwMode="auto">
          <a:xfrm>
            <a:off x="4711391" y="2475338"/>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35" name="Line 30"/>
          <p:cNvSpPr>
            <a:spLocks noChangeShapeType="1"/>
          </p:cNvSpPr>
          <p:nvPr/>
        </p:nvSpPr>
        <p:spPr bwMode="auto">
          <a:xfrm>
            <a:off x="4690157" y="2708752"/>
            <a:ext cx="48290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9" name="Rectangle 14"/>
          <p:cNvSpPr>
            <a:spLocks noChangeArrowheads="1"/>
          </p:cNvSpPr>
          <p:nvPr/>
        </p:nvSpPr>
        <p:spPr bwMode="auto">
          <a:xfrm>
            <a:off x="4834642" y="2713540"/>
            <a:ext cx="352425"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111</a:t>
            </a:r>
            <a:endParaRPr lang="en-US" altLang="zh-CN" sz="15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计算举例</a:t>
            </a:r>
            <a:endParaRPr lang="zh-CN" altLang="en-US" sz="2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2660204" y="1118782"/>
            <a:ext cx="4862098" cy="972464"/>
            <a:chOff x="669696" y="1204869"/>
            <a:chExt cx="7640220" cy="1574888"/>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P</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4067523" y="1206277"/>
              <a:ext cx="1421987"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110</a:t>
              </a:r>
              <a:endParaRPr lang="en-US" altLang="zh-CN" sz="1500" b="1" dirty="0">
                <a:latin typeface="微软雅黑" panose="020B0503020204020204" pitchFamily="34" charset="-122"/>
                <a:ea typeface="微软雅黑" panose="020B0503020204020204"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anose="020B0503020204020204" pitchFamily="34" charset="-122"/>
                  <a:ea typeface="微软雅黑" panose="020B0503020204020204" pitchFamily="34" charset="-122"/>
                </a:rPr>
                <a:t>101001</a:t>
              </a:r>
              <a:r>
                <a:rPr lang="en-US" altLang="zh-CN" sz="1500" b="1" dirty="0" smtClean="0">
                  <a:solidFill>
                    <a:srgbClr val="CC00CC"/>
                  </a:solidFill>
                  <a:latin typeface="微软雅黑" panose="020B0503020204020204" pitchFamily="34" charset="-122"/>
                  <a:ea typeface="微软雅黑" panose="020B0503020204020204" pitchFamily="34" charset="-122"/>
                </a:rPr>
                <a:t>000</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anose="020B0503020204020204" pitchFamily="34" charset="-122"/>
                  <a:ea typeface="微软雅黑" panose="020B0503020204020204" pitchFamily="34" charset="-122"/>
                </a:rPr>
                <a:t>2</a:t>
              </a:r>
              <a:r>
                <a:rPr lang="en-US" altLang="zh-CN" sz="1500" b="1" i="1" baseline="30000" dirty="0" smtClean="0">
                  <a:solidFill>
                    <a:srgbClr val="CC00CC"/>
                  </a:solidFill>
                  <a:latin typeface="微软雅黑" panose="020B0503020204020204" pitchFamily="34" charset="-122"/>
                  <a:ea typeface="微软雅黑" panose="020B0503020204020204" pitchFamily="34" charset="-122"/>
                </a:rPr>
                <a:t>n</a:t>
              </a:r>
              <a:r>
                <a:rPr lang="en-US" altLang="zh-CN" sz="1500" b="1" i="1" dirty="0" smtClean="0">
                  <a:solidFill>
                    <a:srgbClr val="CC00CC"/>
                  </a:solidFill>
                  <a:latin typeface="微软雅黑" panose="020B0503020204020204" pitchFamily="34" charset="-122"/>
                  <a:ea typeface="微软雅黑" panose="020B0503020204020204" pitchFamily="34" charset="-122"/>
                </a:rPr>
                <a:t>M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被除数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27"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Q</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商</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原始数据 </a:t>
            </a:r>
            <a:r>
              <a:rPr lang="en-US" altLang="zh-CN" b="1" i="1" dirty="0">
                <a:solidFill>
                  <a:schemeClr val="tx1"/>
                </a:solidFill>
                <a:latin typeface="微软雅黑" panose="020B0503020204020204" pitchFamily="34" charset="-122"/>
                <a:ea typeface="微软雅黑" panose="020B0503020204020204" pitchFamily="34" charset="-122"/>
              </a:rPr>
              <a:t>M</a:t>
            </a:r>
            <a:r>
              <a:rPr lang="en-US" altLang="zh-CN" b="1" dirty="0">
                <a:solidFill>
                  <a:schemeClr val="tx1"/>
                </a:solidFill>
                <a:latin typeface="微软雅黑" panose="020B0503020204020204" pitchFamily="34" charset="-122"/>
                <a:ea typeface="微软雅黑" panose="020B0503020204020204" pitchFamily="34" charset="-122"/>
              </a:rPr>
              <a:t> = 101001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除数 </a:t>
            </a:r>
            <a:r>
              <a:rPr lang="en-US" altLang="zh-CN" b="1" i="1" dirty="0">
                <a:solidFill>
                  <a:schemeClr val="tx1"/>
                </a:solidFill>
                <a:latin typeface="微软雅黑" panose="020B0503020204020204" pitchFamily="34" charset="-122"/>
                <a:ea typeface="微软雅黑" panose="020B0503020204020204" pitchFamily="34" charset="-122"/>
              </a:rPr>
              <a:t>P</a:t>
            </a:r>
            <a:r>
              <a:rPr lang="en-US" altLang="zh-CN" b="1" dirty="0">
                <a:solidFill>
                  <a:schemeClr val="tx1"/>
                </a:solidFill>
                <a:latin typeface="微软雅黑" panose="020B0503020204020204" pitchFamily="34" charset="-122"/>
                <a:ea typeface="微软雅黑" panose="020B0503020204020204" pitchFamily="34" charset="-122"/>
              </a:rPr>
              <a:t> = 1101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6" name="Rectangle 11"/>
          <p:cNvSpPr>
            <a:spLocks noChangeArrowheads="1"/>
          </p:cNvSpPr>
          <p:nvPr/>
        </p:nvSpPr>
        <p:spPr bwMode="auto">
          <a:xfrm>
            <a:off x="4581068" y="2045988"/>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34" name="Line 29"/>
          <p:cNvSpPr>
            <a:spLocks noChangeShapeType="1"/>
          </p:cNvSpPr>
          <p:nvPr/>
        </p:nvSpPr>
        <p:spPr bwMode="auto">
          <a:xfrm>
            <a:off x="4580286" y="2284303"/>
            <a:ext cx="48189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7" name="Rectangle 12"/>
          <p:cNvSpPr>
            <a:spLocks noChangeArrowheads="1"/>
          </p:cNvSpPr>
          <p:nvPr/>
        </p:nvSpPr>
        <p:spPr bwMode="auto">
          <a:xfrm>
            <a:off x="4711391" y="2287131"/>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0111</a:t>
            </a:r>
            <a:endParaRPr lang="en-US" altLang="zh-CN" sz="1500" b="1" dirty="0">
              <a:latin typeface="微软雅黑" panose="020B0503020204020204" pitchFamily="34" charset="-122"/>
              <a:ea typeface="微软雅黑" panose="020B0503020204020204" pitchFamily="34" charset="-122"/>
            </a:endParaRPr>
          </a:p>
        </p:txBody>
      </p:sp>
      <p:sp>
        <p:nvSpPr>
          <p:cNvPr id="30" name="Line 25"/>
          <p:cNvSpPr>
            <a:spLocks noChangeShapeType="1"/>
          </p:cNvSpPr>
          <p:nvPr/>
        </p:nvSpPr>
        <p:spPr bwMode="auto">
          <a:xfrm>
            <a:off x="5109277" y="1596390"/>
            <a:ext cx="10103" cy="704801"/>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8" name="Rectangle 13"/>
          <p:cNvSpPr>
            <a:spLocks noChangeArrowheads="1"/>
          </p:cNvSpPr>
          <p:nvPr/>
        </p:nvSpPr>
        <p:spPr bwMode="auto">
          <a:xfrm>
            <a:off x="4711391" y="2475338"/>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35" name="Line 30"/>
          <p:cNvSpPr>
            <a:spLocks noChangeShapeType="1"/>
          </p:cNvSpPr>
          <p:nvPr/>
        </p:nvSpPr>
        <p:spPr bwMode="auto">
          <a:xfrm>
            <a:off x="4690157" y="2708752"/>
            <a:ext cx="48290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9" name="Rectangle 14"/>
          <p:cNvSpPr>
            <a:spLocks noChangeArrowheads="1"/>
          </p:cNvSpPr>
          <p:nvPr/>
        </p:nvSpPr>
        <p:spPr bwMode="auto">
          <a:xfrm>
            <a:off x="4834642" y="2713540"/>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31" name="Line 26"/>
          <p:cNvSpPr>
            <a:spLocks noChangeShapeType="1"/>
          </p:cNvSpPr>
          <p:nvPr/>
        </p:nvSpPr>
        <p:spPr bwMode="auto">
          <a:xfrm>
            <a:off x="5209521" y="1604232"/>
            <a:ext cx="16164" cy="1090040"/>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计算举例</a:t>
            </a:r>
            <a:endParaRPr lang="zh-CN" altLang="en-US" sz="2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2660204" y="1118782"/>
            <a:ext cx="4862098" cy="972464"/>
            <a:chOff x="669696" y="1204869"/>
            <a:chExt cx="7640220" cy="1574888"/>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P</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4067523" y="1206277"/>
              <a:ext cx="1421987"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anose="020B0503020204020204" pitchFamily="34" charset="-122"/>
                  <a:ea typeface="微软雅黑" panose="020B0503020204020204" pitchFamily="34" charset="-122"/>
                </a:rPr>
                <a:t>101001</a:t>
              </a:r>
              <a:r>
                <a:rPr lang="en-US" altLang="zh-CN" sz="1500" b="1" dirty="0" smtClean="0">
                  <a:solidFill>
                    <a:srgbClr val="CC00CC"/>
                  </a:solidFill>
                  <a:latin typeface="微软雅黑" panose="020B0503020204020204" pitchFamily="34" charset="-122"/>
                  <a:ea typeface="微软雅黑" panose="020B0503020204020204" pitchFamily="34" charset="-122"/>
                </a:rPr>
                <a:t>000</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anose="020B0503020204020204" pitchFamily="34" charset="-122"/>
                  <a:ea typeface="微软雅黑" panose="020B0503020204020204" pitchFamily="34" charset="-122"/>
                </a:rPr>
                <a:t>2</a:t>
              </a:r>
              <a:r>
                <a:rPr lang="en-US" altLang="zh-CN" sz="1500" b="1" i="1" baseline="30000" dirty="0" smtClean="0">
                  <a:solidFill>
                    <a:srgbClr val="CC00CC"/>
                  </a:solidFill>
                  <a:latin typeface="微软雅黑" panose="020B0503020204020204" pitchFamily="34" charset="-122"/>
                  <a:ea typeface="微软雅黑" panose="020B0503020204020204" pitchFamily="34" charset="-122"/>
                </a:rPr>
                <a:t>n</a:t>
              </a:r>
              <a:r>
                <a:rPr lang="en-US" altLang="zh-CN" sz="1500" b="1" i="1" dirty="0" smtClean="0">
                  <a:solidFill>
                    <a:srgbClr val="CC00CC"/>
                  </a:solidFill>
                  <a:latin typeface="微软雅黑" panose="020B0503020204020204" pitchFamily="34" charset="-122"/>
                  <a:ea typeface="微软雅黑" panose="020B0503020204020204" pitchFamily="34" charset="-122"/>
                </a:rPr>
                <a:t>M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被除数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27"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Q</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商</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原始数据 </a:t>
            </a:r>
            <a:r>
              <a:rPr lang="en-US" altLang="zh-CN" b="1" i="1" dirty="0">
                <a:solidFill>
                  <a:schemeClr val="tx1"/>
                </a:solidFill>
                <a:latin typeface="微软雅黑" panose="020B0503020204020204" pitchFamily="34" charset="-122"/>
                <a:ea typeface="微软雅黑" panose="020B0503020204020204" pitchFamily="34" charset="-122"/>
              </a:rPr>
              <a:t>M</a:t>
            </a:r>
            <a:r>
              <a:rPr lang="en-US" altLang="zh-CN" b="1" dirty="0">
                <a:solidFill>
                  <a:schemeClr val="tx1"/>
                </a:solidFill>
                <a:latin typeface="微软雅黑" panose="020B0503020204020204" pitchFamily="34" charset="-122"/>
                <a:ea typeface="微软雅黑" panose="020B0503020204020204" pitchFamily="34" charset="-122"/>
              </a:rPr>
              <a:t> = 101001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除数 </a:t>
            </a:r>
            <a:r>
              <a:rPr lang="en-US" altLang="zh-CN" b="1" i="1" dirty="0">
                <a:solidFill>
                  <a:schemeClr val="tx1"/>
                </a:solidFill>
                <a:latin typeface="微软雅黑" panose="020B0503020204020204" pitchFamily="34" charset="-122"/>
                <a:ea typeface="微软雅黑" panose="020B0503020204020204" pitchFamily="34" charset="-122"/>
              </a:rPr>
              <a:t>P</a:t>
            </a:r>
            <a:r>
              <a:rPr lang="en-US" altLang="zh-CN" b="1" dirty="0">
                <a:solidFill>
                  <a:schemeClr val="tx1"/>
                </a:solidFill>
                <a:latin typeface="微软雅黑" panose="020B0503020204020204" pitchFamily="34" charset="-122"/>
                <a:ea typeface="微软雅黑" panose="020B0503020204020204" pitchFamily="34" charset="-122"/>
              </a:rPr>
              <a:t> = 1101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6" name="Rectangle 11"/>
          <p:cNvSpPr>
            <a:spLocks noChangeArrowheads="1"/>
          </p:cNvSpPr>
          <p:nvPr/>
        </p:nvSpPr>
        <p:spPr bwMode="auto">
          <a:xfrm>
            <a:off x="4581068" y="2045988"/>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34" name="Line 29"/>
          <p:cNvSpPr>
            <a:spLocks noChangeShapeType="1"/>
          </p:cNvSpPr>
          <p:nvPr/>
        </p:nvSpPr>
        <p:spPr bwMode="auto">
          <a:xfrm>
            <a:off x="4580286" y="2284303"/>
            <a:ext cx="48189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7" name="Rectangle 12"/>
          <p:cNvSpPr>
            <a:spLocks noChangeArrowheads="1"/>
          </p:cNvSpPr>
          <p:nvPr/>
        </p:nvSpPr>
        <p:spPr bwMode="auto">
          <a:xfrm>
            <a:off x="4711391" y="2287131"/>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0111</a:t>
            </a:r>
            <a:endParaRPr lang="en-US" altLang="zh-CN" sz="1500" b="1" dirty="0">
              <a:latin typeface="微软雅黑" panose="020B0503020204020204" pitchFamily="34" charset="-122"/>
              <a:ea typeface="微软雅黑" panose="020B0503020204020204" pitchFamily="34" charset="-122"/>
            </a:endParaRPr>
          </a:p>
        </p:txBody>
      </p:sp>
      <p:sp>
        <p:nvSpPr>
          <p:cNvPr id="30" name="Line 25"/>
          <p:cNvSpPr>
            <a:spLocks noChangeShapeType="1"/>
          </p:cNvSpPr>
          <p:nvPr/>
        </p:nvSpPr>
        <p:spPr bwMode="auto">
          <a:xfrm>
            <a:off x="5109277" y="1596390"/>
            <a:ext cx="10103" cy="704801"/>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8" name="Rectangle 13"/>
          <p:cNvSpPr>
            <a:spLocks noChangeArrowheads="1"/>
          </p:cNvSpPr>
          <p:nvPr/>
        </p:nvSpPr>
        <p:spPr bwMode="auto">
          <a:xfrm>
            <a:off x="4711391" y="2475338"/>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35" name="Line 30"/>
          <p:cNvSpPr>
            <a:spLocks noChangeShapeType="1"/>
          </p:cNvSpPr>
          <p:nvPr/>
        </p:nvSpPr>
        <p:spPr bwMode="auto">
          <a:xfrm>
            <a:off x="4690157" y="2708752"/>
            <a:ext cx="48290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9" name="Rectangle 14"/>
          <p:cNvSpPr>
            <a:spLocks noChangeArrowheads="1"/>
          </p:cNvSpPr>
          <p:nvPr/>
        </p:nvSpPr>
        <p:spPr bwMode="auto">
          <a:xfrm>
            <a:off x="4834642" y="2713540"/>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31" name="Line 26"/>
          <p:cNvSpPr>
            <a:spLocks noChangeShapeType="1"/>
          </p:cNvSpPr>
          <p:nvPr/>
        </p:nvSpPr>
        <p:spPr bwMode="auto">
          <a:xfrm>
            <a:off x="5209521" y="1604232"/>
            <a:ext cx="16164" cy="1090040"/>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计算举例</a:t>
            </a:r>
            <a:endParaRPr lang="zh-CN" altLang="en-US" sz="2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2660204" y="1118782"/>
            <a:ext cx="4862098" cy="972464"/>
            <a:chOff x="669696" y="1204869"/>
            <a:chExt cx="7640220" cy="1574888"/>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P</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4067523" y="1206277"/>
              <a:ext cx="1421987"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anose="020B0503020204020204" pitchFamily="34" charset="-122"/>
                  <a:ea typeface="微软雅黑" panose="020B0503020204020204" pitchFamily="34" charset="-122"/>
                </a:rPr>
                <a:t>101001</a:t>
              </a:r>
              <a:r>
                <a:rPr lang="en-US" altLang="zh-CN" sz="1500" b="1" dirty="0" smtClean="0">
                  <a:solidFill>
                    <a:srgbClr val="CC00CC"/>
                  </a:solidFill>
                  <a:latin typeface="微软雅黑" panose="020B0503020204020204" pitchFamily="34" charset="-122"/>
                  <a:ea typeface="微软雅黑" panose="020B0503020204020204" pitchFamily="34" charset="-122"/>
                </a:rPr>
                <a:t>000</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anose="020B0503020204020204" pitchFamily="34" charset="-122"/>
                  <a:ea typeface="微软雅黑" panose="020B0503020204020204" pitchFamily="34" charset="-122"/>
                </a:rPr>
                <a:t>2</a:t>
              </a:r>
              <a:r>
                <a:rPr lang="en-US" altLang="zh-CN" sz="1500" b="1" i="1" baseline="30000" dirty="0" smtClean="0">
                  <a:solidFill>
                    <a:srgbClr val="CC00CC"/>
                  </a:solidFill>
                  <a:latin typeface="微软雅黑" panose="020B0503020204020204" pitchFamily="34" charset="-122"/>
                  <a:ea typeface="微软雅黑" panose="020B0503020204020204" pitchFamily="34" charset="-122"/>
                </a:rPr>
                <a:t>n</a:t>
              </a:r>
              <a:r>
                <a:rPr lang="en-US" altLang="zh-CN" sz="1500" b="1" i="1" dirty="0" smtClean="0">
                  <a:solidFill>
                    <a:srgbClr val="CC00CC"/>
                  </a:solidFill>
                  <a:latin typeface="微软雅黑" panose="020B0503020204020204" pitchFamily="34" charset="-122"/>
                  <a:ea typeface="微软雅黑" panose="020B0503020204020204" pitchFamily="34" charset="-122"/>
                </a:rPr>
                <a:t>M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被除数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27"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Q</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商</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原始数据 </a:t>
            </a:r>
            <a:r>
              <a:rPr lang="en-US" altLang="zh-CN" b="1" i="1" dirty="0">
                <a:solidFill>
                  <a:schemeClr val="tx1"/>
                </a:solidFill>
                <a:latin typeface="微软雅黑" panose="020B0503020204020204" pitchFamily="34" charset="-122"/>
                <a:ea typeface="微软雅黑" panose="020B0503020204020204" pitchFamily="34" charset="-122"/>
              </a:rPr>
              <a:t>M</a:t>
            </a:r>
            <a:r>
              <a:rPr lang="en-US" altLang="zh-CN" b="1" dirty="0">
                <a:solidFill>
                  <a:schemeClr val="tx1"/>
                </a:solidFill>
                <a:latin typeface="微软雅黑" panose="020B0503020204020204" pitchFamily="34" charset="-122"/>
                <a:ea typeface="微软雅黑" panose="020B0503020204020204" pitchFamily="34" charset="-122"/>
              </a:rPr>
              <a:t> = 101001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除数 </a:t>
            </a:r>
            <a:r>
              <a:rPr lang="en-US" altLang="zh-CN" b="1" i="1" dirty="0">
                <a:solidFill>
                  <a:schemeClr val="tx1"/>
                </a:solidFill>
                <a:latin typeface="微软雅黑" panose="020B0503020204020204" pitchFamily="34" charset="-122"/>
                <a:ea typeface="微软雅黑" panose="020B0503020204020204" pitchFamily="34" charset="-122"/>
              </a:rPr>
              <a:t>P</a:t>
            </a:r>
            <a:r>
              <a:rPr lang="en-US" altLang="zh-CN" b="1" dirty="0">
                <a:solidFill>
                  <a:schemeClr val="tx1"/>
                </a:solidFill>
                <a:latin typeface="微软雅黑" panose="020B0503020204020204" pitchFamily="34" charset="-122"/>
                <a:ea typeface="微软雅黑" panose="020B0503020204020204" pitchFamily="34" charset="-122"/>
              </a:rPr>
              <a:t> = 1101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6" name="Rectangle 11"/>
          <p:cNvSpPr>
            <a:spLocks noChangeArrowheads="1"/>
          </p:cNvSpPr>
          <p:nvPr/>
        </p:nvSpPr>
        <p:spPr bwMode="auto">
          <a:xfrm>
            <a:off x="4581068" y="2045988"/>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34" name="Line 29"/>
          <p:cNvSpPr>
            <a:spLocks noChangeShapeType="1"/>
          </p:cNvSpPr>
          <p:nvPr/>
        </p:nvSpPr>
        <p:spPr bwMode="auto">
          <a:xfrm>
            <a:off x="4580286" y="2284303"/>
            <a:ext cx="48189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7" name="Rectangle 12"/>
          <p:cNvSpPr>
            <a:spLocks noChangeArrowheads="1"/>
          </p:cNvSpPr>
          <p:nvPr/>
        </p:nvSpPr>
        <p:spPr bwMode="auto">
          <a:xfrm>
            <a:off x="4711391" y="2287131"/>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0111</a:t>
            </a:r>
            <a:endParaRPr lang="en-US" altLang="zh-CN" sz="1500" b="1" dirty="0">
              <a:latin typeface="微软雅黑" panose="020B0503020204020204" pitchFamily="34" charset="-122"/>
              <a:ea typeface="微软雅黑" panose="020B0503020204020204" pitchFamily="34" charset="-122"/>
            </a:endParaRPr>
          </a:p>
        </p:txBody>
      </p:sp>
      <p:sp>
        <p:nvSpPr>
          <p:cNvPr id="30" name="Line 25"/>
          <p:cNvSpPr>
            <a:spLocks noChangeShapeType="1"/>
          </p:cNvSpPr>
          <p:nvPr/>
        </p:nvSpPr>
        <p:spPr bwMode="auto">
          <a:xfrm>
            <a:off x="5109277" y="1596390"/>
            <a:ext cx="10103" cy="704801"/>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8" name="Rectangle 13"/>
          <p:cNvSpPr>
            <a:spLocks noChangeArrowheads="1"/>
          </p:cNvSpPr>
          <p:nvPr/>
        </p:nvSpPr>
        <p:spPr bwMode="auto">
          <a:xfrm>
            <a:off x="4711391" y="2475338"/>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35" name="Line 30"/>
          <p:cNvSpPr>
            <a:spLocks noChangeShapeType="1"/>
          </p:cNvSpPr>
          <p:nvPr/>
        </p:nvSpPr>
        <p:spPr bwMode="auto">
          <a:xfrm>
            <a:off x="4690157" y="2708752"/>
            <a:ext cx="48290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9" name="Rectangle 14"/>
          <p:cNvSpPr>
            <a:spLocks noChangeArrowheads="1"/>
          </p:cNvSpPr>
          <p:nvPr/>
        </p:nvSpPr>
        <p:spPr bwMode="auto">
          <a:xfrm>
            <a:off x="4834642" y="2713540"/>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31" name="Line 26"/>
          <p:cNvSpPr>
            <a:spLocks noChangeShapeType="1"/>
          </p:cNvSpPr>
          <p:nvPr/>
        </p:nvSpPr>
        <p:spPr bwMode="auto">
          <a:xfrm>
            <a:off x="5209521" y="1604232"/>
            <a:ext cx="16164" cy="1090040"/>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20" name="Rectangle 15"/>
          <p:cNvSpPr>
            <a:spLocks noChangeArrowheads="1"/>
          </p:cNvSpPr>
          <p:nvPr/>
        </p:nvSpPr>
        <p:spPr bwMode="auto">
          <a:xfrm>
            <a:off x="4832622" y="2916453"/>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计算举例</a:t>
            </a:r>
            <a:endParaRPr lang="zh-CN" altLang="en-US" sz="2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2660204" y="1118782"/>
            <a:ext cx="4862098" cy="972464"/>
            <a:chOff x="669696" y="1204869"/>
            <a:chExt cx="7640220" cy="1574888"/>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P</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4067523" y="1206277"/>
              <a:ext cx="1421987"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anose="020B0503020204020204" pitchFamily="34" charset="-122"/>
                  <a:ea typeface="微软雅黑" panose="020B0503020204020204" pitchFamily="34" charset="-122"/>
                </a:rPr>
                <a:t>101001</a:t>
              </a:r>
              <a:r>
                <a:rPr lang="en-US" altLang="zh-CN" sz="1500" b="1" dirty="0" smtClean="0">
                  <a:solidFill>
                    <a:srgbClr val="CC00CC"/>
                  </a:solidFill>
                  <a:latin typeface="微软雅黑" panose="020B0503020204020204" pitchFamily="34" charset="-122"/>
                  <a:ea typeface="微软雅黑" panose="020B0503020204020204" pitchFamily="34" charset="-122"/>
                </a:rPr>
                <a:t>000</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anose="020B0503020204020204" pitchFamily="34" charset="-122"/>
                  <a:ea typeface="微软雅黑" panose="020B0503020204020204" pitchFamily="34" charset="-122"/>
                </a:rPr>
                <a:t>2</a:t>
              </a:r>
              <a:r>
                <a:rPr lang="en-US" altLang="zh-CN" sz="1500" b="1" i="1" baseline="30000" dirty="0" smtClean="0">
                  <a:solidFill>
                    <a:srgbClr val="CC00CC"/>
                  </a:solidFill>
                  <a:latin typeface="微软雅黑" panose="020B0503020204020204" pitchFamily="34" charset="-122"/>
                  <a:ea typeface="微软雅黑" panose="020B0503020204020204" pitchFamily="34" charset="-122"/>
                </a:rPr>
                <a:t>n</a:t>
              </a:r>
              <a:r>
                <a:rPr lang="en-US" altLang="zh-CN" sz="1500" b="1" i="1" dirty="0" smtClean="0">
                  <a:solidFill>
                    <a:srgbClr val="CC00CC"/>
                  </a:solidFill>
                  <a:latin typeface="微软雅黑" panose="020B0503020204020204" pitchFamily="34" charset="-122"/>
                  <a:ea typeface="微软雅黑" panose="020B0503020204020204" pitchFamily="34" charset="-122"/>
                </a:rPr>
                <a:t>M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被除数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27"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Q</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商</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原始数据 </a:t>
            </a:r>
            <a:r>
              <a:rPr lang="en-US" altLang="zh-CN" b="1" i="1" dirty="0">
                <a:solidFill>
                  <a:schemeClr val="tx1"/>
                </a:solidFill>
                <a:latin typeface="微软雅黑" panose="020B0503020204020204" pitchFamily="34" charset="-122"/>
                <a:ea typeface="微软雅黑" panose="020B0503020204020204" pitchFamily="34" charset="-122"/>
              </a:rPr>
              <a:t>M</a:t>
            </a:r>
            <a:r>
              <a:rPr lang="en-US" altLang="zh-CN" b="1" dirty="0">
                <a:solidFill>
                  <a:schemeClr val="tx1"/>
                </a:solidFill>
                <a:latin typeface="微软雅黑" panose="020B0503020204020204" pitchFamily="34" charset="-122"/>
                <a:ea typeface="微软雅黑" panose="020B0503020204020204" pitchFamily="34" charset="-122"/>
              </a:rPr>
              <a:t> = 101001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除数 </a:t>
            </a:r>
            <a:r>
              <a:rPr lang="en-US" altLang="zh-CN" b="1" i="1" dirty="0">
                <a:solidFill>
                  <a:schemeClr val="tx1"/>
                </a:solidFill>
                <a:latin typeface="微软雅黑" panose="020B0503020204020204" pitchFamily="34" charset="-122"/>
                <a:ea typeface="微软雅黑" panose="020B0503020204020204" pitchFamily="34" charset="-122"/>
              </a:rPr>
              <a:t>P</a:t>
            </a:r>
            <a:r>
              <a:rPr lang="en-US" altLang="zh-CN" b="1" dirty="0">
                <a:solidFill>
                  <a:schemeClr val="tx1"/>
                </a:solidFill>
                <a:latin typeface="微软雅黑" panose="020B0503020204020204" pitchFamily="34" charset="-122"/>
                <a:ea typeface="微软雅黑" panose="020B0503020204020204" pitchFamily="34" charset="-122"/>
              </a:rPr>
              <a:t> = 1101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6" name="Rectangle 11"/>
          <p:cNvSpPr>
            <a:spLocks noChangeArrowheads="1"/>
          </p:cNvSpPr>
          <p:nvPr/>
        </p:nvSpPr>
        <p:spPr bwMode="auto">
          <a:xfrm>
            <a:off x="4581068" y="2045988"/>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34" name="Line 29"/>
          <p:cNvSpPr>
            <a:spLocks noChangeShapeType="1"/>
          </p:cNvSpPr>
          <p:nvPr/>
        </p:nvSpPr>
        <p:spPr bwMode="auto">
          <a:xfrm>
            <a:off x="4580286" y="2284303"/>
            <a:ext cx="48189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7" name="Rectangle 12"/>
          <p:cNvSpPr>
            <a:spLocks noChangeArrowheads="1"/>
          </p:cNvSpPr>
          <p:nvPr/>
        </p:nvSpPr>
        <p:spPr bwMode="auto">
          <a:xfrm>
            <a:off x="4711391" y="2287131"/>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0111</a:t>
            </a:r>
            <a:endParaRPr lang="en-US" altLang="zh-CN" sz="1500" b="1" dirty="0">
              <a:latin typeface="微软雅黑" panose="020B0503020204020204" pitchFamily="34" charset="-122"/>
              <a:ea typeface="微软雅黑" panose="020B0503020204020204" pitchFamily="34" charset="-122"/>
            </a:endParaRPr>
          </a:p>
        </p:txBody>
      </p:sp>
      <p:sp>
        <p:nvSpPr>
          <p:cNvPr id="30" name="Line 25"/>
          <p:cNvSpPr>
            <a:spLocks noChangeShapeType="1"/>
          </p:cNvSpPr>
          <p:nvPr/>
        </p:nvSpPr>
        <p:spPr bwMode="auto">
          <a:xfrm>
            <a:off x="5109277" y="1596390"/>
            <a:ext cx="10103" cy="704801"/>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8" name="Rectangle 13"/>
          <p:cNvSpPr>
            <a:spLocks noChangeArrowheads="1"/>
          </p:cNvSpPr>
          <p:nvPr/>
        </p:nvSpPr>
        <p:spPr bwMode="auto">
          <a:xfrm>
            <a:off x="4711391" y="2475338"/>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35" name="Line 30"/>
          <p:cNvSpPr>
            <a:spLocks noChangeShapeType="1"/>
          </p:cNvSpPr>
          <p:nvPr/>
        </p:nvSpPr>
        <p:spPr bwMode="auto">
          <a:xfrm>
            <a:off x="4690157" y="2708752"/>
            <a:ext cx="48290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9" name="Rectangle 14"/>
          <p:cNvSpPr>
            <a:spLocks noChangeArrowheads="1"/>
          </p:cNvSpPr>
          <p:nvPr/>
        </p:nvSpPr>
        <p:spPr bwMode="auto">
          <a:xfrm>
            <a:off x="4834642" y="2713540"/>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31" name="Line 26"/>
          <p:cNvSpPr>
            <a:spLocks noChangeShapeType="1"/>
          </p:cNvSpPr>
          <p:nvPr/>
        </p:nvSpPr>
        <p:spPr bwMode="auto">
          <a:xfrm>
            <a:off x="5209521" y="1604232"/>
            <a:ext cx="16164" cy="1090040"/>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20" name="Rectangle 15"/>
          <p:cNvSpPr>
            <a:spLocks noChangeArrowheads="1"/>
          </p:cNvSpPr>
          <p:nvPr/>
        </p:nvSpPr>
        <p:spPr bwMode="auto">
          <a:xfrm>
            <a:off x="4832622" y="2916453"/>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36" name="Line 31"/>
          <p:cNvSpPr>
            <a:spLocks noChangeShapeType="1"/>
          </p:cNvSpPr>
          <p:nvPr/>
        </p:nvSpPr>
        <p:spPr bwMode="auto">
          <a:xfrm>
            <a:off x="4847776" y="3133201"/>
            <a:ext cx="48189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21" name="Rectangle 16"/>
          <p:cNvSpPr>
            <a:spLocks noChangeArrowheads="1"/>
          </p:cNvSpPr>
          <p:nvPr/>
        </p:nvSpPr>
        <p:spPr bwMode="auto">
          <a:xfrm>
            <a:off x="4960925" y="3131127"/>
            <a:ext cx="352425"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011</a:t>
            </a:r>
            <a:endParaRPr lang="en-US" altLang="zh-CN" sz="15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计算举例</a:t>
            </a:r>
            <a:endParaRPr lang="zh-CN" altLang="en-US" sz="2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2660204" y="1118782"/>
            <a:ext cx="4862098" cy="972464"/>
            <a:chOff x="669696" y="1204869"/>
            <a:chExt cx="7640220" cy="1574888"/>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P</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4067523" y="1206277"/>
              <a:ext cx="1421987"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anose="020B0503020204020204" pitchFamily="34" charset="-122"/>
                  <a:ea typeface="微软雅黑" panose="020B0503020204020204" pitchFamily="34" charset="-122"/>
                </a:rPr>
                <a:t>101001</a:t>
              </a:r>
              <a:r>
                <a:rPr lang="en-US" altLang="zh-CN" sz="1500" b="1" dirty="0" smtClean="0">
                  <a:solidFill>
                    <a:srgbClr val="CC00CC"/>
                  </a:solidFill>
                  <a:latin typeface="微软雅黑" panose="020B0503020204020204" pitchFamily="34" charset="-122"/>
                  <a:ea typeface="微软雅黑" panose="020B0503020204020204" pitchFamily="34" charset="-122"/>
                </a:rPr>
                <a:t>000</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anose="020B0503020204020204" pitchFamily="34" charset="-122"/>
                  <a:ea typeface="微软雅黑" panose="020B0503020204020204" pitchFamily="34" charset="-122"/>
                </a:rPr>
                <a:t>2</a:t>
              </a:r>
              <a:r>
                <a:rPr lang="en-US" altLang="zh-CN" sz="1500" b="1" i="1" baseline="30000" dirty="0" smtClean="0">
                  <a:solidFill>
                    <a:srgbClr val="CC00CC"/>
                  </a:solidFill>
                  <a:latin typeface="微软雅黑" panose="020B0503020204020204" pitchFamily="34" charset="-122"/>
                  <a:ea typeface="微软雅黑" panose="020B0503020204020204" pitchFamily="34" charset="-122"/>
                </a:rPr>
                <a:t>n</a:t>
              </a:r>
              <a:r>
                <a:rPr lang="en-US" altLang="zh-CN" sz="1500" b="1" i="1" dirty="0" smtClean="0">
                  <a:solidFill>
                    <a:srgbClr val="CC00CC"/>
                  </a:solidFill>
                  <a:latin typeface="微软雅黑" panose="020B0503020204020204" pitchFamily="34" charset="-122"/>
                  <a:ea typeface="微软雅黑" panose="020B0503020204020204" pitchFamily="34" charset="-122"/>
                </a:rPr>
                <a:t>M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被除数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27"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Q</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商</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原始数据 </a:t>
            </a:r>
            <a:r>
              <a:rPr lang="en-US" altLang="zh-CN" b="1" i="1" dirty="0">
                <a:solidFill>
                  <a:schemeClr val="tx1"/>
                </a:solidFill>
                <a:latin typeface="微软雅黑" panose="020B0503020204020204" pitchFamily="34" charset="-122"/>
                <a:ea typeface="微软雅黑" panose="020B0503020204020204" pitchFamily="34" charset="-122"/>
              </a:rPr>
              <a:t>M</a:t>
            </a:r>
            <a:r>
              <a:rPr lang="en-US" altLang="zh-CN" b="1" dirty="0">
                <a:solidFill>
                  <a:schemeClr val="tx1"/>
                </a:solidFill>
                <a:latin typeface="微软雅黑" panose="020B0503020204020204" pitchFamily="34" charset="-122"/>
                <a:ea typeface="微软雅黑" panose="020B0503020204020204" pitchFamily="34" charset="-122"/>
              </a:rPr>
              <a:t> = 101001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除数 </a:t>
            </a:r>
            <a:r>
              <a:rPr lang="en-US" altLang="zh-CN" b="1" i="1" dirty="0">
                <a:solidFill>
                  <a:schemeClr val="tx1"/>
                </a:solidFill>
                <a:latin typeface="微软雅黑" panose="020B0503020204020204" pitchFamily="34" charset="-122"/>
                <a:ea typeface="微软雅黑" panose="020B0503020204020204" pitchFamily="34" charset="-122"/>
              </a:rPr>
              <a:t>P</a:t>
            </a:r>
            <a:r>
              <a:rPr lang="en-US" altLang="zh-CN" b="1" dirty="0">
                <a:solidFill>
                  <a:schemeClr val="tx1"/>
                </a:solidFill>
                <a:latin typeface="微软雅黑" panose="020B0503020204020204" pitchFamily="34" charset="-122"/>
                <a:ea typeface="微软雅黑" panose="020B0503020204020204" pitchFamily="34" charset="-122"/>
              </a:rPr>
              <a:t> = 1101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6" name="Rectangle 11"/>
          <p:cNvSpPr>
            <a:spLocks noChangeArrowheads="1"/>
          </p:cNvSpPr>
          <p:nvPr/>
        </p:nvSpPr>
        <p:spPr bwMode="auto">
          <a:xfrm>
            <a:off x="4581068" y="2045988"/>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34" name="Line 29"/>
          <p:cNvSpPr>
            <a:spLocks noChangeShapeType="1"/>
          </p:cNvSpPr>
          <p:nvPr/>
        </p:nvSpPr>
        <p:spPr bwMode="auto">
          <a:xfrm>
            <a:off x="4580286" y="2284303"/>
            <a:ext cx="48189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7" name="Rectangle 12"/>
          <p:cNvSpPr>
            <a:spLocks noChangeArrowheads="1"/>
          </p:cNvSpPr>
          <p:nvPr/>
        </p:nvSpPr>
        <p:spPr bwMode="auto">
          <a:xfrm>
            <a:off x="4711391" y="2287131"/>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0111</a:t>
            </a:r>
            <a:endParaRPr lang="en-US" altLang="zh-CN" sz="1500" b="1" dirty="0">
              <a:latin typeface="微软雅黑" panose="020B0503020204020204" pitchFamily="34" charset="-122"/>
              <a:ea typeface="微软雅黑" panose="020B0503020204020204" pitchFamily="34" charset="-122"/>
            </a:endParaRPr>
          </a:p>
        </p:txBody>
      </p:sp>
      <p:sp>
        <p:nvSpPr>
          <p:cNvPr id="30" name="Line 25"/>
          <p:cNvSpPr>
            <a:spLocks noChangeShapeType="1"/>
          </p:cNvSpPr>
          <p:nvPr/>
        </p:nvSpPr>
        <p:spPr bwMode="auto">
          <a:xfrm>
            <a:off x="5109277" y="1596390"/>
            <a:ext cx="10103" cy="704801"/>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8" name="Rectangle 13"/>
          <p:cNvSpPr>
            <a:spLocks noChangeArrowheads="1"/>
          </p:cNvSpPr>
          <p:nvPr/>
        </p:nvSpPr>
        <p:spPr bwMode="auto">
          <a:xfrm>
            <a:off x="4711391" y="2475338"/>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35" name="Line 30"/>
          <p:cNvSpPr>
            <a:spLocks noChangeShapeType="1"/>
          </p:cNvSpPr>
          <p:nvPr/>
        </p:nvSpPr>
        <p:spPr bwMode="auto">
          <a:xfrm>
            <a:off x="4690157" y="2708752"/>
            <a:ext cx="48290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9" name="Rectangle 14"/>
          <p:cNvSpPr>
            <a:spLocks noChangeArrowheads="1"/>
          </p:cNvSpPr>
          <p:nvPr/>
        </p:nvSpPr>
        <p:spPr bwMode="auto">
          <a:xfrm>
            <a:off x="4834642" y="2713540"/>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31" name="Line 26"/>
          <p:cNvSpPr>
            <a:spLocks noChangeShapeType="1"/>
          </p:cNvSpPr>
          <p:nvPr/>
        </p:nvSpPr>
        <p:spPr bwMode="auto">
          <a:xfrm>
            <a:off x="5209521" y="1604232"/>
            <a:ext cx="16164" cy="1090040"/>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20" name="Rectangle 15"/>
          <p:cNvSpPr>
            <a:spLocks noChangeArrowheads="1"/>
          </p:cNvSpPr>
          <p:nvPr/>
        </p:nvSpPr>
        <p:spPr bwMode="auto">
          <a:xfrm>
            <a:off x="4832622" y="2916453"/>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36" name="Line 31"/>
          <p:cNvSpPr>
            <a:spLocks noChangeShapeType="1"/>
          </p:cNvSpPr>
          <p:nvPr/>
        </p:nvSpPr>
        <p:spPr bwMode="auto">
          <a:xfrm>
            <a:off x="4847776" y="3133201"/>
            <a:ext cx="48189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21" name="Rectangle 16"/>
          <p:cNvSpPr>
            <a:spLocks noChangeArrowheads="1"/>
          </p:cNvSpPr>
          <p:nvPr/>
        </p:nvSpPr>
        <p:spPr bwMode="auto">
          <a:xfrm>
            <a:off x="4960925" y="3131127"/>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0110</a:t>
            </a:r>
            <a:endParaRPr lang="en-US" altLang="zh-CN" sz="1500" b="1" dirty="0">
              <a:latin typeface="微软雅黑" panose="020B0503020204020204" pitchFamily="34" charset="-122"/>
              <a:ea typeface="微软雅黑" panose="020B0503020204020204" pitchFamily="34" charset="-122"/>
            </a:endParaRPr>
          </a:p>
        </p:txBody>
      </p:sp>
      <p:sp>
        <p:nvSpPr>
          <p:cNvPr id="32" name="Line 27"/>
          <p:cNvSpPr>
            <a:spLocks noChangeShapeType="1"/>
          </p:cNvSpPr>
          <p:nvPr/>
        </p:nvSpPr>
        <p:spPr bwMode="auto">
          <a:xfrm>
            <a:off x="5327721" y="1604232"/>
            <a:ext cx="21215" cy="1506647"/>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计算举例</a:t>
            </a:r>
            <a:endParaRPr lang="zh-CN" altLang="en-US" sz="2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2660204" y="1118782"/>
            <a:ext cx="4862098" cy="972464"/>
            <a:chOff x="669696" y="1204869"/>
            <a:chExt cx="7640220" cy="1574888"/>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P</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4067523" y="1206277"/>
              <a:ext cx="1421987"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11010</a:t>
              </a:r>
              <a:endParaRPr lang="en-US" altLang="zh-CN" sz="1500" b="1" dirty="0">
                <a:latin typeface="微软雅黑" panose="020B0503020204020204" pitchFamily="34" charset="-122"/>
                <a:ea typeface="微软雅黑" panose="020B0503020204020204"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anose="020B0503020204020204" pitchFamily="34" charset="-122"/>
                  <a:ea typeface="微软雅黑" panose="020B0503020204020204" pitchFamily="34" charset="-122"/>
                </a:rPr>
                <a:t>101001</a:t>
              </a:r>
              <a:r>
                <a:rPr lang="en-US" altLang="zh-CN" sz="1500" b="1" dirty="0" smtClean="0">
                  <a:solidFill>
                    <a:srgbClr val="CC00CC"/>
                  </a:solidFill>
                  <a:latin typeface="微软雅黑" panose="020B0503020204020204" pitchFamily="34" charset="-122"/>
                  <a:ea typeface="微软雅黑" panose="020B0503020204020204" pitchFamily="34" charset="-122"/>
                </a:rPr>
                <a:t>000</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anose="020B0503020204020204" pitchFamily="34" charset="-122"/>
                  <a:ea typeface="微软雅黑" panose="020B0503020204020204" pitchFamily="34" charset="-122"/>
                </a:rPr>
                <a:t>2</a:t>
              </a:r>
              <a:r>
                <a:rPr lang="en-US" altLang="zh-CN" sz="1500" b="1" i="1" baseline="30000" dirty="0" smtClean="0">
                  <a:solidFill>
                    <a:srgbClr val="CC00CC"/>
                  </a:solidFill>
                  <a:latin typeface="微软雅黑" panose="020B0503020204020204" pitchFamily="34" charset="-122"/>
                  <a:ea typeface="微软雅黑" panose="020B0503020204020204" pitchFamily="34" charset="-122"/>
                </a:rPr>
                <a:t>n</a:t>
              </a:r>
              <a:r>
                <a:rPr lang="en-US" altLang="zh-CN" sz="1500" b="1" i="1" dirty="0" smtClean="0">
                  <a:solidFill>
                    <a:srgbClr val="CC00CC"/>
                  </a:solidFill>
                  <a:latin typeface="微软雅黑" panose="020B0503020204020204" pitchFamily="34" charset="-122"/>
                  <a:ea typeface="微软雅黑" panose="020B0503020204020204" pitchFamily="34" charset="-122"/>
                </a:rPr>
                <a:t>M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被除数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27"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Q</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商</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原始数据 </a:t>
            </a:r>
            <a:r>
              <a:rPr lang="en-US" altLang="zh-CN" b="1" i="1" dirty="0">
                <a:solidFill>
                  <a:schemeClr val="tx1"/>
                </a:solidFill>
                <a:latin typeface="微软雅黑" panose="020B0503020204020204" pitchFamily="34" charset="-122"/>
                <a:ea typeface="微软雅黑" panose="020B0503020204020204" pitchFamily="34" charset="-122"/>
              </a:rPr>
              <a:t>M</a:t>
            </a:r>
            <a:r>
              <a:rPr lang="en-US" altLang="zh-CN" b="1" dirty="0">
                <a:solidFill>
                  <a:schemeClr val="tx1"/>
                </a:solidFill>
                <a:latin typeface="微软雅黑" panose="020B0503020204020204" pitchFamily="34" charset="-122"/>
                <a:ea typeface="微软雅黑" panose="020B0503020204020204" pitchFamily="34" charset="-122"/>
              </a:rPr>
              <a:t> = 101001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除数 </a:t>
            </a:r>
            <a:r>
              <a:rPr lang="en-US" altLang="zh-CN" b="1" i="1" dirty="0">
                <a:solidFill>
                  <a:schemeClr val="tx1"/>
                </a:solidFill>
                <a:latin typeface="微软雅黑" panose="020B0503020204020204" pitchFamily="34" charset="-122"/>
                <a:ea typeface="微软雅黑" panose="020B0503020204020204" pitchFamily="34" charset="-122"/>
              </a:rPr>
              <a:t>P</a:t>
            </a:r>
            <a:r>
              <a:rPr lang="en-US" altLang="zh-CN" b="1" dirty="0">
                <a:solidFill>
                  <a:schemeClr val="tx1"/>
                </a:solidFill>
                <a:latin typeface="微软雅黑" panose="020B0503020204020204" pitchFamily="34" charset="-122"/>
                <a:ea typeface="微软雅黑" panose="020B0503020204020204" pitchFamily="34" charset="-122"/>
              </a:rPr>
              <a:t> = 1101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6" name="Rectangle 11"/>
          <p:cNvSpPr>
            <a:spLocks noChangeArrowheads="1"/>
          </p:cNvSpPr>
          <p:nvPr/>
        </p:nvSpPr>
        <p:spPr bwMode="auto">
          <a:xfrm>
            <a:off x="4581068" y="2045988"/>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34" name="Line 29"/>
          <p:cNvSpPr>
            <a:spLocks noChangeShapeType="1"/>
          </p:cNvSpPr>
          <p:nvPr/>
        </p:nvSpPr>
        <p:spPr bwMode="auto">
          <a:xfrm>
            <a:off x="4580286" y="2284303"/>
            <a:ext cx="48189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7" name="Rectangle 12"/>
          <p:cNvSpPr>
            <a:spLocks noChangeArrowheads="1"/>
          </p:cNvSpPr>
          <p:nvPr/>
        </p:nvSpPr>
        <p:spPr bwMode="auto">
          <a:xfrm>
            <a:off x="4711391" y="2287131"/>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0111</a:t>
            </a:r>
            <a:endParaRPr lang="en-US" altLang="zh-CN" sz="1500" b="1" dirty="0">
              <a:latin typeface="微软雅黑" panose="020B0503020204020204" pitchFamily="34" charset="-122"/>
              <a:ea typeface="微软雅黑" panose="020B0503020204020204" pitchFamily="34" charset="-122"/>
            </a:endParaRPr>
          </a:p>
        </p:txBody>
      </p:sp>
      <p:sp>
        <p:nvSpPr>
          <p:cNvPr id="30" name="Line 25"/>
          <p:cNvSpPr>
            <a:spLocks noChangeShapeType="1"/>
          </p:cNvSpPr>
          <p:nvPr/>
        </p:nvSpPr>
        <p:spPr bwMode="auto">
          <a:xfrm>
            <a:off x="5109277" y="1596390"/>
            <a:ext cx="10103" cy="704801"/>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8" name="Rectangle 13"/>
          <p:cNvSpPr>
            <a:spLocks noChangeArrowheads="1"/>
          </p:cNvSpPr>
          <p:nvPr/>
        </p:nvSpPr>
        <p:spPr bwMode="auto">
          <a:xfrm>
            <a:off x="4711391" y="2475338"/>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35" name="Line 30"/>
          <p:cNvSpPr>
            <a:spLocks noChangeShapeType="1"/>
          </p:cNvSpPr>
          <p:nvPr/>
        </p:nvSpPr>
        <p:spPr bwMode="auto">
          <a:xfrm>
            <a:off x="4690157" y="2708752"/>
            <a:ext cx="48290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9" name="Rectangle 14"/>
          <p:cNvSpPr>
            <a:spLocks noChangeArrowheads="1"/>
          </p:cNvSpPr>
          <p:nvPr/>
        </p:nvSpPr>
        <p:spPr bwMode="auto">
          <a:xfrm>
            <a:off x="4834642" y="2713540"/>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31" name="Line 26"/>
          <p:cNvSpPr>
            <a:spLocks noChangeShapeType="1"/>
          </p:cNvSpPr>
          <p:nvPr/>
        </p:nvSpPr>
        <p:spPr bwMode="auto">
          <a:xfrm>
            <a:off x="5209521" y="1604232"/>
            <a:ext cx="16164" cy="1090040"/>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20" name="Rectangle 15"/>
          <p:cNvSpPr>
            <a:spLocks noChangeArrowheads="1"/>
          </p:cNvSpPr>
          <p:nvPr/>
        </p:nvSpPr>
        <p:spPr bwMode="auto">
          <a:xfrm>
            <a:off x="4832622" y="2916453"/>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36" name="Line 31"/>
          <p:cNvSpPr>
            <a:spLocks noChangeShapeType="1"/>
          </p:cNvSpPr>
          <p:nvPr/>
        </p:nvSpPr>
        <p:spPr bwMode="auto">
          <a:xfrm>
            <a:off x="4847776" y="3133201"/>
            <a:ext cx="48189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21" name="Rectangle 16"/>
          <p:cNvSpPr>
            <a:spLocks noChangeArrowheads="1"/>
          </p:cNvSpPr>
          <p:nvPr/>
        </p:nvSpPr>
        <p:spPr bwMode="auto">
          <a:xfrm>
            <a:off x="4960925" y="3131127"/>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0110</a:t>
            </a:r>
            <a:endParaRPr lang="en-US" altLang="zh-CN" sz="1500" b="1" dirty="0">
              <a:latin typeface="微软雅黑" panose="020B0503020204020204" pitchFamily="34" charset="-122"/>
              <a:ea typeface="微软雅黑" panose="020B0503020204020204" pitchFamily="34" charset="-122"/>
            </a:endParaRPr>
          </a:p>
        </p:txBody>
      </p:sp>
      <p:sp>
        <p:nvSpPr>
          <p:cNvPr id="32" name="Line 27"/>
          <p:cNvSpPr>
            <a:spLocks noChangeShapeType="1"/>
          </p:cNvSpPr>
          <p:nvPr/>
        </p:nvSpPr>
        <p:spPr bwMode="auto">
          <a:xfrm>
            <a:off x="5327721" y="1604232"/>
            <a:ext cx="21215" cy="1506647"/>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计算举例</a:t>
            </a:r>
            <a:endParaRPr lang="zh-CN" altLang="en-US" sz="2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2660204" y="1118782"/>
            <a:ext cx="4862098" cy="972464"/>
            <a:chOff x="669696" y="1204869"/>
            <a:chExt cx="7640220" cy="1574888"/>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P</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4067523" y="1206277"/>
              <a:ext cx="1421987"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11010</a:t>
              </a:r>
              <a:endParaRPr lang="en-US" altLang="zh-CN" sz="1500" b="1" dirty="0">
                <a:latin typeface="微软雅黑" panose="020B0503020204020204" pitchFamily="34" charset="-122"/>
                <a:ea typeface="微软雅黑" panose="020B0503020204020204"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anose="020B0503020204020204" pitchFamily="34" charset="-122"/>
                  <a:ea typeface="微软雅黑" panose="020B0503020204020204" pitchFamily="34" charset="-122"/>
                </a:rPr>
                <a:t>101001</a:t>
              </a:r>
              <a:r>
                <a:rPr lang="en-US" altLang="zh-CN" sz="1500" b="1" dirty="0" smtClean="0">
                  <a:solidFill>
                    <a:srgbClr val="CC00CC"/>
                  </a:solidFill>
                  <a:latin typeface="微软雅黑" panose="020B0503020204020204" pitchFamily="34" charset="-122"/>
                  <a:ea typeface="微软雅黑" panose="020B0503020204020204" pitchFamily="34" charset="-122"/>
                </a:rPr>
                <a:t>000</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anose="020B0503020204020204" pitchFamily="34" charset="-122"/>
                  <a:ea typeface="微软雅黑" panose="020B0503020204020204" pitchFamily="34" charset="-122"/>
                </a:rPr>
                <a:t>2</a:t>
              </a:r>
              <a:r>
                <a:rPr lang="en-US" altLang="zh-CN" sz="1500" b="1" i="1" baseline="30000" dirty="0" smtClean="0">
                  <a:solidFill>
                    <a:srgbClr val="CC00CC"/>
                  </a:solidFill>
                  <a:latin typeface="微软雅黑" panose="020B0503020204020204" pitchFamily="34" charset="-122"/>
                  <a:ea typeface="微软雅黑" panose="020B0503020204020204" pitchFamily="34" charset="-122"/>
                </a:rPr>
                <a:t>n</a:t>
              </a:r>
              <a:r>
                <a:rPr lang="en-US" altLang="zh-CN" sz="1500" b="1" i="1" dirty="0" smtClean="0">
                  <a:solidFill>
                    <a:srgbClr val="CC00CC"/>
                  </a:solidFill>
                  <a:latin typeface="微软雅黑" panose="020B0503020204020204" pitchFamily="34" charset="-122"/>
                  <a:ea typeface="微软雅黑" panose="020B0503020204020204" pitchFamily="34" charset="-122"/>
                </a:rPr>
                <a:t>M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被除数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27"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Q</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商</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原始数据 </a:t>
            </a:r>
            <a:r>
              <a:rPr lang="en-US" altLang="zh-CN" b="1" i="1" dirty="0">
                <a:solidFill>
                  <a:schemeClr val="tx1"/>
                </a:solidFill>
                <a:latin typeface="微软雅黑" panose="020B0503020204020204" pitchFamily="34" charset="-122"/>
                <a:ea typeface="微软雅黑" panose="020B0503020204020204" pitchFamily="34" charset="-122"/>
              </a:rPr>
              <a:t>M</a:t>
            </a:r>
            <a:r>
              <a:rPr lang="en-US" altLang="zh-CN" b="1" dirty="0">
                <a:solidFill>
                  <a:schemeClr val="tx1"/>
                </a:solidFill>
                <a:latin typeface="微软雅黑" panose="020B0503020204020204" pitchFamily="34" charset="-122"/>
                <a:ea typeface="微软雅黑" panose="020B0503020204020204" pitchFamily="34" charset="-122"/>
              </a:rPr>
              <a:t> = 101001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除数 </a:t>
            </a:r>
            <a:r>
              <a:rPr lang="en-US" altLang="zh-CN" b="1" i="1" dirty="0">
                <a:solidFill>
                  <a:schemeClr val="tx1"/>
                </a:solidFill>
                <a:latin typeface="微软雅黑" panose="020B0503020204020204" pitchFamily="34" charset="-122"/>
                <a:ea typeface="微软雅黑" panose="020B0503020204020204" pitchFamily="34" charset="-122"/>
              </a:rPr>
              <a:t>P</a:t>
            </a:r>
            <a:r>
              <a:rPr lang="en-US" altLang="zh-CN" b="1" dirty="0">
                <a:solidFill>
                  <a:schemeClr val="tx1"/>
                </a:solidFill>
                <a:latin typeface="微软雅黑" panose="020B0503020204020204" pitchFamily="34" charset="-122"/>
                <a:ea typeface="微软雅黑" panose="020B0503020204020204" pitchFamily="34" charset="-122"/>
              </a:rPr>
              <a:t> = 1101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6" name="Rectangle 11"/>
          <p:cNvSpPr>
            <a:spLocks noChangeArrowheads="1"/>
          </p:cNvSpPr>
          <p:nvPr/>
        </p:nvSpPr>
        <p:spPr bwMode="auto">
          <a:xfrm>
            <a:off x="4581068" y="2045988"/>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34" name="Line 29"/>
          <p:cNvSpPr>
            <a:spLocks noChangeShapeType="1"/>
          </p:cNvSpPr>
          <p:nvPr/>
        </p:nvSpPr>
        <p:spPr bwMode="auto">
          <a:xfrm>
            <a:off x="4580286" y="2284303"/>
            <a:ext cx="48189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7" name="Rectangle 12"/>
          <p:cNvSpPr>
            <a:spLocks noChangeArrowheads="1"/>
          </p:cNvSpPr>
          <p:nvPr/>
        </p:nvSpPr>
        <p:spPr bwMode="auto">
          <a:xfrm>
            <a:off x="4711391" y="2287131"/>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0111</a:t>
            </a:r>
            <a:endParaRPr lang="en-US" altLang="zh-CN" sz="1500" b="1" dirty="0">
              <a:latin typeface="微软雅黑" panose="020B0503020204020204" pitchFamily="34" charset="-122"/>
              <a:ea typeface="微软雅黑" panose="020B0503020204020204" pitchFamily="34" charset="-122"/>
            </a:endParaRPr>
          </a:p>
        </p:txBody>
      </p:sp>
      <p:sp>
        <p:nvSpPr>
          <p:cNvPr id="30" name="Line 25"/>
          <p:cNvSpPr>
            <a:spLocks noChangeShapeType="1"/>
          </p:cNvSpPr>
          <p:nvPr/>
        </p:nvSpPr>
        <p:spPr bwMode="auto">
          <a:xfrm>
            <a:off x="5109277" y="1596390"/>
            <a:ext cx="10103" cy="704801"/>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8" name="Rectangle 13"/>
          <p:cNvSpPr>
            <a:spLocks noChangeArrowheads="1"/>
          </p:cNvSpPr>
          <p:nvPr/>
        </p:nvSpPr>
        <p:spPr bwMode="auto">
          <a:xfrm>
            <a:off x="4711391" y="2475338"/>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35" name="Line 30"/>
          <p:cNvSpPr>
            <a:spLocks noChangeShapeType="1"/>
          </p:cNvSpPr>
          <p:nvPr/>
        </p:nvSpPr>
        <p:spPr bwMode="auto">
          <a:xfrm>
            <a:off x="4690157" y="2708752"/>
            <a:ext cx="48290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9" name="Rectangle 14"/>
          <p:cNvSpPr>
            <a:spLocks noChangeArrowheads="1"/>
          </p:cNvSpPr>
          <p:nvPr/>
        </p:nvSpPr>
        <p:spPr bwMode="auto">
          <a:xfrm>
            <a:off x="4834642" y="2713540"/>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31" name="Line 26"/>
          <p:cNvSpPr>
            <a:spLocks noChangeShapeType="1"/>
          </p:cNvSpPr>
          <p:nvPr/>
        </p:nvSpPr>
        <p:spPr bwMode="auto">
          <a:xfrm>
            <a:off x="5209521" y="1604232"/>
            <a:ext cx="16164" cy="1090040"/>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20" name="Rectangle 15"/>
          <p:cNvSpPr>
            <a:spLocks noChangeArrowheads="1"/>
          </p:cNvSpPr>
          <p:nvPr/>
        </p:nvSpPr>
        <p:spPr bwMode="auto">
          <a:xfrm>
            <a:off x="4832622" y="2916453"/>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36" name="Line 31"/>
          <p:cNvSpPr>
            <a:spLocks noChangeShapeType="1"/>
          </p:cNvSpPr>
          <p:nvPr/>
        </p:nvSpPr>
        <p:spPr bwMode="auto">
          <a:xfrm>
            <a:off x="4847776" y="3133201"/>
            <a:ext cx="48189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21" name="Rectangle 16"/>
          <p:cNvSpPr>
            <a:spLocks noChangeArrowheads="1"/>
          </p:cNvSpPr>
          <p:nvPr/>
        </p:nvSpPr>
        <p:spPr bwMode="auto">
          <a:xfrm>
            <a:off x="4960925" y="3131127"/>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0110</a:t>
            </a:r>
            <a:endParaRPr lang="en-US" altLang="zh-CN" sz="1500" b="1" dirty="0">
              <a:latin typeface="微软雅黑" panose="020B0503020204020204" pitchFamily="34" charset="-122"/>
              <a:ea typeface="微软雅黑" panose="020B0503020204020204" pitchFamily="34" charset="-122"/>
            </a:endParaRPr>
          </a:p>
        </p:txBody>
      </p:sp>
      <p:sp>
        <p:nvSpPr>
          <p:cNvPr id="32" name="Line 27"/>
          <p:cNvSpPr>
            <a:spLocks noChangeShapeType="1"/>
          </p:cNvSpPr>
          <p:nvPr/>
        </p:nvSpPr>
        <p:spPr bwMode="auto">
          <a:xfrm>
            <a:off x="5327721" y="1604232"/>
            <a:ext cx="21215" cy="1506647"/>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22" name="Rectangle 17"/>
          <p:cNvSpPr>
            <a:spLocks noChangeArrowheads="1"/>
          </p:cNvSpPr>
          <p:nvPr/>
        </p:nvSpPr>
        <p:spPr bwMode="auto">
          <a:xfrm>
            <a:off x="4960925" y="3331099"/>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363059"/>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3" name="Rectangle 10"/>
          <p:cNvSpPr>
            <a:spLocks noChangeArrowheads="1"/>
          </p:cNvSpPr>
          <p:nvPr/>
        </p:nvSpPr>
        <p:spPr bwMode="auto">
          <a:xfrm>
            <a:off x="2629135" y="1969484"/>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5" name="Line 16"/>
          <p:cNvSpPr>
            <a:spLocks noChangeShapeType="1"/>
          </p:cNvSpPr>
          <p:nvPr/>
        </p:nvSpPr>
        <p:spPr bwMode="auto">
          <a:xfrm>
            <a:off x="3637198" y="1291621"/>
            <a:ext cx="0" cy="180022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6" name="Rectangle 8"/>
          <p:cNvSpPr>
            <a:spLocks noChangeArrowheads="1"/>
          </p:cNvSpPr>
          <p:nvPr/>
        </p:nvSpPr>
        <p:spPr bwMode="auto">
          <a:xfrm>
            <a:off x="2700573" y="1109059"/>
            <a:ext cx="563062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3.1.1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数据链路</a:t>
            </a:r>
            <a:r>
              <a:rPr lang="zh-CN" altLang="en-US" sz="2000" b="1" dirty="0">
                <a:solidFill>
                  <a:schemeClr val="bg1"/>
                </a:solidFill>
                <a:latin typeface="微软雅黑" panose="020B0503020204020204" pitchFamily="34" charset="-122"/>
                <a:ea typeface="微软雅黑" panose="020B0503020204020204" pitchFamily="34" charset="-122"/>
              </a:rPr>
              <a:t>和帧</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3.1.2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三</a:t>
            </a:r>
            <a:r>
              <a:rPr lang="zh-CN" altLang="en-US" sz="2000" b="1" dirty="0">
                <a:solidFill>
                  <a:schemeClr val="bg1"/>
                </a:solidFill>
                <a:latin typeface="微软雅黑" panose="020B0503020204020204" pitchFamily="34" charset="-122"/>
                <a:ea typeface="微软雅黑" panose="020B0503020204020204" pitchFamily="34" charset="-122"/>
              </a:rPr>
              <a:t>个基本问题</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Rectangle 27"/>
          <p:cNvSpPr>
            <a:spLocks noChangeArrowheads="1"/>
          </p:cNvSpPr>
          <p:nvPr/>
        </p:nvSpPr>
        <p:spPr bwMode="auto">
          <a:xfrm>
            <a:off x="639730" y="1363059"/>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8" name="Rectangle 29"/>
          <p:cNvSpPr>
            <a:spLocks noChangeArrowheads="1"/>
          </p:cNvSpPr>
          <p:nvPr/>
        </p:nvSpPr>
        <p:spPr bwMode="auto">
          <a:xfrm>
            <a:off x="648619" y="1457991"/>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3.1</a:t>
            </a:r>
            <a:endParaRPr lang="fr-FR" altLang="zh-CN" sz="2000" b="1" dirty="0" smtClean="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使用点对点信道的数据链路层</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计算举例</a:t>
            </a:r>
            <a:endParaRPr lang="zh-CN" altLang="en-US" sz="2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2660204" y="1118782"/>
            <a:ext cx="4862098" cy="972464"/>
            <a:chOff x="669696" y="1204869"/>
            <a:chExt cx="7640220" cy="1574888"/>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P</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4067523" y="1206277"/>
              <a:ext cx="1421987"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11010</a:t>
              </a:r>
              <a:endParaRPr lang="en-US" altLang="zh-CN" sz="1500" b="1" dirty="0">
                <a:latin typeface="微软雅黑" panose="020B0503020204020204" pitchFamily="34" charset="-122"/>
                <a:ea typeface="微软雅黑" panose="020B0503020204020204"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anose="020B0503020204020204" pitchFamily="34" charset="-122"/>
                  <a:ea typeface="微软雅黑" panose="020B0503020204020204" pitchFamily="34" charset="-122"/>
                </a:rPr>
                <a:t>101001</a:t>
              </a:r>
              <a:r>
                <a:rPr lang="en-US" altLang="zh-CN" sz="1500" b="1" dirty="0" smtClean="0">
                  <a:solidFill>
                    <a:srgbClr val="CC00CC"/>
                  </a:solidFill>
                  <a:latin typeface="微软雅黑" panose="020B0503020204020204" pitchFamily="34" charset="-122"/>
                  <a:ea typeface="微软雅黑" panose="020B0503020204020204" pitchFamily="34" charset="-122"/>
                </a:rPr>
                <a:t>000</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anose="020B0503020204020204" pitchFamily="34" charset="-122"/>
                  <a:ea typeface="微软雅黑" panose="020B0503020204020204" pitchFamily="34" charset="-122"/>
                </a:rPr>
                <a:t>2</a:t>
              </a:r>
              <a:r>
                <a:rPr lang="en-US" altLang="zh-CN" sz="1500" b="1" i="1" baseline="30000" dirty="0" smtClean="0">
                  <a:solidFill>
                    <a:srgbClr val="CC00CC"/>
                  </a:solidFill>
                  <a:latin typeface="微软雅黑" panose="020B0503020204020204" pitchFamily="34" charset="-122"/>
                  <a:ea typeface="微软雅黑" panose="020B0503020204020204" pitchFamily="34" charset="-122"/>
                </a:rPr>
                <a:t>n</a:t>
              </a:r>
              <a:r>
                <a:rPr lang="en-US" altLang="zh-CN" sz="1500" b="1" i="1" dirty="0" smtClean="0">
                  <a:solidFill>
                    <a:srgbClr val="CC00CC"/>
                  </a:solidFill>
                  <a:latin typeface="微软雅黑" panose="020B0503020204020204" pitchFamily="34" charset="-122"/>
                  <a:ea typeface="微软雅黑" panose="020B0503020204020204" pitchFamily="34" charset="-122"/>
                </a:rPr>
                <a:t>M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被除数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27"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Q</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商</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原始数据 </a:t>
            </a:r>
            <a:r>
              <a:rPr lang="en-US" altLang="zh-CN" b="1" i="1" dirty="0">
                <a:solidFill>
                  <a:schemeClr val="tx1"/>
                </a:solidFill>
                <a:latin typeface="微软雅黑" panose="020B0503020204020204" pitchFamily="34" charset="-122"/>
                <a:ea typeface="微软雅黑" panose="020B0503020204020204" pitchFamily="34" charset="-122"/>
              </a:rPr>
              <a:t>M</a:t>
            </a:r>
            <a:r>
              <a:rPr lang="en-US" altLang="zh-CN" b="1" dirty="0">
                <a:solidFill>
                  <a:schemeClr val="tx1"/>
                </a:solidFill>
                <a:latin typeface="微软雅黑" panose="020B0503020204020204" pitchFamily="34" charset="-122"/>
                <a:ea typeface="微软雅黑" panose="020B0503020204020204" pitchFamily="34" charset="-122"/>
              </a:rPr>
              <a:t> = 101001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除数 </a:t>
            </a:r>
            <a:r>
              <a:rPr lang="en-US" altLang="zh-CN" b="1" i="1" dirty="0">
                <a:solidFill>
                  <a:schemeClr val="tx1"/>
                </a:solidFill>
                <a:latin typeface="微软雅黑" panose="020B0503020204020204" pitchFamily="34" charset="-122"/>
                <a:ea typeface="微软雅黑" panose="020B0503020204020204" pitchFamily="34" charset="-122"/>
              </a:rPr>
              <a:t>P</a:t>
            </a:r>
            <a:r>
              <a:rPr lang="en-US" altLang="zh-CN" b="1" dirty="0">
                <a:solidFill>
                  <a:schemeClr val="tx1"/>
                </a:solidFill>
                <a:latin typeface="微软雅黑" panose="020B0503020204020204" pitchFamily="34" charset="-122"/>
                <a:ea typeface="微软雅黑" panose="020B0503020204020204" pitchFamily="34" charset="-122"/>
              </a:rPr>
              <a:t> = 1101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6" name="Rectangle 11"/>
          <p:cNvSpPr>
            <a:spLocks noChangeArrowheads="1"/>
          </p:cNvSpPr>
          <p:nvPr/>
        </p:nvSpPr>
        <p:spPr bwMode="auto">
          <a:xfrm>
            <a:off x="4581068" y="2045988"/>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34" name="Line 29"/>
          <p:cNvSpPr>
            <a:spLocks noChangeShapeType="1"/>
          </p:cNvSpPr>
          <p:nvPr/>
        </p:nvSpPr>
        <p:spPr bwMode="auto">
          <a:xfrm>
            <a:off x="4580286" y="2284303"/>
            <a:ext cx="48189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7" name="Rectangle 12"/>
          <p:cNvSpPr>
            <a:spLocks noChangeArrowheads="1"/>
          </p:cNvSpPr>
          <p:nvPr/>
        </p:nvSpPr>
        <p:spPr bwMode="auto">
          <a:xfrm>
            <a:off x="4711391" y="2287131"/>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0111</a:t>
            </a:r>
            <a:endParaRPr lang="en-US" altLang="zh-CN" sz="1500" b="1" dirty="0">
              <a:latin typeface="微软雅黑" panose="020B0503020204020204" pitchFamily="34" charset="-122"/>
              <a:ea typeface="微软雅黑" panose="020B0503020204020204" pitchFamily="34" charset="-122"/>
            </a:endParaRPr>
          </a:p>
        </p:txBody>
      </p:sp>
      <p:sp>
        <p:nvSpPr>
          <p:cNvPr id="30" name="Line 25"/>
          <p:cNvSpPr>
            <a:spLocks noChangeShapeType="1"/>
          </p:cNvSpPr>
          <p:nvPr/>
        </p:nvSpPr>
        <p:spPr bwMode="auto">
          <a:xfrm>
            <a:off x="5109277" y="1596390"/>
            <a:ext cx="10103" cy="704801"/>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8" name="Rectangle 13"/>
          <p:cNvSpPr>
            <a:spLocks noChangeArrowheads="1"/>
          </p:cNvSpPr>
          <p:nvPr/>
        </p:nvSpPr>
        <p:spPr bwMode="auto">
          <a:xfrm>
            <a:off x="4711391" y="2475338"/>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35" name="Line 30"/>
          <p:cNvSpPr>
            <a:spLocks noChangeShapeType="1"/>
          </p:cNvSpPr>
          <p:nvPr/>
        </p:nvSpPr>
        <p:spPr bwMode="auto">
          <a:xfrm>
            <a:off x="4690157" y="2708752"/>
            <a:ext cx="48290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9" name="Rectangle 14"/>
          <p:cNvSpPr>
            <a:spLocks noChangeArrowheads="1"/>
          </p:cNvSpPr>
          <p:nvPr/>
        </p:nvSpPr>
        <p:spPr bwMode="auto">
          <a:xfrm>
            <a:off x="4834642" y="2713540"/>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31" name="Line 26"/>
          <p:cNvSpPr>
            <a:spLocks noChangeShapeType="1"/>
          </p:cNvSpPr>
          <p:nvPr/>
        </p:nvSpPr>
        <p:spPr bwMode="auto">
          <a:xfrm>
            <a:off x="5209521" y="1604232"/>
            <a:ext cx="16164" cy="1090040"/>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20" name="Rectangle 15"/>
          <p:cNvSpPr>
            <a:spLocks noChangeArrowheads="1"/>
          </p:cNvSpPr>
          <p:nvPr/>
        </p:nvSpPr>
        <p:spPr bwMode="auto">
          <a:xfrm>
            <a:off x="4832622" y="2916453"/>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36" name="Line 31"/>
          <p:cNvSpPr>
            <a:spLocks noChangeShapeType="1"/>
          </p:cNvSpPr>
          <p:nvPr/>
        </p:nvSpPr>
        <p:spPr bwMode="auto">
          <a:xfrm>
            <a:off x="4847776" y="3133201"/>
            <a:ext cx="48189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21" name="Rectangle 16"/>
          <p:cNvSpPr>
            <a:spLocks noChangeArrowheads="1"/>
          </p:cNvSpPr>
          <p:nvPr/>
        </p:nvSpPr>
        <p:spPr bwMode="auto">
          <a:xfrm>
            <a:off x="4960925" y="3131127"/>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0110</a:t>
            </a:r>
            <a:endParaRPr lang="en-US" altLang="zh-CN" sz="1500" b="1" dirty="0">
              <a:latin typeface="微软雅黑" panose="020B0503020204020204" pitchFamily="34" charset="-122"/>
              <a:ea typeface="微软雅黑" panose="020B0503020204020204" pitchFamily="34" charset="-122"/>
            </a:endParaRPr>
          </a:p>
        </p:txBody>
      </p:sp>
      <p:sp>
        <p:nvSpPr>
          <p:cNvPr id="32" name="Line 27"/>
          <p:cNvSpPr>
            <a:spLocks noChangeShapeType="1"/>
          </p:cNvSpPr>
          <p:nvPr/>
        </p:nvSpPr>
        <p:spPr bwMode="auto">
          <a:xfrm>
            <a:off x="5327721" y="1604232"/>
            <a:ext cx="21215" cy="1506647"/>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22" name="Rectangle 17"/>
          <p:cNvSpPr>
            <a:spLocks noChangeArrowheads="1"/>
          </p:cNvSpPr>
          <p:nvPr/>
        </p:nvSpPr>
        <p:spPr bwMode="auto">
          <a:xfrm>
            <a:off x="4960925" y="3331099"/>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37" name="Line 32"/>
          <p:cNvSpPr>
            <a:spLocks noChangeShapeType="1"/>
          </p:cNvSpPr>
          <p:nvPr/>
        </p:nvSpPr>
        <p:spPr bwMode="auto">
          <a:xfrm>
            <a:off x="4935134" y="3549808"/>
            <a:ext cx="48290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23" name="Rectangle 18"/>
          <p:cNvSpPr>
            <a:spLocks noChangeArrowheads="1"/>
          </p:cNvSpPr>
          <p:nvPr/>
        </p:nvSpPr>
        <p:spPr bwMode="auto">
          <a:xfrm>
            <a:off x="5066571" y="3548715"/>
            <a:ext cx="352425"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110</a:t>
            </a:r>
            <a:endParaRPr lang="en-US" altLang="zh-CN" sz="15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计算举例</a:t>
            </a:r>
            <a:endParaRPr lang="zh-CN" altLang="en-US" sz="2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2660204" y="1118782"/>
            <a:ext cx="4862098" cy="972464"/>
            <a:chOff x="669696" y="1204869"/>
            <a:chExt cx="7640220" cy="1574888"/>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P</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4067523" y="1206277"/>
              <a:ext cx="1421987"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11010</a:t>
              </a:r>
              <a:endParaRPr lang="en-US" altLang="zh-CN" sz="1500" b="1" dirty="0">
                <a:latin typeface="微软雅黑" panose="020B0503020204020204" pitchFamily="34" charset="-122"/>
                <a:ea typeface="微软雅黑" panose="020B0503020204020204"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anose="020B0503020204020204" pitchFamily="34" charset="-122"/>
                  <a:ea typeface="微软雅黑" panose="020B0503020204020204" pitchFamily="34" charset="-122"/>
                </a:rPr>
                <a:t>101001</a:t>
              </a:r>
              <a:r>
                <a:rPr lang="en-US" altLang="zh-CN" sz="1500" b="1" dirty="0" smtClean="0">
                  <a:solidFill>
                    <a:srgbClr val="CC00CC"/>
                  </a:solidFill>
                  <a:latin typeface="微软雅黑" panose="020B0503020204020204" pitchFamily="34" charset="-122"/>
                  <a:ea typeface="微软雅黑" panose="020B0503020204020204" pitchFamily="34" charset="-122"/>
                </a:rPr>
                <a:t>000</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anose="020B0503020204020204" pitchFamily="34" charset="-122"/>
                  <a:ea typeface="微软雅黑" panose="020B0503020204020204" pitchFamily="34" charset="-122"/>
                </a:rPr>
                <a:t>2</a:t>
              </a:r>
              <a:r>
                <a:rPr lang="en-US" altLang="zh-CN" sz="1500" b="1" i="1" baseline="30000" dirty="0" smtClean="0">
                  <a:solidFill>
                    <a:srgbClr val="CC00CC"/>
                  </a:solidFill>
                  <a:latin typeface="微软雅黑" panose="020B0503020204020204" pitchFamily="34" charset="-122"/>
                  <a:ea typeface="微软雅黑" panose="020B0503020204020204" pitchFamily="34" charset="-122"/>
                </a:rPr>
                <a:t>n</a:t>
              </a:r>
              <a:r>
                <a:rPr lang="en-US" altLang="zh-CN" sz="1500" b="1" i="1" dirty="0" smtClean="0">
                  <a:solidFill>
                    <a:srgbClr val="CC00CC"/>
                  </a:solidFill>
                  <a:latin typeface="微软雅黑" panose="020B0503020204020204" pitchFamily="34" charset="-122"/>
                  <a:ea typeface="微软雅黑" panose="020B0503020204020204" pitchFamily="34" charset="-122"/>
                </a:rPr>
                <a:t>M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被除数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27"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Q</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商</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原始数据 </a:t>
            </a:r>
            <a:r>
              <a:rPr lang="en-US" altLang="zh-CN" b="1" i="1" dirty="0">
                <a:solidFill>
                  <a:schemeClr val="tx1"/>
                </a:solidFill>
                <a:latin typeface="微软雅黑" panose="020B0503020204020204" pitchFamily="34" charset="-122"/>
                <a:ea typeface="微软雅黑" panose="020B0503020204020204" pitchFamily="34" charset="-122"/>
              </a:rPr>
              <a:t>M</a:t>
            </a:r>
            <a:r>
              <a:rPr lang="en-US" altLang="zh-CN" b="1" dirty="0">
                <a:solidFill>
                  <a:schemeClr val="tx1"/>
                </a:solidFill>
                <a:latin typeface="微软雅黑" panose="020B0503020204020204" pitchFamily="34" charset="-122"/>
                <a:ea typeface="微软雅黑" panose="020B0503020204020204" pitchFamily="34" charset="-122"/>
              </a:rPr>
              <a:t> = 101001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除数 </a:t>
            </a:r>
            <a:r>
              <a:rPr lang="en-US" altLang="zh-CN" b="1" i="1" dirty="0">
                <a:solidFill>
                  <a:schemeClr val="tx1"/>
                </a:solidFill>
                <a:latin typeface="微软雅黑" panose="020B0503020204020204" pitchFamily="34" charset="-122"/>
                <a:ea typeface="微软雅黑" panose="020B0503020204020204" pitchFamily="34" charset="-122"/>
              </a:rPr>
              <a:t>P</a:t>
            </a:r>
            <a:r>
              <a:rPr lang="en-US" altLang="zh-CN" b="1" dirty="0">
                <a:solidFill>
                  <a:schemeClr val="tx1"/>
                </a:solidFill>
                <a:latin typeface="微软雅黑" panose="020B0503020204020204" pitchFamily="34" charset="-122"/>
                <a:ea typeface="微软雅黑" panose="020B0503020204020204" pitchFamily="34" charset="-122"/>
              </a:rPr>
              <a:t> = 1101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6" name="Rectangle 11"/>
          <p:cNvSpPr>
            <a:spLocks noChangeArrowheads="1"/>
          </p:cNvSpPr>
          <p:nvPr/>
        </p:nvSpPr>
        <p:spPr bwMode="auto">
          <a:xfrm>
            <a:off x="4581068" y="2045988"/>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34" name="Line 29"/>
          <p:cNvSpPr>
            <a:spLocks noChangeShapeType="1"/>
          </p:cNvSpPr>
          <p:nvPr/>
        </p:nvSpPr>
        <p:spPr bwMode="auto">
          <a:xfrm>
            <a:off x="4580286" y="2284303"/>
            <a:ext cx="48189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7" name="Rectangle 12"/>
          <p:cNvSpPr>
            <a:spLocks noChangeArrowheads="1"/>
          </p:cNvSpPr>
          <p:nvPr/>
        </p:nvSpPr>
        <p:spPr bwMode="auto">
          <a:xfrm>
            <a:off x="4711391" y="2287131"/>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0111</a:t>
            </a:r>
            <a:endParaRPr lang="en-US" altLang="zh-CN" sz="1500" b="1" dirty="0">
              <a:latin typeface="微软雅黑" panose="020B0503020204020204" pitchFamily="34" charset="-122"/>
              <a:ea typeface="微软雅黑" panose="020B0503020204020204" pitchFamily="34" charset="-122"/>
            </a:endParaRPr>
          </a:p>
        </p:txBody>
      </p:sp>
      <p:sp>
        <p:nvSpPr>
          <p:cNvPr id="30" name="Line 25"/>
          <p:cNvSpPr>
            <a:spLocks noChangeShapeType="1"/>
          </p:cNvSpPr>
          <p:nvPr/>
        </p:nvSpPr>
        <p:spPr bwMode="auto">
          <a:xfrm>
            <a:off x="5109277" y="1596390"/>
            <a:ext cx="10103" cy="704801"/>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8" name="Rectangle 13"/>
          <p:cNvSpPr>
            <a:spLocks noChangeArrowheads="1"/>
          </p:cNvSpPr>
          <p:nvPr/>
        </p:nvSpPr>
        <p:spPr bwMode="auto">
          <a:xfrm>
            <a:off x="4711391" y="2475338"/>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35" name="Line 30"/>
          <p:cNvSpPr>
            <a:spLocks noChangeShapeType="1"/>
          </p:cNvSpPr>
          <p:nvPr/>
        </p:nvSpPr>
        <p:spPr bwMode="auto">
          <a:xfrm>
            <a:off x="4690157" y="2708752"/>
            <a:ext cx="48290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9" name="Rectangle 14"/>
          <p:cNvSpPr>
            <a:spLocks noChangeArrowheads="1"/>
          </p:cNvSpPr>
          <p:nvPr/>
        </p:nvSpPr>
        <p:spPr bwMode="auto">
          <a:xfrm>
            <a:off x="4834642" y="2713540"/>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31" name="Line 26"/>
          <p:cNvSpPr>
            <a:spLocks noChangeShapeType="1"/>
          </p:cNvSpPr>
          <p:nvPr/>
        </p:nvSpPr>
        <p:spPr bwMode="auto">
          <a:xfrm>
            <a:off x="5209521" y="1604232"/>
            <a:ext cx="16164" cy="1090040"/>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20" name="Rectangle 15"/>
          <p:cNvSpPr>
            <a:spLocks noChangeArrowheads="1"/>
          </p:cNvSpPr>
          <p:nvPr/>
        </p:nvSpPr>
        <p:spPr bwMode="auto">
          <a:xfrm>
            <a:off x="4832622" y="2916453"/>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36" name="Line 31"/>
          <p:cNvSpPr>
            <a:spLocks noChangeShapeType="1"/>
          </p:cNvSpPr>
          <p:nvPr/>
        </p:nvSpPr>
        <p:spPr bwMode="auto">
          <a:xfrm>
            <a:off x="4847776" y="3133201"/>
            <a:ext cx="48189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21" name="Rectangle 16"/>
          <p:cNvSpPr>
            <a:spLocks noChangeArrowheads="1"/>
          </p:cNvSpPr>
          <p:nvPr/>
        </p:nvSpPr>
        <p:spPr bwMode="auto">
          <a:xfrm>
            <a:off x="4960925" y="3131127"/>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0110</a:t>
            </a:r>
            <a:endParaRPr lang="en-US" altLang="zh-CN" sz="1500" b="1" dirty="0">
              <a:latin typeface="微软雅黑" panose="020B0503020204020204" pitchFamily="34" charset="-122"/>
              <a:ea typeface="微软雅黑" panose="020B0503020204020204" pitchFamily="34" charset="-122"/>
            </a:endParaRPr>
          </a:p>
        </p:txBody>
      </p:sp>
      <p:sp>
        <p:nvSpPr>
          <p:cNvPr id="32" name="Line 27"/>
          <p:cNvSpPr>
            <a:spLocks noChangeShapeType="1"/>
          </p:cNvSpPr>
          <p:nvPr/>
        </p:nvSpPr>
        <p:spPr bwMode="auto">
          <a:xfrm>
            <a:off x="5327721" y="1604232"/>
            <a:ext cx="21215" cy="1506647"/>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22" name="Rectangle 17"/>
          <p:cNvSpPr>
            <a:spLocks noChangeArrowheads="1"/>
          </p:cNvSpPr>
          <p:nvPr/>
        </p:nvSpPr>
        <p:spPr bwMode="auto">
          <a:xfrm>
            <a:off x="4960925" y="3331099"/>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37" name="Line 32"/>
          <p:cNvSpPr>
            <a:spLocks noChangeShapeType="1"/>
          </p:cNvSpPr>
          <p:nvPr/>
        </p:nvSpPr>
        <p:spPr bwMode="auto">
          <a:xfrm>
            <a:off x="4935134" y="3549808"/>
            <a:ext cx="48290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23" name="Rectangle 18"/>
          <p:cNvSpPr>
            <a:spLocks noChangeArrowheads="1"/>
          </p:cNvSpPr>
          <p:nvPr/>
        </p:nvSpPr>
        <p:spPr bwMode="auto">
          <a:xfrm>
            <a:off x="5066571" y="3548715"/>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1100</a:t>
            </a:r>
            <a:endParaRPr lang="en-US" altLang="zh-CN" sz="1500" b="1" dirty="0">
              <a:latin typeface="微软雅黑" panose="020B0503020204020204" pitchFamily="34" charset="-122"/>
              <a:ea typeface="微软雅黑" panose="020B0503020204020204" pitchFamily="34" charset="-122"/>
            </a:endParaRPr>
          </a:p>
        </p:txBody>
      </p:sp>
      <p:sp>
        <p:nvSpPr>
          <p:cNvPr id="39" name="Line 35"/>
          <p:cNvSpPr>
            <a:spLocks noChangeShapeType="1"/>
          </p:cNvSpPr>
          <p:nvPr/>
        </p:nvSpPr>
        <p:spPr bwMode="auto">
          <a:xfrm>
            <a:off x="5446227" y="1605213"/>
            <a:ext cx="25256" cy="1965404"/>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计算举例</a:t>
            </a:r>
            <a:endParaRPr lang="zh-CN" altLang="en-US" sz="2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2660204" y="1118782"/>
            <a:ext cx="4862098" cy="972464"/>
            <a:chOff x="669696" y="1204869"/>
            <a:chExt cx="7640220" cy="1574888"/>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P</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4067523" y="1206277"/>
              <a:ext cx="1421987"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110101</a:t>
              </a:r>
              <a:endParaRPr lang="en-US" altLang="zh-CN" sz="1500" b="1" dirty="0">
                <a:latin typeface="微软雅黑" panose="020B0503020204020204" pitchFamily="34" charset="-122"/>
                <a:ea typeface="微软雅黑" panose="020B0503020204020204"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anose="020B0503020204020204" pitchFamily="34" charset="-122"/>
                  <a:ea typeface="微软雅黑" panose="020B0503020204020204" pitchFamily="34" charset="-122"/>
                </a:rPr>
                <a:t>101001</a:t>
              </a:r>
              <a:r>
                <a:rPr lang="en-US" altLang="zh-CN" sz="1500" b="1" dirty="0" smtClean="0">
                  <a:solidFill>
                    <a:srgbClr val="CC00CC"/>
                  </a:solidFill>
                  <a:latin typeface="微软雅黑" panose="020B0503020204020204" pitchFamily="34" charset="-122"/>
                  <a:ea typeface="微软雅黑" panose="020B0503020204020204" pitchFamily="34" charset="-122"/>
                </a:rPr>
                <a:t>000</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anose="020B0503020204020204" pitchFamily="34" charset="-122"/>
                  <a:ea typeface="微软雅黑" panose="020B0503020204020204" pitchFamily="34" charset="-122"/>
                </a:rPr>
                <a:t>2</a:t>
              </a:r>
              <a:r>
                <a:rPr lang="en-US" altLang="zh-CN" sz="1500" b="1" i="1" baseline="30000" dirty="0" smtClean="0">
                  <a:solidFill>
                    <a:srgbClr val="CC00CC"/>
                  </a:solidFill>
                  <a:latin typeface="微软雅黑" panose="020B0503020204020204" pitchFamily="34" charset="-122"/>
                  <a:ea typeface="微软雅黑" panose="020B0503020204020204" pitchFamily="34" charset="-122"/>
                </a:rPr>
                <a:t>n</a:t>
              </a:r>
              <a:r>
                <a:rPr lang="en-US" altLang="zh-CN" sz="1500" b="1" i="1" dirty="0" smtClean="0">
                  <a:solidFill>
                    <a:srgbClr val="CC00CC"/>
                  </a:solidFill>
                  <a:latin typeface="微软雅黑" panose="020B0503020204020204" pitchFamily="34" charset="-122"/>
                  <a:ea typeface="微软雅黑" panose="020B0503020204020204" pitchFamily="34" charset="-122"/>
                </a:rPr>
                <a:t>M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被除数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27"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Q</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商</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原始数据 </a:t>
            </a:r>
            <a:r>
              <a:rPr lang="en-US" altLang="zh-CN" b="1" i="1" dirty="0">
                <a:solidFill>
                  <a:schemeClr val="tx1"/>
                </a:solidFill>
                <a:latin typeface="微软雅黑" panose="020B0503020204020204" pitchFamily="34" charset="-122"/>
                <a:ea typeface="微软雅黑" panose="020B0503020204020204" pitchFamily="34" charset="-122"/>
              </a:rPr>
              <a:t>M</a:t>
            </a:r>
            <a:r>
              <a:rPr lang="en-US" altLang="zh-CN" b="1" dirty="0">
                <a:solidFill>
                  <a:schemeClr val="tx1"/>
                </a:solidFill>
                <a:latin typeface="微软雅黑" panose="020B0503020204020204" pitchFamily="34" charset="-122"/>
                <a:ea typeface="微软雅黑" panose="020B0503020204020204" pitchFamily="34" charset="-122"/>
              </a:rPr>
              <a:t> = 101001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除数 </a:t>
            </a:r>
            <a:r>
              <a:rPr lang="en-US" altLang="zh-CN" b="1" i="1" dirty="0">
                <a:solidFill>
                  <a:schemeClr val="tx1"/>
                </a:solidFill>
                <a:latin typeface="微软雅黑" panose="020B0503020204020204" pitchFamily="34" charset="-122"/>
                <a:ea typeface="微软雅黑" panose="020B0503020204020204" pitchFamily="34" charset="-122"/>
              </a:rPr>
              <a:t>P</a:t>
            </a:r>
            <a:r>
              <a:rPr lang="en-US" altLang="zh-CN" b="1" dirty="0">
                <a:solidFill>
                  <a:schemeClr val="tx1"/>
                </a:solidFill>
                <a:latin typeface="微软雅黑" panose="020B0503020204020204" pitchFamily="34" charset="-122"/>
                <a:ea typeface="微软雅黑" panose="020B0503020204020204" pitchFamily="34" charset="-122"/>
              </a:rPr>
              <a:t> = 1101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6" name="Rectangle 11"/>
          <p:cNvSpPr>
            <a:spLocks noChangeArrowheads="1"/>
          </p:cNvSpPr>
          <p:nvPr/>
        </p:nvSpPr>
        <p:spPr bwMode="auto">
          <a:xfrm>
            <a:off x="4581068" y="2045988"/>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34" name="Line 29"/>
          <p:cNvSpPr>
            <a:spLocks noChangeShapeType="1"/>
          </p:cNvSpPr>
          <p:nvPr/>
        </p:nvSpPr>
        <p:spPr bwMode="auto">
          <a:xfrm>
            <a:off x="4580286" y="2284303"/>
            <a:ext cx="48189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7" name="Rectangle 12"/>
          <p:cNvSpPr>
            <a:spLocks noChangeArrowheads="1"/>
          </p:cNvSpPr>
          <p:nvPr/>
        </p:nvSpPr>
        <p:spPr bwMode="auto">
          <a:xfrm>
            <a:off x="4711391" y="2287131"/>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0111</a:t>
            </a:r>
            <a:endParaRPr lang="en-US" altLang="zh-CN" sz="1500" b="1" dirty="0">
              <a:latin typeface="微软雅黑" panose="020B0503020204020204" pitchFamily="34" charset="-122"/>
              <a:ea typeface="微软雅黑" panose="020B0503020204020204" pitchFamily="34" charset="-122"/>
            </a:endParaRPr>
          </a:p>
        </p:txBody>
      </p:sp>
      <p:sp>
        <p:nvSpPr>
          <p:cNvPr id="30" name="Line 25"/>
          <p:cNvSpPr>
            <a:spLocks noChangeShapeType="1"/>
          </p:cNvSpPr>
          <p:nvPr/>
        </p:nvSpPr>
        <p:spPr bwMode="auto">
          <a:xfrm>
            <a:off x="5109277" y="1596390"/>
            <a:ext cx="10103" cy="704801"/>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8" name="Rectangle 13"/>
          <p:cNvSpPr>
            <a:spLocks noChangeArrowheads="1"/>
          </p:cNvSpPr>
          <p:nvPr/>
        </p:nvSpPr>
        <p:spPr bwMode="auto">
          <a:xfrm>
            <a:off x="4711391" y="2475338"/>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35" name="Line 30"/>
          <p:cNvSpPr>
            <a:spLocks noChangeShapeType="1"/>
          </p:cNvSpPr>
          <p:nvPr/>
        </p:nvSpPr>
        <p:spPr bwMode="auto">
          <a:xfrm>
            <a:off x="4690157" y="2708752"/>
            <a:ext cx="48290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9" name="Rectangle 14"/>
          <p:cNvSpPr>
            <a:spLocks noChangeArrowheads="1"/>
          </p:cNvSpPr>
          <p:nvPr/>
        </p:nvSpPr>
        <p:spPr bwMode="auto">
          <a:xfrm>
            <a:off x="4834642" y="2713540"/>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31" name="Line 26"/>
          <p:cNvSpPr>
            <a:spLocks noChangeShapeType="1"/>
          </p:cNvSpPr>
          <p:nvPr/>
        </p:nvSpPr>
        <p:spPr bwMode="auto">
          <a:xfrm>
            <a:off x="5209521" y="1604232"/>
            <a:ext cx="16164" cy="1090040"/>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20" name="Rectangle 15"/>
          <p:cNvSpPr>
            <a:spLocks noChangeArrowheads="1"/>
          </p:cNvSpPr>
          <p:nvPr/>
        </p:nvSpPr>
        <p:spPr bwMode="auto">
          <a:xfrm>
            <a:off x="4832622" y="2916453"/>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36" name="Line 31"/>
          <p:cNvSpPr>
            <a:spLocks noChangeShapeType="1"/>
          </p:cNvSpPr>
          <p:nvPr/>
        </p:nvSpPr>
        <p:spPr bwMode="auto">
          <a:xfrm>
            <a:off x="4847776" y="3133201"/>
            <a:ext cx="48189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21" name="Rectangle 16"/>
          <p:cNvSpPr>
            <a:spLocks noChangeArrowheads="1"/>
          </p:cNvSpPr>
          <p:nvPr/>
        </p:nvSpPr>
        <p:spPr bwMode="auto">
          <a:xfrm>
            <a:off x="4960925" y="3131127"/>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0110</a:t>
            </a:r>
            <a:endParaRPr lang="en-US" altLang="zh-CN" sz="1500" b="1" dirty="0">
              <a:latin typeface="微软雅黑" panose="020B0503020204020204" pitchFamily="34" charset="-122"/>
              <a:ea typeface="微软雅黑" panose="020B0503020204020204" pitchFamily="34" charset="-122"/>
            </a:endParaRPr>
          </a:p>
        </p:txBody>
      </p:sp>
      <p:sp>
        <p:nvSpPr>
          <p:cNvPr id="32" name="Line 27"/>
          <p:cNvSpPr>
            <a:spLocks noChangeShapeType="1"/>
          </p:cNvSpPr>
          <p:nvPr/>
        </p:nvSpPr>
        <p:spPr bwMode="auto">
          <a:xfrm>
            <a:off x="5327721" y="1604232"/>
            <a:ext cx="21215" cy="1506647"/>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22" name="Rectangle 17"/>
          <p:cNvSpPr>
            <a:spLocks noChangeArrowheads="1"/>
          </p:cNvSpPr>
          <p:nvPr/>
        </p:nvSpPr>
        <p:spPr bwMode="auto">
          <a:xfrm>
            <a:off x="4960925" y="3331099"/>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37" name="Line 32"/>
          <p:cNvSpPr>
            <a:spLocks noChangeShapeType="1"/>
          </p:cNvSpPr>
          <p:nvPr/>
        </p:nvSpPr>
        <p:spPr bwMode="auto">
          <a:xfrm>
            <a:off x="4935134" y="3549808"/>
            <a:ext cx="48290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23" name="Rectangle 18"/>
          <p:cNvSpPr>
            <a:spLocks noChangeArrowheads="1"/>
          </p:cNvSpPr>
          <p:nvPr/>
        </p:nvSpPr>
        <p:spPr bwMode="auto">
          <a:xfrm>
            <a:off x="5066571" y="3548715"/>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1100</a:t>
            </a:r>
            <a:endParaRPr lang="en-US" altLang="zh-CN" sz="1500" b="1" dirty="0">
              <a:latin typeface="微软雅黑" panose="020B0503020204020204" pitchFamily="34" charset="-122"/>
              <a:ea typeface="微软雅黑" panose="020B0503020204020204" pitchFamily="34" charset="-122"/>
            </a:endParaRPr>
          </a:p>
        </p:txBody>
      </p:sp>
      <p:sp>
        <p:nvSpPr>
          <p:cNvPr id="39" name="Line 35"/>
          <p:cNvSpPr>
            <a:spLocks noChangeShapeType="1"/>
          </p:cNvSpPr>
          <p:nvPr/>
        </p:nvSpPr>
        <p:spPr bwMode="auto">
          <a:xfrm>
            <a:off x="5446227" y="1605213"/>
            <a:ext cx="25256" cy="1965404"/>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计算举例</a:t>
            </a:r>
            <a:endParaRPr lang="zh-CN" altLang="en-US" sz="2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2660204" y="1118782"/>
            <a:ext cx="4862098" cy="972464"/>
            <a:chOff x="669696" y="1204869"/>
            <a:chExt cx="7640220" cy="1574888"/>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P</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4067523" y="1206277"/>
              <a:ext cx="1421987"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110101</a:t>
              </a:r>
              <a:endParaRPr lang="en-US" altLang="zh-CN" sz="1500" b="1" dirty="0">
                <a:latin typeface="微软雅黑" panose="020B0503020204020204" pitchFamily="34" charset="-122"/>
                <a:ea typeface="微软雅黑" panose="020B0503020204020204"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anose="020B0503020204020204" pitchFamily="34" charset="-122"/>
                  <a:ea typeface="微软雅黑" panose="020B0503020204020204" pitchFamily="34" charset="-122"/>
                </a:rPr>
                <a:t>101001</a:t>
              </a:r>
              <a:r>
                <a:rPr lang="en-US" altLang="zh-CN" sz="1500" b="1" dirty="0" smtClean="0">
                  <a:solidFill>
                    <a:srgbClr val="CC00CC"/>
                  </a:solidFill>
                  <a:latin typeface="微软雅黑" panose="020B0503020204020204" pitchFamily="34" charset="-122"/>
                  <a:ea typeface="微软雅黑" panose="020B0503020204020204" pitchFamily="34" charset="-122"/>
                </a:rPr>
                <a:t>000</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anose="020B0503020204020204" pitchFamily="34" charset="-122"/>
                  <a:ea typeface="微软雅黑" panose="020B0503020204020204" pitchFamily="34" charset="-122"/>
                </a:rPr>
                <a:t>2</a:t>
              </a:r>
              <a:r>
                <a:rPr lang="en-US" altLang="zh-CN" sz="1500" b="1" i="1" baseline="30000" dirty="0" smtClean="0">
                  <a:solidFill>
                    <a:srgbClr val="CC00CC"/>
                  </a:solidFill>
                  <a:latin typeface="微软雅黑" panose="020B0503020204020204" pitchFamily="34" charset="-122"/>
                  <a:ea typeface="微软雅黑" panose="020B0503020204020204" pitchFamily="34" charset="-122"/>
                </a:rPr>
                <a:t>n</a:t>
              </a:r>
              <a:r>
                <a:rPr lang="en-US" altLang="zh-CN" sz="1500" b="1" i="1" dirty="0" smtClean="0">
                  <a:solidFill>
                    <a:srgbClr val="CC00CC"/>
                  </a:solidFill>
                  <a:latin typeface="微软雅黑" panose="020B0503020204020204" pitchFamily="34" charset="-122"/>
                  <a:ea typeface="微软雅黑" panose="020B0503020204020204" pitchFamily="34" charset="-122"/>
                </a:rPr>
                <a:t>M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被除数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27"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Q</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商</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原始数据 </a:t>
            </a:r>
            <a:r>
              <a:rPr lang="en-US" altLang="zh-CN" b="1" i="1" dirty="0">
                <a:solidFill>
                  <a:schemeClr val="tx1"/>
                </a:solidFill>
                <a:latin typeface="微软雅黑" panose="020B0503020204020204" pitchFamily="34" charset="-122"/>
                <a:ea typeface="微软雅黑" panose="020B0503020204020204" pitchFamily="34" charset="-122"/>
              </a:rPr>
              <a:t>M</a:t>
            </a:r>
            <a:r>
              <a:rPr lang="en-US" altLang="zh-CN" b="1" dirty="0">
                <a:solidFill>
                  <a:schemeClr val="tx1"/>
                </a:solidFill>
                <a:latin typeface="微软雅黑" panose="020B0503020204020204" pitchFamily="34" charset="-122"/>
                <a:ea typeface="微软雅黑" panose="020B0503020204020204" pitchFamily="34" charset="-122"/>
              </a:rPr>
              <a:t> = 101001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除数 </a:t>
            </a:r>
            <a:r>
              <a:rPr lang="en-US" altLang="zh-CN" b="1" i="1" dirty="0">
                <a:solidFill>
                  <a:schemeClr val="tx1"/>
                </a:solidFill>
                <a:latin typeface="微软雅黑" panose="020B0503020204020204" pitchFamily="34" charset="-122"/>
                <a:ea typeface="微软雅黑" panose="020B0503020204020204" pitchFamily="34" charset="-122"/>
              </a:rPr>
              <a:t>P</a:t>
            </a:r>
            <a:r>
              <a:rPr lang="en-US" altLang="zh-CN" b="1" dirty="0">
                <a:solidFill>
                  <a:schemeClr val="tx1"/>
                </a:solidFill>
                <a:latin typeface="微软雅黑" panose="020B0503020204020204" pitchFamily="34" charset="-122"/>
                <a:ea typeface="微软雅黑" panose="020B0503020204020204" pitchFamily="34" charset="-122"/>
              </a:rPr>
              <a:t> = 1101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6" name="Rectangle 11"/>
          <p:cNvSpPr>
            <a:spLocks noChangeArrowheads="1"/>
          </p:cNvSpPr>
          <p:nvPr/>
        </p:nvSpPr>
        <p:spPr bwMode="auto">
          <a:xfrm>
            <a:off x="4581068" y="2045988"/>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34" name="Line 29"/>
          <p:cNvSpPr>
            <a:spLocks noChangeShapeType="1"/>
          </p:cNvSpPr>
          <p:nvPr/>
        </p:nvSpPr>
        <p:spPr bwMode="auto">
          <a:xfrm>
            <a:off x="4580286" y="2284303"/>
            <a:ext cx="48189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7" name="Rectangle 12"/>
          <p:cNvSpPr>
            <a:spLocks noChangeArrowheads="1"/>
          </p:cNvSpPr>
          <p:nvPr/>
        </p:nvSpPr>
        <p:spPr bwMode="auto">
          <a:xfrm>
            <a:off x="4711391" y="2287131"/>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0111</a:t>
            </a:r>
            <a:endParaRPr lang="en-US" altLang="zh-CN" sz="1500" b="1" dirty="0">
              <a:latin typeface="微软雅黑" panose="020B0503020204020204" pitchFamily="34" charset="-122"/>
              <a:ea typeface="微软雅黑" panose="020B0503020204020204" pitchFamily="34" charset="-122"/>
            </a:endParaRPr>
          </a:p>
        </p:txBody>
      </p:sp>
      <p:sp>
        <p:nvSpPr>
          <p:cNvPr id="30" name="Line 25"/>
          <p:cNvSpPr>
            <a:spLocks noChangeShapeType="1"/>
          </p:cNvSpPr>
          <p:nvPr/>
        </p:nvSpPr>
        <p:spPr bwMode="auto">
          <a:xfrm>
            <a:off x="5109277" y="1596390"/>
            <a:ext cx="10103" cy="704801"/>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8" name="Rectangle 13"/>
          <p:cNvSpPr>
            <a:spLocks noChangeArrowheads="1"/>
          </p:cNvSpPr>
          <p:nvPr/>
        </p:nvSpPr>
        <p:spPr bwMode="auto">
          <a:xfrm>
            <a:off x="4711391" y="2475338"/>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35" name="Line 30"/>
          <p:cNvSpPr>
            <a:spLocks noChangeShapeType="1"/>
          </p:cNvSpPr>
          <p:nvPr/>
        </p:nvSpPr>
        <p:spPr bwMode="auto">
          <a:xfrm>
            <a:off x="4690157" y="2708752"/>
            <a:ext cx="48290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19" name="Rectangle 14"/>
          <p:cNvSpPr>
            <a:spLocks noChangeArrowheads="1"/>
          </p:cNvSpPr>
          <p:nvPr/>
        </p:nvSpPr>
        <p:spPr bwMode="auto">
          <a:xfrm>
            <a:off x="4834642" y="2713540"/>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31" name="Line 26"/>
          <p:cNvSpPr>
            <a:spLocks noChangeShapeType="1"/>
          </p:cNvSpPr>
          <p:nvPr/>
        </p:nvSpPr>
        <p:spPr bwMode="auto">
          <a:xfrm>
            <a:off x="5209521" y="1604232"/>
            <a:ext cx="16164" cy="1090040"/>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20" name="Rectangle 15"/>
          <p:cNvSpPr>
            <a:spLocks noChangeArrowheads="1"/>
          </p:cNvSpPr>
          <p:nvPr/>
        </p:nvSpPr>
        <p:spPr bwMode="auto">
          <a:xfrm>
            <a:off x="4832622" y="2916453"/>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36" name="Line 31"/>
          <p:cNvSpPr>
            <a:spLocks noChangeShapeType="1"/>
          </p:cNvSpPr>
          <p:nvPr/>
        </p:nvSpPr>
        <p:spPr bwMode="auto">
          <a:xfrm>
            <a:off x="4847776" y="3133201"/>
            <a:ext cx="48189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21" name="Rectangle 16"/>
          <p:cNvSpPr>
            <a:spLocks noChangeArrowheads="1"/>
          </p:cNvSpPr>
          <p:nvPr/>
        </p:nvSpPr>
        <p:spPr bwMode="auto">
          <a:xfrm>
            <a:off x="4960925" y="3131127"/>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0110</a:t>
            </a:r>
            <a:endParaRPr lang="en-US" altLang="zh-CN" sz="1500" b="1" dirty="0">
              <a:latin typeface="微软雅黑" panose="020B0503020204020204" pitchFamily="34" charset="-122"/>
              <a:ea typeface="微软雅黑" panose="020B0503020204020204" pitchFamily="34" charset="-122"/>
            </a:endParaRPr>
          </a:p>
        </p:txBody>
      </p:sp>
      <p:sp>
        <p:nvSpPr>
          <p:cNvPr id="32" name="Line 27"/>
          <p:cNvSpPr>
            <a:spLocks noChangeShapeType="1"/>
          </p:cNvSpPr>
          <p:nvPr/>
        </p:nvSpPr>
        <p:spPr bwMode="auto">
          <a:xfrm>
            <a:off x="5327721" y="1604232"/>
            <a:ext cx="21215" cy="1506647"/>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22" name="Rectangle 17"/>
          <p:cNvSpPr>
            <a:spLocks noChangeArrowheads="1"/>
          </p:cNvSpPr>
          <p:nvPr/>
        </p:nvSpPr>
        <p:spPr bwMode="auto">
          <a:xfrm>
            <a:off x="4960925" y="3331099"/>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37" name="Line 32"/>
          <p:cNvSpPr>
            <a:spLocks noChangeShapeType="1"/>
          </p:cNvSpPr>
          <p:nvPr/>
        </p:nvSpPr>
        <p:spPr bwMode="auto">
          <a:xfrm>
            <a:off x="4935134" y="3549808"/>
            <a:ext cx="48290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23" name="Rectangle 18"/>
          <p:cNvSpPr>
            <a:spLocks noChangeArrowheads="1"/>
          </p:cNvSpPr>
          <p:nvPr/>
        </p:nvSpPr>
        <p:spPr bwMode="auto">
          <a:xfrm>
            <a:off x="5066571" y="3548715"/>
            <a:ext cx="4699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smtClean="0">
                <a:latin typeface="微软雅黑" panose="020B0503020204020204" pitchFamily="34" charset="-122"/>
                <a:ea typeface="微软雅黑" panose="020B0503020204020204" pitchFamily="34" charset="-122"/>
              </a:rPr>
              <a:t>1100</a:t>
            </a:r>
            <a:endParaRPr lang="en-US" altLang="zh-CN" sz="1500" b="1" dirty="0">
              <a:latin typeface="微软雅黑" panose="020B0503020204020204" pitchFamily="34" charset="-122"/>
              <a:ea typeface="微软雅黑" panose="020B0503020204020204" pitchFamily="34" charset="-122"/>
            </a:endParaRPr>
          </a:p>
        </p:txBody>
      </p:sp>
      <p:sp>
        <p:nvSpPr>
          <p:cNvPr id="39" name="Line 35"/>
          <p:cNvSpPr>
            <a:spLocks noChangeShapeType="1"/>
          </p:cNvSpPr>
          <p:nvPr/>
        </p:nvSpPr>
        <p:spPr bwMode="auto">
          <a:xfrm>
            <a:off x="5446227" y="1605213"/>
            <a:ext cx="25256" cy="1965404"/>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1500">
              <a:latin typeface="微软雅黑" panose="020B0503020204020204" pitchFamily="34" charset="-122"/>
              <a:ea typeface="微软雅黑" panose="020B0503020204020204" pitchFamily="34" charset="-122"/>
            </a:endParaRPr>
          </a:p>
        </p:txBody>
      </p:sp>
      <p:sp>
        <p:nvSpPr>
          <p:cNvPr id="24" name="Rectangle 19"/>
          <p:cNvSpPr>
            <a:spLocks noChangeArrowheads="1"/>
          </p:cNvSpPr>
          <p:nvPr/>
        </p:nvSpPr>
        <p:spPr bwMode="auto">
          <a:xfrm>
            <a:off x="5064699" y="3750647"/>
            <a:ext cx="488374" cy="237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计算举例</a:t>
            </a:r>
            <a:endParaRPr lang="zh-CN" altLang="en-US" sz="2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2660204" y="1118782"/>
            <a:ext cx="5586506" cy="3122156"/>
            <a:chOff x="669696" y="1204869"/>
            <a:chExt cx="8778542" cy="5056277"/>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P</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4067523" y="1206277"/>
              <a:ext cx="1421987"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110101</a:t>
              </a:r>
              <a:endParaRPr lang="en-US" altLang="zh-CN" sz="1500" b="1" dirty="0">
                <a:latin typeface="微软雅黑" panose="020B0503020204020204" pitchFamily="34" charset="-122"/>
                <a:ea typeface="微软雅黑" panose="020B0503020204020204"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anose="020B0503020204020204" pitchFamily="34" charset="-122"/>
                  <a:ea typeface="微软雅黑" panose="020B0503020204020204" pitchFamily="34" charset="-122"/>
                </a:rPr>
                <a:t>101001</a:t>
              </a:r>
              <a:r>
                <a:rPr lang="en-US" altLang="zh-CN" sz="1500" b="1" dirty="0" smtClean="0">
                  <a:solidFill>
                    <a:srgbClr val="CC00CC"/>
                  </a:solidFill>
                  <a:latin typeface="微软雅黑" panose="020B0503020204020204" pitchFamily="34" charset="-122"/>
                  <a:ea typeface="微软雅黑" panose="020B0503020204020204" pitchFamily="34" charset="-122"/>
                </a:rPr>
                <a:t>000</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anose="020B0503020204020204" pitchFamily="34" charset="-122"/>
                  <a:ea typeface="微软雅黑" panose="020B0503020204020204" pitchFamily="34" charset="-122"/>
                </a:rPr>
                <a:t>2</a:t>
              </a:r>
              <a:r>
                <a:rPr lang="en-US" altLang="zh-CN" sz="1500" b="1" i="1" baseline="30000" dirty="0" smtClean="0">
                  <a:solidFill>
                    <a:srgbClr val="CC00CC"/>
                  </a:solidFill>
                  <a:latin typeface="微软雅黑" panose="020B0503020204020204" pitchFamily="34" charset="-122"/>
                  <a:ea typeface="微软雅黑" panose="020B0503020204020204" pitchFamily="34" charset="-122"/>
                </a:rPr>
                <a:t>n</a:t>
              </a:r>
              <a:r>
                <a:rPr lang="en-US" altLang="zh-CN" sz="1500" b="1" i="1" dirty="0" smtClean="0">
                  <a:solidFill>
                    <a:srgbClr val="CC00CC"/>
                  </a:solidFill>
                  <a:latin typeface="微软雅黑" panose="020B0503020204020204" pitchFamily="34" charset="-122"/>
                  <a:ea typeface="微软雅黑" panose="020B0503020204020204" pitchFamily="34" charset="-122"/>
                </a:rPr>
                <a:t>M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被除数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16" name="Rectangle 11"/>
            <p:cNvSpPr>
              <a:spLocks noChangeArrowheads="1"/>
            </p:cNvSpPr>
            <p:nvPr/>
          </p:nvSpPr>
          <p:spPr bwMode="auto">
            <a:xfrm>
              <a:off x="3688109" y="2706463"/>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7" name="Rectangle 12"/>
            <p:cNvSpPr>
              <a:spLocks noChangeArrowheads="1"/>
            </p:cNvSpPr>
            <p:nvPr/>
          </p:nvSpPr>
          <p:spPr bwMode="auto">
            <a:xfrm>
              <a:off x="3892897" y="3096989"/>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0111</a:t>
              </a:r>
              <a:endParaRPr lang="en-US" altLang="zh-CN" sz="1500" b="1" dirty="0">
                <a:latin typeface="微软雅黑" panose="020B0503020204020204" pitchFamily="34" charset="-122"/>
                <a:ea typeface="微软雅黑" panose="020B0503020204020204" pitchFamily="34" charset="-122"/>
              </a:endParaRPr>
            </a:p>
          </p:txBody>
        </p:sp>
        <p:sp>
          <p:nvSpPr>
            <p:cNvPr id="18" name="Rectangle 13"/>
            <p:cNvSpPr>
              <a:spLocks noChangeArrowheads="1"/>
            </p:cNvSpPr>
            <p:nvPr/>
          </p:nvSpPr>
          <p:spPr bwMode="auto">
            <a:xfrm>
              <a:off x="3892897" y="3401788"/>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19" name="Rectangle 14"/>
            <p:cNvSpPr>
              <a:spLocks noChangeArrowheads="1"/>
            </p:cNvSpPr>
            <p:nvPr/>
          </p:nvSpPr>
          <p:spPr bwMode="auto">
            <a:xfrm>
              <a:off x="4086571" y="3787551"/>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20" name="Rectangle 15"/>
            <p:cNvSpPr>
              <a:spLocks noChangeArrowheads="1"/>
            </p:cNvSpPr>
            <p:nvPr/>
          </p:nvSpPr>
          <p:spPr bwMode="auto">
            <a:xfrm>
              <a:off x="4083397" y="411616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21" name="Rectangle 16"/>
            <p:cNvSpPr>
              <a:spLocks noChangeArrowheads="1"/>
            </p:cNvSpPr>
            <p:nvPr/>
          </p:nvSpPr>
          <p:spPr bwMode="auto">
            <a:xfrm>
              <a:off x="4285011" y="446382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0110</a:t>
              </a:r>
              <a:endParaRPr lang="en-US" altLang="zh-CN" sz="1500" b="1" dirty="0">
                <a:latin typeface="微软雅黑" panose="020B0503020204020204" pitchFamily="34" charset="-122"/>
                <a:ea typeface="微软雅黑" panose="020B0503020204020204" pitchFamily="34" charset="-122"/>
              </a:endParaRPr>
            </a:p>
          </p:txBody>
        </p:sp>
        <p:sp>
          <p:nvSpPr>
            <p:cNvPr id="22" name="Rectangle 17"/>
            <p:cNvSpPr>
              <a:spLocks noChangeArrowheads="1"/>
            </p:cNvSpPr>
            <p:nvPr/>
          </p:nvSpPr>
          <p:spPr bwMode="auto">
            <a:xfrm>
              <a:off x="4285011" y="4787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23" name="Rectangle 18"/>
            <p:cNvSpPr>
              <a:spLocks noChangeArrowheads="1"/>
            </p:cNvSpPr>
            <p:nvPr/>
          </p:nvSpPr>
          <p:spPr bwMode="auto">
            <a:xfrm>
              <a:off x="4451021" y="5140103"/>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1100</a:t>
              </a:r>
              <a:endParaRPr lang="en-US" altLang="zh-CN" sz="1500" b="1" dirty="0">
                <a:latin typeface="微软雅黑" panose="020B0503020204020204" pitchFamily="34" charset="-122"/>
                <a:ea typeface="微软雅黑" panose="020B0503020204020204" pitchFamily="34" charset="-122"/>
              </a:endParaRPr>
            </a:p>
          </p:txBody>
        </p:sp>
        <p:sp>
          <p:nvSpPr>
            <p:cNvPr id="24" name="Rectangle 19"/>
            <p:cNvSpPr>
              <a:spLocks noChangeArrowheads="1"/>
            </p:cNvSpPr>
            <p:nvPr/>
          </p:nvSpPr>
          <p:spPr bwMode="auto">
            <a:xfrm>
              <a:off x="4448079" y="5467128"/>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25" name="Rectangle 20"/>
            <p:cNvSpPr>
              <a:spLocks noChangeArrowheads="1"/>
            </p:cNvSpPr>
            <p:nvPr/>
          </p:nvSpPr>
          <p:spPr bwMode="auto">
            <a:xfrm>
              <a:off x="4689410" y="5876703"/>
              <a:ext cx="57556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solidFill>
                    <a:srgbClr val="C00000"/>
                  </a:solidFill>
                  <a:latin typeface="微软雅黑" panose="020B0503020204020204" pitchFamily="34" charset="-122"/>
                  <a:ea typeface="微软雅黑" panose="020B0503020204020204" pitchFamily="34" charset="-122"/>
                </a:rPr>
                <a:t>001</a:t>
              </a:r>
              <a:endParaRPr lang="en-US" altLang="zh-CN" sz="1500" b="1" dirty="0">
                <a:solidFill>
                  <a:srgbClr val="C00000"/>
                </a:solidFill>
                <a:latin typeface="微软雅黑" panose="020B0503020204020204" pitchFamily="34" charset="-122"/>
                <a:ea typeface="微软雅黑" panose="020B0503020204020204" pitchFamily="34" charset="-122"/>
              </a:endParaRPr>
            </a:p>
          </p:txBody>
        </p:sp>
        <p:sp>
          <p:nvSpPr>
            <p:cNvPr id="26" name="Rectangle 21"/>
            <p:cNvSpPr>
              <a:spLocks noChangeArrowheads="1"/>
            </p:cNvSpPr>
            <p:nvPr/>
          </p:nvSpPr>
          <p:spPr bwMode="auto">
            <a:xfrm>
              <a:off x="6071115" y="5846473"/>
              <a:ext cx="3377123"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R</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余数</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，作为 </a:t>
              </a:r>
              <a:r>
                <a:rPr lang="en-US" altLang="zh-CN" sz="1500" b="1" dirty="0">
                  <a:solidFill>
                    <a:srgbClr val="CC00CC"/>
                  </a:solidFill>
                  <a:latin typeface="微软雅黑" panose="020B0503020204020204" pitchFamily="34" charset="-122"/>
                  <a:ea typeface="微软雅黑" panose="020B0503020204020204" pitchFamily="34" charset="-122"/>
                </a:rPr>
                <a:t>FCS</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27"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0" name="Line 25"/>
            <p:cNvSpPr>
              <a:spLocks noChangeShapeType="1"/>
            </p:cNvSpPr>
            <p:nvPr/>
          </p:nvSpPr>
          <p:spPr bwMode="auto">
            <a:xfrm>
              <a:off x="4518128" y="1978347"/>
              <a:ext cx="15876" cy="1141413"/>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1" name="Line 26"/>
            <p:cNvSpPr>
              <a:spLocks noChangeShapeType="1"/>
            </p:cNvSpPr>
            <p:nvPr/>
          </p:nvSpPr>
          <p:spPr bwMode="auto">
            <a:xfrm>
              <a:off x="4675650" y="1991047"/>
              <a:ext cx="25400" cy="1765301"/>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2" name="Line 27"/>
            <p:cNvSpPr>
              <a:spLocks noChangeShapeType="1"/>
            </p:cNvSpPr>
            <p:nvPr/>
          </p:nvSpPr>
          <p:spPr bwMode="auto">
            <a:xfrm>
              <a:off x="4861388" y="1991047"/>
              <a:ext cx="33337" cy="2439988"/>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4" name="Line 29"/>
            <p:cNvSpPr>
              <a:spLocks noChangeShapeType="1"/>
            </p:cNvSpPr>
            <p:nvPr/>
          </p:nvSpPr>
          <p:spPr bwMode="auto">
            <a:xfrm>
              <a:off x="3686881" y="3092410"/>
              <a:ext cx="75723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5" name="Line 30"/>
            <p:cNvSpPr>
              <a:spLocks noChangeShapeType="1"/>
            </p:cNvSpPr>
            <p:nvPr/>
          </p:nvSpPr>
          <p:spPr bwMode="auto">
            <a:xfrm>
              <a:off x="3859530" y="3779798"/>
              <a:ext cx="75882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6" name="Line 31"/>
            <p:cNvSpPr>
              <a:spLocks noChangeShapeType="1"/>
            </p:cNvSpPr>
            <p:nvPr/>
          </p:nvSpPr>
          <p:spPr bwMode="auto">
            <a:xfrm>
              <a:off x="4107210" y="4467185"/>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7" name="Line 32"/>
            <p:cNvSpPr>
              <a:spLocks noChangeShapeType="1"/>
            </p:cNvSpPr>
            <p:nvPr/>
          </p:nvSpPr>
          <p:spPr bwMode="auto">
            <a:xfrm>
              <a:off x="4244483" y="5141873"/>
              <a:ext cx="75882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8" name="Line 33"/>
            <p:cNvSpPr>
              <a:spLocks noChangeShapeType="1"/>
            </p:cNvSpPr>
            <p:nvPr/>
          </p:nvSpPr>
          <p:spPr bwMode="auto">
            <a:xfrm>
              <a:off x="4519547" y="5860827"/>
              <a:ext cx="75723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9" name="Line 35"/>
            <p:cNvSpPr>
              <a:spLocks noChangeShapeType="1"/>
            </p:cNvSpPr>
            <p:nvPr/>
          </p:nvSpPr>
          <p:spPr bwMode="auto">
            <a:xfrm>
              <a:off x="5047606" y="1992635"/>
              <a:ext cx="39687" cy="3182937"/>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1" name="Line 39"/>
            <p:cNvSpPr>
              <a:spLocks noChangeShapeType="1"/>
            </p:cNvSpPr>
            <p:nvPr/>
          </p:nvSpPr>
          <p:spPr bwMode="auto">
            <a:xfrm flipH="1">
              <a:off x="5489510" y="6037039"/>
              <a:ext cx="504825" cy="0"/>
            </a:xfrm>
            <a:prstGeom prst="line">
              <a:avLst/>
            </a:prstGeom>
            <a:noFill/>
            <a:ln w="571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Q</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商</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原始数据 </a:t>
            </a:r>
            <a:r>
              <a:rPr lang="en-US" altLang="zh-CN" b="1" i="1" dirty="0">
                <a:solidFill>
                  <a:schemeClr val="tx1"/>
                </a:solidFill>
                <a:latin typeface="微软雅黑" panose="020B0503020204020204" pitchFamily="34" charset="-122"/>
                <a:ea typeface="微软雅黑" panose="020B0503020204020204" pitchFamily="34" charset="-122"/>
              </a:rPr>
              <a:t>M</a:t>
            </a:r>
            <a:r>
              <a:rPr lang="en-US" altLang="zh-CN" b="1" dirty="0">
                <a:solidFill>
                  <a:schemeClr val="tx1"/>
                </a:solidFill>
                <a:latin typeface="微软雅黑" panose="020B0503020204020204" pitchFamily="34" charset="-122"/>
                <a:ea typeface="微软雅黑" panose="020B0503020204020204" pitchFamily="34" charset="-122"/>
              </a:rPr>
              <a:t> = 101001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除数 </a:t>
            </a:r>
            <a:r>
              <a:rPr lang="en-US" altLang="zh-CN" b="1" i="1" dirty="0">
                <a:solidFill>
                  <a:schemeClr val="tx1"/>
                </a:solidFill>
                <a:latin typeface="微软雅黑" panose="020B0503020204020204" pitchFamily="34" charset="-122"/>
                <a:ea typeface="微软雅黑" panose="020B0503020204020204" pitchFamily="34" charset="-122"/>
              </a:rPr>
              <a:t>P</a:t>
            </a:r>
            <a:r>
              <a:rPr lang="en-US" altLang="zh-CN" b="1" dirty="0">
                <a:solidFill>
                  <a:schemeClr val="tx1"/>
                </a:solidFill>
                <a:latin typeface="微软雅黑" panose="020B0503020204020204" pitchFamily="34" charset="-122"/>
                <a:ea typeface="微软雅黑" panose="020B0503020204020204" pitchFamily="34" charset="-122"/>
              </a:rPr>
              <a:t> = 1101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得到：</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发送数据 </a:t>
            </a:r>
            <a:r>
              <a:rPr lang="en-US" altLang="zh-CN" b="1" dirty="0">
                <a:solidFill>
                  <a:schemeClr val="tx1"/>
                </a:solidFill>
                <a:latin typeface="微软雅黑" panose="020B0503020204020204" pitchFamily="34" charset="-122"/>
                <a:ea typeface="微软雅黑" panose="020B0503020204020204" pitchFamily="34" charset="-122"/>
              </a:rPr>
              <a:t>= 101001</a:t>
            </a:r>
            <a:r>
              <a:rPr lang="en-US" altLang="zh-CN" b="1" dirty="0">
                <a:solidFill>
                  <a:srgbClr val="FF0000"/>
                </a:solidFill>
                <a:latin typeface="微软雅黑" panose="020B0503020204020204" pitchFamily="34" charset="-122"/>
                <a:ea typeface="微软雅黑" panose="020B0503020204020204" pitchFamily="34" charset="-122"/>
              </a:rPr>
              <a:t>001</a:t>
            </a:r>
            <a:endParaRPr lang="zh-CN" altLang="en-US"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466344" y="938474"/>
            <a:ext cx="8302752" cy="2207260"/>
          </a:xfrm>
          <a:prstGeom prst="rect">
            <a:avLst/>
          </a:prstGeom>
        </p:spPr>
        <p:txBody>
          <a:bodyPr wrap="square">
            <a:spAutoFit/>
          </a:bodyPr>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整除原理，被除数减掉余数，一定能被除数整除！</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采用模二运算，加法不进位、减法不借位，等同于异或运算！</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计算出来的余数</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假设</a:t>
            </a:r>
            <a:r>
              <a:rPr lang="en-US" altLang="zh-CN" sz="2000" b="1" dirty="0">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位</a:t>
            </a:r>
            <a:r>
              <a:rPr lang="en-US" altLang="zh-CN" sz="2000" b="1" dirty="0">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添加</a:t>
            </a:r>
            <a:r>
              <a:rPr lang="zh-CN" altLang="en-US" sz="2000" b="1" dirty="0">
                <a:latin typeface="微软雅黑" panose="020B0503020204020204" pitchFamily="34" charset="-122"/>
                <a:ea typeface="微软雅黑" panose="020B0503020204020204" pitchFamily="34" charset="-122"/>
              </a:rPr>
              <a:t>在原始数据后面即为</a:t>
            </a:r>
            <a:r>
              <a:rPr lang="zh-CN" altLang="en-US" sz="2000" b="1" dirty="0">
                <a:solidFill>
                  <a:srgbClr val="FF0000"/>
                </a:solidFill>
                <a:latin typeface="微软雅黑" panose="020B0503020204020204" pitchFamily="34" charset="-122"/>
                <a:ea typeface="微软雅黑" panose="020B0503020204020204" pitchFamily="34" charset="-122"/>
              </a:rPr>
              <a:t>带校验和</a:t>
            </a:r>
            <a:r>
              <a:rPr lang="zh-CN" altLang="en-US" sz="2000" b="1" dirty="0">
                <a:latin typeface="微软雅黑" panose="020B0503020204020204" pitchFamily="34" charset="-122"/>
                <a:ea typeface="微软雅黑" panose="020B0503020204020204" pitchFamily="34" charset="-122"/>
              </a:rPr>
              <a:t>的数据。</a:t>
            </a:r>
            <a:endParaRPr lang="zh-CN" altLang="en-US" sz="2000" b="1" dirty="0">
              <a:latin typeface="微软雅黑" panose="020B0503020204020204" pitchFamily="34" charset="-122"/>
              <a:ea typeface="微软雅黑" panose="020B0503020204020204" pitchFamily="34" charset="-122"/>
            </a:endParaRPr>
          </a:p>
          <a:p>
            <a:pPr indent="0">
              <a:lnSpc>
                <a:spcPts val="3300"/>
              </a:lnSpc>
              <a:buClr>
                <a:srgbClr val="0070C0"/>
              </a:buClr>
              <a:buNone/>
            </a:pP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物理含义是：原始数据左移</a:t>
            </a:r>
            <a:r>
              <a:rPr lang="en-US" altLang="zh-CN" sz="2000" b="1" dirty="0">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位，减去余数！</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Wingdings" panose="05000000000000000000" charset="0"/>
              <a:buChar char="l"/>
            </a:pPr>
            <a:r>
              <a:rPr lang="zh-CN" altLang="en-US" sz="2000" b="1" dirty="0">
                <a:latin typeface="微软雅黑" panose="020B0503020204020204" pitchFamily="34" charset="-122"/>
                <a:ea typeface="微软雅黑" panose="020B0503020204020204" pitchFamily="34" charset="-122"/>
              </a:rPr>
              <a:t>计算冗余码，</a:t>
            </a:r>
            <a:r>
              <a:rPr lang="zh-CN" altLang="en-US" sz="2000" b="1" dirty="0">
                <a:solidFill>
                  <a:srgbClr val="FF0000"/>
                </a:solidFill>
                <a:latin typeface="微软雅黑" panose="020B0503020204020204" pitchFamily="34" charset="-122"/>
                <a:ea typeface="微软雅黑" panose="020B0503020204020204" pitchFamily="34" charset="-122"/>
              </a:rPr>
              <a:t>只关心余数</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r>
              <a:rPr lang="en-US" altLang="zh-CN" b="1"/>
              <a:t>CRC</a:t>
            </a:r>
            <a:r>
              <a:rPr lang="zh-CN" altLang="en-US" b="1"/>
              <a:t>校验原理</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5193"/>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2953"/>
            <a:ext cx="2013693"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帧检验序列 </a:t>
            </a:r>
            <a:r>
              <a:rPr lang="en-US" altLang="zh-CN" sz="2000" b="1" dirty="0" smtClean="0">
                <a:latin typeface="微软雅黑" panose="020B0503020204020204" pitchFamily="34" charset="-122"/>
                <a:ea typeface="微软雅黑" panose="020B0503020204020204" pitchFamily="34" charset="-122"/>
              </a:rPr>
              <a:t>FCS</a:t>
            </a:r>
            <a:endParaRPr lang="zh-CN" altLang="en-US" sz="2000" b="1" dirty="0">
              <a:latin typeface="微软雅黑" panose="020B0503020204020204" pitchFamily="34" charset="-122"/>
              <a:ea typeface="微软雅黑" panose="020B0503020204020204" pitchFamily="34" charset="-122"/>
            </a:endParaRPr>
          </a:p>
        </p:txBody>
      </p:sp>
      <p:sp>
        <p:nvSpPr>
          <p:cNvPr id="7" name="矩形 6"/>
          <p:cNvSpPr/>
          <p:nvPr/>
        </p:nvSpPr>
        <p:spPr>
          <a:xfrm>
            <a:off x="466344" y="938474"/>
            <a:ext cx="8302752" cy="263149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在数据后面添加上的冗余码称为</a:t>
            </a:r>
            <a:r>
              <a:rPr lang="zh-CN" altLang="en-US" sz="2000" b="1" dirty="0" smtClean="0">
                <a:solidFill>
                  <a:srgbClr val="C00000"/>
                </a:solidFill>
                <a:latin typeface="微软雅黑" panose="020B0503020204020204" pitchFamily="34" charset="-122"/>
                <a:ea typeface="微软雅黑" panose="020B0503020204020204" pitchFamily="34" charset="-122"/>
              </a:rPr>
              <a:t>帧检验序列 </a:t>
            </a:r>
            <a:r>
              <a:rPr lang="en-US" altLang="zh-CN" sz="2000" b="1" dirty="0" smtClean="0">
                <a:solidFill>
                  <a:srgbClr val="C00000"/>
                </a:solidFill>
                <a:latin typeface="微软雅黑" panose="020B0503020204020204" pitchFamily="34" charset="-122"/>
                <a:ea typeface="微软雅黑" panose="020B0503020204020204" pitchFamily="34" charset="-122"/>
              </a:rPr>
              <a:t>FCS </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Frame Check Sequence)</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循环冗余检验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和帧检验序列 </a:t>
            </a:r>
            <a:r>
              <a:rPr lang="en-US" altLang="zh-CN" sz="2000" b="1" dirty="0">
                <a:latin typeface="微软雅黑" panose="020B0503020204020204" pitchFamily="34" charset="-122"/>
                <a:ea typeface="微软雅黑" panose="020B0503020204020204" pitchFamily="34" charset="-122"/>
              </a:rPr>
              <a:t>FCS </a:t>
            </a:r>
            <a:r>
              <a:rPr lang="zh-CN" altLang="en-US" sz="2000" b="1" dirty="0">
                <a:solidFill>
                  <a:srgbClr val="C00000"/>
                </a:solidFill>
                <a:latin typeface="微软雅黑" panose="020B0503020204020204" pitchFamily="34" charset="-122"/>
                <a:ea typeface="微软雅黑" panose="020B0503020204020204" pitchFamily="34" charset="-122"/>
              </a:rPr>
              <a:t>并不等同。</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542925" indent="-342900">
              <a:lnSpc>
                <a:spcPts val="33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是一种常用的检错方法，而 </a:t>
            </a: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是添加在数据后面的冗余码。</a:t>
            </a:r>
            <a:endParaRPr lang="zh-CN" altLang="en-US" sz="2000" b="1" dirty="0">
              <a:latin typeface="微软雅黑" panose="020B0503020204020204" pitchFamily="34" charset="-122"/>
              <a:ea typeface="微软雅黑" panose="020B0503020204020204" pitchFamily="34" charset="-122"/>
            </a:endParaRPr>
          </a:p>
          <a:p>
            <a:pPr marL="542925" indent="-342900">
              <a:lnSpc>
                <a:spcPts val="33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可以用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这种方法得出，但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并非用来获得 </a:t>
            </a: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的唯一方法。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3296095"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广泛</a:t>
            </a:r>
            <a:r>
              <a:rPr lang="zh-CN" altLang="en-US" sz="2000" b="1" dirty="0">
                <a:latin typeface="微软雅黑" panose="020B0503020204020204" pitchFamily="34" charset="-122"/>
                <a:ea typeface="微软雅黑" panose="020B0503020204020204" pitchFamily="34" charset="-122"/>
              </a:rPr>
              <a:t>使用的生成多项式</a:t>
            </a:r>
            <a:r>
              <a:rPr lang="en-US" altLang="zh-CN" sz="2000" b="1" dirty="0">
                <a:latin typeface="微软雅黑" panose="020B0503020204020204" pitchFamily="34" charset="-122"/>
                <a:ea typeface="微软雅黑" panose="020B0503020204020204" pitchFamily="34" charset="-122"/>
              </a:rPr>
              <a:t>P(X)</a:t>
            </a:r>
            <a:endParaRPr lang="zh-CN" altLang="en-US" sz="2000" b="1" dirty="0">
              <a:latin typeface="微软雅黑" panose="020B0503020204020204" pitchFamily="34" charset="-122"/>
              <a:ea typeface="微软雅黑" panose="020B0503020204020204" pitchFamily="34" charset="-122"/>
            </a:endParaRPr>
          </a:p>
        </p:txBody>
      </p:sp>
      <p:sp>
        <p:nvSpPr>
          <p:cNvPr id="2" name="矩形 1"/>
          <p:cNvSpPr/>
          <p:nvPr/>
        </p:nvSpPr>
        <p:spPr>
          <a:xfrm>
            <a:off x="616085" y="1152569"/>
            <a:ext cx="7698509" cy="15286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CRC-16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15</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CRC-CCITT</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CRC-32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32</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23</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11</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10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8</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7</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4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X + 1</a:t>
            </a:r>
            <a:endParaRPr lang="zh-CN" altLang="zh-CN"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697627" cy="400110"/>
          </a:xfrm>
          <a:prstGeom prst="rect">
            <a:avLst/>
          </a:prstGeom>
        </p:spPr>
        <p:txBody>
          <a:bodyPr wrap="none">
            <a:spAutoFit/>
          </a:bodyPr>
          <a:lstStyle/>
          <a:p>
            <a:r>
              <a:rPr lang="zh-CN" altLang="en-US" sz="2000" b="1" dirty="0" smtClean="0">
                <a:solidFill>
                  <a:srgbClr val="C00000"/>
                </a:solidFill>
                <a:latin typeface="微软雅黑" panose="020B0503020204020204" pitchFamily="34" charset="-122"/>
                <a:ea typeface="微软雅黑" panose="020B0503020204020204" pitchFamily="34" charset="-122"/>
              </a:rPr>
              <a:t>注意</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00" name="矩形 99"/>
          <p:cNvSpPr/>
          <p:nvPr/>
        </p:nvSpPr>
        <p:spPr>
          <a:xfrm>
            <a:off x="466344" y="952473"/>
            <a:ext cx="8302752" cy="1785104"/>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仅用循环冗余检验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差错检测技术只能做到</a:t>
            </a:r>
            <a:r>
              <a:rPr lang="zh-CN" altLang="en-US" sz="2000" b="1" dirty="0">
                <a:solidFill>
                  <a:srgbClr val="0000FF"/>
                </a:solidFill>
                <a:latin typeface="微软雅黑" panose="020B0503020204020204" pitchFamily="34" charset="-122"/>
                <a:ea typeface="微软雅黑" panose="020B0503020204020204" pitchFamily="34" charset="-122"/>
              </a:rPr>
              <a:t>无差错接受 </a:t>
            </a:r>
            <a:r>
              <a:rPr lang="en-US" altLang="zh-CN" sz="2000" b="1" dirty="0">
                <a:latin typeface="微软雅黑" panose="020B0503020204020204" pitchFamily="34" charset="-122"/>
                <a:ea typeface="微软雅黑" panose="020B0503020204020204" pitchFamily="34" charset="-122"/>
              </a:rPr>
              <a:t>(accept)</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即：</a:t>
            </a:r>
            <a:r>
              <a:rPr lang="zh-CN" altLang="en-US" sz="2000" b="1" dirty="0">
                <a:solidFill>
                  <a:srgbClr val="0000FF"/>
                </a:solidFill>
                <a:latin typeface="微软雅黑" panose="020B0503020204020204" pitchFamily="34" charset="-122"/>
                <a:ea typeface="微软雅黑" panose="020B0503020204020204" pitchFamily="34" charset="-122"/>
              </a:rPr>
              <a:t>“凡是接受的帧（即不包括丢弃的帧），我们都能以非常接近于 </a:t>
            </a:r>
            <a:r>
              <a:rPr lang="en-US" altLang="zh-CN" sz="2000" b="1" dirty="0">
                <a:solidFill>
                  <a:srgbClr val="0000FF"/>
                </a:solidFill>
                <a:latin typeface="微软雅黑" panose="020B0503020204020204" pitchFamily="34" charset="-122"/>
                <a:ea typeface="微软雅黑" panose="020B0503020204020204" pitchFamily="34" charset="-122"/>
              </a:rPr>
              <a:t>1 </a:t>
            </a:r>
            <a:r>
              <a:rPr lang="zh-CN" altLang="en-US" sz="2000" b="1" dirty="0">
                <a:solidFill>
                  <a:srgbClr val="0000FF"/>
                </a:solidFill>
                <a:latin typeface="微软雅黑" panose="020B0503020204020204" pitchFamily="34" charset="-122"/>
                <a:ea typeface="微软雅黑" panose="020B0503020204020204" pitchFamily="34" charset="-122"/>
              </a:rPr>
              <a:t>的概率认为这些帧在传输过程中没有产生差错”。</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即：</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凡是接收端数据链路层接受的帧均无差错</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9"/>
          <p:cNvSpPr>
            <a:spLocks noChangeArrowheads="1"/>
          </p:cNvSpPr>
          <p:nvPr/>
        </p:nvSpPr>
        <p:spPr bwMode="auto">
          <a:xfrm>
            <a:off x="2629135" y="2536417"/>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01" name="Rectangle 9"/>
          <p:cNvSpPr>
            <a:spLocks noChangeArrowheads="1"/>
          </p:cNvSpPr>
          <p:nvPr/>
        </p:nvSpPr>
        <p:spPr bwMode="auto">
          <a:xfrm>
            <a:off x="2629135" y="1326113"/>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02" name="Rectangle 10"/>
          <p:cNvSpPr>
            <a:spLocks noChangeArrowheads="1"/>
          </p:cNvSpPr>
          <p:nvPr/>
        </p:nvSpPr>
        <p:spPr bwMode="auto">
          <a:xfrm>
            <a:off x="2629135" y="1932538"/>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03" name="Line 16"/>
          <p:cNvSpPr>
            <a:spLocks noChangeShapeType="1"/>
          </p:cNvSpPr>
          <p:nvPr/>
        </p:nvSpPr>
        <p:spPr bwMode="auto">
          <a:xfrm>
            <a:off x="3637198" y="1254675"/>
            <a:ext cx="0" cy="180022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5" name="Rectangle 8"/>
          <p:cNvSpPr>
            <a:spLocks noChangeArrowheads="1"/>
          </p:cNvSpPr>
          <p:nvPr/>
        </p:nvSpPr>
        <p:spPr bwMode="auto">
          <a:xfrm>
            <a:off x="2700573" y="1072113"/>
            <a:ext cx="5612154" cy="1846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3.2.1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en-US" altLang="zh-CN" sz="2000" b="1" dirty="0">
                <a:solidFill>
                  <a:schemeClr val="bg1"/>
                </a:solidFill>
                <a:latin typeface="微软雅黑" panose="020B0503020204020204" pitchFamily="34" charset="-122"/>
                <a:ea typeface="微软雅黑" panose="020B0503020204020204" pitchFamily="34" charset="-122"/>
              </a:rPr>
              <a:t>PPP </a:t>
            </a:r>
            <a:r>
              <a:rPr lang="zh-CN" altLang="en-US" sz="2000" b="1" dirty="0">
                <a:solidFill>
                  <a:schemeClr val="bg1"/>
                </a:solidFill>
                <a:latin typeface="微软雅黑" panose="020B0503020204020204" pitchFamily="34" charset="-122"/>
                <a:ea typeface="微软雅黑" panose="020B0503020204020204" pitchFamily="34" charset="-122"/>
              </a:rPr>
              <a:t>协议的特点</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3.2.2  </a:t>
            </a:r>
            <a:r>
              <a:rPr lang="en-US" altLang="zh-CN" sz="2000" b="1" dirty="0" smtClean="0">
                <a:solidFill>
                  <a:schemeClr val="bg1"/>
                </a:solidFill>
                <a:latin typeface="微软雅黑" panose="020B0503020204020204" pitchFamily="34" charset="-122"/>
                <a:ea typeface="微软雅黑" panose="020B0503020204020204" pitchFamily="34" charset="-122"/>
              </a:rPr>
              <a:t>                                 PPP </a:t>
            </a:r>
            <a:r>
              <a:rPr lang="zh-CN" altLang="en-US" sz="2000" b="1" dirty="0">
                <a:solidFill>
                  <a:schemeClr val="bg1"/>
                </a:solidFill>
                <a:latin typeface="微软雅黑" panose="020B0503020204020204" pitchFamily="34" charset="-122"/>
                <a:ea typeface="微软雅黑" panose="020B0503020204020204" pitchFamily="34" charset="-122"/>
              </a:rPr>
              <a:t>协议的帧格式</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3.2.3  </a:t>
            </a:r>
            <a:r>
              <a:rPr lang="en-US" altLang="zh-CN" sz="2000" b="1" dirty="0" smtClean="0">
                <a:solidFill>
                  <a:schemeClr val="bg1"/>
                </a:solidFill>
                <a:latin typeface="微软雅黑" panose="020B0503020204020204" pitchFamily="34" charset="-122"/>
                <a:ea typeface="微软雅黑" panose="020B0503020204020204" pitchFamily="34" charset="-122"/>
              </a:rPr>
              <a:t>                              PPP </a:t>
            </a:r>
            <a:r>
              <a:rPr lang="zh-CN" altLang="en-US" sz="2000" b="1" dirty="0">
                <a:solidFill>
                  <a:schemeClr val="bg1"/>
                </a:solidFill>
                <a:latin typeface="微软雅黑" panose="020B0503020204020204" pitchFamily="34" charset="-122"/>
                <a:ea typeface="微软雅黑" panose="020B0503020204020204" pitchFamily="34" charset="-122"/>
              </a:rPr>
              <a:t>协议的工作状态</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6" name="Rectangle 27"/>
          <p:cNvSpPr>
            <a:spLocks noChangeArrowheads="1"/>
          </p:cNvSpPr>
          <p:nvPr/>
        </p:nvSpPr>
        <p:spPr bwMode="auto">
          <a:xfrm>
            <a:off x="639730" y="1326113"/>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107" name="Rectangle 29"/>
          <p:cNvSpPr>
            <a:spLocks noChangeArrowheads="1"/>
          </p:cNvSpPr>
          <p:nvPr/>
        </p:nvSpPr>
        <p:spPr bwMode="auto">
          <a:xfrm>
            <a:off x="648619" y="1421045"/>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3.2</a:t>
            </a:r>
            <a:endParaRPr lang="fr-FR" altLang="zh-CN" sz="2000" b="1" dirty="0" smtClean="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点对点协议 </a:t>
            </a:r>
            <a:r>
              <a:rPr lang="en-US" altLang="zh-CN" sz="2000" b="1" dirty="0">
                <a:solidFill>
                  <a:schemeClr val="bg1"/>
                </a:solidFill>
                <a:latin typeface="微软雅黑" panose="020B0503020204020204" pitchFamily="34" charset="-122"/>
                <a:ea typeface="微软雅黑" panose="020B0503020204020204" pitchFamily="34" charset="-122"/>
              </a:rPr>
              <a:t>PPP</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3028"/>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093071" y="571613"/>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3.1.1  </a:t>
            </a:r>
            <a:r>
              <a:rPr lang="zh-CN" altLang="en-US" sz="2400" b="1" dirty="0">
                <a:solidFill>
                  <a:schemeClr val="bg1"/>
                </a:solidFill>
                <a:latin typeface="微软雅黑" panose="020B0503020204020204" pitchFamily="34" charset="-122"/>
                <a:ea typeface="微软雅黑" panose="020B0503020204020204" pitchFamily="34" charset="-122"/>
              </a:rPr>
              <a:t>数据链路和</a:t>
            </a:r>
            <a:r>
              <a:rPr lang="zh-CN" altLang="en-US" sz="2400" b="1" dirty="0" smtClean="0">
                <a:solidFill>
                  <a:schemeClr val="bg1"/>
                </a:solidFill>
                <a:latin typeface="微软雅黑" panose="020B0503020204020204" pitchFamily="34" charset="-122"/>
                <a:ea typeface="微软雅黑" panose="020B0503020204020204" pitchFamily="34" charset="-122"/>
              </a:rPr>
              <a:t>帧</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466345" y="999477"/>
            <a:ext cx="8129015"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0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链路 </a:t>
            </a:r>
            <a:r>
              <a:rPr lang="en-US" altLang="zh-CN" sz="2000" b="1" dirty="0">
                <a:solidFill>
                  <a:srgbClr val="C00000"/>
                </a:solidFill>
                <a:latin typeface="微软雅黑" panose="020B0503020204020204" pitchFamily="34" charset="-122"/>
                <a:ea typeface="微软雅黑" panose="020B0503020204020204" pitchFamily="34" charset="-122"/>
              </a:rPr>
              <a:t>(link) </a:t>
            </a:r>
            <a:r>
              <a:rPr lang="zh-CN" altLang="en-US" sz="2000" b="1" dirty="0" smtClean="0">
                <a:solidFill>
                  <a:srgbClr val="C00000"/>
                </a:solidFill>
                <a:latin typeface="微软雅黑" panose="020B0503020204020204" pitchFamily="34" charset="-122"/>
                <a:ea typeface="微软雅黑" panose="020B0503020204020204" pitchFamily="34" charset="-122"/>
              </a:rPr>
              <a:t>：</a:t>
            </a:r>
            <a:endParaRPr lang="en-US" altLang="zh-CN" sz="2000" b="1" dirty="0" smtClean="0">
              <a:solidFill>
                <a:srgbClr val="C00000"/>
              </a:solidFill>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一条无源的点到点的物理线路段，中间</a:t>
            </a:r>
            <a:r>
              <a:rPr lang="zh-CN" altLang="en-US" sz="2000" b="1" dirty="0">
                <a:solidFill>
                  <a:srgbClr val="0000FF"/>
                </a:solidFill>
                <a:latin typeface="微软雅黑" panose="020B0503020204020204" pitchFamily="34" charset="-122"/>
                <a:ea typeface="微软雅黑" panose="020B0503020204020204" pitchFamily="34" charset="-122"/>
              </a:rPr>
              <a:t>没有</a:t>
            </a:r>
            <a:r>
              <a:rPr lang="zh-CN" altLang="en-US" sz="2000" b="1" dirty="0">
                <a:latin typeface="微软雅黑" panose="020B0503020204020204" pitchFamily="34" charset="-122"/>
                <a:ea typeface="微软雅黑" panose="020B0503020204020204" pitchFamily="34" charset="-122"/>
              </a:rPr>
              <a:t>任何其他的交换结点。</a:t>
            </a:r>
            <a:endParaRPr lang="zh-CN" altLang="en-US" sz="2000" b="1" dirty="0">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一条链路只是一条通路的一个组成部分</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smtClean="0">
                <a:latin typeface="微软雅黑" panose="020B0503020204020204" pitchFamily="34" charset="-122"/>
                <a:ea typeface="微软雅黑" panose="020B0503020204020204" pitchFamily="34" charset="-122"/>
              </a:rPr>
              <a:t>或</a:t>
            </a:r>
            <a:r>
              <a:rPr lang="zh-CN" altLang="en-US" sz="2000" b="1" dirty="0" smtClean="0">
                <a:solidFill>
                  <a:srgbClr val="0000FF"/>
                </a:solidFill>
                <a:latin typeface="微软雅黑" panose="020B0503020204020204" pitchFamily="34" charset="-122"/>
                <a:ea typeface="微软雅黑" panose="020B0503020204020204" pitchFamily="34" charset="-122"/>
              </a:rPr>
              <a:t>物理链路。</a:t>
            </a:r>
            <a:endParaRPr lang="en-US" altLang="zh-CN" sz="2000" b="1" dirty="0" smtClean="0">
              <a:solidFill>
                <a:srgbClr val="0000FF"/>
              </a:solidFill>
              <a:latin typeface="微软雅黑" panose="020B0503020204020204" pitchFamily="34" charset="-122"/>
              <a:ea typeface="微软雅黑" panose="020B0503020204020204" pitchFamily="34" charset="-122"/>
            </a:endParaRPr>
          </a:p>
          <a:p>
            <a:pPr marL="268605" indent="-268605">
              <a:lnSpc>
                <a:spcPts val="3000"/>
              </a:lnSpc>
              <a:buClr>
                <a:srgbClr val="0070C0"/>
              </a:buClr>
              <a:buSzPct val="75000"/>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数据链路 </a:t>
            </a:r>
            <a:r>
              <a:rPr lang="en-US" altLang="zh-CN" sz="2000" b="1" dirty="0">
                <a:solidFill>
                  <a:srgbClr val="C00000"/>
                </a:solidFill>
                <a:latin typeface="微软雅黑" panose="020B0503020204020204" pitchFamily="34" charset="-122"/>
                <a:ea typeface="微软雅黑" panose="020B0503020204020204" pitchFamily="34" charset="-122"/>
              </a:rPr>
              <a:t>(data link)</a:t>
            </a:r>
            <a:r>
              <a:rPr lang="zh-CN" altLang="en-US" sz="2000" b="1" dirty="0">
                <a:solidFill>
                  <a:srgbClr val="C00000"/>
                </a:solidFill>
                <a:latin typeface="微软雅黑" panose="020B0503020204020204" pitchFamily="34" charset="-122"/>
                <a:ea typeface="微软雅黑" panose="020B0503020204020204" pitchFamily="34" charset="-122"/>
              </a:rPr>
              <a:t>：</a:t>
            </a:r>
            <a:endParaRPr lang="en-US" altLang="zh-CN" sz="2000" b="1" dirty="0">
              <a:solidFill>
                <a:srgbClr val="C00000"/>
              </a:solidFill>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把实现</a:t>
            </a:r>
            <a:r>
              <a:rPr lang="zh-CN" altLang="en-US" sz="2000" b="1" dirty="0" smtClean="0">
                <a:latin typeface="微软雅黑" panose="020B0503020204020204" pitchFamily="34" charset="-122"/>
                <a:ea typeface="微软雅黑" panose="020B0503020204020204" pitchFamily="34" charset="-122"/>
              </a:rPr>
              <a:t>控制数据传输的协议</a:t>
            </a:r>
            <a:r>
              <a:rPr lang="zh-CN" altLang="en-US" sz="2000" b="1" dirty="0">
                <a:latin typeface="微软雅黑" panose="020B0503020204020204" pitchFamily="34" charset="-122"/>
                <a:ea typeface="微软雅黑" panose="020B0503020204020204" pitchFamily="34" charset="-122"/>
              </a:rPr>
              <a:t>的硬件和软件加到链路上，就构成了</a:t>
            </a:r>
            <a:r>
              <a:rPr lang="zh-CN" altLang="en-US" sz="2000" b="1" dirty="0" smtClean="0">
                <a:latin typeface="微软雅黑" panose="020B0503020204020204" pitchFamily="34" charset="-122"/>
                <a:ea typeface="微软雅黑" panose="020B0503020204020204" pitchFamily="34" charset="-122"/>
              </a:rPr>
              <a:t>数据链路</a:t>
            </a:r>
            <a:r>
              <a:rPr lang="zh-CN" altLang="en-US" sz="2000" b="1" dirty="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smtClean="0">
                <a:latin typeface="微软雅黑" panose="020B0503020204020204" pitchFamily="34" charset="-122"/>
                <a:ea typeface="微软雅黑" panose="020B0503020204020204" pitchFamily="34" charset="-122"/>
              </a:rPr>
              <a:t>或</a:t>
            </a:r>
            <a:r>
              <a:rPr lang="zh-CN" altLang="en-US" sz="2000" b="1" dirty="0" smtClean="0">
                <a:solidFill>
                  <a:srgbClr val="0000FF"/>
                </a:solidFill>
                <a:latin typeface="微软雅黑" panose="020B0503020204020204" pitchFamily="34" charset="-122"/>
                <a:ea typeface="微软雅黑" panose="020B0503020204020204" pitchFamily="34" charset="-122"/>
              </a:rPr>
              <a:t>逻辑链路。</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smtClean="0">
                <a:latin typeface="微软雅黑" panose="020B0503020204020204" pitchFamily="34" charset="-122"/>
                <a:ea typeface="微软雅黑" panose="020B0503020204020204" pitchFamily="34" charset="-122"/>
              </a:rPr>
              <a:t>典型实现：</a:t>
            </a:r>
            <a:r>
              <a:rPr lang="zh-CN" altLang="en-US" sz="2000" b="1" dirty="0">
                <a:latin typeface="微软雅黑" panose="020B0503020204020204" pitchFamily="34" charset="-122"/>
                <a:ea typeface="微软雅黑" panose="020B0503020204020204" pitchFamily="34" charset="-122"/>
              </a:rPr>
              <a:t>适配器（即</a:t>
            </a:r>
            <a:r>
              <a:rPr lang="zh-CN" altLang="en-US" sz="2000" b="1" dirty="0" smtClean="0">
                <a:latin typeface="微软雅黑" panose="020B0503020204020204" pitchFamily="34" charset="-122"/>
                <a:ea typeface="微软雅黑" panose="020B0503020204020204" pitchFamily="34" charset="-122"/>
              </a:rPr>
              <a:t>网卡）</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919"/>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7" name="Rectangle 6"/>
          <p:cNvSpPr>
            <a:spLocks noChangeArrowheads="1"/>
          </p:cNvSpPr>
          <p:nvPr/>
        </p:nvSpPr>
        <p:spPr bwMode="auto">
          <a:xfrm>
            <a:off x="2925738" y="584648"/>
            <a:ext cx="3347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3.2.1  PPP </a:t>
            </a:r>
            <a:r>
              <a:rPr lang="zh-CN" altLang="en-US" sz="2400" b="1" dirty="0">
                <a:solidFill>
                  <a:schemeClr val="bg1"/>
                </a:solidFill>
                <a:latin typeface="微软雅黑" panose="020B0503020204020204" pitchFamily="34" charset="-122"/>
                <a:ea typeface="微软雅黑" panose="020B0503020204020204" pitchFamily="34" charset="-122"/>
              </a:rPr>
              <a:t>协议的</a:t>
            </a:r>
            <a:r>
              <a:rPr lang="zh-CN" altLang="en-US" sz="2400" b="1" dirty="0" smtClean="0">
                <a:solidFill>
                  <a:schemeClr val="bg1"/>
                </a:solidFill>
                <a:latin typeface="微软雅黑" panose="020B0503020204020204" pitchFamily="34" charset="-122"/>
                <a:ea typeface="微软雅黑" panose="020B0503020204020204" pitchFamily="34" charset="-122"/>
              </a:rPr>
              <a:t>特点</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 name="Rectangle 8"/>
          <p:cNvSpPr>
            <a:spLocks noChangeArrowheads="1"/>
          </p:cNvSpPr>
          <p:nvPr/>
        </p:nvSpPr>
        <p:spPr bwMode="auto">
          <a:xfrm>
            <a:off x="502921" y="1027624"/>
            <a:ext cx="8428643"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对于点对点的链路，目前使用得最广泛的数据链路层协议是</a:t>
            </a:r>
            <a:r>
              <a:rPr lang="zh-CN" altLang="en-US" sz="2000" b="1" dirty="0">
                <a:solidFill>
                  <a:srgbClr val="C00000"/>
                </a:solidFill>
                <a:latin typeface="微软雅黑" panose="020B0503020204020204" pitchFamily="34" charset="-122"/>
                <a:ea typeface="微软雅黑" panose="020B0503020204020204" pitchFamily="34" charset="-122"/>
              </a:rPr>
              <a:t>点对点协议 </a:t>
            </a:r>
            <a:r>
              <a:rPr lang="en-US" altLang="zh-CN" sz="2000" b="1" dirty="0">
                <a:solidFill>
                  <a:srgbClr val="C00000"/>
                </a:solidFill>
                <a:latin typeface="微软雅黑" panose="020B0503020204020204" pitchFamily="34" charset="-122"/>
                <a:ea typeface="微软雅黑" panose="020B0503020204020204" pitchFamily="34" charset="-122"/>
              </a:rPr>
              <a:t>PPP</a:t>
            </a:r>
            <a:r>
              <a:rPr lang="en-US" altLang="zh-CN" sz="2000" b="1" dirty="0">
                <a:latin typeface="微软雅黑" panose="020B0503020204020204" pitchFamily="34" charset="-122"/>
                <a:ea typeface="微软雅黑" panose="020B0503020204020204" pitchFamily="34" charset="-122"/>
              </a:rPr>
              <a:t> (Point-to-Point Protocol)</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PPP </a:t>
            </a:r>
            <a:r>
              <a:rPr lang="zh-CN" altLang="en-US" sz="2000" b="1" dirty="0">
                <a:latin typeface="微软雅黑" panose="020B0503020204020204" pitchFamily="34" charset="-122"/>
                <a:ea typeface="微软雅黑" panose="020B0503020204020204" pitchFamily="34" charset="-122"/>
              </a:rPr>
              <a:t>协议</a:t>
            </a:r>
            <a:r>
              <a:rPr lang="zh-CN" altLang="en-US" sz="2000" b="1" dirty="0" smtClean="0">
                <a:latin typeface="微软雅黑" panose="020B0503020204020204" pitchFamily="34" charset="-122"/>
                <a:ea typeface="微软雅黑" panose="020B0503020204020204" pitchFamily="34" charset="-122"/>
              </a:rPr>
              <a:t>在 </a:t>
            </a:r>
            <a:r>
              <a:rPr lang="en-US" altLang="zh-CN" sz="2000" b="1" dirty="0" smtClean="0">
                <a:latin typeface="微软雅黑" panose="020B0503020204020204" pitchFamily="34" charset="-122"/>
                <a:ea typeface="微软雅黑" panose="020B0503020204020204" pitchFamily="34" charset="-122"/>
              </a:rPr>
              <a:t>1994 </a:t>
            </a:r>
            <a:r>
              <a:rPr lang="zh-CN" altLang="en-US" sz="2000" b="1" dirty="0" smtClean="0">
                <a:latin typeface="微软雅黑" panose="020B0503020204020204" pitchFamily="34" charset="-122"/>
                <a:ea typeface="微软雅黑" panose="020B0503020204020204" pitchFamily="34" charset="-122"/>
              </a:rPr>
              <a:t>年</a:t>
            </a:r>
            <a:r>
              <a:rPr lang="zh-CN" altLang="en-US" sz="2000" b="1" dirty="0">
                <a:latin typeface="微软雅黑" panose="020B0503020204020204" pitchFamily="34" charset="-122"/>
                <a:ea typeface="微软雅黑" panose="020B0503020204020204" pitchFamily="34" charset="-122"/>
              </a:rPr>
              <a:t>就已成为互联网的正式</a:t>
            </a:r>
            <a:r>
              <a:rPr lang="zh-CN" altLang="en-US" sz="2000" b="1" dirty="0" smtClean="0">
                <a:latin typeface="微软雅黑" panose="020B0503020204020204" pitchFamily="34" charset="-122"/>
                <a:ea typeface="微软雅黑" panose="020B0503020204020204" pitchFamily="34" charset="-122"/>
              </a:rPr>
              <a:t>标准 </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RFC 1661, STD51]</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0" y="1068925"/>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5"/>
          <p:cNvSpPr>
            <a:spLocks noChangeArrowheads="1"/>
          </p:cNvSpPr>
          <p:nvPr/>
        </p:nvSpPr>
        <p:spPr bwMode="auto">
          <a:xfrm>
            <a:off x="502921" y="62574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43121" y="602655"/>
            <a:ext cx="40479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用户到 </a:t>
            </a:r>
            <a:r>
              <a:rPr lang="en-US" altLang="zh-CN" sz="2000" b="1" dirty="0">
                <a:solidFill>
                  <a:schemeClr val="bg1"/>
                </a:solidFill>
                <a:latin typeface="微软雅黑" panose="020B0503020204020204" pitchFamily="34" charset="-122"/>
                <a:ea typeface="微软雅黑" panose="020B0503020204020204" pitchFamily="34" charset="-122"/>
              </a:rPr>
              <a:t>ISP </a:t>
            </a:r>
            <a:r>
              <a:rPr lang="zh-CN" altLang="en-US" sz="2000" b="1" dirty="0">
                <a:solidFill>
                  <a:schemeClr val="bg1"/>
                </a:solidFill>
                <a:latin typeface="微软雅黑" panose="020B0503020204020204" pitchFamily="34" charset="-122"/>
                <a:ea typeface="微软雅黑" panose="020B0503020204020204" pitchFamily="34" charset="-122"/>
              </a:rPr>
              <a:t>的链路使用 </a:t>
            </a:r>
            <a:r>
              <a:rPr lang="en-US" altLang="zh-CN" sz="2000" b="1" dirty="0">
                <a:solidFill>
                  <a:schemeClr val="bg1"/>
                </a:solidFill>
                <a:latin typeface="微软雅黑" panose="020B0503020204020204" pitchFamily="34" charset="-122"/>
                <a:ea typeface="微软雅黑" panose="020B0503020204020204" pitchFamily="34" charset="-122"/>
              </a:rPr>
              <a:t>PPP </a:t>
            </a:r>
            <a:r>
              <a:rPr lang="zh-CN" altLang="en-US" sz="2000" b="1" dirty="0">
                <a:solidFill>
                  <a:schemeClr val="bg1"/>
                </a:solidFill>
                <a:latin typeface="微软雅黑" panose="020B0503020204020204" pitchFamily="34" charset="-122"/>
                <a:ea typeface="微软雅黑" panose="020B0503020204020204" pitchFamily="34" charset="-122"/>
              </a:rPr>
              <a:t>协议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695643" y="1369045"/>
            <a:ext cx="6046171" cy="2447463"/>
            <a:chOff x="1695643" y="1573631"/>
            <a:chExt cx="6046171" cy="2447463"/>
          </a:xfrm>
        </p:grpSpPr>
        <p:grpSp>
          <p:nvGrpSpPr>
            <p:cNvPr id="30" name="组合 29"/>
            <p:cNvGrpSpPr/>
            <p:nvPr/>
          </p:nvGrpSpPr>
          <p:grpSpPr>
            <a:xfrm>
              <a:off x="1695643" y="1814675"/>
              <a:ext cx="6046171" cy="2206419"/>
              <a:chOff x="-23697" y="1916832"/>
              <a:chExt cx="9934976" cy="3625556"/>
            </a:xfrm>
          </p:grpSpPr>
          <p:sp>
            <p:nvSpPr>
              <p:cNvPr id="31" name="Line 53"/>
              <p:cNvSpPr>
                <a:spLocks noChangeShapeType="1"/>
              </p:cNvSpPr>
              <p:nvPr/>
            </p:nvSpPr>
            <p:spPr bwMode="auto">
              <a:xfrm>
                <a:off x="1052512" y="5296078"/>
                <a:ext cx="436827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2" name="Oval 54"/>
              <p:cNvSpPr>
                <a:spLocks noChangeArrowheads="1"/>
              </p:cNvSpPr>
              <p:nvPr/>
            </p:nvSpPr>
            <p:spPr bwMode="auto">
              <a:xfrm>
                <a:off x="2691475" y="1916832"/>
                <a:ext cx="1014677" cy="2520950"/>
              </a:xfrm>
              <a:prstGeom prst="ellipse">
                <a:avLst/>
              </a:prstGeom>
              <a:solidFill>
                <a:srgbClr val="00FF99">
                  <a:alpha val="50000"/>
                </a:srgbClr>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3" name="Text Box 55"/>
              <p:cNvSpPr txBox="1">
                <a:spLocks noChangeArrowheads="1"/>
              </p:cNvSpPr>
              <p:nvPr/>
            </p:nvSpPr>
            <p:spPr bwMode="auto">
              <a:xfrm>
                <a:off x="-23697" y="2721446"/>
                <a:ext cx="598451" cy="121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用</a:t>
                </a:r>
                <a:endParaRPr kumimoji="1" lang="zh-CN" altLang="en-US" sz="1400" b="1" dirty="0">
                  <a:latin typeface="微软雅黑" panose="020B0503020204020204" pitchFamily="34" charset="-122"/>
                  <a:ea typeface="微软雅黑" panose="020B0503020204020204" pitchFamily="34" charset="-122"/>
                </a:endParaRPr>
              </a:p>
              <a:p>
                <a:endParaRPr kumimoji="1" lang="zh-CN" altLang="en-US" sz="1400" b="1" dirty="0">
                  <a:latin typeface="微软雅黑" panose="020B0503020204020204" pitchFamily="34" charset="-122"/>
                  <a:ea typeface="微软雅黑" panose="020B0503020204020204" pitchFamily="34" charset="-122"/>
                </a:endParaRPr>
              </a:p>
              <a:p>
                <a:r>
                  <a:rPr kumimoji="1" lang="zh-CN" altLang="en-US" sz="1400" b="1" dirty="0">
                    <a:latin typeface="微软雅黑" panose="020B0503020204020204" pitchFamily="34" charset="-122"/>
                    <a:ea typeface="微软雅黑" panose="020B0503020204020204" pitchFamily="34" charset="-122"/>
                  </a:rPr>
                  <a:t>户</a:t>
                </a:r>
                <a:endParaRPr kumimoji="1" lang="zh-CN" altLang="en-US" sz="1400" b="1" dirty="0">
                  <a:latin typeface="微软雅黑" panose="020B0503020204020204" pitchFamily="34" charset="-122"/>
                  <a:ea typeface="微软雅黑" panose="020B0503020204020204" pitchFamily="34" charset="-122"/>
                </a:endParaRPr>
              </a:p>
            </p:txBody>
          </p:sp>
          <p:sp>
            <p:nvSpPr>
              <p:cNvPr id="34" name="Text Box 56"/>
              <p:cNvSpPr txBox="1">
                <a:spLocks noChangeArrowheads="1"/>
              </p:cNvSpPr>
              <p:nvPr/>
            </p:nvSpPr>
            <p:spPr bwMode="auto">
              <a:xfrm>
                <a:off x="8427793" y="2790335"/>
                <a:ext cx="1483486"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smtClean="0">
                    <a:latin typeface="微软雅黑" panose="020B0503020204020204" pitchFamily="34" charset="-122"/>
                    <a:ea typeface="微软雅黑" panose="020B0503020204020204" pitchFamily="34" charset="-122"/>
                  </a:rPr>
                  <a:t>至互联网</a:t>
                </a:r>
                <a:endParaRPr kumimoji="1" lang="zh-CN" altLang="en-US" sz="1400" b="1" dirty="0">
                  <a:latin typeface="微软雅黑" panose="020B0503020204020204" pitchFamily="34" charset="-122"/>
                  <a:ea typeface="微软雅黑" panose="020B0503020204020204" pitchFamily="34" charset="-122"/>
                </a:endParaRPr>
              </a:p>
            </p:txBody>
          </p:sp>
          <p:sp>
            <p:nvSpPr>
              <p:cNvPr id="35" name="Rectangle 58"/>
              <p:cNvSpPr>
                <a:spLocks noChangeArrowheads="1"/>
              </p:cNvSpPr>
              <p:nvPr/>
            </p:nvSpPr>
            <p:spPr bwMode="auto">
              <a:xfrm>
                <a:off x="5453460" y="2134320"/>
                <a:ext cx="2385351" cy="2232025"/>
              </a:xfrm>
              <a:prstGeom prst="rect">
                <a:avLst/>
              </a:prstGeom>
              <a:solidFill>
                <a:srgbClr val="00FFFF"/>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6" name="Text Box 59"/>
              <p:cNvSpPr txBox="1">
                <a:spLocks noChangeArrowheads="1"/>
              </p:cNvSpPr>
              <p:nvPr/>
            </p:nvSpPr>
            <p:spPr bwMode="auto">
              <a:xfrm>
                <a:off x="5544101" y="2204058"/>
                <a:ext cx="2249633" cy="1062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ysClr val="windowText" lastClr="000000"/>
                    </a:solidFill>
                    <a:latin typeface="微软雅黑" panose="020B0503020204020204" pitchFamily="34" charset="-122"/>
                    <a:ea typeface="微软雅黑" panose="020B0503020204020204" pitchFamily="34" charset="-122"/>
                  </a:rPr>
                  <a:t>已</a:t>
                </a:r>
                <a:r>
                  <a:rPr kumimoji="1" lang="zh-CN" altLang="en-US" sz="1200" b="1" dirty="0" smtClean="0">
                    <a:solidFill>
                      <a:sysClr val="windowText" lastClr="000000"/>
                    </a:solidFill>
                    <a:latin typeface="微软雅黑" panose="020B0503020204020204" pitchFamily="34" charset="-122"/>
                    <a:ea typeface="微软雅黑" panose="020B0503020204020204" pitchFamily="34" charset="-122"/>
                  </a:rPr>
                  <a:t>向互联网管理机构申请</a:t>
                </a:r>
                <a:r>
                  <a:rPr kumimoji="1" lang="zh-CN" altLang="en-US" sz="1200" b="1" dirty="0">
                    <a:solidFill>
                      <a:sysClr val="windowText" lastClr="000000"/>
                    </a:solidFill>
                    <a:latin typeface="微软雅黑" panose="020B0503020204020204" pitchFamily="34" charset="-122"/>
                    <a:ea typeface="微软雅黑" panose="020B0503020204020204" pitchFamily="34" charset="-122"/>
                  </a:rPr>
                  <a:t>到一</a:t>
                </a:r>
                <a:r>
                  <a:rPr kumimoji="1" lang="zh-CN" altLang="en-US" sz="1200" b="1" dirty="0" smtClean="0">
                    <a:solidFill>
                      <a:sysClr val="windowText" lastClr="000000"/>
                    </a:solidFill>
                    <a:latin typeface="微软雅黑" panose="020B0503020204020204" pitchFamily="34" charset="-122"/>
                    <a:ea typeface="微软雅黑" panose="020B0503020204020204" pitchFamily="34" charset="-122"/>
                  </a:rPr>
                  <a:t>批</a:t>
                </a:r>
                <a:endParaRPr kumimoji="1" lang="en-US" altLang="zh-CN" sz="1200" b="1" dirty="0" smtClean="0">
                  <a:solidFill>
                    <a:sysClr val="windowText" lastClr="000000"/>
                  </a:solidFill>
                  <a:latin typeface="微软雅黑" panose="020B0503020204020204" pitchFamily="34" charset="-122"/>
                  <a:ea typeface="微软雅黑" panose="020B0503020204020204" pitchFamily="34" charset="-122"/>
                </a:endParaRPr>
              </a:p>
              <a:p>
                <a:pPr algn="ctr"/>
                <a:r>
                  <a:rPr kumimoji="1" lang="en-US" altLang="zh-CN" sz="1200" b="1" dirty="0" smtClean="0">
                    <a:solidFill>
                      <a:sysClr val="windowText" lastClr="000000"/>
                    </a:solidFill>
                    <a:latin typeface="微软雅黑" panose="020B0503020204020204" pitchFamily="34" charset="-122"/>
                    <a:ea typeface="微软雅黑" panose="020B0503020204020204" pitchFamily="34" charset="-122"/>
                  </a:rPr>
                  <a:t> IP </a:t>
                </a:r>
                <a:r>
                  <a:rPr kumimoji="1" lang="zh-CN" altLang="en-US" sz="1200" b="1" dirty="0">
                    <a:solidFill>
                      <a:sysClr val="windowText" lastClr="000000"/>
                    </a:solidFill>
                    <a:latin typeface="微软雅黑" panose="020B0503020204020204" pitchFamily="34" charset="-122"/>
                    <a:ea typeface="微软雅黑" panose="020B0503020204020204" pitchFamily="34" charset="-122"/>
                  </a:rPr>
                  <a:t>地址</a:t>
                </a:r>
                <a:endParaRPr kumimoji="1" lang="zh-CN" altLang="en-US" sz="1200" b="1" dirty="0">
                  <a:solidFill>
                    <a:sysClr val="windowText" lastClr="000000"/>
                  </a:solidFill>
                  <a:latin typeface="微软雅黑" panose="020B0503020204020204" pitchFamily="34" charset="-122"/>
                  <a:ea typeface="微软雅黑" panose="020B0503020204020204" pitchFamily="34" charset="-122"/>
                </a:endParaRPr>
              </a:p>
            </p:txBody>
          </p:sp>
          <p:sp>
            <p:nvSpPr>
              <p:cNvPr id="37" name="Text Box 60"/>
              <p:cNvSpPr txBox="1">
                <a:spLocks noChangeArrowheads="1"/>
              </p:cNvSpPr>
              <p:nvPr/>
            </p:nvSpPr>
            <p:spPr bwMode="auto">
              <a:xfrm>
                <a:off x="6248525" y="3399558"/>
                <a:ext cx="840785" cy="5563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ysClr val="windowText" lastClr="000000"/>
                    </a:solidFill>
                    <a:latin typeface="微软雅黑" panose="020B0503020204020204" pitchFamily="34" charset="-122"/>
                    <a:ea typeface="微软雅黑" panose="020B0503020204020204" pitchFamily="34" charset="-122"/>
                  </a:rPr>
                  <a:t>ISP</a:t>
                </a:r>
                <a:endParaRPr kumimoji="1" lang="en-US" altLang="zh-CN" sz="1600" b="1" dirty="0">
                  <a:solidFill>
                    <a:sysClr val="windowText" lastClr="000000"/>
                  </a:solidFill>
                  <a:latin typeface="微软雅黑" panose="020B0503020204020204" pitchFamily="34" charset="-122"/>
                  <a:ea typeface="微软雅黑" panose="020B0503020204020204" pitchFamily="34" charset="-122"/>
                </a:endParaRPr>
              </a:p>
            </p:txBody>
          </p:sp>
          <p:sp>
            <p:nvSpPr>
              <p:cNvPr id="38" name="Freeform 61"/>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38100">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9" name="Line 66"/>
              <p:cNvSpPr>
                <a:spLocks noChangeShapeType="1"/>
              </p:cNvSpPr>
              <p:nvPr/>
            </p:nvSpPr>
            <p:spPr bwMode="auto">
              <a:xfrm>
                <a:off x="1052512" y="1916832"/>
                <a:ext cx="4368270" cy="649287"/>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0" name="Text Box 67"/>
              <p:cNvSpPr txBox="1">
                <a:spLocks noChangeArrowheads="1"/>
              </p:cNvSpPr>
              <p:nvPr/>
            </p:nvSpPr>
            <p:spPr bwMode="auto">
              <a:xfrm>
                <a:off x="2633719" y="2792731"/>
                <a:ext cx="1188474"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接入网</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41" name="Line 68"/>
              <p:cNvSpPr>
                <a:spLocks noChangeShapeType="1"/>
              </p:cNvSpPr>
              <p:nvPr/>
            </p:nvSpPr>
            <p:spPr bwMode="auto">
              <a:xfrm>
                <a:off x="1052512" y="2566119"/>
                <a:ext cx="4368270" cy="358777"/>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2" name="Line 69"/>
              <p:cNvSpPr>
                <a:spLocks noChangeShapeType="1"/>
              </p:cNvSpPr>
              <p:nvPr/>
            </p:nvSpPr>
            <p:spPr bwMode="auto">
              <a:xfrm>
                <a:off x="1052512" y="3285257"/>
                <a:ext cx="4368271" cy="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3" name="Line 70"/>
              <p:cNvSpPr>
                <a:spLocks noChangeShapeType="1"/>
              </p:cNvSpPr>
              <p:nvPr/>
            </p:nvSpPr>
            <p:spPr bwMode="auto">
              <a:xfrm flipV="1">
                <a:off x="1052513" y="3577355"/>
                <a:ext cx="4387190" cy="448619"/>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4" name="Line 71"/>
              <p:cNvSpPr>
                <a:spLocks noChangeShapeType="1"/>
              </p:cNvSpPr>
              <p:nvPr/>
            </p:nvSpPr>
            <p:spPr bwMode="auto">
              <a:xfrm flipV="1">
                <a:off x="946372" y="3932959"/>
                <a:ext cx="4474410" cy="797727"/>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5" name="Text Box 72"/>
              <p:cNvSpPr txBox="1">
                <a:spLocks noChangeArrowheads="1"/>
              </p:cNvSpPr>
              <p:nvPr/>
            </p:nvSpPr>
            <p:spPr bwMode="auto">
              <a:xfrm>
                <a:off x="2504727" y="5036653"/>
                <a:ext cx="1565143" cy="505735"/>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C00000"/>
                    </a:solidFill>
                    <a:latin typeface="微软雅黑" panose="020B0503020204020204" pitchFamily="34" charset="-122"/>
                    <a:ea typeface="微软雅黑" panose="020B0503020204020204" pitchFamily="34" charset="-122"/>
                  </a:rPr>
                  <a:t>PPP </a:t>
                </a:r>
                <a:r>
                  <a:rPr kumimoji="1" lang="zh-CN" altLang="en-US" sz="1400" b="1" dirty="0">
                    <a:solidFill>
                      <a:srgbClr val="C00000"/>
                    </a:solidFill>
                    <a:latin typeface="微软雅黑" panose="020B0503020204020204" pitchFamily="34" charset="-122"/>
                    <a:ea typeface="微软雅黑" panose="020B0503020204020204" pitchFamily="34" charset="-122"/>
                  </a:rPr>
                  <a:t>协议</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grpSp>
        <p:pic>
          <p:nvPicPr>
            <p:cNvPr id="51"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1573631"/>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2067694"/>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2499742"/>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2931790"/>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3363838"/>
              <a:ext cx="411181" cy="411181"/>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6237"/>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，简单 </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solidFill>
                  <a:srgbClr val="0000FF"/>
                </a:solidFill>
                <a:latin typeface="微软雅黑" panose="020B0503020204020204" pitchFamily="34" charset="-122"/>
                <a:ea typeface="微软雅黑" panose="020B0503020204020204" pitchFamily="34" charset="-122"/>
              </a:rPr>
              <a:t>首要要求</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，封装</a:t>
            </a:r>
            <a:r>
              <a:rPr lang="zh-CN" altLang="en-US" sz="2000" b="1" dirty="0">
                <a:latin typeface="微软雅黑" panose="020B0503020204020204" pitchFamily="34" charset="-122"/>
                <a:ea typeface="微软雅黑" panose="020B0503020204020204" pitchFamily="34" charset="-122"/>
              </a:rPr>
              <a:t>成帧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必须规定特殊的字符作为帧定界符。</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3</a:t>
            </a:r>
            <a:r>
              <a:rPr lang="zh-CN" altLang="en-US" sz="2000" b="1" dirty="0" smtClean="0">
                <a:latin typeface="微软雅黑" panose="020B0503020204020204" pitchFamily="34" charset="-122"/>
                <a:ea typeface="微软雅黑" panose="020B0503020204020204" pitchFamily="34" charset="-122"/>
              </a:rPr>
              <a:t>，透明性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必须保证数据传输的透明性。</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4</a:t>
            </a:r>
            <a:r>
              <a:rPr lang="zh-CN" altLang="en-US" sz="2000" b="1" dirty="0" smtClean="0">
                <a:latin typeface="微软雅黑" panose="020B0503020204020204" pitchFamily="34" charset="-122"/>
                <a:ea typeface="微软雅黑" panose="020B0503020204020204" pitchFamily="34" charset="-122"/>
              </a:rPr>
              <a:t>，多种</a:t>
            </a:r>
            <a:r>
              <a:rPr lang="zh-CN" altLang="en-US" sz="2000" b="1" dirty="0">
                <a:latin typeface="微软雅黑" panose="020B0503020204020204" pitchFamily="34" charset="-122"/>
                <a:ea typeface="微软雅黑" panose="020B0503020204020204" pitchFamily="34" charset="-122"/>
              </a:rPr>
              <a:t>网络层协议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能够在同一条物理链路上同时支持多种网络层协议。</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5</a:t>
            </a:r>
            <a:r>
              <a:rPr lang="zh-CN" altLang="en-US" sz="2000" b="1" dirty="0" smtClean="0">
                <a:latin typeface="微软雅黑" panose="020B0503020204020204" pitchFamily="34" charset="-122"/>
                <a:ea typeface="微软雅黑" panose="020B0503020204020204" pitchFamily="34" charset="-122"/>
              </a:rPr>
              <a:t>，多种</a:t>
            </a:r>
            <a:r>
              <a:rPr lang="zh-CN" altLang="en-US" sz="2000" b="1" dirty="0">
                <a:latin typeface="微软雅黑" panose="020B0503020204020204" pitchFamily="34" charset="-122"/>
                <a:ea typeface="微软雅黑" panose="020B0503020204020204" pitchFamily="34" charset="-122"/>
              </a:rPr>
              <a:t>类型链路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能够在多种类型的链路上运行。</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6</a:t>
            </a:r>
            <a:r>
              <a:rPr lang="zh-CN" altLang="en-US" sz="2000" b="1" dirty="0" smtClean="0">
                <a:latin typeface="微软雅黑" panose="020B0503020204020204" pitchFamily="34" charset="-122"/>
                <a:ea typeface="微软雅黑" panose="020B0503020204020204" pitchFamily="34" charset="-122"/>
              </a:rPr>
              <a:t>，差错检测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能够对接收端收到的帧进行检测，并立即丢弃有差错的帧。</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73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964710" y="594155"/>
            <a:ext cx="32047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PPP </a:t>
            </a:r>
            <a:r>
              <a:rPr lang="zh-CN" altLang="en-US" sz="2000" b="1" dirty="0">
                <a:solidFill>
                  <a:schemeClr val="bg1"/>
                </a:solidFill>
                <a:latin typeface="微软雅黑" panose="020B0503020204020204" pitchFamily="34" charset="-122"/>
                <a:ea typeface="微软雅黑" panose="020B0503020204020204" pitchFamily="34" charset="-122"/>
              </a:rPr>
              <a:t>协议应满足的</a:t>
            </a:r>
            <a:r>
              <a:rPr lang="zh-CN" altLang="en-US" sz="2000" b="1" dirty="0" smtClean="0">
                <a:solidFill>
                  <a:schemeClr val="bg1"/>
                </a:solidFill>
                <a:latin typeface="微软雅黑" panose="020B0503020204020204" pitchFamily="34" charset="-122"/>
                <a:ea typeface="微软雅黑" panose="020B0503020204020204" pitchFamily="34" charset="-122"/>
              </a:rPr>
              <a:t>需求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502921" y="985474"/>
            <a:ext cx="84471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7</a:t>
            </a:r>
            <a:r>
              <a:rPr lang="zh-CN" altLang="en-US" sz="2000" b="1" dirty="0" smtClean="0">
                <a:latin typeface="微软雅黑" panose="020B0503020204020204" pitchFamily="34" charset="-122"/>
                <a:ea typeface="微软雅黑" panose="020B0503020204020204" pitchFamily="34" charset="-122"/>
              </a:rPr>
              <a:t>，检测</a:t>
            </a:r>
            <a:r>
              <a:rPr lang="zh-CN" altLang="en-US" sz="2000" b="1" dirty="0">
                <a:latin typeface="微软雅黑" panose="020B0503020204020204" pitchFamily="34" charset="-122"/>
                <a:ea typeface="微软雅黑" panose="020B0503020204020204" pitchFamily="34" charset="-122"/>
              </a:rPr>
              <a:t>连接状态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能够及时自动检测出链路是否处于正常工作状态。</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8</a:t>
            </a:r>
            <a:r>
              <a:rPr lang="zh-CN" altLang="en-US" sz="2000" b="1" dirty="0" smtClean="0">
                <a:latin typeface="微软雅黑" panose="020B0503020204020204" pitchFamily="34" charset="-122"/>
                <a:ea typeface="微软雅黑" panose="020B0503020204020204" pitchFamily="34" charset="-122"/>
              </a:rPr>
              <a:t>，最大</a:t>
            </a:r>
            <a:r>
              <a:rPr lang="zh-CN" altLang="en-US" sz="2000" b="1" dirty="0">
                <a:latin typeface="微软雅黑" panose="020B0503020204020204" pitchFamily="34" charset="-122"/>
                <a:ea typeface="微软雅黑" panose="020B0503020204020204" pitchFamily="34" charset="-122"/>
              </a:rPr>
              <a:t>传送单元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必须对每一种类型的点对点链路设置最大传送单元  </a:t>
            </a:r>
            <a:r>
              <a:rPr lang="en-US" altLang="zh-CN" sz="2000" b="1" dirty="0">
                <a:latin typeface="微软雅黑" panose="020B0503020204020204" pitchFamily="34" charset="-122"/>
                <a:ea typeface="微软雅黑" panose="020B0503020204020204" pitchFamily="34" charset="-122"/>
              </a:rPr>
              <a:t>MTU </a:t>
            </a:r>
            <a:r>
              <a:rPr lang="zh-CN" altLang="en-US" sz="2000" b="1" dirty="0">
                <a:latin typeface="微软雅黑" panose="020B0503020204020204" pitchFamily="34" charset="-122"/>
                <a:ea typeface="微软雅黑" panose="020B0503020204020204" pitchFamily="34" charset="-122"/>
              </a:rPr>
              <a:t>的标准默认值，促进各种实现之间的互操作性。</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9</a:t>
            </a:r>
            <a:r>
              <a:rPr lang="zh-CN" altLang="en-US" sz="2000" b="1" dirty="0" smtClean="0">
                <a:latin typeface="微软雅黑" panose="020B0503020204020204" pitchFamily="34" charset="-122"/>
                <a:ea typeface="微软雅黑" panose="020B0503020204020204" pitchFamily="34" charset="-122"/>
              </a:rPr>
              <a:t>，网络层</a:t>
            </a:r>
            <a:r>
              <a:rPr lang="zh-CN" altLang="en-US" sz="2000" b="1" dirty="0">
                <a:latin typeface="微软雅黑" panose="020B0503020204020204" pitchFamily="34" charset="-122"/>
                <a:ea typeface="微软雅黑" panose="020B0503020204020204" pitchFamily="34" charset="-122"/>
              </a:rPr>
              <a:t>地址协商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必须提供一种机制使通信的两个网络层实体能够通过协商知道或能够配置彼此的网络层地址。</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10</a:t>
            </a:r>
            <a:r>
              <a:rPr lang="zh-CN" altLang="en-US" sz="2000" b="1" dirty="0" smtClean="0">
                <a:latin typeface="微软雅黑" panose="020B0503020204020204" pitchFamily="34" charset="-122"/>
                <a:ea typeface="微软雅黑" panose="020B0503020204020204" pitchFamily="34" charset="-122"/>
              </a:rPr>
              <a:t>，数据压缩</a:t>
            </a:r>
            <a:r>
              <a:rPr lang="zh-CN" altLang="en-US" sz="2000" b="1" dirty="0">
                <a:latin typeface="微软雅黑" panose="020B0503020204020204" pitchFamily="34" charset="-122"/>
                <a:ea typeface="微软雅黑" panose="020B0503020204020204" pitchFamily="34" charset="-122"/>
              </a:rPr>
              <a:t>协商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必须提供一种方法来协商使用数据压缩算法。</a:t>
            </a:r>
            <a:endParaRPr lang="zh-CN" altLang="en-US" sz="2000" b="1" dirty="0">
              <a:latin typeface="微软雅黑" panose="020B0503020204020204" pitchFamily="34" charset="-122"/>
              <a:ea typeface="微软雅黑" panose="020B0503020204020204" pitchFamily="34" charset="-122"/>
            </a:endParaRPr>
          </a:p>
        </p:txBody>
      </p:sp>
      <p:sp>
        <p:nvSpPr>
          <p:cNvPr id="7" name="AutoShape 5"/>
          <p:cNvSpPr>
            <a:spLocks noChangeArrowheads="1"/>
          </p:cNvSpPr>
          <p:nvPr/>
        </p:nvSpPr>
        <p:spPr bwMode="auto">
          <a:xfrm>
            <a:off x="502921" y="6241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79990" y="590924"/>
            <a:ext cx="3974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PPP </a:t>
            </a:r>
            <a:r>
              <a:rPr lang="zh-CN" altLang="en-US" sz="2000" b="1" dirty="0">
                <a:solidFill>
                  <a:schemeClr val="bg1"/>
                </a:solidFill>
                <a:latin typeface="微软雅黑" panose="020B0503020204020204" pitchFamily="34" charset="-122"/>
                <a:ea typeface="微软雅黑" panose="020B0503020204020204" pitchFamily="34" charset="-122"/>
              </a:rPr>
              <a:t>协议应满足的需求（续</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6"/>
          <p:cNvSpPr>
            <a:spLocks noChangeArrowheads="1"/>
          </p:cNvSpPr>
          <p:nvPr/>
        </p:nvSpPr>
        <p:spPr bwMode="auto">
          <a:xfrm>
            <a:off x="502921" y="993324"/>
            <a:ext cx="7671815" cy="2092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三</a:t>
            </a:r>
            <a:r>
              <a:rPr lang="zh-CN" altLang="en-US" sz="2000" b="1" dirty="0">
                <a:latin typeface="微软雅黑" panose="020B0503020204020204" pitchFamily="34" charset="-122"/>
                <a:ea typeface="微软雅黑" panose="020B0503020204020204" pitchFamily="34" charset="-122"/>
              </a:rPr>
              <a:t>个组成部分：</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一个将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数据报</a:t>
            </a:r>
            <a:r>
              <a:rPr lang="zh-CN" altLang="en-US" sz="2000" b="1" dirty="0">
                <a:solidFill>
                  <a:srgbClr val="C00000"/>
                </a:solidFill>
                <a:latin typeface="微软雅黑" panose="020B0503020204020204" pitchFamily="34" charset="-122"/>
                <a:ea typeface="微软雅黑" panose="020B0503020204020204" pitchFamily="34" charset="-122"/>
              </a:rPr>
              <a:t>封装</a:t>
            </a:r>
            <a:r>
              <a:rPr lang="zh-CN" altLang="en-US" sz="2000" b="1" dirty="0">
                <a:latin typeface="微软雅黑" panose="020B0503020204020204" pitchFamily="34" charset="-122"/>
                <a:ea typeface="微软雅黑" panose="020B0503020204020204" pitchFamily="34" charset="-122"/>
              </a:rPr>
              <a:t>到串行链路的方法。</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smtClean="0">
                <a:latin typeface="微软雅黑" panose="020B0503020204020204" pitchFamily="34" charset="-122"/>
                <a:ea typeface="微软雅黑" panose="020B0503020204020204" pitchFamily="34" charset="-122"/>
              </a:rPr>
              <a:t>一个</a:t>
            </a:r>
            <a:r>
              <a:rPr lang="zh-CN" altLang="en-US" sz="2000" b="1" dirty="0" smtClean="0">
                <a:solidFill>
                  <a:srgbClr val="C00000"/>
                </a:solidFill>
                <a:latin typeface="微软雅黑" panose="020B0503020204020204" pitchFamily="34" charset="-122"/>
                <a:ea typeface="微软雅黑" panose="020B0503020204020204" pitchFamily="34" charset="-122"/>
              </a:rPr>
              <a:t>链路控制</a:t>
            </a:r>
            <a:r>
              <a:rPr lang="zh-CN" altLang="en-US" sz="2000" b="1" dirty="0">
                <a:solidFill>
                  <a:srgbClr val="C00000"/>
                </a:solidFill>
                <a:latin typeface="微软雅黑" panose="020B0503020204020204" pitchFamily="34" charset="-122"/>
                <a:ea typeface="微软雅黑" panose="020B0503020204020204" pitchFamily="34" charset="-122"/>
              </a:rPr>
              <a:t>协议 </a:t>
            </a:r>
            <a:r>
              <a:rPr lang="en-US" altLang="zh-CN" sz="2000" b="1" dirty="0">
                <a:solidFill>
                  <a:srgbClr val="C00000"/>
                </a:solidFill>
                <a:latin typeface="微软雅黑" panose="020B0503020204020204" pitchFamily="34" charset="-122"/>
                <a:ea typeface="微软雅黑" panose="020B0503020204020204" pitchFamily="34" charset="-122"/>
              </a:rPr>
              <a:t>LCP </a:t>
            </a:r>
            <a:r>
              <a:rPr lang="en-US" altLang="zh-CN" sz="2000" b="1" dirty="0">
                <a:latin typeface="微软雅黑" panose="020B0503020204020204" pitchFamily="34" charset="-122"/>
                <a:ea typeface="微软雅黑" panose="020B0503020204020204" pitchFamily="34" charset="-122"/>
              </a:rPr>
              <a:t>(Link Control Protocol)</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一套</a:t>
            </a:r>
            <a:r>
              <a:rPr lang="zh-CN" altLang="en-US" sz="2000" b="1" dirty="0">
                <a:solidFill>
                  <a:srgbClr val="C00000"/>
                </a:solidFill>
                <a:latin typeface="微软雅黑" panose="020B0503020204020204" pitchFamily="34" charset="-122"/>
                <a:ea typeface="微软雅黑" panose="020B0503020204020204" pitchFamily="34" charset="-122"/>
              </a:rPr>
              <a:t>网络控制协议 </a:t>
            </a:r>
            <a:r>
              <a:rPr lang="en-US" altLang="zh-CN" sz="2000" b="1" dirty="0">
                <a:solidFill>
                  <a:srgbClr val="C00000"/>
                </a:solidFill>
                <a:latin typeface="微软雅黑" panose="020B0503020204020204" pitchFamily="34" charset="-122"/>
                <a:ea typeface="微软雅黑" panose="020B0503020204020204" pitchFamily="34" charset="-122"/>
              </a:rPr>
              <a:t>NCP </a:t>
            </a:r>
            <a:r>
              <a:rPr lang="en-US" altLang="zh-CN" sz="2000" b="1" dirty="0">
                <a:latin typeface="微软雅黑" panose="020B0503020204020204" pitchFamily="34" charset="-122"/>
                <a:ea typeface="微软雅黑" panose="020B0503020204020204" pitchFamily="34" charset="-122"/>
              </a:rPr>
              <a:t>(Network Control Protocol)</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endParaRPr lang="zh-CN" altLang="en-US" sz="2000" b="1" dirty="0">
              <a:latin typeface="微软雅黑" panose="020B0503020204020204" pitchFamily="34" charset="-122"/>
              <a:ea typeface="微软雅黑" panose="020B0503020204020204" pitchFamily="34" charset="-122"/>
            </a:endParaRPr>
          </a:p>
        </p:txBody>
      </p:sp>
      <p:sp>
        <p:nvSpPr>
          <p:cNvPr id="40" name="AutoShape 5"/>
          <p:cNvSpPr>
            <a:spLocks noChangeArrowheads="1"/>
          </p:cNvSpPr>
          <p:nvPr/>
        </p:nvSpPr>
        <p:spPr bwMode="auto">
          <a:xfrm>
            <a:off x="502921" y="6236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3387903" y="590461"/>
            <a:ext cx="23583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en-US" altLang="zh-CN" sz="2000" b="1" dirty="0" smtClean="0">
                <a:solidFill>
                  <a:schemeClr val="bg1"/>
                </a:solidFill>
                <a:latin typeface="微软雅黑" panose="020B0503020204020204" pitchFamily="34" charset="-122"/>
                <a:ea typeface="微软雅黑" panose="020B0503020204020204" pitchFamily="34" charset="-122"/>
              </a:rPr>
              <a:t>PPP </a:t>
            </a:r>
            <a:r>
              <a:rPr lang="zh-CN" altLang="en-US" sz="2000" b="1" dirty="0" smtClean="0">
                <a:solidFill>
                  <a:schemeClr val="bg1"/>
                </a:solidFill>
                <a:latin typeface="微软雅黑" panose="020B0503020204020204" pitchFamily="34" charset="-122"/>
                <a:ea typeface="微软雅黑" panose="020B0503020204020204" pitchFamily="34" charset="-122"/>
              </a:rPr>
              <a:t>协议</a:t>
            </a:r>
            <a:r>
              <a:rPr lang="zh-CN" altLang="en-US" sz="2000" b="1" dirty="0">
                <a:solidFill>
                  <a:schemeClr val="bg1"/>
                </a:solidFill>
                <a:latin typeface="微软雅黑" panose="020B0503020204020204" pitchFamily="34" charset="-122"/>
                <a:ea typeface="微软雅黑" panose="020B0503020204020204" pitchFamily="34" charset="-122"/>
              </a:rPr>
              <a:t>的组成</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a:spLocks noChangeArrowheads="1"/>
          </p:cNvSpPr>
          <p:nvPr/>
        </p:nvSpPr>
        <p:spPr bwMode="auto">
          <a:xfrm>
            <a:off x="2629135" y="346420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3" name="Rectangle 10"/>
          <p:cNvSpPr>
            <a:spLocks noChangeArrowheads="1"/>
          </p:cNvSpPr>
          <p:nvPr/>
        </p:nvSpPr>
        <p:spPr bwMode="auto">
          <a:xfrm>
            <a:off x="2629135" y="286032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5" name="Rectangle 9"/>
          <p:cNvSpPr>
            <a:spLocks noChangeArrowheads="1"/>
          </p:cNvSpPr>
          <p:nvPr/>
        </p:nvSpPr>
        <p:spPr bwMode="auto">
          <a:xfrm>
            <a:off x="2629135" y="223549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6" name="Rectangle 9"/>
          <p:cNvSpPr>
            <a:spLocks noChangeArrowheads="1"/>
          </p:cNvSpPr>
          <p:nvPr/>
        </p:nvSpPr>
        <p:spPr bwMode="auto">
          <a:xfrm>
            <a:off x="2629135" y="102519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7" name="Rectangle 10"/>
          <p:cNvSpPr>
            <a:spLocks noChangeArrowheads="1"/>
          </p:cNvSpPr>
          <p:nvPr/>
        </p:nvSpPr>
        <p:spPr bwMode="auto">
          <a:xfrm>
            <a:off x="2629135" y="163161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0" name="Rectangle 27"/>
          <p:cNvSpPr>
            <a:spLocks noChangeArrowheads="1"/>
          </p:cNvSpPr>
          <p:nvPr/>
        </p:nvSpPr>
        <p:spPr bwMode="auto">
          <a:xfrm>
            <a:off x="639730" y="102519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11" name="Rectangle 29"/>
          <p:cNvSpPr>
            <a:spLocks noChangeArrowheads="1"/>
          </p:cNvSpPr>
          <p:nvPr/>
        </p:nvSpPr>
        <p:spPr bwMode="auto">
          <a:xfrm>
            <a:off x="648619" y="1120124"/>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3.3</a:t>
            </a:r>
            <a:endParaRPr lang="fr-FR" altLang="zh-CN" sz="2000" b="1" dirty="0" smtClean="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使用广播信道的数据链路层</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
        <p:nvSpPr>
          <p:cNvPr id="8" name="Line 16"/>
          <p:cNvSpPr>
            <a:spLocks noChangeShapeType="1"/>
          </p:cNvSpPr>
          <p:nvPr/>
        </p:nvSpPr>
        <p:spPr bwMode="auto">
          <a:xfrm>
            <a:off x="3637198" y="953754"/>
            <a:ext cx="0" cy="3057968"/>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Rectangle 8"/>
          <p:cNvSpPr>
            <a:spLocks noChangeArrowheads="1"/>
          </p:cNvSpPr>
          <p:nvPr/>
        </p:nvSpPr>
        <p:spPr bwMode="auto">
          <a:xfrm>
            <a:off x="2700573" y="771192"/>
            <a:ext cx="562139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局域网</a:t>
            </a:r>
            <a:r>
              <a:rPr lang="zh-CN" altLang="en-US" sz="2000" b="1" dirty="0">
                <a:solidFill>
                  <a:schemeClr val="bg1"/>
                </a:solidFill>
                <a:latin typeface="微软雅黑" panose="020B0503020204020204" pitchFamily="34" charset="-122"/>
                <a:ea typeface="微软雅黑" panose="020B0503020204020204" pitchFamily="34" charset="-122"/>
              </a:rPr>
              <a:t>的数据链路层</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3.3.2 </a:t>
            </a:r>
            <a:r>
              <a:rPr lang="en-US" altLang="zh-CN" sz="2000" b="1" dirty="0" smtClean="0">
                <a:solidFill>
                  <a:schemeClr val="bg1"/>
                </a:solidFill>
                <a:latin typeface="微软雅黑" panose="020B0503020204020204" pitchFamily="34" charset="-122"/>
                <a:ea typeface="微软雅黑" panose="020B0503020204020204" pitchFamily="34" charset="-122"/>
              </a:rPr>
              <a:t>                                     CSMA/CD </a:t>
            </a:r>
            <a:r>
              <a:rPr lang="zh-CN" altLang="en-US" sz="2000" b="1" dirty="0" smtClean="0">
                <a:solidFill>
                  <a:schemeClr val="bg1"/>
                </a:solidFill>
                <a:latin typeface="微软雅黑" panose="020B0503020204020204" pitchFamily="34" charset="-122"/>
                <a:ea typeface="微软雅黑" panose="020B0503020204020204" pitchFamily="34" charset="-122"/>
              </a:rPr>
              <a:t>协议</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3.3.3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使用</a:t>
            </a:r>
            <a:r>
              <a:rPr lang="zh-CN" altLang="en-US" sz="2000" b="1" dirty="0">
                <a:solidFill>
                  <a:schemeClr val="bg1"/>
                </a:solidFill>
                <a:latin typeface="微软雅黑" panose="020B0503020204020204" pitchFamily="34" charset="-122"/>
                <a:ea typeface="微软雅黑" panose="020B0503020204020204" pitchFamily="34" charset="-122"/>
              </a:rPr>
              <a:t>集线器的</a:t>
            </a:r>
            <a:r>
              <a:rPr lang="zh-CN" altLang="en-US" sz="2000" b="1" dirty="0" smtClean="0">
                <a:solidFill>
                  <a:schemeClr val="bg1"/>
                </a:solidFill>
                <a:latin typeface="微软雅黑" panose="020B0503020204020204" pitchFamily="34" charset="-122"/>
                <a:ea typeface="微软雅黑" panose="020B0503020204020204" pitchFamily="34" charset="-122"/>
              </a:rPr>
              <a:t>星形拓扑</a:t>
            </a:r>
            <a:r>
              <a:rPr lang="en-US" altLang="zh-CN" sz="2000" b="1" dirty="0" smtClean="0">
                <a:solidFill>
                  <a:schemeClr val="bg1"/>
                </a:solidFill>
                <a:latin typeface="微软雅黑" panose="020B0503020204020204" pitchFamily="34" charset="-122"/>
                <a:ea typeface="微软雅黑" panose="020B0503020204020204" pitchFamily="34" charset="-122"/>
              </a:rPr>
              <a:t>3.3.4                                 </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chemeClr val="bg1"/>
                </a:solidFill>
                <a:latin typeface="微软雅黑" panose="020B0503020204020204" pitchFamily="34" charset="-122"/>
                <a:ea typeface="微软雅黑" panose="020B0503020204020204" pitchFamily="34" charset="-122"/>
              </a:rPr>
              <a:t>的信道利用率</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3.3.5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层</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1" y="626921"/>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8" name="Rectangle 6"/>
          <p:cNvSpPr>
            <a:spLocks noChangeArrowheads="1"/>
          </p:cNvSpPr>
          <p:nvPr/>
        </p:nvSpPr>
        <p:spPr bwMode="auto">
          <a:xfrm>
            <a:off x="2577159" y="584650"/>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3.3.1  </a:t>
            </a:r>
            <a:r>
              <a:rPr lang="zh-CN" altLang="en-US" sz="2400" b="1" dirty="0">
                <a:solidFill>
                  <a:schemeClr val="bg1"/>
                </a:solidFill>
                <a:latin typeface="微软雅黑" panose="020B0503020204020204" pitchFamily="34" charset="-122"/>
                <a:ea typeface="微软雅黑" panose="020B0503020204020204" pitchFamily="34" charset="-122"/>
              </a:rPr>
              <a:t>局域网的数据链路层 </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 name="Rectangle 8"/>
          <p:cNvSpPr>
            <a:spLocks noChangeArrowheads="1"/>
          </p:cNvSpPr>
          <p:nvPr/>
        </p:nvSpPr>
        <p:spPr bwMode="auto">
          <a:xfrm>
            <a:off x="502921" y="985082"/>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局域网最主要的</a:t>
            </a:r>
            <a:r>
              <a:rPr lang="zh-CN" altLang="en-US" sz="2000" b="1" dirty="0">
                <a:solidFill>
                  <a:srgbClr val="0000FF"/>
                </a:solidFill>
                <a:latin typeface="微软雅黑" panose="020B0503020204020204" pitchFamily="34" charset="-122"/>
                <a:ea typeface="微软雅黑" panose="020B0503020204020204" pitchFamily="34" charset="-122"/>
              </a:rPr>
              <a:t>特点：</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网络为一个单位所拥有；</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地理范围和站点数目均有限。 </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局域网具有如下</a:t>
            </a:r>
            <a:r>
              <a:rPr lang="zh-CN" altLang="en-US" sz="2000" b="1" dirty="0">
                <a:solidFill>
                  <a:srgbClr val="0000FF"/>
                </a:solidFill>
                <a:latin typeface="微软雅黑" panose="020B0503020204020204" pitchFamily="34" charset="-122"/>
                <a:ea typeface="微软雅黑" panose="020B0503020204020204" pitchFamily="34" charset="-122"/>
              </a:rPr>
              <a:t>主要优点</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62547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具有广播功能，从一个站点可很方便地访问全网</a:t>
            </a:r>
            <a:r>
              <a:rPr lang="zh-CN" altLang="en-US" sz="2000" b="1" dirty="0" smtClean="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a:p>
            <a:pPr marL="62547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便于系统的扩展和逐渐地演变，各设备的位置可灵活调整和改变。</a:t>
            </a:r>
            <a:endParaRPr lang="zh-CN" altLang="en-US" sz="2000" b="1" dirty="0">
              <a:latin typeface="微软雅黑" panose="020B0503020204020204" pitchFamily="34" charset="-122"/>
              <a:ea typeface="微软雅黑" panose="020B0503020204020204" pitchFamily="34" charset="-122"/>
            </a:endParaRPr>
          </a:p>
          <a:p>
            <a:pPr marL="62547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提高了系统的可靠性、可用性</a:t>
            </a:r>
            <a:r>
              <a:rPr lang="zh-CN" altLang="en-US" sz="2000" b="1" dirty="0" smtClean="0">
                <a:latin typeface="微软雅黑" panose="020B0503020204020204" pitchFamily="34" charset="-122"/>
                <a:ea typeface="微软雅黑" panose="020B0503020204020204" pitchFamily="34" charset="-122"/>
              </a:rPr>
              <a:t>和生存性</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局域网拓扑结构</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98" name="组合 97"/>
          <p:cNvGrpSpPr/>
          <p:nvPr/>
        </p:nvGrpSpPr>
        <p:grpSpPr>
          <a:xfrm>
            <a:off x="4900365" y="1232616"/>
            <a:ext cx="3158196" cy="1499947"/>
            <a:chOff x="4247343" y="1113174"/>
            <a:chExt cx="3158196" cy="1499947"/>
          </a:xfrm>
        </p:grpSpPr>
        <p:grpSp>
          <p:nvGrpSpPr>
            <p:cNvPr id="67" name="组合 66"/>
            <p:cNvGrpSpPr/>
            <p:nvPr/>
          </p:nvGrpSpPr>
          <p:grpSpPr>
            <a:xfrm>
              <a:off x="4247343" y="1113174"/>
              <a:ext cx="3158196" cy="1499947"/>
              <a:chOff x="4567219" y="1111319"/>
              <a:chExt cx="5037203" cy="2392359"/>
            </a:xfrm>
          </p:grpSpPr>
          <p:sp>
            <p:nvSpPr>
              <p:cNvPr id="68" name="Line 5"/>
              <p:cNvSpPr>
                <a:spLocks noChangeShapeType="1"/>
              </p:cNvSpPr>
              <p:nvPr/>
            </p:nvSpPr>
            <p:spPr bwMode="auto">
              <a:xfrm>
                <a:off x="6567920" y="2052389"/>
                <a:ext cx="2849846"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0" name="Rectangle 7"/>
              <p:cNvSpPr>
                <a:spLocks noChangeArrowheads="1"/>
              </p:cNvSpPr>
              <p:nvPr/>
            </p:nvSpPr>
            <p:spPr bwMode="auto">
              <a:xfrm>
                <a:off x="6316498" y="1932668"/>
                <a:ext cx="269935" cy="244806"/>
              </a:xfrm>
              <a:prstGeom prst="rect">
                <a:avLst/>
              </a:prstGeom>
              <a:solidFill>
                <a:srgbClr val="FF00FF"/>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1" name="Line 8"/>
              <p:cNvSpPr>
                <a:spLocks noChangeShapeType="1"/>
              </p:cNvSpPr>
              <p:nvPr/>
            </p:nvSpPr>
            <p:spPr bwMode="auto">
              <a:xfrm flipV="1">
                <a:off x="7130253" y="1671610"/>
                <a:ext cx="0" cy="38494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2" name="Line 9"/>
              <p:cNvSpPr>
                <a:spLocks noChangeShapeType="1"/>
              </p:cNvSpPr>
              <p:nvPr/>
            </p:nvSpPr>
            <p:spPr bwMode="auto">
              <a:xfrm>
                <a:off x="7633575" y="206695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3" name="Line 10"/>
              <p:cNvSpPr>
                <a:spLocks noChangeShapeType="1"/>
              </p:cNvSpPr>
              <p:nvPr/>
            </p:nvSpPr>
            <p:spPr bwMode="auto">
              <a:xfrm flipV="1">
                <a:off x="8264174" y="1637277"/>
                <a:ext cx="0" cy="42967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4" name="Line 11"/>
              <p:cNvSpPr>
                <a:spLocks noChangeShapeType="1"/>
              </p:cNvSpPr>
              <p:nvPr/>
            </p:nvSpPr>
            <p:spPr bwMode="auto">
              <a:xfrm>
                <a:off x="8906344" y="206695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9" name="Text Box 16"/>
              <p:cNvSpPr txBox="1">
                <a:spLocks noChangeArrowheads="1"/>
              </p:cNvSpPr>
              <p:nvPr/>
            </p:nvSpPr>
            <p:spPr bwMode="auto">
              <a:xfrm>
                <a:off x="7581534" y="3012785"/>
                <a:ext cx="1153596"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anose="020B0503020204020204" pitchFamily="34" charset="-122"/>
                    <a:ea typeface="微软雅黑" panose="020B0503020204020204" pitchFamily="34" charset="-122"/>
                  </a:rPr>
                  <a:t>总线网</a:t>
                </a:r>
                <a:endParaRPr kumimoji="0" lang="zh-CN" altLang="en-US" sz="1400" b="1" dirty="0">
                  <a:latin typeface="微软雅黑" panose="020B0503020204020204" pitchFamily="34" charset="-122"/>
                  <a:ea typeface="微软雅黑" panose="020B0503020204020204" pitchFamily="34" charset="-122"/>
                </a:endParaRPr>
              </a:p>
            </p:txBody>
          </p:sp>
          <p:sp>
            <p:nvSpPr>
              <p:cNvPr id="80" name="Rectangle 28"/>
              <p:cNvSpPr>
                <a:spLocks noChangeArrowheads="1"/>
              </p:cNvSpPr>
              <p:nvPr/>
            </p:nvSpPr>
            <p:spPr bwMode="auto">
              <a:xfrm>
                <a:off x="4567219" y="1111319"/>
                <a:ext cx="1436884"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81" name="Line 29"/>
              <p:cNvSpPr>
                <a:spLocks noChangeShapeType="1"/>
              </p:cNvSpPr>
              <p:nvPr/>
            </p:nvSpPr>
            <p:spPr bwMode="auto">
              <a:xfrm flipH="1" flipV="1">
                <a:off x="5867367" y="1537922"/>
                <a:ext cx="410129" cy="402328"/>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82" name="Rectangle 7"/>
              <p:cNvSpPr>
                <a:spLocks noChangeArrowheads="1"/>
              </p:cNvSpPr>
              <p:nvPr/>
            </p:nvSpPr>
            <p:spPr bwMode="auto">
              <a:xfrm>
                <a:off x="9334487" y="1932668"/>
                <a:ext cx="269935" cy="244806"/>
              </a:xfrm>
              <a:prstGeom prst="rect">
                <a:avLst/>
              </a:prstGeom>
              <a:solidFill>
                <a:srgbClr val="FF00FF"/>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grpSp>
        <p:pic>
          <p:nvPicPr>
            <p:cNvPr id="8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4297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6305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66440" y="187910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68816" y="187910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组合 1"/>
          <p:cNvGrpSpPr/>
          <p:nvPr/>
        </p:nvGrpSpPr>
        <p:grpSpPr>
          <a:xfrm>
            <a:off x="3893955" y="2521266"/>
            <a:ext cx="1703274" cy="1702795"/>
            <a:chOff x="3921663" y="2645032"/>
            <a:chExt cx="1703274" cy="1702795"/>
          </a:xfrm>
        </p:grpSpPr>
        <p:grpSp>
          <p:nvGrpSpPr>
            <p:cNvPr id="34" name="Group 48"/>
            <p:cNvGrpSpPr/>
            <p:nvPr/>
          </p:nvGrpSpPr>
          <p:grpSpPr bwMode="auto">
            <a:xfrm>
              <a:off x="4254775" y="2872760"/>
              <a:ext cx="1031899" cy="1475067"/>
              <a:chOff x="3147" y="2357"/>
              <a:chExt cx="957" cy="1482"/>
            </a:xfrm>
          </p:grpSpPr>
          <p:sp>
            <p:nvSpPr>
              <p:cNvPr id="35" name="Line 31"/>
              <p:cNvSpPr>
                <a:spLocks noChangeShapeType="1"/>
              </p:cNvSpPr>
              <p:nvPr/>
            </p:nvSpPr>
            <p:spPr bwMode="auto">
              <a:xfrm flipH="1" flipV="1">
                <a:off x="3147" y="2357"/>
                <a:ext cx="174" cy="16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37" name="Line 33"/>
              <p:cNvSpPr>
                <a:spLocks noChangeShapeType="1"/>
              </p:cNvSpPr>
              <p:nvPr/>
            </p:nvSpPr>
            <p:spPr bwMode="auto">
              <a:xfrm flipH="1">
                <a:off x="3925" y="2358"/>
                <a:ext cx="179" cy="14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38" name="Line 34"/>
              <p:cNvSpPr>
                <a:spLocks noChangeShapeType="1"/>
              </p:cNvSpPr>
              <p:nvPr/>
            </p:nvSpPr>
            <p:spPr bwMode="auto">
              <a:xfrm flipH="1" flipV="1">
                <a:off x="3938" y="3078"/>
                <a:ext cx="155" cy="16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39" name="Line 35"/>
              <p:cNvSpPr>
                <a:spLocks noChangeShapeType="1"/>
              </p:cNvSpPr>
              <p:nvPr/>
            </p:nvSpPr>
            <p:spPr bwMode="auto">
              <a:xfrm flipH="1">
                <a:off x="3181" y="3106"/>
                <a:ext cx="146" cy="17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40" name="Oval 36"/>
              <p:cNvSpPr>
                <a:spLocks noChangeArrowheads="1"/>
              </p:cNvSpPr>
              <p:nvPr/>
            </p:nvSpPr>
            <p:spPr bwMode="auto">
              <a:xfrm rot="18840000">
                <a:off x="3164" y="2406"/>
                <a:ext cx="887" cy="827"/>
              </a:xfrm>
              <a:prstGeom prst="ellipse">
                <a:avLst/>
              </a:prstGeom>
              <a:solidFill>
                <a:srgbClr val="00FFFF"/>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41" name="Rectangle 37"/>
              <p:cNvSpPr>
                <a:spLocks noChangeArrowheads="1"/>
              </p:cNvSpPr>
              <p:nvPr/>
            </p:nvSpPr>
            <p:spPr bwMode="auto">
              <a:xfrm rot="18840000">
                <a:off x="3286" y="2479"/>
                <a:ext cx="89" cy="84"/>
              </a:xfrm>
              <a:prstGeom prst="rect">
                <a:avLst/>
              </a:prstGeom>
              <a:solidFill>
                <a:srgbClr val="FF00FF"/>
              </a:solidFill>
              <a:ln w="28575">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2" name="Rectangle 38"/>
              <p:cNvSpPr>
                <a:spLocks noChangeArrowheads="1"/>
              </p:cNvSpPr>
              <p:nvPr/>
            </p:nvSpPr>
            <p:spPr bwMode="auto">
              <a:xfrm rot="18840000">
                <a:off x="3865" y="3039"/>
                <a:ext cx="117" cy="91"/>
              </a:xfrm>
              <a:prstGeom prst="rect">
                <a:avLst/>
              </a:prstGeom>
              <a:solidFill>
                <a:srgbClr val="FF00FF"/>
              </a:solidFill>
              <a:ln w="25400">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3" name="Rectangle 39"/>
              <p:cNvSpPr>
                <a:spLocks noChangeArrowheads="1"/>
              </p:cNvSpPr>
              <p:nvPr/>
            </p:nvSpPr>
            <p:spPr bwMode="auto">
              <a:xfrm rot="18840000">
                <a:off x="3873" y="2466"/>
                <a:ext cx="91" cy="98"/>
              </a:xfrm>
              <a:prstGeom prst="rect">
                <a:avLst/>
              </a:prstGeom>
              <a:solidFill>
                <a:srgbClr val="FF00FF"/>
              </a:solidFill>
              <a:ln w="28575">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5" name="Rectangle 41"/>
              <p:cNvSpPr>
                <a:spLocks noChangeArrowheads="1"/>
              </p:cNvSpPr>
              <p:nvPr/>
            </p:nvSpPr>
            <p:spPr bwMode="auto">
              <a:xfrm rot="18840000">
                <a:off x="3277" y="3066"/>
                <a:ext cx="102" cy="101"/>
              </a:xfrm>
              <a:prstGeom prst="rect">
                <a:avLst/>
              </a:prstGeom>
              <a:solidFill>
                <a:srgbClr val="FF00FF"/>
              </a:solidFill>
              <a:ln w="25400">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6" name="Arc 42"/>
              <p:cNvSpPr/>
              <p:nvPr/>
            </p:nvSpPr>
            <p:spPr bwMode="auto">
              <a:xfrm flipV="1">
                <a:off x="3497" y="2692"/>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0000CC"/>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1" name="Text Box 47"/>
              <p:cNvSpPr txBox="1">
                <a:spLocks noChangeArrowheads="1"/>
              </p:cNvSpPr>
              <p:nvPr/>
            </p:nvSpPr>
            <p:spPr bwMode="auto">
              <a:xfrm>
                <a:off x="3305" y="3530"/>
                <a:ext cx="67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anose="020B0503020204020204" pitchFamily="34" charset="-122"/>
                    <a:ea typeface="微软雅黑" panose="020B0503020204020204" pitchFamily="34" charset="-122"/>
                  </a:rPr>
                  <a:t>环形网</a:t>
                </a:r>
                <a:endParaRPr kumimoji="0" lang="zh-CN" altLang="en-US" sz="1400" b="1" dirty="0">
                  <a:latin typeface="微软雅黑" panose="020B0503020204020204" pitchFamily="34" charset="-122"/>
                  <a:ea typeface="微软雅黑" panose="020B0503020204020204" pitchFamily="34" charset="-122"/>
                </a:endParaRPr>
              </a:p>
            </p:txBody>
          </p:sp>
        </p:grpSp>
        <p:pic>
          <p:nvPicPr>
            <p:cNvPr id="9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17807"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21663"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17807" y="36634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21663" y="366343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组合 96"/>
          <p:cNvGrpSpPr/>
          <p:nvPr/>
        </p:nvGrpSpPr>
        <p:grpSpPr>
          <a:xfrm>
            <a:off x="1112796" y="1228016"/>
            <a:ext cx="2441654" cy="1754795"/>
            <a:chOff x="1736207" y="1159022"/>
            <a:chExt cx="2441654" cy="1754795"/>
          </a:xfrm>
        </p:grpSpPr>
        <p:grpSp>
          <p:nvGrpSpPr>
            <p:cNvPr id="52" name="组合 51"/>
            <p:cNvGrpSpPr/>
            <p:nvPr/>
          </p:nvGrpSpPr>
          <p:grpSpPr>
            <a:xfrm>
              <a:off x="2015876" y="1458000"/>
              <a:ext cx="2161985" cy="1455817"/>
              <a:chOff x="1582171" y="1733019"/>
              <a:chExt cx="3448285" cy="2321974"/>
            </a:xfrm>
          </p:grpSpPr>
          <p:sp>
            <p:nvSpPr>
              <p:cNvPr id="53" name="Line 18"/>
              <p:cNvSpPr>
                <a:spLocks noChangeShapeType="1"/>
              </p:cNvSpPr>
              <p:nvPr/>
            </p:nvSpPr>
            <p:spPr bwMode="auto">
              <a:xfrm flipH="1" flipV="1">
                <a:off x="1582171" y="1822681"/>
                <a:ext cx="811855" cy="5434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4" name="Line 19"/>
              <p:cNvSpPr>
                <a:spLocks noChangeShapeType="1"/>
              </p:cNvSpPr>
              <p:nvPr/>
            </p:nvSpPr>
            <p:spPr bwMode="auto">
              <a:xfrm flipV="1">
                <a:off x="2626936" y="1733019"/>
                <a:ext cx="0" cy="63309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5" name="Line 20"/>
              <p:cNvSpPr>
                <a:spLocks noChangeShapeType="1"/>
              </p:cNvSpPr>
              <p:nvPr/>
            </p:nvSpPr>
            <p:spPr bwMode="auto">
              <a:xfrm flipH="1">
                <a:off x="1697961" y="2637291"/>
                <a:ext cx="648153" cy="43409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6" name="Line 21"/>
              <p:cNvSpPr>
                <a:spLocks noChangeShapeType="1"/>
              </p:cNvSpPr>
              <p:nvPr/>
            </p:nvSpPr>
            <p:spPr bwMode="auto">
              <a:xfrm>
                <a:off x="2626936" y="2637291"/>
                <a:ext cx="1023470" cy="60139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7" name="Line 22"/>
              <p:cNvSpPr>
                <a:spLocks noChangeShapeType="1"/>
              </p:cNvSpPr>
              <p:nvPr/>
            </p:nvSpPr>
            <p:spPr bwMode="auto">
              <a:xfrm flipV="1">
                <a:off x="2742725" y="2004191"/>
                <a:ext cx="811855" cy="45268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8" name="Rectangle 23"/>
              <p:cNvSpPr>
                <a:spLocks noChangeArrowheads="1"/>
              </p:cNvSpPr>
              <p:nvPr/>
            </p:nvSpPr>
            <p:spPr bwMode="auto">
              <a:xfrm>
                <a:off x="2278237" y="2275364"/>
                <a:ext cx="560313" cy="437374"/>
              </a:xfrm>
              <a:prstGeom prst="rect">
                <a:avLst/>
              </a:prstGeom>
              <a:solidFill>
                <a:srgbClr val="00FFFF"/>
              </a:solidFill>
              <a:ln w="19050">
                <a:solidFill>
                  <a:schemeClr val="tx1"/>
                </a:solidFill>
                <a:miter lim="800000"/>
              </a:ln>
              <a:effec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64" name="Text Box 29"/>
              <p:cNvSpPr txBox="1">
                <a:spLocks noChangeArrowheads="1"/>
              </p:cNvSpPr>
              <p:nvPr/>
            </p:nvSpPr>
            <p:spPr bwMode="auto">
              <a:xfrm>
                <a:off x="1994129" y="3564100"/>
                <a:ext cx="1153597"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anose="020B0503020204020204" pitchFamily="34" charset="-122"/>
                    <a:ea typeface="微软雅黑" panose="020B0503020204020204" pitchFamily="34" charset="-122"/>
                  </a:rPr>
                  <a:t>星形网</a:t>
                </a:r>
                <a:endParaRPr kumimoji="0" lang="zh-CN" altLang="en-US" sz="1400" b="1" dirty="0">
                  <a:latin typeface="微软雅黑" panose="020B0503020204020204" pitchFamily="34" charset="-122"/>
                  <a:ea typeface="微软雅黑" panose="020B0503020204020204" pitchFamily="34" charset="-122"/>
                </a:endParaRPr>
              </a:p>
            </p:txBody>
          </p:sp>
          <p:sp>
            <p:nvSpPr>
              <p:cNvPr id="65" name="Rectangle 31"/>
              <p:cNvSpPr>
                <a:spLocks noChangeArrowheads="1"/>
              </p:cNvSpPr>
              <p:nvPr/>
            </p:nvSpPr>
            <p:spPr bwMode="auto">
              <a:xfrm>
                <a:off x="3879927" y="2435714"/>
                <a:ext cx="1150529"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集线器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66"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grpSp>
        <p:pic>
          <p:nvPicPr>
            <p:cNvPr id="8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36207"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36207"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65480" y="1159022"/>
              <a:ext cx="407130" cy="40713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320578" y="59148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共享信道带来的问题</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34452" y="1056546"/>
            <a:ext cx="8129014" cy="29575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21" name="矩形 20"/>
          <p:cNvSpPr/>
          <p:nvPr/>
        </p:nvSpPr>
        <p:spPr>
          <a:xfrm>
            <a:off x="1742238" y="2465959"/>
            <a:ext cx="5713441" cy="1323439"/>
          </a:xfrm>
          <a:prstGeom prst="rect">
            <a:avLst/>
          </a:prstGeom>
        </p:spPr>
        <p:txBody>
          <a:bodyPr wrap="square">
            <a:spAutoFit/>
          </a:bodyPr>
          <a:lstStyle/>
          <a:p>
            <a:pPr algn="ctr" eaLnBrk="0" hangingPunct="0">
              <a:lnSpc>
                <a:spcPts val="2400"/>
              </a:lnSpc>
              <a:buClr>
                <a:srgbClr val="0070C0"/>
              </a:buClr>
            </a:pPr>
            <a:r>
              <a:rPr lang="zh-CN" altLang="en-US" sz="1600" b="1" dirty="0" smtClean="0">
                <a:latin typeface="微软雅黑" panose="020B0503020204020204" pitchFamily="34" charset="-122"/>
                <a:ea typeface="微软雅黑" panose="020B0503020204020204" pitchFamily="34" charset="-122"/>
              </a:rPr>
              <a:t>共享的广播信道</a:t>
            </a:r>
            <a:endParaRPr lang="en-US" altLang="zh-CN" sz="1600" b="1" dirty="0">
              <a:latin typeface="微软雅黑" panose="020B0503020204020204" pitchFamily="34" charset="-122"/>
              <a:ea typeface="微软雅黑" panose="020B0503020204020204" pitchFamily="34" charset="-122"/>
            </a:endParaRPr>
          </a:p>
          <a:p>
            <a:pPr algn="ctr" eaLnBrk="0" hangingPunct="0">
              <a:lnSpc>
                <a:spcPts val="2400"/>
              </a:lnSpc>
              <a:buClr>
                <a:srgbClr val="0070C0"/>
              </a:buClr>
            </a:pPr>
            <a:endParaRPr lang="en-US" altLang="zh-CN" sz="1400" b="1" dirty="0" smtClean="0">
              <a:solidFill>
                <a:srgbClr val="0000FF"/>
              </a:solidFill>
              <a:latin typeface="微软雅黑" panose="020B0503020204020204" pitchFamily="34" charset="-122"/>
              <a:ea typeface="微软雅黑" panose="020B0503020204020204" pitchFamily="34" charset="-122"/>
            </a:endParaRPr>
          </a:p>
          <a:p>
            <a:pPr eaLnBrk="0" hangingPunct="0">
              <a:lnSpc>
                <a:spcPts val="2400"/>
              </a:lnSpc>
              <a:buClr>
                <a:srgbClr val="0070C0"/>
              </a:buClr>
            </a:pPr>
            <a:r>
              <a:rPr lang="zh-CN" altLang="en-US" b="1" dirty="0" smtClean="0">
                <a:solidFill>
                  <a:srgbClr val="C00000"/>
                </a:solidFill>
                <a:latin typeface="微软雅黑" panose="020B0503020204020204" pitchFamily="34" charset="-122"/>
                <a:ea typeface="微软雅黑" panose="020B0503020204020204" pitchFamily="34" charset="-122"/>
              </a:rPr>
              <a:t>问题：</a:t>
            </a:r>
            <a:r>
              <a:rPr lang="zh-CN" altLang="en-US" b="1" dirty="0">
                <a:latin typeface="微软雅黑" panose="020B0503020204020204" pitchFamily="34" charset="-122"/>
                <a:ea typeface="微软雅黑" panose="020B0503020204020204" pitchFamily="34" charset="-122"/>
              </a:rPr>
              <a:t>若多</a:t>
            </a:r>
            <a:r>
              <a:rPr lang="zh-CN" altLang="en-US" b="1" dirty="0" smtClean="0">
                <a:latin typeface="微软雅黑" panose="020B0503020204020204" pitchFamily="34" charset="-122"/>
                <a:ea typeface="微软雅黑" panose="020B0503020204020204" pitchFamily="34" charset="-122"/>
              </a:rPr>
              <a:t>个</a:t>
            </a:r>
            <a:r>
              <a:rPr lang="zh-CN" altLang="en-US" b="1" dirty="0">
                <a:latin typeface="微软雅黑" panose="020B0503020204020204" pitchFamily="34" charset="-122"/>
                <a:ea typeface="微软雅黑" panose="020B0503020204020204" pitchFamily="34" charset="-122"/>
              </a:rPr>
              <a:t>设备在共享的广播信道上</a:t>
            </a:r>
            <a:r>
              <a:rPr lang="zh-CN" altLang="en-US" b="1" dirty="0">
                <a:solidFill>
                  <a:srgbClr val="0000FF"/>
                </a:solidFill>
                <a:latin typeface="微软雅黑" panose="020B0503020204020204" pitchFamily="34" charset="-122"/>
                <a:ea typeface="微软雅黑" panose="020B0503020204020204" pitchFamily="34" charset="-122"/>
              </a:rPr>
              <a:t>同时发送</a:t>
            </a:r>
            <a:r>
              <a:rPr lang="zh-CN" altLang="en-US" b="1" dirty="0">
                <a:latin typeface="微软雅黑" panose="020B0503020204020204" pitchFamily="34" charset="-122"/>
                <a:ea typeface="微软雅黑" panose="020B0503020204020204" pitchFamily="34" charset="-122"/>
              </a:rPr>
              <a:t>数据，则会造成彼此干扰，导致发送失败</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171413" y="1214327"/>
            <a:ext cx="2811270" cy="1114568"/>
            <a:chOff x="4981610" y="1448932"/>
            <a:chExt cx="2811270" cy="1114568"/>
          </a:xfrm>
          <a:solidFill>
            <a:srgbClr val="CC00CC"/>
          </a:solidFill>
        </p:grpSpPr>
        <p:sp>
          <p:nvSpPr>
            <p:cNvPr id="44" name="Line 7"/>
            <p:cNvSpPr>
              <a:spLocks noChangeShapeType="1"/>
            </p:cNvSpPr>
            <p:nvPr/>
          </p:nvSpPr>
          <p:spPr bwMode="auto">
            <a:xfrm>
              <a:off x="4981610" y="1977395"/>
              <a:ext cx="2811270" cy="0"/>
            </a:xfrm>
            <a:prstGeom prst="line">
              <a:avLst/>
            </a:prstGeom>
            <a:grpFill/>
            <a:ln w="57150">
              <a:solidFill>
                <a:srgbClr val="000000"/>
              </a:solidFill>
              <a:round/>
            </a:ln>
          </p:spPr>
          <p:txBody>
            <a:bodyPr/>
            <a:lstStyle/>
            <a:p>
              <a:endParaRPr lang="zh-CN" altLang="en-US"/>
            </a:p>
          </p:txBody>
        </p:sp>
        <p:sp>
          <p:nvSpPr>
            <p:cNvPr id="45" name="Line 12"/>
            <p:cNvSpPr>
              <a:spLocks noChangeShapeType="1"/>
            </p:cNvSpPr>
            <p:nvPr/>
          </p:nvSpPr>
          <p:spPr bwMode="auto">
            <a:xfrm>
              <a:off x="5862852" y="1680532"/>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13"/>
            <p:cNvSpPr>
              <a:spLocks noChangeShapeType="1"/>
            </p:cNvSpPr>
            <p:nvPr/>
          </p:nvSpPr>
          <p:spPr bwMode="auto">
            <a:xfrm>
              <a:off x="7005852" y="1680532"/>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14"/>
            <p:cNvSpPr>
              <a:spLocks noChangeShapeType="1"/>
            </p:cNvSpPr>
            <p:nvPr/>
          </p:nvSpPr>
          <p:spPr bwMode="auto">
            <a:xfrm>
              <a:off x="63973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15"/>
            <p:cNvSpPr>
              <a:spLocks noChangeShapeType="1"/>
            </p:cNvSpPr>
            <p:nvPr/>
          </p:nvSpPr>
          <p:spPr bwMode="auto">
            <a:xfrm>
              <a:off x="7311780" y="1994568"/>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16"/>
            <p:cNvSpPr>
              <a:spLocks noChangeShapeType="1"/>
            </p:cNvSpPr>
            <p:nvPr/>
          </p:nvSpPr>
          <p:spPr bwMode="auto">
            <a:xfrm>
              <a:off x="5510292" y="1994568"/>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椭圆 4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357496"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161654"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4908417" y="1555886"/>
            <a:ext cx="400271" cy="332403"/>
            <a:chOff x="6811108" y="1790491"/>
            <a:chExt cx="400271" cy="332403"/>
          </a:xfrm>
        </p:grpSpPr>
        <p:cxnSp>
          <p:nvCxnSpPr>
            <p:cNvPr id="56" name="直接箭头连接符 55"/>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3847551" y="1514579"/>
            <a:ext cx="967081" cy="545210"/>
            <a:chOff x="5750242" y="1749184"/>
            <a:chExt cx="967081" cy="545210"/>
          </a:xfrm>
        </p:grpSpPr>
        <p:cxnSp>
          <p:nvCxnSpPr>
            <p:cNvPr id="59" name="直接箭头连接符 58"/>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sp>
        <p:nvSpPr>
          <p:cNvPr id="63" name="爆炸形 1 62"/>
          <p:cNvSpPr/>
          <p:nvPr/>
        </p:nvSpPr>
        <p:spPr>
          <a:xfrm>
            <a:off x="4761352" y="1786204"/>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1500"/>
                                        <p:tgtEl>
                                          <p:spTgt spid="58"/>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right)">
                                      <p:cBhvr>
                                        <p:cTn id="10" dur="1500"/>
                                        <p:tgtEl>
                                          <p:spTgt spid="5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29962"/>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静态划分</a:t>
            </a:r>
            <a:r>
              <a:rPr lang="zh-CN" altLang="en-US" sz="2000" b="1" dirty="0" smtClean="0">
                <a:solidFill>
                  <a:srgbClr val="0000FF"/>
                </a:solidFill>
                <a:latin typeface="微软雅黑" panose="020B0503020204020204" pitchFamily="34" charset="-122"/>
                <a:ea typeface="微软雅黑" panose="020B0503020204020204" pitchFamily="34" charset="-122"/>
              </a:rPr>
              <a:t>信道：</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频分复用</a:t>
            </a:r>
            <a:endParaRPr lang="zh-CN" altLang="en-US" sz="2000" b="1" dirty="0">
              <a:latin typeface="微软雅黑" panose="020B0503020204020204" pitchFamily="34" charset="-122"/>
              <a:ea typeface="微软雅黑" panose="020B0503020204020204" pitchFamily="3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时分复用</a:t>
            </a:r>
            <a:endParaRPr lang="zh-CN" altLang="en-US" sz="2000" b="1" dirty="0">
              <a:latin typeface="微软雅黑" panose="020B0503020204020204" pitchFamily="34" charset="-122"/>
              <a:ea typeface="微软雅黑" panose="020B0503020204020204" pitchFamily="3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波分复用</a:t>
            </a:r>
            <a:endParaRPr lang="zh-CN" altLang="en-US" sz="2000" b="1" dirty="0">
              <a:latin typeface="微软雅黑" panose="020B0503020204020204" pitchFamily="34" charset="-122"/>
              <a:ea typeface="微软雅黑" panose="020B0503020204020204" pitchFamily="3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码分复用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动态媒体接入控制（多点接入</a:t>
            </a:r>
            <a:r>
              <a:rPr lang="zh-CN" altLang="en-US" sz="2000" b="1" dirty="0" smtClean="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720725"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随机接入：所有的用户可随机地发送信息。</a:t>
            </a:r>
            <a:endParaRPr lang="zh-CN" altLang="en-US" sz="2000" b="1" dirty="0">
              <a:latin typeface="微软雅黑" panose="020B0503020204020204" pitchFamily="34" charset="-122"/>
              <a:ea typeface="微软雅黑" panose="020B0503020204020204" pitchFamily="34" charset="-122"/>
            </a:endParaRPr>
          </a:p>
          <a:p>
            <a:pPr marL="720725"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受控接入：</a:t>
            </a:r>
            <a:r>
              <a:rPr lang="zh-CN" altLang="en-US" sz="2000" b="1" dirty="0" smtClean="0">
                <a:latin typeface="微软雅黑" panose="020B0503020204020204" pitchFamily="34" charset="-122"/>
                <a:ea typeface="微软雅黑" panose="020B0503020204020204" pitchFamily="34" charset="-122"/>
              </a:rPr>
              <a:t>用户必须</a:t>
            </a:r>
            <a:r>
              <a:rPr lang="zh-CN" altLang="en-US" sz="2000" b="1" dirty="0">
                <a:latin typeface="微软雅黑" panose="020B0503020204020204" pitchFamily="34" charset="-122"/>
                <a:ea typeface="微软雅黑" panose="020B0503020204020204" pitchFamily="34" charset="-122"/>
              </a:rPr>
              <a:t>服从一定的控制</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如轮询</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polling</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02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媒体共享技术</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2803899" y="593457"/>
            <a:ext cx="3518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anose="020B0503020204020204" pitchFamily="34" charset="-122"/>
              </a:rPr>
              <a:t>数据链路层协议数据单元：帧</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466344" y="1064541"/>
            <a:ext cx="8129015" cy="31841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2643121" y="4242340"/>
            <a:ext cx="3861998"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使用点对点信道的数据链路层</a:t>
            </a:r>
            <a:endParaRPr lang="zh-CN" altLang="en-US" b="1" dirty="0">
              <a:latin typeface="微软雅黑" panose="020B0503020204020204" pitchFamily="34" charset="-122"/>
              <a:ea typeface="微软雅黑" panose="020B0503020204020204" pitchFamily="34" charset="-122"/>
            </a:endParaRPr>
          </a:p>
        </p:txBody>
      </p:sp>
      <p:grpSp>
        <p:nvGrpSpPr>
          <p:cNvPr id="132" name="组合 131"/>
          <p:cNvGrpSpPr/>
          <p:nvPr/>
        </p:nvGrpSpPr>
        <p:grpSpPr>
          <a:xfrm>
            <a:off x="1728464" y="3185056"/>
            <a:ext cx="5303095" cy="925407"/>
            <a:chOff x="301636" y="4509120"/>
            <a:chExt cx="9433361" cy="1646150"/>
          </a:xfrm>
        </p:grpSpPr>
        <p:sp>
          <p:nvSpPr>
            <p:cNvPr id="133" name="Freeform 19"/>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34" name="Rectangle 20"/>
            <p:cNvSpPr>
              <a:spLocks noChangeArrowheads="1"/>
            </p:cNvSpPr>
            <p:nvPr/>
          </p:nvSpPr>
          <p:spPr bwMode="auto">
            <a:xfrm>
              <a:off x="7556020" y="4971879"/>
              <a:ext cx="2178977" cy="758825"/>
            </a:xfrm>
            <a:prstGeom prst="rect">
              <a:avLst/>
            </a:prstGeom>
            <a:solidFill>
              <a:srgbClr val="0070C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35" name="Rectangle 47"/>
            <p:cNvSpPr>
              <a:spLocks noChangeArrowheads="1"/>
            </p:cNvSpPr>
            <p:nvPr/>
          </p:nvSpPr>
          <p:spPr bwMode="auto">
            <a:xfrm>
              <a:off x="301636" y="4948067"/>
              <a:ext cx="1077864" cy="76191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latin typeface="微软雅黑" panose="020B0503020204020204" pitchFamily="34" charset="-122"/>
                  <a:ea typeface="微软雅黑" panose="020B0503020204020204" pitchFamily="34" charset="-122"/>
                </a:rPr>
                <a:t>数据</a:t>
              </a:r>
              <a:endParaRPr kumimoji="1" lang="zh-CN" altLang="en-US" sz="1100" b="1" dirty="0">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latin typeface="微软雅黑" panose="020B0503020204020204" pitchFamily="34" charset="-122"/>
                  <a:ea typeface="微软雅黑" panose="020B0503020204020204" pitchFamily="34" charset="-122"/>
                </a:rPr>
                <a:t>链路层</a:t>
              </a:r>
              <a:endParaRPr kumimoji="1" lang="zh-CN" altLang="en-US" sz="1100" b="1" dirty="0">
                <a:latin typeface="微软雅黑" panose="020B0503020204020204" pitchFamily="34" charset="-122"/>
                <a:ea typeface="微软雅黑" panose="020B0503020204020204" pitchFamily="34" charset="-122"/>
              </a:endParaRPr>
            </a:p>
          </p:txBody>
        </p:sp>
        <p:sp>
          <p:nvSpPr>
            <p:cNvPr id="136" name="Rectangle 48"/>
            <p:cNvSpPr>
              <a:spLocks noChangeArrowheads="1"/>
            </p:cNvSpPr>
            <p:nvPr/>
          </p:nvSpPr>
          <p:spPr bwMode="auto">
            <a:xfrm>
              <a:off x="1344132" y="4971879"/>
              <a:ext cx="2178977" cy="758825"/>
            </a:xfrm>
            <a:prstGeom prst="rect">
              <a:avLst/>
            </a:prstGeom>
            <a:solidFill>
              <a:srgbClr val="00800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37" name="Rectangle 49"/>
            <p:cNvSpPr>
              <a:spLocks noChangeArrowheads="1"/>
            </p:cNvSpPr>
            <p:nvPr/>
          </p:nvSpPr>
          <p:spPr bwMode="auto">
            <a:xfrm>
              <a:off x="1928665" y="4509120"/>
              <a:ext cx="116055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dirty="0">
                <a:latin typeface="微软雅黑" panose="020B0503020204020204" pitchFamily="34" charset="-122"/>
                <a:ea typeface="微软雅黑" panose="020B0503020204020204" pitchFamily="34" charset="-122"/>
              </a:endParaRPr>
            </a:p>
          </p:txBody>
        </p:sp>
        <p:sp>
          <p:nvSpPr>
            <p:cNvPr id="138" name="Rectangle 50"/>
            <p:cNvSpPr>
              <a:spLocks noChangeArrowheads="1"/>
            </p:cNvSpPr>
            <p:nvPr/>
          </p:nvSpPr>
          <p:spPr bwMode="auto">
            <a:xfrm>
              <a:off x="8121354" y="4509120"/>
              <a:ext cx="1143449"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dirty="0">
                <a:latin typeface="微软雅黑" panose="020B0503020204020204" pitchFamily="34" charset="-122"/>
                <a:ea typeface="微软雅黑" panose="020B0503020204020204" pitchFamily="34" charset="-122"/>
              </a:endParaRPr>
            </a:p>
          </p:txBody>
        </p:sp>
        <p:grpSp>
          <p:nvGrpSpPr>
            <p:cNvPr id="139" name="Group 51"/>
            <p:cNvGrpSpPr/>
            <p:nvPr/>
          </p:nvGrpSpPr>
          <p:grpSpPr bwMode="auto">
            <a:xfrm>
              <a:off x="2948698" y="5143335"/>
              <a:ext cx="1059392" cy="438150"/>
              <a:chOff x="1701" y="2652"/>
              <a:chExt cx="616" cy="276"/>
            </a:xfrm>
          </p:grpSpPr>
          <p:grpSp>
            <p:nvGrpSpPr>
              <p:cNvPr id="149" name="Group 52"/>
              <p:cNvGrpSpPr/>
              <p:nvPr/>
            </p:nvGrpSpPr>
            <p:grpSpPr bwMode="auto">
              <a:xfrm>
                <a:off x="1701" y="2694"/>
                <a:ext cx="616" cy="192"/>
                <a:chOff x="1701" y="2694"/>
                <a:chExt cx="616" cy="192"/>
              </a:xfrm>
            </p:grpSpPr>
            <p:sp>
              <p:nvSpPr>
                <p:cNvPr id="151" name="AutoShape 53"/>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2" name="Rectangle 54"/>
                <p:cNvSpPr>
                  <a:spLocks noChangeArrowheads="1"/>
                </p:cNvSpPr>
                <p:nvPr/>
              </p:nvSpPr>
              <p:spPr bwMode="auto">
                <a:xfrm>
                  <a:off x="1701" y="2694"/>
                  <a:ext cx="408" cy="192"/>
                </a:xfrm>
                <a:prstGeom prst="rect">
                  <a:avLst/>
                </a:prstGeom>
                <a:solidFill>
                  <a:schemeClr val="bg1"/>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grpSp>
          <p:sp>
            <p:nvSpPr>
              <p:cNvPr id="150" name="Text Box 55"/>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000" b="1" dirty="0">
                    <a:solidFill>
                      <a:srgbClr val="CC00CC"/>
                    </a:solidFill>
                    <a:latin typeface="微软雅黑" panose="020B0503020204020204" pitchFamily="34" charset="-122"/>
                    <a:ea typeface="微软雅黑" panose="020B0503020204020204" pitchFamily="34" charset="-122"/>
                  </a:rPr>
                  <a:t>帧</a:t>
                </a:r>
                <a:endParaRPr kumimoji="1" lang="zh-CN" altLang="en-US" sz="1000" b="1" dirty="0">
                  <a:solidFill>
                    <a:srgbClr val="CC00CC"/>
                  </a:solidFill>
                  <a:latin typeface="微软雅黑" panose="020B0503020204020204" pitchFamily="34" charset="-122"/>
                  <a:ea typeface="微软雅黑" panose="020B0503020204020204" pitchFamily="34" charset="-122"/>
                </a:endParaRPr>
              </a:p>
            </p:txBody>
          </p:sp>
        </p:grpSp>
        <p:sp>
          <p:nvSpPr>
            <p:cNvPr id="140" name="Rectangle 57"/>
            <p:cNvSpPr>
              <a:spLocks noChangeArrowheads="1"/>
            </p:cNvSpPr>
            <p:nvPr/>
          </p:nvSpPr>
          <p:spPr bwMode="auto">
            <a:xfrm>
              <a:off x="3578899" y="5667096"/>
              <a:ext cx="390439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(b</a:t>
              </a:r>
              <a:r>
                <a:rPr kumimoji="1" lang="en-US" altLang="zh-CN" sz="1200" b="1" dirty="0" smtClean="0">
                  <a:solidFill>
                    <a:srgbClr val="000099"/>
                  </a:solidFill>
                  <a:latin typeface="微软雅黑" panose="020B0503020204020204" pitchFamily="34" charset="-122"/>
                  <a:ea typeface="微软雅黑" panose="020B0503020204020204" pitchFamily="34" charset="-122"/>
                </a:rPr>
                <a:t>) </a:t>
              </a:r>
              <a:r>
                <a:rPr kumimoji="1" lang="zh-CN" altLang="en-US" sz="1200" b="1" dirty="0" smtClean="0">
                  <a:solidFill>
                    <a:srgbClr val="000099"/>
                  </a:solidFill>
                  <a:latin typeface="微软雅黑" panose="020B0503020204020204" pitchFamily="34" charset="-122"/>
                  <a:ea typeface="微软雅黑" panose="020B0503020204020204" pitchFamily="34" charset="-122"/>
                </a:rPr>
                <a:t>只考虑数据链路层</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141" name="Rectangle 58"/>
            <p:cNvSpPr>
              <a:spLocks noChangeArrowheads="1"/>
            </p:cNvSpPr>
            <p:nvPr/>
          </p:nvSpPr>
          <p:spPr bwMode="auto">
            <a:xfrm>
              <a:off x="3572983" y="4832497"/>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发送</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grpSp>
          <p:nvGrpSpPr>
            <p:cNvPr id="142" name="Group 59"/>
            <p:cNvGrpSpPr/>
            <p:nvPr/>
          </p:nvGrpSpPr>
          <p:grpSpPr bwMode="auto">
            <a:xfrm>
              <a:off x="7115753" y="5143335"/>
              <a:ext cx="1059392" cy="438150"/>
              <a:chOff x="1701" y="2652"/>
              <a:chExt cx="616" cy="276"/>
            </a:xfrm>
          </p:grpSpPr>
          <p:grpSp>
            <p:nvGrpSpPr>
              <p:cNvPr id="145" name="Group 60"/>
              <p:cNvGrpSpPr/>
              <p:nvPr/>
            </p:nvGrpSpPr>
            <p:grpSpPr bwMode="auto">
              <a:xfrm>
                <a:off x="1701" y="2694"/>
                <a:ext cx="616" cy="192"/>
                <a:chOff x="1701" y="2694"/>
                <a:chExt cx="616" cy="192"/>
              </a:xfrm>
            </p:grpSpPr>
            <p:sp>
              <p:nvSpPr>
                <p:cNvPr id="147" name="AutoShape 61"/>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48" name="Rectangle 62"/>
                <p:cNvSpPr>
                  <a:spLocks noChangeArrowheads="1"/>
                </p:cNvSpPr>
                <p:nvPr/>
              </p:nvSpPr>
              <p:spPr bwMode="auto">
                <a:xfrm>
                  <a:off x="1701" y="2694"/>
                  <a:ext cx="408" cy="192"/>
                </a:xfrm>
                <a:prstGeom prst="rect">
                  <a:avLst/>
                </a:prstGeom>
                <a:solidFill>
                  <a:schemeClr val="bg1"/>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grpSp>
          <p:sp>
            <p:nvSpPr>
              <p:cNvPr id="146" name="Text Box 63"/>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000" b="1" dirty="0">
                    <a:solidFill>
                      <a:srgbClr val="CC00CC"/>
                    </a:solidFill>
                    <a:latin typeface="微软雅黑" panose="020B0503020204020204" pitchFamily="34" charset="-122"/>
                    <a:ea typeface="微软雅黑" panose="020B0503020204020204" pitchFamily="34" charset="-122"/>
                  </a:rPr>
                  <a:t>帧</a:t>
                </a:r>
                <a:endParaRPr kumimoji="1" lang="zh-CN" altLang="en-US" sz="1000" b="1" dirty="0">
                  <a:solidFill>
                    <a:srgbClr val="CC00CC"/>
                  </a:solidFill>
                  <a:latin typeface="微软雅黑" panose="020B0503020204020204" pitchFamily="34" charset="-122"/>
                  <a:ea typeface="微软雅黑" panose="020B0503020204020204" pitchFamily="34" charset="-122"/>
                </a:endParaRPr>
              </a:p>
            </p:txBody>
          </p:sp>
        </p:grpSp>
        <p:sp>
          <p:nvSpPr>
            <p:cNvPr id="143" name="Rectangle 64"/>
            <p:cNvSpPr>
              <a:spLocks noChangeArrowheads="1"/>
            </p:cNvSpPr>
            <p:nvPr/>
          </p:nvSpPr>
          <p:spPr bwMode="auto">
            <a:xfrm>
              <a:off x="6756398" y="4797890"/>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接收</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44" name="Rectangle 65"/>
            <p:cNvSpPr>
              <a:spLocks noChangeArrowheads="1"/>
            </p:cNvSpPr>
            <p:nvPr/>
          </p:nvSpPr>
          <p:spPr bwMode="auto">
            <a:xfrm>
              <a:off x="5141008" y="5078099"/>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00000"/>
                  </a:solidFill>
                  <a:latin typeface="微软雅黑" panose="020B0503020204020204" pitchFamily="34" charset="-122"/>
                  <a:ea typeface="微软雅黑" panose="020B0503020204020204" pitchFamily="34" charset="-122"/>
                </a:rPr>
                <a:t>链路</a:t>
              </a:r>
              <a:endParaRPr kumimoji="1" lang="zh-CN" altLang="en-US" sz="1200" b="1" dirty="0">
                <a:solidFill>
                  <a:srgbClr val="C00000"/>
                </a:solidFill>
                <a:latin typeface="微软雅黑" panose="020B0503020204020204" pitchFamily="34" charset="-122"/>
                <a:ea typeface="微软雅黑" panose="020B0503020204020204" pitchFamily="34" charset="-122"/>
              </a:endParaRPr>
            </a:p>
          </p:txBody>
        </p:sp>
      </p:grpSp>
      <p:grpSp>
        <p:nvGrpSpPr>
          <p:cNvPr id="153" name="组合 152"/>
          <p:cNvGrpSpPr/>
          <p:nvPr/>
        </p:nvGrpSpPr>
        <p:grpSpPr>
          <a:xfrm>
            <a:off x="993305" y="1097960"/>
            <a:ext cx="6161831" cy="1943054"/>
            <a:chOff x="-601486" y="1052736"/>
            <a:chExt cx="10365718" cy="3268692"/>
          </a:xfrm>
        </p:grpSpPr>
        <p:sp>
          <p:nvSpPr>
            <p:cNvPr id="154" name="Rectangle 4"/>
            <p:cNvSpPr>
              <a:spLocks noChangeArrowheads="1"/>
            </p:cNvSpPr>
            <p:nvPr/>
          </p:nvSpPr>
          <p:spPr bwMode="auto">
            <a:xfrm>
              <a:off x="7411119" y="1498029"/>
              <a:ext cx="2353113" cy="1828800"/>
            </a:xfrm>
            <a:prstGeom prst="rect">
              <a:avLst/>
            </a:prstGeom>
            <a:solidFill>
              <a:srgbClr val="0070C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5" name="Rectangle 5"/>
            <p:cNvSpPr>
              <a:spLocks noChangeArrowheads="1"/>
            </p:cNvSpPr>
            <p:nvPr/>
          </p:nvSpPr>
          <p:spPr bwMode="auto">
            <a:xfrm>
              <a:off x="7426917" y="2107630"/>
              <a:ext cx="2325278" cy="6096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6" name="Line 6"/>
            <p:cNvSpPr>
              <a:spLocks noChangeShapeType="1"/>
            </p:cNvSpPr>
            <p:nvPr/>
          </p:nvSpPr>
          <p:spPr bwMode="auto">
            <a:xfrm>
              <a:off x="7426917" y="2107630"/>
              <a:ext cx="23338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7" name="Rectangle 7"/>
            <p:cNvSpPr>
              <a:spLocks noChangeArrowheads="1"/>
            </p:cNvSpPr>
            <p:nvPr/>
          </p:nvSpPr>
          <p:spPr bwMode="auto">
            <a:xfrm>
              <a:off x="7917176" y="2260030"/>
              <a:ext cx="1506538" cy="304800"/>
            </a:xfrm>
            <a:prstGeom prst="rect">
              <a:avLst/>
            </a:prstGeom>
            <a:solidFill>
              <a:srgbClr val="0000FF"/>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58" name="Line 8"/>
            <p:cNvSpPr>
              <a:spLocks noChangeShapeType="1"/>
            </p:cNvSpPr>
            <p:nvPr/>
          </p:nvSpPr>
          <p:spPr bwMode="auto">
            <a:xfrm>
              <a:off x="7426917" y="2717230"/>
              <a:ext cx="23338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9" name="Rectangle 9"/>
            <p:cNvSpPr>
              <a:spLocks noChangeArrowheads="1"/>
            </p:cNvSpPr>
            <p:nvPr/>
          </p:nvSpPr>
          <p:spPr bwMode="auto">
            <a:xfrm>
              <a:off x="8128120" y="1650431"/>
              <a:ext cx="1073150" cy="304799"/>
            </a:xfrm>
            <a:prstGeom prst="rect">
              <a:avLst/>
            </a:prstGeom>
            <a:solidFill>
              <a:schemeClr val="bg1"/>
            </a:solidFill>
            <a:ln w="12700">
              <a:solidFill>
                <a:schemeClr val="tx1"/>
              </a:solidFill>
              <a:miter lim="800000"/>
            </a:ln>
            <a:effectLst/>
          </p:spPr>
          <p:txBody>
            <a:bodyPr wrap="none" anchor="ctr"/>
            <a:lstStyle/>
            <a:p>
              <a:pPr algn="ctr" defTabSz="762000" eaLnBrk="0" hangingPunct="0"/>
              <a:r>
                <a:rPr kumimoji="1" lang="en-US" altLang="zh-CN" sz="900" b="1" dirty="0">
                  <a:latin typeface="微软雅黑" panose="020B0503020204020204" pitchFamily="34" charset="-122"/>
                  <a:ea typeface="微软雅黑" panose="020B0503020204020204" pitchFamily="34" charset="-122"/>
                </a:rPr>
                <a:t>IP </a:t>
              </a:r>
              <a:r>
                <a:rPr kumimoji="1" lang="zh-CN" altLang="en-US" sz="900" b="1" dirty="0">
                  <a:latin typeface="微软雅黑" panose="020B0503020204020204" pitchFamily="34" charset="-122"/>
                  <a:ea typeface="微软雅黑" panose="020B0503020204020204" pitchFamily="34" charset="-122"/>
                </a:rPr>
                <a:t>数据报</a:t>
              </a:r>
              <a:endParaRPr kumimoji="1" lang="zh-CN" altLang="en-US" sz="900" b="1" dirty="0">
                <a:latin typeface="微软雅黑" panose="020B0503020204020204" pitchFamily="34" charset="-122"/>
                <a:ea typeface="微软雅黑" panose="020B0503020204020204" pitchFamily="34" charset="-122"/>
              </a:endParaRPr>
            </a:p>
          </p:txBody>
        </p:sp>
        <p:sp>
          <p:nvSpPr>
            <p:cNvPr id="160"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61" name="Rectangle 11"/>
            <p:cNvSpPr>
              <a:spLocks noChangeArrowheads="1"/>
            </p:cNvSpPr>
            <p:nvPr/>
          </p:nvSpPr>
          <p:spPr bwMode="auto">
            <a:xfrm>
              <a:off x="7808778" y="2871419"/>
              <a:ext cx="1742034" cy="349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anose="020B0503020204020204" pitchFamily="34" charset="-122"/>
                  <a:ea typeface="微软雅黑" panose="020B0503020204020204" pitchFamily="34" charset="-122"/>
                </a:rPr>
                <a:t>1010…  …0110</a:t>
              </a:r>
              <a:endParaRPr kumimoji="1" lang="en-US" altLang="zh-CN" sz="900" b="1" dirty="0">
                <a:latin typeface="微软雅黑" panose="020B0503020204020204" pitchFamily="34" charset="-122"/>
                <a:ea typeface="微软雅黑" panose="020B0503020204020204" pitchFamily="34" charset="-122"/>
              </a:endParaRPr>
            </a:p>
          </p:txBody>
        </p:sp>
        <p:sp>
          <p:nvSpPr>
            <p:cNvPr id="162" name="AutoShape 12"/>
            <p:cNvSpPr>
              <a:spLocks noChangeArrowheads="1"/>
            </p:cNvSpPr>
            <p:nvPr/>
          </p:nvSpPr>
          <p:spPr bwMode="auto">
            <a:xfrm flipV="1">
              <a:off x="8529422" y="2612455"/>
              <a:ext cx="330200" cy="334962"/>
            </a:xfrm>
            <a:prstGeom prst="downArrow">
              <a:avLst>
                <a:gd name="adj1" fmla="val 50000"/>
                <a:gd name="adj2" fmla="val 43231"/>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3" name="Rectangle 13"/>
            <p:cNvSpPr>
              <a:spLocks noChangeArrowheads="1"/>
            </p:cNvSpPr>
            <p:nvPr/>
          </p:nvSpPr>
          <p:spPr bwMode="auto">
            <a:xfrm>
              <a:off x="8132149" y="2280465"/>
              <a:ext cx="1073150" cy="280987"/>
            </a:xfrm>
            <a:prstGeom prst="rect">
              <a:avLst/>
            </a:prstGeom>
            <a:solidFill>
              <a:srgbClr val="00B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4" name="AutoShape 14"/>
            <p:cNvSpPr>
              <a:spLocks noChangeArrowheads="1"/>
            </p:cNvSpPr>
            <p:nvPr/>
          </p:nvSpPr>
          <p:spPr bwMode="auto">
            <a:xfrm flipV="1">
              <a:off x="8128710" y="1901255"/>
              <a:ext cx="1073150" cy="369887"/>
            </a:xfrm>
            <a:prstGeom prst="downArrow">
              <a:avLst>
                <a:gd name="adj1" fmla="val 65389"/>
                <a:gd name="adj2" fmla="val 39394"/>
              </a:avLst>
            </a:prstGeom>
            <a:solidFill>
              <a:srgbClr val="FFFF00"/>
            </a:solidFill>
            <a:ln w="12700">
              <a:solidFill>
                <a:schemeClr val="tx1"/>
              </a:solidFill>
              <a:miter lim="800000"/>
            </a:ln>
            <a:effec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5" name="Text Box 15"/>
            <p:cNvSpPr txBox="1">
              <a:spLocks noChangeArrowheads="1"/>
            </p:cNvSpPr>
            <p:nvPr/>
          </p:nvSpPr>
          <p:spPr bwMode="auto">
            <a:xfrm>
              <a:off x="7387220" y="2170355"/>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200" b="1" dirty="0">
                  <a:solidFill>
                    <a:srgbClr val="CC00CC"/>
                  </a:solidFill>
                  <a:latin typeface="微软雅黑" panose="020B0503020204020204" pitchFamily="34" charset="-122"/>
                  <a:ea typeface="微软雅黑" panose="020B0503020204020204" pitchFamily="34" charset="-122"/>
                </a:rPr>
                <a:t>帧</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166" name="Rectangle 16"/>
            <p:cNvSpPr>
              <a:spLocks noChangeArrowheads="1"/>
            </p:cNvSpPr>
            <p:nvPr/>
          </p:nvSpPr>
          <p:spPr bwMode="auto">
            <a:xfrm>
              <a:off x="8309581" y="1905171"/>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anose="020B0503020204020204" pitchFamily="34" charset="-122"/>
                  <a:ea typeface="微软雅黑" panose="020B0503020204020204" pitchFamily="34" charset="-122"/>
                </a:rPr>
                <a:t>取出</a:t>
              </a:r>
              <a:endParaRPr kumimoji="1" lang="zh-CN" altLang="en-US" sz="900" b="1" dirty="0">
                <a:latin typeface="微软雅黑" panose="020B0503020204020204" pitchFamily="34" charset="-122"/>
                <a:ea typeface="微软雅黑" panose="020B0503020204020204" pitchFamily="34" charset="-122"/>
              </a:endParaRPr>
            </a:p>
          </p:txBody>
        </p:sp>
        <p:sp>
          <p:nvSpPr>
            <p:cNvPr id="167" name="Line 17"/>
            <p:cNvSpPr>
              <a:spLocks noChangeShapeType="1"/>
            </p:cNvSpPr>
            <p:nvPr/>
          </p:nvSpPr>
          <p:spPr bwMode="auto">
            <a:xfrm>
              <a:off x="8126990" y="2264792"/>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8" name="Line 18"/>
            <p:cNvSpPr>
              <a:spLocks noChangeShapeType="1"/>
            </p:cNvSpPr>
            <p:nvPr/>
          </p:nvSpPr>
          <p:spPr bwMode="auto">
            <a:xfrm>
              <a:off x="9200140" y="2266380"/>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9" name="Freeform 21"/>
            <p:cNvSpPr/>
            <p:nvPr/>
          </p:nvSpPr>
          <p:spPr bwMode="auto">
            <a:xfrm>
              <a:off x="2417281"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0" name="Rectangle 22"/>
            <p:cNvSpPr>
              <a:spLocks noChangeArrowheads="1"/>
            </p:cNvSpPr>
            <p:nvPr/>
          </p:nvSpPr>
          <p:spPr bwMode="auto">
            <a:xfrm>
              <a:off x="-601486" y="2169677"/>
              <a:ext cx="1674606" cy="435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100" b="1" dirty="0" smtClean="0">
                  <a:latin typeface="微软雅黑" panose="020B0503020204020204" pitchFamily="34" charset="-122"/>
                  <a:ea typeface="微软雅黑" panose="020B0503020204020204" pitchFamily="34" charset="-122"/>
                </a:rPr>
                <a:t>数据链路层</a:t>
              </a:r>
              <a:endParaRPr kumimoji="1" lang="zh-CN" altLang="en-US" sz="1100" b="1" dirty="0">
                <a:latin typeface="微软雅黑" panose="020B0503020204020204" pitchFamily="34" charset="-122"/>
                <a:ea typeface="微软雅黑" panose="020B0503020204020204" pitchFamily="34" charset="-122"/>
              </a:endParaRPr>
            </a:p>
          </p:txBody>
        </p:sp>
        <p:sp>
          <p:nvSpPr>
            <p:cNvPr id="171" name="Rectangle 23"/>
            <p:cNvSpPr>
              <a:spLocks noChangeArrowheads="1"/>
            </p:cNvSpPr>
            <p:nvPr/>
          </p:nvSpPr>
          <p:spPr bwMode="auto">
            <a:xfrm>
              <a:off x="53786" y="16345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anose="020B0503020204020204" pitchFamily="34" charset="-122"/>
                  <a:ea typeface="微软雅黑" panose="020B0503020204020204" pitchFamily="34" charset="-122"/>
                </a:rPr>
                <a:t>网络层</a:t>
              </a:r>
              <a:endParaRPr kumimoji="1" lang="zh-CN" altLang="en-US" sz="1100" b="1" dirty="0">
                <a:latin typeface="微软雅黑" panose="020B0503020204020204" pitchFamily="34" charset="-122"/>
                <a:ea typeface="微软雅黑" panose="020B0503020204020204" pitchFamily="34" charset="-122"/>
              </a:endParaRPr>
            </a:p>
          </p:txBody>
        </p:sp>
        <p:sp>
          <p:nvSpPr>
            <p:cNvPr id="172" name="Rectangle 24"/>
            <p:cNvSpPr>
              <a:spLocks noChangeArrowheads="1"/>
            </p:cNvSpPr>
            <p:nvPr/>
          </p:nvSpPr>
          <p:spPr bwMode="auto">
            <a:xfrm>
              <a:off x="5141432" y="3299135"/>
              <a:ext cx="8251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smtClean="0">
                  <a:solidFill>
                    <a:srgbClr val="C00000"/>
                  </a:solidFill>
                  <a:latin typeface="微软雅黑" panose="020B0503020204020204" pitchFamily="34" charset="-122"/>
                  <a:ea typeface="微软雅黑" panose="020B0503020204020204" pitchFamily="34" charset="-122"/>
                </a:rPr>
                <a:t>链路</a:t>
              </a:r>
              <a:endParaRPr kumimoji="1" lang="zh-CN" altLang="en-US" sz="1200" b="1" dirty="0">
                <a:solidFill>
                  <a:srgbClr val="C00000"/>
                </a:solidFill>
                <a:latin typeface="微软雅黑" panose="020B0503020204020204" pitchFamily="34" charset="-122"/>
                <a:ea typeface="微软雅黑" panose="020B0503020204020204" pitchFamily="34" charset="-122"/>
              </a:endParaRPr>
            </a:p>
          </p:txBody>
        </p:sp>
        <p:sp>
          <p:nvSpPr>
            <p:cNvPr id="173" name="Rectangle 25"/>
            <p:cNvSpPr>
              <a:spLocks noChangeArrowheads="1"/>
            </p:cNvSpPr>
            <p:nvPr/>
          </p:nvSpPr>
          <p:spPr bwMode="auto">
            <a:xfrm>
              <a:off x="1928666" y="1052736"/>
              <a:ext cx="10975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dirty="0">
                <a:latin typeface="微软雅黑" panose="020B0503020204020204" pitchFamily="34" charset="-122"/>
                <a:ea typeface="微软雅黑" panose="020B0503020204020204" pitchFamily="34" charset="-122"/>
              </a:endParaRPr>
            </a:p>
          </p:txBody>
        </p:sp>
        <p:sp>
          <p:nvSpPr>
            <p:cNvPr id="174" name="Rectangle 26"/>
            <p:cNvSpPr>
              <a:spLocks noChangeArrowheads="1"/>
            </p:cNvSpPr>
            <p:nvPr/>
          </p:nvSpPr>
          <p:spPr bwMode="auto">
            <a:xfrm>
              <a:off x="8121353" y="1052736"/>
              <a:ext cx="10813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dirty="0">
                <a:latin typeface="微软雅黑" panose="020B0503020204020204" pitchFamily="34" charset="-122"/>
                <a:ea typeface="微软雅黑" panose="020B0503020204020204" pitchFamily="34" charset="-122"/>
              </a:endParaRPr>
            </a:p>
          </p:txBody>
        </p:sp>
        <p:sp>
          <p:nvSpPr>
            <p:cNvPr id="175" name="Rectangle 27"/>
            <p:cNvSpPr>
              <a:spLocks noChangeArrowheads="1"/>
            </p:cNvSpPr>
            <p:nvPr/>
          </p:nvSpPr>
          <p:spPr bwMode="auto">
            <a:xfrm>
              <a:off x="53786" y="28537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anose="020B0503020204020204" pitchFamily="34" charset="-122"/>
                  <a:ea typeface="微软雅黑" panose="020B0503020204020204" pitchFamily="34" charset="-122"/>
                </a:rPr>
                <a:t>物理层</a:t>
              </a:r>
              <a:endParaRPr kumimoji="1" lang="zh-CN" altLang="en-US" sz="1100" b="1" dirty="0">
                <a:latin typeface="微软雅黑" panose="020B0503020204020204" pitchFamily="34" charset="-122"/>
                <a:ea typeface="微软雅黑" panose="020B0503020204020204" pitchFamily="34" charset="-122"/>
              </a:endParaRPr>
            </a:p>
          </p:txBody>
        </p:sp>
        <p:sp>
          <p:nvSpPr>
            <p:cNvPr id="176" name="Rectangle 28"/>
            <p:cNvSpPr>
              <a:spLocks noChangeArrowheads="1"/>
            </p:cNvSpPr>
            <p:nvPr/>
          </p:nvSpPr>
          <p:spPr bwMode="auto">
            <a:xfrm>
              <a:off x="2499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7" name="Rectangle 29"/>
            <p:cNvSpPr>
              <a:spLocks noChangeArrowheads="1"/>
            </p:cNvSpPr>
            <p:nvPr/>
          </p:nvSpPr>
          <p:spPr bwMode="auto">
            <a:xfrm>
              <a:off x="2664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8" name="Rectangle 30"/>
            <p:cNvSpPr>
              <a:spLocks noChangeArrowheads="1"/>
            </p:cNvSpPr>
            <p:nvPr/>
          </p:nvSpPr>
          <p:spPr bwMode="auto">
            <a:xfrm>
              <a:off x="4150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9" name="Rectangle 31"/>
            <p:cNvSpPr>
              <a:spLocks noChangeArrowheads="1"/>
            </p:cNvSpPr>
            <p:nvPr/>
          </p:nvSpPr>
          <p:spPr bwMode="auto">
            <a:xfrm>
              <a:off x="4315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0" name="Rectangle 32"/>
            <p:cNvSpPr>
              <a:spLocks noChangeArrowheads="1"/>
            </p:cNvSpPr>
            <p:nvPr/>
          </p:nvSpPr>
          <p:spPr bwMode="auto">
            <a:xfrm>
              <a:off x="62145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1" name="Rectangle 33"/>
            <p:cNvSpPr>
              <a:spLocks noChangeArrowheads="1"/>
            </p:cNvSpPr>
            <p:nvPr/>
          </p:nvSpPr>
          <p:spPr bwMode="auto">
            <a:xfrm>
              <a:off x="6379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2" name="Rectangle 34"/>
            <p:cNvSpPr>
              <a:spLocks noChangeArrowheads="1"/>
            </p:cNvSpPr>
            <p:nvPr/>
          </p:nvSpPr>
          <p:spPr bwMode="auto">
            <a:xfrm>
              <a:off x="8030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3" name="Rectangle 35"/>
            <p:cNvSpPr>
              <a:spLocks noChangeArrowheads="1"/>
            </p:cNvSpPr>
            <p:nvPr/>
          </p:nvSpPr>
          <p:spPr bwMode="auto">
            <a:xfrm>
              <a:off x="81957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4" name="Rectangle 36"/>
            <p:cNvSpPr>
              <a:spLocks noChangeArrowheads="1"/>
            </p:cNvSpPr>
            <p:nvPr/>
          </p:nvSpPr>
          <p:spPr bwMode="auto">
            <a:xfrm>
              <a:off x="83608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5" name="Rectangle 37"/>
            <p:cNvSpPr>
              <a:spLocks noChangeArrowheads="1"/>
            </p:cNvSpPr>
            <p:nvPr/>
          </p:nvSpPr>
          <p:spPr bwMode="auto">
            <a:xfrm>
              <a:off x="85259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6" name="Line 38"/>
            <p:cNvSpPr>
              <a:spLocks noChangeShapeType="1"/>
            </p:cNvSpPr>
            <p:nvPr/>
          </p:nvSpPr>
          <p:spPr bwMode="auto">
            <a:xfrm>
              <a:off x="4481032" y="3615755"/>
              <a:ext cx="3302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7" name="Line 39"/>
            <p:cNvSpPr>
              <a:spLocks noChangeShapeType="1"/>
            </p:cNvSpPr>
            <p:nvPr/>
          </p:nvSpPr>
          <p:spPr bwMode="auto">
            <a:xfrm rot="5400000">
              <a:off x="2388707" y="33490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8" name="Line 40"/>
            <p:cNvSpPr>
              <a:spLocks noChangeShapeType="1"/>
            </p:cNvSpPr>
            <p:nvPr/>
          </p:nvSpPr>
          <p:spPr bwMode="auto">
            <a:xfrm rot="16200000" flipV="1">
              <a:off x="8414857" y="33871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nvGrpSpPr>
            <p:cNvPr id="189" name="Group 41"/>
            <p:cNvGrpSpPr/>
            <p:nvPr/>
          </p:nvGrpSpPr>
          <p:grpSpPr bwMode="auto">
            <a:xfrm>
              <a:off x="2830032" y="3539555"/>
              <a:ext cx="1155700" cy="152400"/>
              <a:chOff x="1344" y="912"/>
              <a:chExt cx="672" cy="96"/>
            </a:xfrm>
            <a:solidFill>
              <a:srgbClr val="FFC000"/>
            </a:solidFill>
          </p:grpSpPr>
          <p:sp>
            <p:nvSpPr>
              <p:cNvPr id="209"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10" name="Freeform 43"/>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grpSp>
          <p:nvGrpSpPr>
            <p:cNvPr id="190" name="Group 44"/>
            <p:cNvGrpSpPr/>
            <p:nvPr/>
          </p:nvGrpSpPr>
          <p:grpSpPr bwMode="auto">
            <a:xfrm>
              <a:off x="6627332" y="3539555"/>
              <a:ext cx="1155700" cy="157162"/>
              <a:chOff x="4080" y="3676"/>
              <a:chExt cx="672" cy="99"/>
            </a:xfrm>
            <a:solidFill>
              <a:srgbClr val="FFC000"/>
            </a:solidFill>
          </p:grpSpPr>
          <p:sp>
            <p:nvSpPr>
              <p:cNvPr id="20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8" name="Freeform 46"/>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
          <p:nvSpPr>
            <p:cNvPr id="191" name="Rectangle 56"/>
            <p:cNvSpPr>
              <a:spLocks noChangeArrowheads="1"/>
            </p:cNvSpPr>
            <p:nvPr/>
          </p:nvSpPr>
          <p:spPr bwMode="auto">
            <a:xfrm>
              <a:off x="3743124" y="3833254"/>
              <a:ext cx="359501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(a</a:t>
              </a:r>
              <a:r>
                <a:rPr kumimoji="1" lang="en-US" altLang="zh-CN" sz="1200" b="1" dirty="0" smtClean="0">
                  <a:solidFill>
                    <a:srgbClr val="000099"/>
                  </a:solidFill>
                  <a:latin typeface="微软雅黑" panose="020B0503020204020204" pitchFamily="34" charset="-122"/>
                  <a:ea typeface="微软雅黑" panose="020B0503020204020204" pitchFamily="34" charset="-122"/>
                </a:rPr>
                <a:t>) </a:t>
              </a:r>
              <a:r>
                <a:rPr kumimoji="1" lang="zh-CN" altLang="en-US" sz="1200" b="1" dirty="0" smtClean="0">
                  <a:solidFill>
                    <a:srgbClr val="000099"/>
                  </a:solidFill>
                  <a:latin typeface="微软雅黑" panose="020B0503020204020204" pitchFamily="34" charset="-122"/>
                  <a:ea typeface="微软雅黑" panose="020B0503020204020204" pitchFamily="34" charset="-122"/>
                </a:rPr>
                <a:t>三层的简化模型</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192" name="Rectangle 67"/>
            <p:cNvSpPr>
              <a:spLocks noChangeArrowheads="1"/>
            </p:cNvSpPr>
            <p:nvPr/>
          </p:nvSpPr>
          <p:spPr bwMode="auto">
            <a:xfrm>
              <a:off x="1054950" y="1482156"/>
              <a:ext cx="2468160" cy="1828800"/>
            </a:xfrm>
            <a:prstGeom prst="rect">
              <a:avLst/>
            </a:prstGeom>
            <a:solidFill>
              <a:srgbClr val="00800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3" name="Rectangle 68"/>
            <p:cNvSpPr>
              <a:spLocks noChangeArrowheads="1"/>
            </p:cNvSpPr>
            <p:nvPr/>
          </p:nvSpPr>
          <p:spPr bwMode="auto">
            <a:xfrm>
              <a:off x="1054952" y="2091756"/>
              <a:ext cx="2456121" cy="609600"/>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4" name="Line 69"/>
            <p:cNvSpPr>
              <a:spLocks noChangeShapeType="1"/>
            </p:cNvSpPr>
            <p:nvPr/>
          </p:nvSpPr>
          <p:spPr bwMode="auto">
            <a:xfrm>
              <a:off x="1054950" y="2091756"/>
              <a:ext cx="246471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5" name="Rectangle 70"/>
            <p:cNvSpPr>
              <a:spLocks noChangeArrowheads="1"/>
            </p:cNvSpPr>
            <p:nvPr/>
          </p:nvSpPr>
          <p:spPr bwMode="auto">
            <a:xfrm>
              <a:off x="1676052" y="2244155"/>
              <a:ext cx="1506538" cy="304800"/>
            </a:xfrm>
            <a:prstGeom prst="rect">
              <a:avLst/>
            </a:prstGeom>
            <a:solidFill>
              <a:srgbClr val="0000FF"/>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96" name="Line 71"/>
            <p:cNvSpPr>
              <a:spLocks noChangeShapeType="1"/>
            </p:cNvSpPr>
            <p:nvPr/>
          </p:nvSpPr>
          <p:spPr bwMode="auto">
            <a:xfrm>
              <a:off x="1054950" y="2701356"/>
              <a:ext cx="246471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7" name="Rectangle 72"/>
            <p:cNvSpPr>
              <a:spLocks noChangeArrowheads="1"/>
            </p:cNvSpPr>
            <p:nvPr/>
          </p:nvSpPr>
          <p:spPr bwMode="auto">
            <a:xfrm>
              <a:off x="1897905" y="1634555"/>
              <a:ext cx="1073150" cy="304800"/>
            </a:xfrm>
            <a:prstGeom prst="rect">
              <a:avLst/>
            </a:prstGeom>
            <a:solidFill>
              <a:schemeClr val="bg1"/>
            </a:solidFill>
            <a:ln w="12700">
              <a:solidFill>
                <a:schemeClr val="tx1"/>
              </a:solidFill>
              <a:miter lim="800000"/>
            </a:ln>
            <a:effectLst/>
          </p:spPr>
          <p:txBody>
            <a:bodyPr wrap="none" anchor="ctr"/>
            <a:lstStyle/>
            <a:p>
              <a:pPr algn="ctr" defTabSz="762000" eaLnBrk="0" hangingPunct="0"/>
              <a:r>
                <a:rPr kumimoji="1" lang="en-US" altLang="zh-CN" sz="900" b="1" dirty="0">
                  <a:latin typeface="微软雅黑" panose="020B0503020204020204" pitchFamily="34" charset="-122"/>
                  <a:ea typeface="微软雅黑" panose="020B0503020204020204" pitchFamily="34" charset="-122"/>
                </a:rPr>
                <a:t>IP </a:t>
              </a:r>
              <a:r>
                <a:rPr kumimoji="1" lang="zh-CN" altLang="en-US" sz="900" b="1" dirty="0">
                  <a:latin typeface="微软雅黑" panose="020B0503020204020204" pitchFamily="34" charset="-122"/>
                  <a:ea typeface="微软雅黑" panose="020B0503020204020204" pitchFamily="34" charset="-122"/>
                </a:rPr>
                <a:t>数据报</a:t>
              </a:r>
              <a:endParaRPr kumimoji="1" lang="zh-CN" altLang="en-US" sz="900" b="1" dirty="0">
                <a:latin typeface="微软雅黑" panose="020B0503020204020204" pitchFamily="34" charset="-122"/>
                <a:ea typeface="微软雅黑" panose="020B0503020204020204" pitchFamily="34" charset="-122"/>
              </a:endParaRPr>
            </a:p>
          </p:txBody>
        </p:sp>
        <p:sp>
          <p:nvSpPr>
            <p:cNvPr id="198" name="Rectangle 73"/>
            <p:cNvSpPr>
              <a:spLocks noChangeArrowheads="1"/>
            </p:cNvSpPr>
            <p:nvPr/>
          </p:nvSpPr>
          <p:spPr bwMode="auto">
            <a:xfrm>
              <a:off x="1669173" y="2853755"/>
              <a:ext cx="1520296" cy="304800"/>
            </a:xfrm>
            <a:prstGeom prst="rect">
              <a:avLst/>
            </a:prstGeom>
            <a:solidFill>
              <a:srgbClr val="99FFCC"/>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99" name="Rectangle 74"/>
            <p:cNvSpPr>
              <a:spLocks noChangeArrowheads="1"/>
            </p:cNvSpPr>
            <p:nvPr/>
          </p:nvSpPr>
          <p:spPr bwMode="auto">
            <a:xfrm>
              <a:off x="1529915" y="2855547"/>
              <a:ext cx="1842062" cy="369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anose="020B0503020204020204" pitchFamily="34" charset="-122"/>
                  <a:ea typeface="微软雅黑" panose="020B0503020204020204" pitchFamily="34" charset="-122"/>
                </a:rPr>
                <a:t>1010…  …0110</a:t>
              </a:r>
              <a:endParaRPr kumimoji="1" lang="en-US" altLang="zh-CN" sz="900" b="1" dirty="0">
                <a:latin typeface="微软雅黑" panose="020B0503020204020204" pitchFamily="34" charset="-122"/>
                <a:ea typeface="微软雅黑" panose="020B0503020204020204" pitchFamily="34" charset="-122"/>
              </a:endParaRPr>
            </a:p>
          </p:txBody>
        </p:sp>
        <p:sp>
          <p:nvSpPr>
            <p:cNvPr id="200" name="AutoShape 75"/>
            <p:cNvSpPr>
              <a:spLocks noChangeArrowheads="1"/>
            </p:cNvSpPr>
            <p:nvPr/>
          </p:nvSpPr>
          <p:spPr bwMode="auto">
            <a:xfrm>
              <a:off x="2267661" y="2701355"/>
              <a:ext cx="330200" cy="334962"/>
            </a:xfrm>
            <a:prstGeom prst="downArrow">
              <a:avLst>
                <a:gd name="adj1" fmla="val 50000"/>
                <a:gd name="adj2" fmla="val 43231"/>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1" name="Rectangle 76"/>
            <p:cNvSpPr>
              <a:spLocks noChangeArrowheads="1"/>
            </p:cNvSpPr>
            <p:nvPr/>
          </p:nvSpPr>
          <p:spPr bwMode="auto">
            <a:xfrm>
              <a:off x="1891026" y="2269218"/>
              <a:ext cx="1073150" cy="280987"/>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2" name="AutoShape 77"/>
            <p:cNvSpPr>
              <a:spLocks noChangeArrowheads="1"/>
            </p:cNvSpPr>
            <p:nvPr/>
          </p:nvSpPr>
          <p:spPr bwMode="auto">
            <a:xfrm>
              <a:off x="1897905" y="1948881"/>
              <a:ext cx="1073150" cy="369887"/>
            </a:xfrm>
            <a:prstGeom prst="downArrow">
              <a:avLst>
                <a:gd name="adj1" fmla="val 65389"/>
                <a:gd name="adj2" fmla="val 39394"/>
              </a:avLst>
            </a:prstGeom>
            <a:solidFill>
              <a:srgbClr val="FFFF00"/>
            </a:solidFill>
            <a:ln w="12700">
              <a:solidFill>
                <a:schemeClr val="tx1"/>
              </a:solidFill>
              <a:miter lim="800000"/>
            </a:ln>
            <a:effec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3" name="Text Box 78"/>
            <p:cNvSpPr txBox="1">
              <a:spLocks noChangeArrowheads="1"/>
            </p:cNvSpPr>
            <p:nvPr/>
          </p:nvSpPr>
          <p:spPr bwMode="auto">
            <a:xfrm>
              <a:off x="1047911" y="2165391"/>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200" b="1" dirty="0">
                  <a:solidFill>
                    <a:srgbClr val="CC00CC"/>
                  </a:solidFill>
                  <a:latin typeface="微软雅黑" panose="020B0503020204020204" pitchFamily="34" charset="-122"/>
                  <a:ea typeface="微软雅黑" panose="020B0503020204020204" pitchFamily="34" charset="-122"/>
                </a:rPr>
                <a:t>帧</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204" name="Rectangle 79"/>
            <p:cNvSpPr>
              <a:spLocks noChangeArrowheads="1"/>
            </p:cNvSpPr>
            <p:nvPr/>
          </p:nvSpPr>
          <p:spPr bwMode="auto">
            <a:xfrm>
              <a:off x="2068457" y="1889294"/>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anose="020B0503020204020204" pitchFamily="34" charset="-122"/>
                  <a:ea typeface="微软雅黑" panose="020B0503020204020204" pitchFamily="34" charset="-122"/>
                </a:rPr>
                <a:t>装入</a:t>
              </a:r>
              <a:endParaRPr kumimoji="1" lang="zh-CN" altLang="en-US" sz="900" b="1" dirty="0">
                <a:latin typeface="微软雅黑" panose="020B0503020204020204" pitchFamily="34" charset="-122"/>
                <a:ea typeface="微软雅黑" panose="020B0503020204020204" pitchFamily="34" charset="-122"/>
              </a:endParaRPr>
            </a:p>
          </p:txBody>
        </p:sp>
        <p:sp>
          <p:nvSpPr>
            <p:cNvPr id="205" name="Line 80"/>
            <p:cNvSpPr>
              <a:spLocks noChangeShapeType="1"/>
            </p:cNvSpPr>
            <p:nvPr/>
          </p:nvSpPr>
          <p:spPr bwMode="auto">
            <a:xfrm>
              <a:off x="1885867" y="2248917"/>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6" name="Line 81"/>
            <p:cNvSpPr>
              <a:spLocks noChangeShapeType="1"/>
            </p:cNvSpPr>
            <p:nvPr/>
          </p:nvSpPr>
          <p:spPr bwMode="auto">
            <a:xfrm>
              <a:off x="2959017" y="2250505"/>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endCondLst>
                                    <p:cond evt="onNext" delay="0">
                                      <p:tgtEl>
                                        <p:sldTgt/>
                                      </p:tgtEl>
                                    </p:cond>
                                  </p:endCondLst>
                                  <p:childTnLst>
                                    <p:set>
                                      <p:cBhvr rctx="PPT">
                                        <p:cTn id="6" dur="indefinite"/>
                                        <p:tgtEl>
                                          <p:spTgt spid="153"/>
                                        </p:tgtEl>
                                        <p:attrNameLst>
                                          <p:attrName>style.opacity</p:attrName>
                                        </p:attrNameLst>
                                      </p:cBhvr>
                                      <p:to>
                                        <p:strVal val="0.25"/>
                                      </p:to>
                                    </p:set>
                                    <p:animEffect filter="image" prLst="opacity: 0.25">
                                      <p:cBhvr rctx="IE">
                                        <p:cTn id="7" dur="indefinite"/>
                                        <p:tgtEl>
                                          <p:spTgt spid="153"/>
                                        </p:tgtEl>
                                      </p:cBhvr>
                                    </p:animEffect>
                                  </p:childTnLst>
                                </p:cTn>
                              </p:par>
                            </p:childTnLst>
                          </p:cTn>
                        </p:par>
                        <p:par>
                          <p:cTn id="8" fill="hold">
                            <p:stCondLst>
                              <p:cond delay="0"/>
                            </p:stCondLst>
                            <p:childTnLst>
                              <p:par>
                                <p:cTn id="9" presetID="22" presetClass="entr" presetSubtype="1" fill="hold" nodeType="afterEffect">
                                  <p:stCondLst>
                                    <p:cond delay="0"/>
                                  </p:stCondLst>
                                  <p:childTnLst>
                                    <p:set>
                                      <p:cBhvr>
                                        <p:cTn id="10" dur="1" fill="hold">
                                          <p:stCondLst>
                                            <p:cond delay="0"/>
                                          </p:stCondLst>
                                        </p:cTn>
                                        <p:tgtEl>
                                          <p:spTgt spid="132"/>
                                        </p:tgtEl>
                                        <p:attrNameLst>
                                          <p:attrName>style.visibility</p:attrName>
                                        </p:attrNameLst>
                                      </p:cBhvr>
                                      <p:to>
                                        <p:strVal val="visible"/>
                                      </p:to>
                                    </p:set>
                                    <p:animEffect transition="in" filter="wipe(up)">
                                      <p:cBhvr>
                                        <p:cTn id="11" dur="1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DIX </a:t>
            </a:r>
            <a:r>
              <a:rPr lang="en-US" altLang="zh-CN" sz="2000" b="1" dirty="0">
                <a:latin typeface="微软雅黑" panose="020B0503020204020204" pitchFamily="34" charset="-122"/>
                <a:ea typeface="微软雅黑" panose="020B0503020204020204" pitchFamily="34" charset="-122"/>
              </a:rPr>
              <a:t>Ethernet </a:t>
            </a:r>
            <a:r>
              <a:rPr lang="en-US" altLang="zh-CN" sz="2000" b="1" dirty="0" smtClean="0">
                <a:latin typeface="微软雅黑" panose="020B0503020204020204" pitchFamily="34" charset="-122"/>
                <a:ea typeface="微软雅黑" panose="020B0503020204020204" pitchFamily="34" charset="-122"/>
              </a:rPr>
              <a:t>V2</a:t>
            </a:r>
            <a:r>
              <a:rPr lang="zh-CN" altLang="en-US" sz="2000" b="1" dirty="0" smtClean="0">
                <a:latin typeface="微软雅黑" panose="020B0503020204020204" pitchFamily="34" charset="-122"/>
                <a:ea typeface="微软雅黑" panose="020B0503020204020204" pitchFamily="34" charset="-122"/>
              </a:rPr>
              <a:t>：世界</a:t>
            </a:r>
            <a:r>
              <a:rPr lang="zh-CN" altLang="en-US" sz="2000" b="1" dirty="0">
                <a:latin typeface="微软雅黑" panose="020B0503020204020204" pitchFamily="34" charset="-122"/>
                <a:ea typeface="微软雅黑" panose="020B0503020204020204" pitchFamily="34" charset="-122"/>
              </a:rPr>
              <a:t>上第一个局域网产品（以太网）的规约。</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IEEE </a:t>
            </a:r>
            <a:r>
              <a:rPr lang="en-US" altLang="zh-CN" sz="2000" b="1" dirty="0" smtClean="0">
                <a:latin typeface="微软雅黑" panose="020B0503020204020204" pitchFamily="34" charset="-122"/>
                <a:ea typeface="微软雅黑" panose="020B0503020204020204" pitchFamily="34" charset="-122"/>
              </a:rPr>
              <a:t>802.3</a:t>
            </a:r>
            <a:r>
              <a:rPr lang="zh-CN" altLang="en-US" sz="2000" b="1" dirty="0" smtClean="0">
                <a:latin typeface="微软雅黑" panose="020B0503020204020204" pitchFamily="34" charset="-122"/>
                <a:ea typeface="微软雅黑" panose="020B0503020204020204" pitchFamily="34" charset="-122"/>
              </a:rPr>
              <a:t>：第一</a:t>
            </a:r>
            <a:r>
              <a:rPr lang="zh-CN" altLang="en-US" sz="2000" b="1" dirty="0">
                <a:latin typeface="微软雅黑" panose="020B0503020204020204" pitchFamily="34" charset="-122"/>
                <a:ea typeface="微软雅黑" panose="020B0503020204020204" pitchFamily="34" charset="-122"/>
              </a:rPr>
              <a:t>个 </a:t>
            </a: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的以太网标准</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17183" y="602744"/>
            <a:ext cx="26997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以太网的两个标准 </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886381" y="2097198"/>
            <a:ext cx="7361382"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这两种标准的硬件实现可以在同一个局域网上</a:t>
            </a:r>
            <a:r>
              <a:rPr lang="zh-CN" altLang="en-US" sz="2000" b="1" dirty="0">
                <a:solidFill>
                  <a:srgbClr val="0000FF"/>
                </a:solidFill>
                <a:latin typeface="微软雅黑" panose="020B0503020204020204" pitchFamily="34" charset="-122"/>
                <a:ea typeface="微软雅黑" panose="020B0503020204020204" pitchFamily="34" charset="-122"/>
              </a:rPr>
              <a:t>互操作</a:t>
            </a:r>
            <a:r>
              <a:rPr lang="zh-CN" altLang="en-US" sz="2000" b="1" dirty="0" smtClean="0">
                <a:solidFill>
                  <a:srgbClr val="0000FF"/>
                </a:solidFill>
                <a:latin typeface="微软雅黑" panose="020B0503020204020204" pitchFamily="34" charset="-122"/>
                <a:ea typeface="微软雅黑" panose="020B0503020204020204" pitchFamily="34" charset="-122"/>
              </a:rPr>
              <a:t>。</a:t>
            </a:r>
            <a:endParaRPr lang="en-US" altLang="zh-CN" sz="2000" b="1" dirty="0" smtClean="0">
              <a:solidFill>
                <a:srgbClr val="0000FF"/>
              </a:solidFill>
              <a:latin typeface="微软雅黑" panose="020B0503020204020204" pitchFamily="34" charset="-122"/>
              <a:ea typeface="微软雅黑" panose="020B0503020204020204" pitchFamily="34" charset="-122"/>
            </a:endParaRPr>
          </a:p>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a:t>
            </a:r>
            <a:r>
              <a:rPr lang="zh-CN" altLang="en-US" sz="2000" b="1" dirty="0" smtClean="0">
                <a:latin typeface="微软雅黑" panose="020B0503020204020204" pitchFamily="34" charset="-122"/>
                <a:ea typeface="微软雅黑" panose="020B0503020204020204" pitchFamily="34" charset="-122"/>
              </a:rPr>
              <a:t>两</a:t>
            </a:r>
            <a:r>
              <a:rPr lang="zh-CN" altLang="en-US" sz="2000" b="1" dirty="0">
                <a:latin typeface="微软雅黑" panose="020B0503020204020204" pitchFamily="34" charset="-122"/>
                <a:ea typeface="微软雅黑" panose="020B0503020204020204" pitchFamily="34" charset="-122"/>
              </a:rPr>
              <a:t>个</a:t>
            </a:r>
            <a:r>
              <a:rPr lang="zh-CN" altLang="en-US" sz="2000" b="1" dirty="0" smtClean="0">
                <a:latin typeface="微软雅黑" panose="020B0503020204020204" pitchFamily="34" charset="-122"/>
                <a:ea typeface="微软雅黑" panose="020B0503020204020204" pitchFamily="34" charset="-122"/>
              </a:rPr>
              <a:t>标准标准</a:t>
            </a:r>
            <a:r>
              <a:rPr lang="zh-CN" altLang="en-US" sz="2000" b="1" dirty="0">
                <a:latin typeface="微软雅黑" panose="020B0503020204020204" pitchFamily="34" charset="-122"/>
                <a:ea typeface="微软雅黑" panose="020B0503020204020204" pitchFamily="34" charset="-122"/>
              </a:rPr>
              <a:t>只有很小的差别，因此很多人也常把 </a:t>
            </a:r>
            <a:r>
              <a:rPr lang="en-US" altLang="zh-CN" sz="2000" b="1" dirty="0">
                <a:latin typeface="微软雅黑" panose="020B0503020204020204" pitchFamily="34" charset="-122"/>
                <a:ea typeface="微软雅黑" panose="020B0503020204020204" pitchFamily="34" charset="-122"/>
              </a:rPr>
              <a:t>802.3</a:t>
            </a:r>
            <a:r>
              <a:rPr lang="zh-CN" altLang="en-US" sz="2000" b="1" dirty="0">
                <a:latin typeface="微软雅黑" panose="020B0503020204020204" pitchFamily="34" charset="-122"/>
                <a:ea typeface="微软雅黑" panose="020B0503020204020204" pitchFamily="34" charset="-122"/>
              </a:rPr>
              <a:t>局域网简称为</a:t>
            </a:r>
            <a:r>
              <a:rPr lang="zh-CN" altLang="en-US" sz="2000" b="1" dirty="0" smtClean="0">
                <a:latin typeface="微软雅黑" panose="020B0503020204020204" pitchFamily="34" charset="-122"/>
                <a:ea typeface="微软雅黑" panose="020B0503020204020204" pitchFamily="34" charset="-122"/>
              </a:rPr>
              <a:t>“以太网”。</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02921" y="623157"/>
            <a:ext cx="8129015" cy="315464"/>
          </a:xfrm>
          <a:prstGeom prst="roundRect">
            <a:avLst>
              <a:gd name="adj" fmla="val 16667"/>
            </a:avLst>
          </a:prstGeom>
          <a:solidFill>
            <a:srgbClr val="99FFCC"/>
          </a:solidFill>
          <a:ln>
            <a:noFill/>
          </a:ln>
          <a:effectLst/>
        </p:spPr>
        <p:txBody>
          <a:bodyPr wrap="none" anchor="ctr"/>
          <a:lstStyle/>
          <a:p>
            <a:endParaRPr lang="zh-CN" altLang="en-US"/>
          </a:p>
        </p:txBody>
      </p:sp>
      <p:sp>
        <p:nvSpPr>
          <p:cNvPr id="16" name="Rectangle 6"/>
          <p:cNvSpPr>
            <a:spLocks noChangeArrowheads="1"/>
          </p:cNvSpPr>
          <p:nvPr/>
        </p:nvSpPr>
        <p:spPr bwMode="auto">
          <a:xfrm>
            <a:off x="2651324" y="584180"/>
            <a:ext cx="38314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anose="020B0503020204020204" pitchFamily="34" charset="-122"/>
                <a:ea typeface="微软雅黑" panose="020B0503020204020204" pitchFamily="34" charset="-122"/>
              </a:rPr>
              <a:t>局域网数据链路层分为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个</a:t>
            </a:r>
            <a:r>
              <a:rPr lang="zh-CN" altLang="en-US" sz="2000" b="1" dirty="0" smtClean="0">
                <a:latin typeface="微软雅黑" panose="020B0503020204020204" pitchFamily="34" charset="-122"/>
                <a:ea typeface="微软雅黑" panose="020B0503020204020204" pitchFamily="34" charset="-122"/>
              </a:rPr>
              <a:t>子层</a:t>
            </a:r>
            <a:endParaRPr lang="zh-CN" altLang="en-US" sz="2000" b="1" dirty="0">
              <a:latin typeface="微软雅黑" panose="020B0503020204020204" pitchFamily="34" charset="-122"/>
              <a:ea typeface="微软雅黑" panose="020B0503020204020204" pitchFamily="34" charset="-122"/>
            </a:endParaRPr>
          </a:p>
        </p:txBody>
      </p:sp>
      <p:sp>
        <p:nvSpPr>
          <p:cNvPr id="17" name="圆角矩形 16"/>
          <p:cNvSpPr/>
          <p:nvPr/>
        </p:nvSpPr>
        <p:spPr>
          <a:xfrm>
            <a:off x="502920" y="1038074"/>
            <a:ext cx="8129015" cy="238492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8" name="Freeform 25"/>
          <p:cNvSpPr/>
          <p:nvPr/>
        </p:nvSpPr>
        <p:spPr bwMode="auto">
          <a:xfrm>
            <a:off x="6058351"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9" name="Freeform 18"/>
          <p:cNvSpPr/>
          <p:nvPr/>
        </p:nvSpPr>
        <p:spPr bwMode="auto">
          <a:xfrm>
            <a:off x="2568686"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 name="Rectangle 47"/>
          <p:cNvSpPr>
            <a:spLocks noChangeArrowheads="1"/>
          </p:cNvSpPr>
          <p:nvPr/>
        </p:nvSpPr>
        <p:spPr bwMode="auto">
          <a:xfrm>
            <a:off x="6062115" y="1728099"/>
            <a:ext cx="1062835" cy="802699"/>
          </a:xfrm>
          <a:prstGeom prst="rect">
            <a:avLst/>
          </a:prstGeom>
          <a:solidFill>
            <a:srgbClr val="00FFFF"/>
          </a:solidFill>
          <a:ln>
            <a:noFill/>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1" name="Rectangle 46"/>
          <p:cNvSpPr>
            <a:spLocks noChangeArrowheads="1"/>
          </p:cNvSpPr>
          <p:nvPr/>
        </p:nvSpPr>
        <p:spPr bwMode="auto">
          <a:xfrm>
            <a:off x="2574960" y="1740840"/>
            <a:ext cx="1062835" cy="789958"/>
          </a:xfrm>
          <a:prstGeom prst="rect">
            <a:avLst/>
          </a:prstGeom>
          <a:solidFill>
            <a:srgbClr val="00FFFF"/>
          </a:solidFill>
          <a:ln>
            <a:noFill/>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4" name="Line 15"/>
          <p:cNvSpPr>
            <a:spLocks noChangeShapeType="1"/>
          </p:cNvSpPr>
          <p:nvPr/>
        </p:nvSpPr>
        <p:spPr bwMode="auto">
          <a:xfrm flipV="1">
            <a:off x="3649090" y="2704542"/>
            <a:ext cx="698936" cy="8108"/>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5" name="Line 16"/>
          <p:cNvSpPr>
            <a:spLocks noChangeShapeType="1"/>
          </p:cNvSpPr>
          <p:nvPr/>
        </p:nvSpPr>
        <p:spPr bwMode="auto">
          <a:xfrm flipH="1">
            <a:off x="5518777" y="2704542"/>
            <a:ext cx="543338" cy="2317"/>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4097061" y="1728098"/>
            <a:ext cx="1479437" cy="1209261"/>
            <a:chOff x="4097061" y="2396812"/>
            <a:chExt cx="1479437" cy="1209261"/>
          </a:xfrm>
        </p:grpSpPr>
        <p:grpSp>
          <p:nvGrpSpPr>
            <p:cNvPr id="22" name="Group 2"/>
            <p:cNvGrpSpPr/>
            <p:nvPr/>
          </p:nvGrpSpPr>
          <p:grpSpPr bwMode="auto">
            <a:xfrm>
              <a:off x="4097061" y="2396812"/>
              <a:ext cx="1479437" cy="1209261"/>
              <a:chOff x="109" y="1226"/>
              <a:chExt cx="2516" cy="1675"/>
            </a:xfrm>
            <a:solidFill>
              <a:srgbClr val="FFFF00"/>
            </a:solidFill>
          </p:grpSpPr>
          <p:grpSp>
            <p:nvGrpSpPr>
              <p:cNvPr id="23" name="Group 3"/>
              <p:cNvGrpSpPr/>
              <p:nvPr/>
            </p:nvGrpSpPr>
            <p:grpSpPr bwMode="auto">
              <a:xfrm>
                <a:off x="109" y="1226"/>
                <a:ext cx="2516" cy="1675"/>
                <a:chOff x="109" y="1226"/>
                <a:chExt cx="2516" cy="1675"/>
              </a:xfrm>
              <a:grpFill/>
            </p:grpSpPr>
            <p:grpSp>
              <p:nvGrpSpPr>
                <p:cNvPr id="25" name="Group 4"/>
                <p:cNvGrpSpPr/>
                <p:nvPr/>
              </p:nvGrpSpPr>
              <p:grpSpPr bwMode="auto">
                <a:xfrm>
                  <a:off x="109" y="1226"/>
                  <a:ext cx="2516" cy="1675"/>
                  <a:chOff x="109" y="1226"/>
                  <a:chExt cx="2516" cy="1675"/>
                </a:xfrm>
                <a:grpFill/>
              </p:grpSpPr>
              <p:sp>
                <p:nvSpPr>
                  <p:cNvPr id="27" name="Oval 5"/>
                  <p:cNvSpPr>
                    <a:spLocks noChangeArrowheads="1"/>
                  </p:cNvSpPr>
                  <p:nvPr/>
                </p:nvSpPr>
                <p:spPr bwMode="auto">
                  <a:xfrm>
                    <a:off x="1749" y="1896"/>
                    <a:ext cx="876" cy="829"/>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8" name="Oval 6"/>
                  <p:cNvSpPr>
                    <a:spLocks noChangeArrowheads="1"/>
                  </p:cNvSpPr>
                  <p:nvPr/>
                </p:nvSpPr>
                <p:spPr bwMode="auto">
                  <a:xfrm>
                    <a:off x="109" y="1632"/>
                    <a:ext cx="859" cy="831"/>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9" name="Oval 7"/>
                  <p:cNvSpPr>
                    <a:spLocks noChangeArrowheads="1"/>
                  </p:cNvSpPr>
                  <p:nvPr/>
                </p:nvSpPr>
                <p:spPr bwMode="auto">
                  <a:xfrm>
                    <a:off x="1612" y="1341"/>
                    <a:ext cx="874" cy="802"/>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0" name="Oval 8"/>
                  <p:cNvSpPr>
                    <a:spLocks noChangeArrowheads="1"/>
                  </p:cNvSpPr>
                  <p:nvPr/>
                </p:nvSpPr>
                <p:spPr bwMode="auto">
                  <a:xfrm>
                    <a:off x="1152" y="2055"/>
                    <a:ext cx="875" cy="846"/>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1" name="Oval 9"/>
                  <p:cNvSpPr>
                    <a:spLocks noChangeArrowheads="1"/>
                  </p:cNvSpPr>
                  <p:nvPr/>
                </p:nvSpPr>
                <p:spPr bwMode="auto">
                  <a:xfrm>
                    <a:off x="400" y="1982"/>
                    <a:ext cx="874" cy="802"/>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2" name="Oval 10"/>
                  <p:cNvSpPr>
                    <a:spLocks noChangeArrowheads="1"/>
                  </p:cNvSpPr>
                  <p:nvPr/>
                </p:nvSpPr>
                <p:spPr bwMode="auto">
                  <a:xfrm>
                    <a:off x="1075" y="1226"/>
                    <a:ext cx="859" cy="829"/>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3" name="Oval 11"/>
                  <p:cNvSpPr>
                    <a:spLocks noChangeArrowheads="1"/>
                  </p:cNvSpPr>
                  <p:nvPr/>
                </p:nvSpPr>
                <p:spPr bwMode="auto">
                  <a:xfrm>
                    <a:off x="523" y="1226"/>
                    <a:ext cx="859" cy="799"/>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26" name="Oval 12"/>
                <p:cNvSpPr>
                  <a:spLocks noChangeArrowheads="1"/>
                </p:cNvSpPr>
                <p:nvPr/>
              </p:nvSpPr>
              <p:spPr bwMode="auto">
                <a:xfrm>
                  <a:off x="339" y="1414"/>
                  <a:ext cx="2085" cy="1152"/>
                </a:xfrm>
                <a:prstGeom prst="ellipse">
                  <a:avLst/>
                </a:prstGeom>
                <a:solidFill>
                  <a:srgbClr val="00B0F0"/>
                </a:solidFill>
                <a:ln>
                  <a:noFill/>
                </a:ln>
                <a:extLst>
                  <a:ext uri="{91240B29-F687-4F45-9708-019B960494DF}">
                    <a14:hiddenLine xmlns:a14="http://schemas.microsoft.com/office/drawing/2010/main" w="9525">
                      <a:solidFill>
                        <a:srgbClr val="000000"/>
                      </a:solidFill>
                      <a:prstDash val="dash"/>
                      <a:round/>
                    </a14:hiddenLine>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24" name="Freeform 13"/>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00B0F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36" name="Rectangle 17"/>
            <p:cNvSpPr>
              <a:spLocks noChangeArrowheads="1"/>
            </p:cNvSpPr>
            <p:nvPr/>
          </p:nvSpPr>
          <p:spPr bwMode="auto">
            <a:xfrm>
              <a:off x="4388157" y="2848547"/>
              <a:ext cx="920125"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chemeClr val="bg1"/>
                  </a:solidFill>
                  <a:latin typeface="微软雅黑" panose="020B0503020204020204" pitchFamily="34" charset="-122"/>
                  <a:ea typeface="微软雅黑" panose="020B0503020204020204" pitchFamily="34" charset="-122"/>
                </a:rPr>
                <a:t>局 域 网</a:t>
              </a:r>
              <a:endParaRPr kumimoji="1"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37" name="Line 19"/>
          <p:cNvSpPr>
            <a:spLocks noChangeShapeType="1"/>
          </p:cNvSpPr>
          <p:nvPr/>
        </p:nvSpPr>
        <p:spPr bwMode="auto">
          <a:xfrm>
            <a:off x="2573705" y="2531955"/>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8" name="Line 20"/>
          <p:cNvSpPr>
            <a:spLocks noChangeShapeType="1"/>
          </p:cNvSpPr>
          <p:nvPr/>
        </p:nvSpPr>
        <p:spPr bwMode="auto">
          <a:xfrm>
            <a:off x="2573705" y="2134659"/>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9" name="Line 21"/>
          <p:cNvSpPr>
            <a:spLocks noChangeShapeType="1"/>
          </p:cNvSpPr>
          <p:nvPr/>
        </p:nvSpPr>
        <p:spPr bwMode="auto">
          <a:xfrm>
            <a:off x="2573705" y="1733889"/>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0" name="Rectangle 22"/>
          <p:cNvSpPr>
            <a:spLocks noChangeArrowheads="1"/>
          </p:cNvSpPr>
          <p:nvPr/>
        </p:nvSpPr>
        <p:spPr bwMode="auto">
          <a:xfrm>
            <a:off x="2800829" y="1305319"/>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anose="020B0503020204020204" pitchFamily="34" charset="-122"/>
                <a:ea typeface="微软雅黑" panose="020B0503020204020204" pitchFamily="34" charset="-122"/>
              </a:rPr>
              <a:t>网络层</a:t>
            </a:r>
            <a:endParaRPr kumimoji="1" lang="zh-CN" altLang="en-US" sz="1600" b="1" dirty="0">
              <a:latin typeface="微软雅黑" panose="020B0503020204020204" pitchFamily="34" charset="-122"/>
              <a:ea typeface="微软雅黑" panose="020B0503020204020204" pitchFamily="34" charset="-122"/>
            </a:endParaRPr>
          </a:p>
        </p:txBody>
      </p:sp>
      <p:sp>
        <p:nvSpPr>
          <p:cNvPr id="41" name="Rectangle 23"/>
          <p:cNvSpPr>
            <a:spLocks noChangeArrowheads="1"/>
          </p:cNvSpPr>
          <p:nvPr/>
        </p:nvSpPr>
        <p:spPr bwMode="auto">
          <a:xfrm>
            <a:off x="277824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pitchFamily="34" charset="-122"/>
                <a:ea typeface="微软雅黑" panose="020B0503020204020204" pitchFamily="34" charset="-122"/>
              </a:rPr>
              <a:t>物理层</a:t>
            </a:r>
            <a:endParaRPr kumimoji="1" lang="zh-CN" altLang="en-US" sz="1600" b="1">
              <a:latin typeface="微软雅黑" panose="020B0503020204020204" pitchFamily="34" charset="-122"/>
              <a:ea typeface="微软雅黑" panose="020B0503020204020204" pitchFamily="34" charset="-122"/>
            </a:endParaRPr>
          </a:p>
        </p:txBody>
      </p:sp>
      <p:sp>
        <p:nvSpPr>
          <p:cNvPr id="42" name="Rectangle 24"/>
          <p:cNvSpPr>
            <a:spLocks noChangeArrowheads="1"/>
          </p:cNvSpPr>
          <p:nvPr/>
        </p:nvSpPr>
        <p:spPr bwMode="auto">
          <a:xfrm>
            <a:off x="2761929" y="2963998"/>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anose="020B0503020204020204" pitchFamily="34" charset="-122"/>
                <a:ea typeface="微软雅黑" panose="020B0503020204020204" pitchFamily="34" charset="-122"/>
              </a:rPr>
              <a:t>站点 </a:t>
            </a:r>
            <a:r>
              <a:rPr kumimoji="1" lang="en-US" altLang="zh-CN" sz="1400" b="1" dirty="0">
                <a:solidFill>
                  <a:srgbClr val="000099"/>
                </a:solidFill>
                <a:latin typeface="微软雅黑" panose="020B0503020204020204" pitchFamily="34" charset="-122"/>
                <a:ea typeface="微软雅黑" panose="020B0503020204020204" pitchFamily="34" charset="-122"/>
              </a:rPr>
              <a:t>1</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43" name="Line 26"/>
          <p:cNvSpPr>
            <a:spLocks noChangeShapeType="1"/>
          </p:cNvSpPr>
          <p:nvPr/>
        </p:nvSpPr>
        <p:spPr bwMode="auto">
          <a:xfrm>
            <a:off x="6062115" y="2531955"/>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4" name="Line 27"/>
          <p:cNvSpPr>
            <a:spLocks noChangeShapeType="1"/>
          </p:cNvSpPr>
          <p:nvPr/>
        </p:nvSpPr>
        <p:spPr bwMode="auto">
          <a:xfrm>
            <a:off x="6062115" y="2134659"/>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5" name="Line 28"/>
          <p:cNvSpPr>
            <a:spLocks noChangeShapeType="1"/>
          </p:cNvSpPr>
          <p:nvPr/>
        </p:nvSpPr>
        <p:spPr bwMode="auto">
          <a:xfrm>
            <a:off x="6062115" y="1733889"/>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6" name="Rectangle 29"/>
          <p:cNvSpPr>
            <a:spLocks noChangeArrowheads="1"/>
          </p:cNvSpPr>
          <p:nvPr/>
        </p:nvSpPr>
        <p:spPr bwMode="auto">
          <a:xfrm>
            <a:off x="6256613" y="1318061"/>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pitchFamily="34" charset="-122"/>
                <a:ea typeface="微软雅黑" panose="020B0503020204020204" pitchFamily="34" charset="-122"/>
              </a:rPr>
              <a:t>网络层</a:t>
            </a:r>
            <a:endParaRPr kumimoji="1" lang="zh-CN" altLang="en-US" sz="1600" b="1">
              <a:latin typeface="微软雅黑" panose="020B0503020204020204" pitchFamily="34" charset="-122"/>
              <a:ea typeface="微软雅黑" panose="020B0503020204020204" pitchFamily="34" charset="-122"/>
            </a:endParaRPr>
          </a:p>
        </p:txBody>
      </p:sp>
      <p:sp>
        <p:nvSpPr>
          <p:cNvPr id="47" name="Rectangle 30"/>
          <p:cNvSpPr>
            <a:spLocks noChangeArrowheads="1"/>
          </p:cNvSpPr>
          <p:nvPr/>
        </p:nvSpPr>
        <p:spPr bwMode="auto">
          <a:xfrm>
            <a:off x="626665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pitchFamily="34" charset="-122"/>
                <a:ea typeface="微软雅黑" panose="020B0503020204020204" pitchFamily="34" charset="-122"/>
              </a:rPr>
              <a:t>物理层</a:t>
            </a:r>
            <a:endParaRPr kumimoji="1" lang="zh-CN" altLang="en-US" sz="1600" b="1">
              <a:latin typeface="微软雅黑" panose="020B0503020204020204" pitchFamily="34" charset="-122"/>
              <a:ea typeface="微软雅黑" panose="020B0503020204020204" pitchFamily="34" charset="-122"/>
            </a:endParaRPr>
          </a:p>
        </p:txBody>
      </p:sp>
      <p:grpSp>
        <p:nvGrpSpPr>
          <p:cNvPr id="48" name="Group 31"/>
          <p:cNvGrpSpPr/>
          <p:nvPr/>
        </p:nvGrpSpPr>
        <p:grpSpPr bwMode="auto">
          <a:xfrm>
            <a:off x="1136933" y="1784854"/>
            <a:ext cx="5754621" cy="369497"/>
            <a:chOff x="249" y="2118"/>
            <a:chExt cx="4586" cy="319"/>
          </a:xfrm>
        </p:grpSpPr>
        <p:sp>
          <p:nvSpPr>
            <p:cNvPr id="49" name="Rectangle 32"/>
            <p:cNvSpPr>
              <a:spLocks noChangeArrowheads="1"/>
            </p:cNvSpPr>
            <p:nvPr/>
          </p:nvSpPr>
          <p:spPr bwMode="auto">
            <a:xfrm>
              <a:off x="249" y="2147"/>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逻辑链路控制</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50" name="AutoShape 33"/>
            <p:cNvSpPr>
              <a:spLocks noChangeArrowheads="1"/>
            </p:cNvSpPr>
            <p:nvPr/>
          </p:nvSpPr>
          <p:spPr bwMode="auto">
            <a:xfrm>
              <a:off x="2264" y="2135"/>
              <a:ext cx="1896" cy="228"/>
            </a:xfrm>
            <a:prstGeom prst="leftRightArrow">
              <a:avLst>
                <a:gd name="adj1" fmla="val 41667"/>
                <a:gd name="adj2" fmla="val 87431"/>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1" name="Rectangle 34"/>
            <p:cNvSpPr>
              <a:spLocks noChangeArrowheads="1"/>
            </p:cNvSpPr>
            <p:nvPr/>
          </p:nvSpPr>
          <p:spPr bwMode="auto">
            <a:xfrm>
              <a:off x="1623"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LLC</a:t>
              </a:r>
              <a:endParaRPr kumimoji="1" lang="en-US" altLang="zh-CN" sz="1600" b="1">
                <a:latin typeface="微软雅黑" panose="020B0503020204020204" pitchFamily="34" charset="-122"/>
                <a:ea typeface="微软雅黑" panose="020B0503020204020204" pitchFamily="34" charset="-122"/>
              </a:endParaRPr>
            </a:p>
          </p:txBody>
        </p:sp>
        <p:sp>
          <p:nvSpPr>
            <p:cNvPr id="52" name="Rectangle 35"/>
            <p:cNvSpPr>
              <a:spLocks noChangeArrowheads="1"/>
            </p:cNvSpPr>
            <p:nvPr/>
          </p:nvSpPr>
          <p:spPr bwMode="auto">
            <a:xfrm>
              <a:off x="4405"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LLC</a:t>
              </a:r>
              <a:endParaRPr kumimoji="1" lang="en-US" altLang="zh-CN" sz="1600" b="1">
                <a:latin typeface="微软雅黑" panose="020B0503020204020204" pitchFamily="34" charset="-122"/>
                <a:ea typeface="微软雅黑" panose="020B0503020204020204" pitchFamily="34" charset="-122"/>
              </a:endParaRPr>
            </a:p>
          </p:txBody>
        </p:sp>
      </p:grpSp>
      <p:grpSp>
        <p:nvGrpSpPr>
          <p:cNvPr id="53" name="Group 36"/>
          <p:cNvGrpSpPr/>
          <p:nvPr/>
        </p:nvGrpSpPr>
        <p:grpSpPr bwMode="auto">
          <a:xfrm>
            <a:off x="1136933" y="2190260"/>
            <a:ext cx="5875084" cy="352123"/>
            <a:chOff x="249" y="2468"/>
            <a:chExt cx="4682" cy="304"/>
          </a:xfrm>
        </p:grpSpPr>
        <p:sp>
          <p:nvSpPr>
            <p:cNvPr id="54" name="Rectangle 37"/>
            <p:cNvSpPr>
              <a:spLocks noChangeArrowheads="1"/>
            </p:cNvSpPr>
            <p:nvPr/>
          </p:nvSpPr>
          <p:spPr bwMode="auto">
            <a:xfrm>
              <a:off x="249" y="2482"/>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媒体接入控制</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55" name="Line 38"/>
            <p:cNvSpPr>
              <a:spLocks noChangeShapeType="1"/>
            </p:cNvSpPr>
            <p:nvPr/>
          </p:nvSpPr>
          <p:spPr bwMode="auto">
            <a:xfrm flipV="1">
              <a:off x="2251" y="2581"/>
              <a:ext cx="383" cy="11"/>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6" name="Line 39"/>
            <p:cNvSpPr>
              <a:spLocks noChangeShapeType="1"/>
            </p:cNvSpPr>
            <p:nvPr/>
          </p:nvSpPr>
          <p:spPr bwMode="auto">
            <a:xfrm flipH="1">
              <a:off x="3739" y="2585"/>
              <a:ext cx="435"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7" name="Rectangle 40"/>
            <p:cNvSpPr>
              <a:spLocks noChangeArrowheads="1"/>
            </p:cNvSpPr>
            <p:nvPr/>
          </p:nvSpPr>
          <p:spPr bwMode="auto">
            <a:xfrm>
              <a:off x="160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MAC</a:t>
              </a:r>
              <a:endParaRPr kumimoji="1" lang="en-US" altLang="zh-CN" sz="1600" b="1">
                <a:latin typeface="微软雅黑" panose="020B0503020204020204" pitchFamily="34" charset="-122"/>
                <a:ea typeface="微软雅黑" panose="020B0503020204020204" pitchFamily="34" charset="-122"/>
              </a:endParaRPr>
            </a:p>
          </p:txBody>
        </p:sp>
        <p:sp>
          <p:nvSpPr>
            <p:cNvPr id="58" name="Rectangle 41"/>
            <p:cNvSpPr>
              <a:spLocks noChangeArrowheads="1"/>
            </p:cNvSpPr>
            <p:nvPr/>
          </p:nvSpPr>
          <p:spPr bwMode="auto">
            <a:xfrm>
              <a:off x="438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MAC</a:t>
              </a:r>
              <a:endParaRPr kumimoji="1" lang="en-US" altLang="zh-CN" sz="1600" b="1">
                <a:latin typeface="微软雅黑" panose="020B0503020204020204" pitchFamily="34" charset="-122"/>
                <a:ea typeface="微软雅黑" panose="020B0503020204020204" pitchFamily="34" charset="-122"/>
              </a:endParaRPr>
            </a:p>
          </p:txBody>
        </p:sp>
      </p:grpSp>
      <p:sp>
        <p:nvSpPr>
          <p:cNvPr id="59" name="AutoShape 42"/>
          <p:cNvSpPr/>
          <p:nvPr/>
        </p:nvSpPr>
        <p:spPr bwMode="auto">
          <a:xfrm>
            <a:off x="7136244" y="1740840"/>
            <a:ext cx="94112" cy="767950"/>
          </a:xfrm>
          <a:prstGeom prst="rightBrace">
            <a:avLst>
              <a:gd name="adj1" fmla="val 73666"/>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0" name="Rectangle 43"/>
          <p:cNvSpPr>
            <a:spLocks noChangeArrowheads="1"/>
          </p:cNvSpPr>
          <p:nvPr/>
        </p:nvSpPr>
        <p:spPr bwMode="auto">
          <a:xfrm>
            <a:off x="7136236" y="1901842"/>
            <a:ext cx="803106" cy="58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600" b="1">
                <a:solidFill>
                  <a:srgbClr val="0000FF"/>
                </a:solidFill>
                <a:latin typeface="微软雅黑" panose="020B0503020204020204" pitchFamily="34" charset="-122"/>
                <a:ea typeface="微软雅黑" panose="020B0503020204020204" pitchFamily="34" charset="-122"/>
              </a:rPr>
              <a:t>数据</a:t>
            </a:r>
            <a:endParaRPr kumimoji="1" lang="zh-CN" altLang="en-US" sz="1600" b="1">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600" b="1">
                <a:solidFill>
                  <a:srgbClr val="0000FF"/>
                </a:solidFill>
                <a:latin typeface="微软雅黑" panose="020B0503020204020204" pitchFamily="34" charset="-122"/>
                <a:ea typeface="微软雅黑" panose="020B0503020204020204" pitchFamily="34" charset="-122"/>
              </a:rPr>
              <a:t>链路层</a:t>
            </a:r>
            <a:endParaRPr kumimoji="1" lang="zh-CN" altLang="en-US" sz="1600" b="1">
              <a:solidFill>
                <a:srgbClr val="0000FF"/>
              </a:solidFill>
              <a:latin typeface="微软雅黑" panose="020B0503020204020204" pitchFamily="34" charset="-122"/>
              <a:ea typeface="微软雅黑" panose="020B0503020204020204" pitchFamily="34" charset="-122"/>
            </a:endParaRPr>
          </a:p>
        </p:txBody>
      </p:sp>
      <p:sp>
        <p:nvSpPr>
          <p:cNvPr id="61" name="Rectangle 44"/>
          <p:cNvSpPr>
            <a:spLocks noChangeArrowheads="1"/>
          </p:cNvSpPr>
          <p:nvPr/>
        </p:nvSpPr>
        <p:spPr bwMode="auto">
          <a:xfrm>
            <a:off x="6302320" y="2964000"/>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anose="020B0503020204020204" pitchFamily="34" charset="-122"/>
                <a:ea typeface="微软雅黑" panose="020B0503020204020204" pitchFamily="34" charset="-122"/>
              </a:rPr>
              <a:t>站点 </a:t>
            </a:r>
            <a:r>
              <a:rPr kumimoji="1" lang="en-US" altLang="zh-CN" sz="1400" b="1" dirty="0">
                <a:solidFill>
                  <a:srgbClr val="000099"/>
                </a:solidFill>
                <a:latin typeface="微软雅黑" panose="020B0503020204020204" pitchFamily="34" charset="-122"/>
                <a:ea typeface="微软雅黑" panose="020B0503020204020204" pitchFamily="34" charset="-122"/>
              </a:rPr>
              <a:t>2</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62" name="Text Box 45"/>
          <p:cNvSpPr txBox="1">
            <a:spLocks noChangeArrowheads="1"/>
          </p:cNvSpPr>
          <p:nvPr/>
        </p:nvSpPr>
        <p:spPr bwMode="auto">
          <a:xfrm>
            <a:off x="4138997" y="1145135"/>
            <a:ext cx="1446037" cy="523220"/>
          </a:xfrm>
          <a:prstGeom prst="rect">
            <a:avLst/>
          </a:prstGeom>
          <a:solidFill>
            <a:srgbClr val="009900"/>
          </a:solidFill>
          <a:ln w="9525">
            <a:solidFill>
              <a:srgbClr val="333399"/>
            </a:solidFill>
            <a:miter lim="800000"/>
          </a:ln>
          <a:effectLst/>
        </p:spPr>
        <p:txBody>
          <a:bodyPr wrap="none">
            <a:spAutoFit/>
          </a:bodyPr>
          <a:lstStyle/>
          <a:p>
            <a:pPr algn="ctr"/>
            <a:r>
              <a:rPr kumimoji="1" lang="en-US" altLang="zh-CN" sz="1400" b="1" dirty="0">
                <a:solidFill>
                  <a:schemeClr val="bg1"/>
                </a:solidFill>
                <a:latin typeface="微软雅黑" panose="020B0503020204020204" pitchFamily="34" charset="-122"/>
                <a:ea typeface="微软雅黑" panose="020B0503020204020204" pitchFamily="34" charset="-122"/>
              </a:rPr>
              <a:t>LLC </a:t>
            </a:r>
            <a:r>
              <a:rPr kumimoji="1" lang="zh-CN" altLang="en-US" sz="1400" b="1" dirty="0">
                <a:solidFill>
                  <a:schemeClr val="bg1"/>
                </a:solidFill>
                <a:latin typeface="微软雅黑" panose="020B0503020204020204" pitchFamily="34" charset="-122"/>
                <a:ea typeface="微软雅黑" panose="020B0503020204020204" pitchFamily="34" charset="-122"/>
              </a:rPr>
              <a:t>子层看不见</a:t>
            </a:r>
            <a:endParaRPr kumimoji="1" lang="zh-CN" altLang="en-US" sz="1400" b="1" dirty="0">
              <a:solidFill>
                <a:schemeClr val="bg1"/>
              </a:solidFill>
              <a:latin typeface="微软雅黑" panose="020B0503020204020204" pitchFamily="34" charset="-122"/>
              <a:ea typeface="微软雅黑" panose="020B0503020204020204" pitchFamily="34" charset="-122"/>
            </a:endParaRPr>
          </a:p>
          <a:p>
            <a:pPr algn="ctr"/>
            <a:r>
              <a:rPr kumimoji="1" lang="zh-CN" altLang="en-US" sz="1400" b="1" dirty="0">
                <a:solidFill>
                  <a:schemeClr val="bg1"/>
                </a:solidFill>
                <a:latin typeface="微软雅黑" panose="020B0503020204020204" pitchFamily="34" charset="-122"/>
                <a:ea typeface="微软雅黑" panose="020B0503020204020204" pitchFamily="34" charset="-122"/>
              </a:rPr>
              <a:t>下面的局域网</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3" name="Line 21"/>
          <p:cNvSpPr>
            <a:spLocks noChangeShapeType="1"/>
          </p:cNvSpPr>
          <p:nvPr/>
        </p:nvSpPr>
        <p:spPr bwMode="auto">
          <a:xfrm>
            <a:off x="2573705" y="1211146"/>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4" name="Line 28"/>
          <p:cNvSpPr>
            <a:spLocks noChangeShapeType="1"/>
          </p:cNvSpPr>
          <p:nvPr/>
        </p:nvSpPr>
        <p:spPr bwMode="auto">
          <a:xfrm>
            <a:off x="6062115" y="1211146"/>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 name="矩形 1"/>
          <p:cNvSpPr/>
          <p:nvPr/>
        </p:nvSpPr>
        <p:spPr>
          <a:xfrm>
            <a:off x="759957" y="3531684"/>
            <a:ext cx="7666183" cy="707886"/>
          </a:xfrm>
          <a:prstGeom prst="rect">
            <a:avLst/>
          </a:prstGeom>
          <a:ln>
            <a:solidFill>
              <a:srgbClr val="000099"/>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逻辑链路控制 </a:t>
            </a:r>
            <a:r>
              <a:rPr lang="en-US" altLang="zh-CN" b="1" dirty="0">
                <a:latin typeface="微软雅黑" panose="020B0503020204020204" pitchFamily="34" charset="-122"/>
                <a:ea typeface="微软雅黑" panose="020B0503020204020204" pitchFamily="34" charset="-122"/>
              </a:rPr>
              <a:t>LLC (Logical Link Control</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子层：</a:t>
            </a:r>
            <a:r>
              <a:rPr lang="zh-CN" altLang="en-US" b="1" dirty="0">
                <a:latin typeface="微软雅黑" panose="020B0503020204020204" pitchFamily="34" charset="-122"/>
                <a:ea typeface="微软雅黑" panose="020B0503020204020204" pitchFamily="34" charset="-122"/>
              </a:rPr>
              <a:t>与传输媒体</a:t>
            </a:r>
            <a:r>
              <a:rPr lang="zh-CN" altLang="en-US" b="1" dirty="0" smtClean="0">
                <a:latin typeface="微软雅黑" panose="020B0503020204020204" pitchFamily="34" charset="-122"/>
                <a:ea typeface="微软雅黑" panose="020B0503020204020204" pitchFamily="34" charset="-122"/>
              </a:rPr>
              <a:t>无关。</a:t>
            </a:r>
            <a:endParaRPr lang="zh-CN" altLang="en-US" b="1" dirty="0">
              <a:latin typeface="微软雅黑" panose="020B0503020204020204" pitchFamily="34" charset="-122"/>
              <a:ea typeface="微软雅黑" panose="020B0503020204020204" pitchFamily="34" charset="-122"/>
            </a:endParaRPr>
          </a:p>
          <a:p>
            <a:pPr>
              <a:lnSpc>
                <a:spcPts val="2400"/>
              </a:lnSpc>
            </a:pPr>
            <a:r>
              <a:rPr lang="zh-CN" altLang="en-US" b="1" dirty="0">
                <a:latin typeface="微软雅黑" panose="020B0503020204020204" pitchFamily="34" charset="-122"/>
                <a:ea typeface="微软雅黑" panose="020B0503020204020204" pitchFamily="34" charset="-122"/>
              </a:rPr>
              <a:t>媒体接入控制 </a:t>
            </a:r>
            <a:r>
              <a:rPr lang="en-US" altLang="zh-CN" b="1" dirty="0">
                <a:latin typeface="微软雅黑" panose="020B0503020204020204" pitchFamily="34" charset="-122"/>
                <a:ea typeface="微软雅黑" panose="020B0503020204020204" pitchFamily="34" charset="-122"/>
              </a:rPr>
              <a:t>MAC (Medium Access Control</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子层：与传输媒体有关。</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4000" fill="hold" nodeType="clickEffect">
                                  <p:stCondLst>
                                    <p:cond delay="0"/>
                                  </p:stCondLst>
                                  <p:childTnLst>
                                    <p:anim calcmode="discrete" valueType="str">
                                      <p:cBhvr>
                                        <p:cTn id="13" dur="5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par>
                    <p:cTn id="14" fill="hold">
                      <p:stCondLst>
                        <p:cond delay="indefinite"/>
                      </p:stCondLst>
                      <p:childTnLst>
                        <p:par>
                          <p:cTn id="15" fill="hold">
                            <p:stCondLst>
                              <p:cond delay="0"/>
                            </p:stCondLst>
                            <p:childTnLst>
                              <p:par>
                                <p:cTn id="16" presetID="35" presetClass="emph" presetSubtype="0" repeatCount="4000" fill="hold" nodeType="clickEffect">
                                  <p:stCondLst>
                                    <p:cond delay="0"/>
                                  </p:stCondLst>
                                  <p:childTnLst>
                                    <p:anim calcmode="discrete" valueType="str">
                                      <p:cBhvr>
                                        <p:cTn id="17"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
                                        </p:tgtEl>
                                        <p:attrNameLst>
                                          <p:attrName>style.visibility</p:attrName>
                                        </p:attrNameLst>
                                      </p:cBhvr>
                                      <p:to>
                                        <p:strVal val="visible"/>
                                      </p:to>
                                    </p:set>
                                  </p:childTnLst>
                                </p:cTn>
                              </p:par>
                            </p:childTnLst>
                          </p:cTn>
                        </p:par>
                        <p:par>
                          <p:cTn id="22" fill="hold">
                            <p:stCondLst>
                              <p:cond delay="500"/>
                            </p:stCondLst>
                            <p:childTnLst>
                              <p:par>
                                <p:cTn id="23" presetID="35" presetClass="emph" presetSubtype="0" repeatCount="3000" fill="hold" grpId="1" nodeType="afterEffect">
                                  <p:stCondLst>
                                    <p:cond delay="250"/>
                                  </p:stCondLst>
                                  <p:childTnLst>
                                    <p:anim calcmode="discrete" valueType="str">
                                      <p:cBhvr>
                                        <p:cTn id="24" dur="5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适配器的作用</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02922" y="1056546"/>
            <a:ext cx="8129014" cy="31607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1970731" y="1258287"/>
            <a:ext cx="5525127" cy="2870623"/>
            <a:chOff x="1173771" y="1559190"/>
            <a:chExt cx="7611798" cy="3954770"/>
          </a:xfrm>
        </p:grpSpPr>
        <p:sp>
          <p:nvSpPr>
            <p:cNvPr id="10" name="Rectangle 18"/>
            <p:cNvSpPr>
              <a:spLocks noChangeArrowheads="1"/>
            </p:cNvSpPr>
            <p:nvPr/>
          </p:nvSpPr>
          <p:spPr bwMode="auto">
            <a:xfrm>
              <a:off x="1173771" y="2094384"/>
              <a:ext cx="6375267" cy="2397125"/>
            </a:xfrm>
            <a:prstGeom prst="rect">
              <a:avLst/>
            </a:prstGeom>
            <a:solidFill>
              <a:srgbClr val="99FFCC"/>
            </a:solidFill>
            <a:ln w="9525">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1" name="Line 20"/>
            <p:cNvSpPr>
              <a:spLocks noChangeShapeType="1"/>
            </p:cNvSpPr>
            <p:nvPr/>
          </p:nvSpPr>
          <p:spPr bwMode="auto">
            <a:xfrm>
              <a:off x="6773413" y="3392959"/>
              <a:ext cx="2012156" cy="0"/>
            </a:xfrm>
            <a:prstGeom prst="line">
              <a:avLst/>
            </a:prstGeom>
            <a:noFill/>
            <a:ln w="1905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2" name="Text Box 21"/>
            <p:cNvSpPr txBox="1">
              <a:spLocks noChangeArrowheads="1"/>
            </p:cNvSpPr>
            <p:nvPr/>
          </p:nvSpPr>
          <p:spPr bwMode="auto">
            <a:xfrm>
              <a:off x="7480333" y="291619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至局域网</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3" name="Rectangle 22"/>
            <p:cNvSpPr>
              <a:spLocks noChangeArrowheads="1"/>
            </p:cNvSpPr>
            <p:nvPr/>
          </p:nvSpPr>
          <p:spPr bwMode="auto">
            <a:xfrm>
              <a:off x="4910877" y="2778598"/>
              <a:ext cx="1907250" cy="1127125"/>
            </a:xfrm>
            <a:prstGeom prst="rect">
              <a:avLst/>
            </a:prstGeom>
            <a:solidFill>
              <a:srgbClr val="008000"/>
            </a:solidFill>
            <a:ln w="19050">
              <a:solidFill>
                <a:schemeClr val="tx1"/>
              </a:solidFill>
              <a:miter lim="800000"/>
            </a:ln>
            <a:effectLst/>
          </p:spPr>
          <p:txBody>
            <a:bodyPr wrap="none" anchor="ctr"/>
            <a:lstStyle/>
            <a:p>
              <a:pPr algn="ctr"/>
              <a:r>
                <a:rPr kumimoji="1" lang="zh-CN" altLang="en-US" sz="1400" b="1" dirty="0">
                  <a:solidFill>
                    <a:schemeClr val="bg1"/>
                  </a:solidFill>
                  <a:latin typeface="微软雅黑" panose="020B0503020204020204" pitchFamily="34" charset="-122"/>
                  <a:ea typeface="微软雅黑" panose="020B0503020204020204" pitchFamily="34" charset="-122"/>
                </a:rPr>
                <a:t>适配器</a:t>
              </a:r>
              <a:endParaRPr kumimoji="1" lang="zh-CN" altLang="en-US" sz="1400" b="1" dirty="0">
                <a:solidFill>
                  <a:schemeClr val="bg1"/>
                </a:solidFill>
                <a:latin typeface="微软雅黑" panose="020B0503020204020204" pitchFamily="34" charset="-122"/>
                <a:ea typeface="微软雅黑" panose="020B0503020204020204" pitchFamily="34" charset="-122"/>
              </a:endParaRPr>
            </a:p>
            <a:p>
              <a:pPr algn="ctr"/>
              <a:r>
                <a:rPr kumimoji="1" lang="zh-CN" altLang="en-US" sz="1400" b="1" dirty="0">
                  <a:solidFill>
                    <a:schemeClr val="bg1"/>
                  </a:solidFill>
                  <a:latin typeface="微软雅黑" panose="020B0503020204020204" pitchFamily="34" charset="-122"/>
                  <a:ea typeface="微软雅黑" panose="020B0503020204020204" pitchFamily="34" charset="-122"/>
                </a:rPr>
                <a:t>（网卡）</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4" name="Text Box 23"/>
            <p:cNvSpPr txBox="1">
              <a:spLocks noChangeArrowheads="1"/>
            </p:cNvSpPr>
            <p:nvPr/>
          </p:nvSpPr>
          <p:spPr bwMode="auto">
            <a:xfrm>
              <a:off x="7494095" y="340427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串行通信</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5" name="Rectangle 24"/>
            <p:cNvSpPr>
              <a:spLocks noChangeArrowheads="1"/>
            </p:cNvSpPr>
            <p:nvPr/>
          </p:nvSpPr>
          <p:spPr bwMode="auto">
            <a:xfrm>
              <a:off x="1902963" y="2778598"/>
              <a:ext cx="1907248" cy="1127125"/>
            </a:xfrm>
            <a:prstGeom prst="rect">
              <a:avLst/>
            </a:prstGeom>
            <a:solidFill>
              <a:srgbClr val="0000CC"/>
            </a:solidFill>
            <a:ln w="19050">
              <a:solidFill>
                <a:schemeClr val="tx1"/>
              </a:solidFill>
              <a:miter lim="800000"/>
            </a:ln>
            <a:effectLst/>
          </p:spPr>
          <p:txBody>
            <a:bodyPr wrap="none" anchor="ctr"/>
            <a:lstStyle/>
            <a:p>
              <a:pPr algn="ctr"/>
              <a:r>
                <a:rPr kumimoji="1" lang="en-US" altLang="zh-CN" sz="1400" b="1" dirty="0">
                  <a:solidFill>
                    <a:schemeClr val="bg1"/>
                  </a:solidFill>
                  <a:latin typeface="微软雅黑" panose="020B0503020204020204" pitchFamily="34" charset="-122"/>
                  <a:ea typeface="微软雅黑" panose="020B0503020204020204" pitchFamily="34" charset="-122"/>
                </a:rPr>
                <a:t>CPU </a:t>
              </a:r>
              <a:r>
                <a:rPr kumimoji="1" lang="zh-CN" altLang="en-US" sz="1400" b="1" dirty="0">
                  <a:solidFill>
                    <a:schemeClr val="bg1"/>
                  </a:solidFill>
                  <a:latin typeface="微软雅黑" panose="020B0503020204020204" pitchFamily="34" charset="-122"/>
                  <a:ea typeface="微软雅黑" panose="020B0503020204020204" pitchFamily="34" charset="-122"/>
                </a:rPr>
                <a:t>和</a:t>
              </a:r>
              <a:endParaRPr kumimoji="1" lang="zh-CN" altLang="en-US" sz="1400" b="1" dirty="0">
                <a:solidFill>
                  <a:schemeClr val="bg1"/>
                </a:solidFill>
                <a:latin typeface="微软雅黑" panose="020B0503020204020204" pitchFamily="34" charset="-122"/>
                <a:ea typeface="微软雅黑" panose="020B0503020204020204" pitchFamily="34" charset="-122"/>
              </a:endParaRPr>
            </a:p>
            <a:p>
              <a:pPr algn="ctr"/>
              <a:r>
                <a:rPr kumimoji="1" lang="zh-CN" altLang="en-US" sz="1400" b="1" dirty="0">
                  <a:solidFill>
                    <a:schemeClr val="bg1"/>
                  </a:solidFill>
                  <a:latin typeface="微软雅黑" panose="020B0503020204020204" pitchFamily="34" charset="-122"/>
                  <a:ea typeface="微软雅黑" panose="020B0503020204020204" pitchFamily="34" charset="-122"/>
                </a:rPr>
                <a:t>存储器</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6" name="Line 25"/>
            <p:cNvSpPr>
              <a:spLocks noChangeShapeType="1"/>
            </p:cNvSpPr>
            <p:nvPr/>
          </p:nvSpPr>
          <p:spPr bwMode="auto">
            <a:xfrm flipV="1">
              <a:off x="2492851" y="3921598"/>
              <a:ext cx="438547" cy="909637"/>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7" name="Text Box 26"/>
            <p:cNvSpPr txBox="1">
              <a:spLocks noChangeArrowheads="1"/>
            </p:cNvSpPr>
            <p:nvPr/>
          </p:nvSpPr>
          <p:spPr bwMode="auto">
            <a:xfrm>
              <a:off x="1282116" y="4793136"/>
              <a:ext cx="1985800"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99"/>
                  </a:solidFill>
                  <a:latin typeface="微软雅黑" panose="020B0503020204020204" pitchFamily="34" charset="-122"/>
                  <a:ea typeface="微软雅黑" panose="020B0503020204020204" pitchFamily="34" charset="-122"/>
                </a:rPr>
                <a:t>生成发送的数据</a:t>
              </a:r>
              <a:endParaRPr kumimoji="1" lang="zh-CN" altLang="en-US" sz="1400" b="1" dirty="0">
                <a:solidFill>
                  <a:srgbClr val="000099"/>
                </a:solidFill>
                <a:latin typeface="微软雅黑" panose="020B0503020204020204" pitchFamily="34" charset="-122"/>
                <a:ea typeface="微软雅黑" panose="020B0503020204020204" pitchFamily="34" charset="-122"/>
              </a:endParaRPr>
            </a:p>
            <a:p>
              <a:r>
                <a:rPr kumimoji="1" lang="zh-CN" altLang="en-US" sz="1400" b="1" dirty="0">
                  <a:solidFill>
                    <a:srgbClr val="000099"/>
                  </a:solidFill>
                  <a:latin typeface="微软雅黑" panose="020B0503020204020204" pitchFamily="34" charset="-122"/>
                  <a:ea typeface="微软雅黑" panose="020B0503020204020204" pitchFamily="34" charset="-122"/>
                </a:rPr>
                <a:t>处理收到的数据</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18" name="Line 27"/>
            <p:cNvSpPr>
              <a:spLocks noChangeShapeType="1"/>
            </p:cNvSpPr>
            <p:nvPr/>
          </p:nvSpPr>
          <p:spPr bwMode="auto">
            <a:xfrm flipV="1">
              <a:off x="5461212" y="3921598"/>
              <a:ext cx="438547" cy="909637"/>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9" name="Text Box 28"/>
            <p:cNvSpPr txBox="1">
              <a:spLocks noChangeArrowheads="1"/>
            </p:cNvSpPr>
            <p:nvPr/>
          </p:nvSpPr>
          <p:spPr bwMode="auto">
            <a:xfrm>
              <a:off x="4403973" y="4793136"/>
              <a:ext cx="2233142"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99"/>
                  </a:solidFill>
                  <a:latin typeface="微软雅黑" panose="020B0503020204020204" pitchFamily="34" charset="-122"/>
                  <a:ea typeface="微软雅黑" panose="020B0503020204020204" pitchFamily="34" charset="-122"/>
                </a:rPr>
                <a:t>把帧发送到局域网</a:t>
              </a:r>
              <a:endParaRPr kumimoji="1" lang="zh-CN" altLang="en-US" sz="1400" b="1" dirty="0">
                <a:solidFill>
                  <a:srgbClr val="000099"/>
                </a:solidFill>
                <a:latin typeface="微软雅黑" panose="020B0503020204020204" pitchFamily="34" charset="-122"/>
                <a:ea typeface="微软雅黑" panose="020B0503020204020204" pitchFamily="34" charset="-122"/>
              </a:endParaRPr>
            </a:p>
            <a:p>
              <a:pPr algn="ctr"/>
              <a:r>
                <a:rPr kumimoji="1" lang="zh-CN" altLang="en-US" sz="1400" b="1" dirty="0">
                  <a:solidFill>
                    <a:srgbClr val="000099"/>
                  </a:solidFill>
                  <a:latin typeface="微软雅黑" panose="020B0503020204020204" pitchFamily="34" charset="-122"/>
                  <a:ea typeface="微软雅黑" panose="020B0503020204020204" pitchFamily="34" charset="-122"/>
                </a:rPr>
                <a:t>从局域网接收帧</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20" name="Text Box 29"/>
            <p:cNvSpPr txBox="1">
              <a:spLocks noChangeArrowheads="1"/>
            </p:cNvSpPr>
            <p:nvPr/>
          </p:nvSpPr>
          <p:spPr bwMode="auto">
            <a:xfrm>
              <a:off x="3833178" y="2111944"/>
              <a:ext cx="1102437" cy="466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anose="020B0503020204020204" pitchFamily="34" charset="-122"/>
                  <a:ea typeface="微软雅黑" panose="020B0503020204020204" pitchFamily="34" charset="-122"/>
                </a:rPr>
                <a:t>计算机</a:t>
              </a:r>
              <a:endParaRPr kumimoji="1" lang="zh-CN" altLang="en-US" sz="1600" b="1" dirty="0">
                <a:latin typeface="微软雅黑" panose="020B0503020204020204" pitchFamily="34" charset="-122"/>
                <a:ea typeface="微软雅黑" panose="020B0503020204020204" pitchFamily="34" charset="-122"/>
              </a:endParaRPr>
            </a:p>
          </p:txBody>
        </p:sp>
        <p:sp>
          <p:nvSpPr>
            <p:cNvPr id="21"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2" name="Text Box 32"/>
            <p:cNvSpPr txBox="1">
              <a:spLocks noChangeArrowheads="1"/>
            </p:cNvSpPr>
            <p:nvPr/>
          </p:nvSpPr>
          <p:spPr bwMode="auto">
            <a:xfrm>
              <a:off x="4008766" y="3499032"/>
              <a:ext cx="749092" cy="69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1400" b="1" dirty="0">
                  <a:solidFill>
                    <a:srgbClr val="0000FF"/>
                  </a:solidFill>
                  <a:latin typeface="微软雅黑" panose="020B0503020204020204" pitchFamily="34" charset="-122"/>
                  <a:ea typeface="微软雅黑" panose="020B0503020204020204" pitchFamily="34" charset="-122"/>
                </a:rPr>
                <a:t>并行</a:t>
              </a:r>
              <a:endParaRPr kumimoji="1" lang="zh-CN" altLang="en-US" sz="1400" b="1" dirty="0">
                <a:solidFill>
                  <a:srgbClr val="0000FF"/>
                </a:solidFill>
                <a:latin typeface="微软雅黑" panose="020B0503020204020204" pitchFamily="34" charset="-122"/>
                <a:ea typeface="微软雅黑" panose="020B0503020204020204" pitchFamily="34" charset="-122"/>
              </a:endParaRPr>
            </a:p>
            <a:p>
              <a:pPr>
                <a:lnSpc>
                  <a:spcPct val="95000"/>
                </a:lnSpc>
              </a:pPr>
              <a:r>
                <a:rPr kumimoji="1" lang="zh-CN" altLang="en-US" sz="1400" b="1" dirty="0">
                  <a:solidFill>
                    <a:srgbClr val="0000FF"/>
                  </a:solidFill>
                  <a:latin typeface="微软雅黑" panose="020B0503020204020204" pitchFamily="34" charset="-122"/>
                  <a:ea typeface="微软雅黑" panose="020B0503020204020204" pitchFamily="34" charset="-122"/>
                </a:rPr>
                <a:t>通信</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3" name="Rectangle 33"/>
            <p:cNvSpPr>
              <a:spLocks noChangeArrowheads="1"/>
            </p:cNvSpPr>
            <p:nvPr/>
          </p:nvSpPr>
          <p:spPr bwMode="auto">
            <a:xfrm>
              <a:off x="2080101" y="3237385"/>
              <a:ext cx="218414" cy="16986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4" name="Freeform 34"/>
            <p:cNvSpPr/>
            <p:nvPr/>
          </p:nvSpPr>
          <p:spPr bwMode="auto">
            <a:xfrm>
              <a:off x="1528818" y="1967360"/>
              <a:ext cx="1322348"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00FFFF"/>
                </a:gs>
                <a:gs pos="100000">
                  <a:schemeClr val="accent5">
                    <a:lumMod val="75000"/>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5" name="Rectangle 35"/>
            <p:cNvSpPr>
              <a:spLocks noChangeArrowheads="1"/>
            </p:cNvSpPr>
            <p:nvPr/>
          </p:nvSpPr>
          <p:spPr bwMode="auto">
            <a:xfrm>
              <a:off x="6451811" y="3237385"/>
              <a:ext cx="218414" cy="169863"/>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6" name="Freeform 36"/>
            <p:cNvSpPr/>
            <p:nvPr/>
          </p:nvSpPr>
          <p:spPr bwMode="auto">
            <a:xfrm>
              <a:off x="5845760"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7" name="Text Box 19"/>
            <p:cNvSpPr txBox="1">
              <a:spLocks noChangeArrowheads="1"/>
            </p:cNvSpPr>
            <p:nvPr/>
          </p:nvSpPr>
          <p:spPr bwMode="auto">
            <a:xfrm>
              <a:off x="5857579" y="1559190"/>
              <a:ext cx="1470641" cy="424015"/>
            </a:xfrm>
            <a:prstGeom prst="rect">
              <a:avLst/>
            </a:prstGeom>
            <a:solidFill>
              <a:srgbClr val="FFC000"/>
            </a:solidFill>
            <a:ln w="19050">
              <a:solidFill>
                <a:schemeClr val="tx1"/>
              </a:solidFill>
              <a:miter lim="800000"/>
            </a:ln>
            <a:effectLst>
              <a:outerShdw dist="35921" sx="1000" sy="1000" algn="ctr" rotWithShape="0">
                <a:schemeClr val="bg2"/>
              </a:outerShdw>
            </a:effectLst>
          </p:spPr>
          <p:txBody>
            <a:bodyPr wrap="square">
              <a:spAutoFit/>
            </a:bodyPr>
            <a:lstStyle/>
            <a:p>
              <a:pPr algn="ctr"/>
              <a:r>
                <a:rPr kumimoji="1" lang="zh-CN" altLang="en-US" sz="1400" b="1" dirty="0">
                  <a:latin typeface="微软雅黑" panose="020B0503020204020204" pitchFamily="34" charset="-122"/>
                  <a:ea typeface="微软雅黑" panose="020B0503020204020204" pitchFamily="34" charset="-122"/>
                </a:rPr>
                <a:t>硬件地址</a:t>
              </a:r>
              <a:endParaRPr kumimoji="1" lang="zh-CN" altLang="en-US" sz="1400" b="1" dirty="0">
                <a:latin typeface="微软雅黑" panose="020B0503020204020204" pitchFamily="34" charset="-122"/>
                <a:ea typeface="微软雅黑" panose="020B0503020204020204" pitchFamily="34" charset="-122"/>
              </a:endParaRPr>
            </a:p>
          </p:txBody>
        </p:sp>
        <p:sp>
          <p:nvSpPr>
            <p:cNvPr id="28" name="Text Box 30"/>
            <p:cNvSpPr txBox="1">
              <a:spLocks noChangeArrowheads="1"/>
            </p:cNvSpPr>
            <p:nvPr/>
          </p:nvSpPr>
          <p:spPr bwMode="auto">
            <a:xfrm>
              <a:off x="1523386" y="1561456"/>
              <a:ext cx="1328039" cy="424015"/>
            </a:xfrm>
            <a:prstGeom prst="rect">
              <a:avLst/>
            </a:prstGeom>
            <a:solidFill>
              <a:srgbClr val="00FFFF"/>
            </a:solidFill>
            <a:ln w="19050">
              <a:solidFill>
                <a:schemeClr val="tx1"/>
              </a:solidFill>
              <a:miter lim="800000"/>
            </a:ln>
            <a:effectLst>
              <a:outerShdw dist="35921" sx="1000" sy="1000" algn="ctr" rotWithShape="0">
                <a:schemeClr val="bg2"/>
              </a:outerShdw>
            </a:effectLst>
          </p:spPr>
          <p:txBody>
            <a:bodyPr wrap="square">
              <a:spAutoFit/>
            </a:bodyPr>
            <a:lstStyle/>
            <a:p>
              <a:pPr algn="ctr"/>
              <a:r>
                <a:rPr kumimoji="1" lang="en-US" altLang="zh-CN" sz="1400" b="1" dirty="0">
                  <a:latin typeface="微软雅黑" panose="020B0503020204020204" pitchFamily="34" charset="-122"/>
                  <a:ea typeface="微软雅黑" panose="020B0503020204020204" pitchFamily="34" charset="-122"/>
                </a:rPr>
                <a:t>IP </a:t>
              </a:r>
              <a:r>
                <a:rPr kumimoji="1" lang="zh-CN" altLang="en-US" sz="1400" b="1" dirty="0">
                  <a:latin typeface="微软雅黑" panose="020B0503020204020204" pitchFamily="34" charset="-122"/>
                  <a:ea typeface="微软雅黑" panose="020B0503020204020204" pitchFamily="34" charset="-122"/>
                </a:rPr>
                <a:t>地址</a:t>
              </a:r>
              <a:endParaRPr kumimoji="1" lang="zh-CN" altLang="en-US" sz="1400" b="1" dirty="0">
                <a:latin typeface="微软雅黑" panose="020B0503020204020204" pitchFamily="34" charset="-122"/>
                <a:ea typeface="微软雅黑" panose="020B0503020204020204" pitchFamily="34" charset="-122"/>
              </a:endParaRPr>
            </a:p>
          </p:txBody>
        </p:sp>
      </p:grpSp>
      <p:sp>
        <p:nvSpPr>
          <p:cNvPr id="2" name="矩形 1"/>
          <p:cNvSpPr/>
          <p:nvPr/>
        </p:nvSpPr>
        <p:spPr>
          <a:xfrm>
            <a:off x="2628078" y="4255609"/>
            <a:ext cx="3877985"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计算机通过适配器和局域网进行通信</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重要</a:t>
            </a:r>
            <a:r>
              <a:rPr lang="zh-CN" altLang="en-US" sz="2000" b="1" dirty="0">
                <a:latin typeface="微软雅黑" panose="020B0503020204020204" pitchFamily="34" charset="-122"/>
                <a:ea typeface="微软雅黑" panose="020B0503020204020204" pitchFamily="34" charset="-122"/>
              </a:rPr>
              <a:t>功能：</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进行串行</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并行转换。</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对数据进行缓存。</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在计算机的操作系统安装设备驱动程序。</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实现以太网协议。</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适配器的作用</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Line 7"/>
          <p:cNvSpPr>
            <a:spLocks noChangeShapeType="1"/>
          </p:cNvSpPr>
          <p:nvPr/>
        </p:nvSpPr>
        <p:spPr bwMode="auto">
          <a:xfrm flipV="1">
            <a:off x="1258776" y="2332671"/>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2"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73"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3.3.2   CSMA/CD </a:t>
            </a:r>
            <a:r>
              <a:rPr lang="zh-CN" altLang="en-US" sz="2400" b="1" dirty="0" smtClean="0">
                <a:solidFill>
                  <a:schemeClr val="bg1"/>
                </a:solidFill>
                <a:latin typeface="微软雅黑" panose="020B0503020204020204" pitchFamily="34" charset="-122"/>
                <a:ea typeface="微软雅黑" panose="020B0503020204020204" pitchFamily="34" charset="-122"/>
              </a:rPr>
              <a:t>协议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4"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smtClean="0">
                <a:solidFill>
                  <a:srgbClr val="0000FF"/>
                </a:solidFill>
                <a:latin typeface="微软雅黑" panose="020B0503020204020204" pitchFamily="34" charset="-122"/>
                <a:ea typeface="微软雅黑" panose="020B0503020204020204" pitchFamily="34" charset="-122"/>
              </a:rPr>
              <a:t>最早的以太网：</a:t>
            </a:r>
            <a:r>
              <a:rPr lang="zh-CN" altLang="en-US" b="1" dirty="0" smtClean="0">
                <a:latin typeface="微软雅黑" panose="020B0503020204020204" pitchFamily="34" charset="-122"/>
                <a:ea typeface="微软雅黑" panose="020B0503020204020204" pitchFamily="34" charset="-122"/>
              </a:rPr>
              <a:t>将</a:t>
            </a:r>
            <a:r>
              <a:rPr lang="zh-CN" altLang="en-US" b="1" dirty="0">
                <a:latin typeface="微软雅黑" panose="020B0503020204020204" pitchFamily="34" charset="-122"/>
                <a:ea typeface="微软雅黑" panose="020B0503020204020204" pitchFamily="34" charset="-122"/>
              </a:rPr>
              <a:t>许多计算机都连接到一根</a:t>
            </a:r>
            <a:r>
              <a:rPr lang="zh-CN" altLang="en-US" b="1" dirty="0">
                <a:solidFill>
                  <a:srgbClr val="C00000"/>
                </a:solidFill>
                <a:latin typeface="微软雅黑" panose="020B0503020204020204" pitchFamily="34" charset="-122"/>
                <a:ea typeface="微软雅黑" panose="020B0503020204020204" pitchFamily="34" charset="-122"/>
              </a:rPr>
              <a:t>总线</a:t>
            </a:r>
            <a:r>
              <a:rPr lang="zh-CN" altLang="en-US" b="1" dirty="0">
                <a:latin typeface="微软雅黑" panose="020B0503020204020204" pitchFamily="34" charset="-122"/>
                <a:ea typeface="微软雅黑" panose="020B0503020204020204" pitchFamily="34" charset="-122"/>
              </a:rPr>
              <a:t>上</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268605" indent="-268605">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总线</a:t>
            </a:r>
            <a:r>
              <a:rPr lang="zh-CN" altLang="en-US" b="1" dirty="0" smtClean="0">
                <a:solidFill>
                  <a:srgbClr val="C00000"/>
                </a:solidFill>
                <a:latin typeface="微软雅黑" panose="020B0503020204020204" pitchFamily="34" charset="-122"/>
                <a:ea typeface="微软雅黑" panose="020B0503020204020204" pitchFamily="34" charset="-122"/>
              </a:rPr>
              <a:t>特点：</a:t>
            </a:r>
            <a:r>
              <a:rPr lang="zh-CN" altLang="en-US" b="1" dirty="0" smtClean="0">
                <a:latin typeface="微软雅黑" panose="020B0503020204020204" pitchFamily="34" charset="-122"/>
                <a:ea typeface="微软雅黑" panose="020B0503020204020204" pitchFamily="34" charset="-122"/>
              </a:rPr>
              <a:t>易于</a:t>
            </a:r>
            <a:r>
              <a:rPr lang="zh-CN" altLang="en-US" b="1" dirty="0">
                <a:latin typeface="微软雅黑" panose="020B0503020204020204" pitchFamily="34" charset="-122"/>
                <a:ea typeface="微软雅黑" panose="020B0503020204020204" pitchFamily="34" charset="-122"/>
              </a:rPr>
              <a:t>实现广播通信，</a:t>
            </a:r>
            <a:r>
              <a:rPr lang="zh-CN" altLang="en-US" b="1" dirty="0" smtClean="0">
                <a:latin typeface="微软雅黑" panose="020B0503020204020204" pitchFamily="34" charset="-122"/>
                <a:ea typeface="微软雅黑" panose="020B0503020204020204" pitchFamily="34" charset="-122"/>
              </a:rPr>
              <a:t>简单，可靠。 </a:t>
            </a:r>
            <a:endParaRPr lang="zh-CN" altLang="en-US" b="1" dirty="0">
              <a:latin typeface="微软雅黑" panose="020B0503020204020204" pitchFamily="34" charset="-122"/>
              <a:ea typeface="微软雅黑" panose="020B0503020204020204" pitchFamily="34" charset="-122"/>
            </a:endParaRPr>
          </a:p>
        </p:txBody>
      </p:sp>
      <p:sp>
        <p:nvSpPr>
          <p:cNvPr id="75" name="Line 5"/>
          <p:cNvSpPr>
            <a:spLocks noChangeShapeType="1"/>
          </p:cNvSpPr>
          <p:nvPr/>
        </p:nvSpPr>
        <p:spPr bwMode="auto">
          <a:xfrm rot="16200000" flipV="1">
            <a:off x="4153306"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Line 10"/>
          <p:cNvSpPr>
            <a:spLocks noChangeShapeType="1"/>
          </p:cNvSpPr>
          <p:nvPr/>
        </p:nvSpPr>
        <p:spPr bwMode="auto">
          <a:xfrm>
            <a:off x="7372521" y="2143179"/>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Freeform 14"/>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9" name="Line 17"/>
          <p:cNvSpPr>
            <a:spLocks noChangeShapeType="1"/>
          </p:cNvSpPr>
          <p:nvPr/>
        </p:nvSpPr>
        <p:spPr bwMode="auto">
          <a:xfrm rot="16200000" flipV="1">
            <a:off x="5388709"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0" name="Freeform 19"/>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1" name="Text Box 21"/>
          <p:cNvSpPr txBox="1">
            <a:spLocks noChangeArrowheads="1"/>
          </p:cNvSpPr>
          <p:nvPr/>
        </p:nvSpPr>
        <p:spPr bwMode="auto">
          <a:xfrm>
            <a:off x="2696874" y="3667615"/>
            <a:ext cx="1258678" cy="523220"/>
          </a:xfrm>
          <a:prstGeom prst="rect">
            <a:avLst/>
          </a:prstGeom>
          <a:solidFill>
            <a:schemeClr val="bg1"/>
          </a:solidFill>
          <a:ln>
            <a:noFill/>
          </a:ln>
          <a:effectLst/>
        </p:spPr>
        <p:txBody>
          <a:bodyPr wrap="none">
            <a:spAutoFit/>
          </a:bodyPr>
          <a:lstStyle/>
          <a:p>
            <a:pPr algn="ctr"/>
            <a:r>
              <a:rPr kumimoji="1" lang="en-US" altLang="zh-CN" sz="1400" b="1" dirty="0" smtClean="0">
                <a:solidFill>
                  <a:srgbClr val="CC00CC"/>
                </a:solidFill>
                <a:latin typeface="微软雅黑" panose="020B0503020204020204" pitchFamily="34" charset="-122"/>
                <a:ea typeface="微软雅黑" panose="020B0503020204020204" pitchFamily="34" charset="-122"/>
              </a:rPr>
              <a:t>B </a:t>
            </a:r>
            <a:r>
              <a:rPr kumimoji="1" lang="zh-CN" altLang="en-US" sz="1400" b="1" dirty="0" smtClean="0">
                <a:solidFill>
                  <a:srgbClr val="CC00CC"/>
                </a:solidFill>
                <a:latin typeface="微软雅黑" panose="020B0503020204020204" pitchFamily="34" charset="-122"/>
                <a:ea typeface="微软雅黑" panose="020B0503020204020204" pitchFamily="34" charset="-122"/>
              </a:rPr>
              <a:t>向所有站点</a:t>
            </a:r>
            <a:endParaRPr kumimoji="1" lang="en-US" altLang="zh-CN" sz="1400"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82"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83"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D</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84"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85"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86" name="Line 26"/>
          <p:cNvSpPr>
            <a:spLocks noChangeShapeType="1"/>
          </p:cNvSpPr>
          <p:nvPr/>
        </p:nvSpPr>
        <p:spPr bwMode="auto">
          <a:xfrm flipH="1">
            <a:off x="1209238" y="2087439"/>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7"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88"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89" name="Freeform 32"/>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0"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pic>
        <p:nvPicPr>
          <p:cNvPr id="9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4" name="Line 12"/>
          <p:cNvSpPr>
            <a:spLocks noChangeShapeType="1"/>
          </p:cNvSpPr>
          <p:nvPr/>
        </p:nvSpPr>
        <p:spPr bwMode="auto">
          <a:xfrm rot="16200000" flipV="1">
            <a:off x="1682498"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5" name="Freeform 29"/>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6" name="Freeform 30"/>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7" name="Freeform 31"/>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8" name="Freeform 33"/>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9" name="Freeform 34"/>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10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组合 100"/>
          <p:cNvGrpSpPr/>
          <p:nvPr/>
        </p:nvGrpSpPr>
        <p:grpSpPr>
          <a:xfrm>
            <a:off x="1817612" y="3700997"/>
            <a:ext cx="5498027" cy="309717"/>
            <a:chOff x="1817612" y="3764815"/>
            <a:chExt cx="5498027" cy="309717"/>
          </a:xfrm>
        </p:grpSpPr>
        <p:sp>
          <p:nvSpPr>
            <p:cNvPr id="102" name="Text Box 47"/>
            <p:cNvSpPr txBox="1">
              <a:spLocks noChangeArrowheads="1"/>
            </p:cNvSpPr>
            <p:nvPr/>
          </p:nvSpPr>
          <p:spPr bwMode="auto">
            <a:xfrm>
              <a:off x="5520120"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dirty="0">
                  <a:solidFill>
                    <a:schemeClr val="bg1"/>
                  </a:solidFill>
                  <a:latin typeface="微软雅黑" panose="020B0503020204020204" pitchFamily="34" charset="-122"/>
                  <a:ea typeface="微软雅黑" panose="020B0503020204020204" pitchFamily="34" charset="-122"/>
                </a:rPr>
                <a:t>接受</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03" name="Text Box 47"/>
            <p:cNvSpPr txBox="1">
              <a:spLocks noChangeArrowheads="1"/>
            </p:cNvSpPr>
            <p:nvPr/>
          </p:nvSpPr>
          <p:spPr bwMode="auto">
            <a:xfrm>
              <a:off x="6773139"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a:solidFill>
                    <a:schemeClr val="bg1"/>
                  </a:solidFill>
                  <a:latin typeface="微软雅黑" panose="020B0503020204020204" pitchFamily="34" charset="-122"/>
                  <a:ea typeface="微软雅黑" panose="020B0503020204020204" pitchFamily="34" charset="-122"/>
                </a:rPr>
                <a:t>接受</a:t>
              </a:r>
              <a:endParaRPr kumimoji="1" lang="zh-CN" altLang="en-US" sz="1400" b="1">
                <a:solidFill>
                  <a:schemeClr val="bg1"/>
                </a:solidFill>
                <a:latin typeface="微软雅黑" panose="020B0503020204020204" pitchFamily="34" charset="-122"/>
                <a:ea typeface="微软雅黑" panose="020B0503020204020204" pitchFamily="34" charset="-122"/>
              </a:endParaRPr>
            </a:p>
          </p:txBody>
        </p:sp>
        <p:sp>
          <p:nvSpPr>
            <p:cNvPr id="104" name="Text Box 47"/>
            <p:cNvSpPr txBox="1">
              <a:spLocks noChangeArrowheads="1"/>
            </p:cNvSpPr>
            <p:nvPr/>
          </p:nvSpPr>
          <p:spPr bwMode="auto">
            <a:xfrm>
              <a:off x="4288420"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dirty="0">
                  <a:solidFill>
                    <a:schemeClr val="bg1"/>
                  </a:solidFill>
                  <a:latin typeface="微软雅黑" panose="020B0503020204020204" pitchFamily="34" charset="-122"/>
                  <a:ea typeface="微软雅黑" panose="020B0503020204020204" pitchFamily="34" charset="-122"/>
                </a:rPr>
                <a:t>接受</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05" name="Text Box 47"/>
            <p:cNvSpPr txBox="1">
              <a:spLocks noChangeArrowheads="1"/>
            </p:cNvSpPr>
            <p:nvPr/>
          </p:nvSpPr>
          <p:spPr bwMode="auto">
            <a:xfrm>
              <a:off x="1817612"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dirty="0">
                  <a:solidFill>
                    <a:schemeClr val="bg1"/>
                  </a:solidFill>
                  <a:latin typeface="微软雅黑" panose="020B0503020204020204" pitchFamily="34" charset="-122"/>
                  <a:ea typeface="微软雅黑" panose="020B0503020204020204" pitchFamily="34" charset="-122"/>
                </a:rPr>
                <a:t>接受</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grpSp>
      <p:pic>
        <p:nvPicPr>
          <p:cNvPr id="10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500" fill="hold"/>
                                        <p:tgtEl>
                                          <p:spTgt spid="81"/>
                                        </p:tgtEl>
                                        <p:attrNameLst>
                                          <p:attrName>style.visibility</p:attrName>
                                        </p:attrNameLst>
                                      </p:cBhvr>
                                      <p:tavLst>
                                        <p:tav tm="0">
                                          <p:val>
                                            <p:strVal val="hidden"/>
                                          </p:val>
                                        </p:tav>
                                        <p:tav tm="50000">
                                          <p:val>
                                            <p:strVal val="visible"/>
                                          </p:val>
                                        </p:tav>
                                      </p:tavLst>
                                    </p:anim>
                                  </p:childTnLst>
                                </p:cTn>
                              </p:par>
                            </p:childTnLst>
                          </p:cTn>
                        </p:par>
                        <p:par>
                          <p:cTn id="10" fill="hold">
                            <p:stCondLst>
                              <p:cond delay="1000"/>
                            </p:stCondLst>
                            <p:childTnLst>
                              <p:par>
                                <p:cTn id="11" presetID="22" presetClass="entr" presetSubtype="2" fill="hold" grpId="0" nodeType="afterEffect">
                                  <p:stCondLst>
                                    <p:cond delay="500"/>
                                  </p:stCondLst>
                                  <p:childTnLst>
                                    <p:set>
                                      <p:cBhvr>
                                        <p:cTn id="12" dur="1" fill="hold">
                                          <p:stCondLst>
                                            <p:cond delay="0"/>
                                          </p:stCondLst>
                                        </p:cTn>
                                        <p:tgtEl>
                                          <p:spTgt spid="99"/>
                                        </p:tgtEl>
                                        <p:attrNameLst>
                                          <p:attrName>style.visibility</p:attrName>
                                        </p:attrNameLst>
                                      </p:cBhvr>
                                      <p:to>
                                        <p:strVal val="visible"/>
                                      </p:to>
                                    </p:set>
                                    <p:animEffect transition="in" filter="wipe(right)">
                                      <p:cBhvr>
                                        <p:cTn id="13" dur="2500"/>
                                        <p:tgtEl>
                                          <p:spTgt spid="99"/>
                                        </p:tgtEl>
                                      </p:cBhvr>
                                    </p:animEffect>
                                  </p:childTnLst>
                                </p:cTn>
                              </p:par>
                              <p:par>
                                <p:cTn id="14" presetID="22" presetClass="entr" presetSubtype="2" fill="hold" grpId="0" nodeType="withEffect">
                                  <p:stCondLst>
                                    <p:cond delay="500"/>
                                  </p:stCondLst>
                                  <p:childTnLst>
                                    <p:set>
                                      <p:cBhvr>
                                        <p:cTn id="15" dur="1" fill="hold">
                                          <p:stCondLst>
                                            <p:cond delay="0"/>
                                          </p:stCondLst>
                                        </p:cTn>
                                        <p:tgtEl>
                                          <p:spTgt spid="98"/>
                                        </p:tgtEl>
                                        <p:attrNameLst>
                                          <p:attrName>style.visibility</p:attrName>
                                        </p:attrNameLst>
                                      </p:cBhvr>
                                      <p:to>
                                        <p:strVal val="visible"/>
                                      </p:to>
                                    </p:set>
                                    <p:animEffect transition="in" filter="wipe(right)">
                                      <p:cBhvr>
                                        <p:cTn id="16" dur="2500"/>
                                        <p:tgtEl>
                                          <p:spTgt spid="98"/>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95"/>
                                        </p:tgtEl>
                                        <p:attrNameLst>
                                          <p:attrName>style.visibility</p:attrName>
                                        </p:attrNameLst>
                                      </p:cBhvr>
                                      <p:to>
                                        <p:strVal val="visible"/>
                                      </p:to>
                                    </p:set>
                                    <p:animEffect transition="in" filter="wipe(left)">
                                      <p:cBhvr>
                                        <p:cTn id="19" dur="2500"/>
                                        <p:tgtEl>
                                          <p:spTgt spid="95"/>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96"/>
                                        </p:tgtEl>
                                        <p:attrNameLst>
                                          <p:attrName>style.visibility</p:attrName>
                                        </p:attrNameLst>
                                      </p:cBhvr>
                                      <p:to>
                                        <p:strVal val="visible"/>
                                      </p:to>
                                    </p:set>
                                    <p:animEffect transition="in" filter="wipe(left)">
                                      <p:cBhvr>
                                        <p:cTn id="22" dur="2750"/>
                                        <p:tgtEl>
                                          <p:spTgt spid="96"/>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97"/>
                                        </p:tgtEl>
                                        <p:attrNameLst>
                                          <p:attrName>style.visibility</p:attrName>
                                        </p:attrNameLst>
                                      </p:cBhvr>
                                      <p:to>
                                        <p:strVal val="visible"/>
                                      </p:to>
                                    </p:set>
                                    <p:animEffect transition="in" filter="wipe(left)">
                                      <p:cBhvr>
                                        <p:cTn id="25" dur="2500"/>
                                        <p:tgtEl>
                                          <p:spTgt spid="97"/>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89"/>
                                        </p:tgtEl>
                                        <p:attrNameLst>
                                          <p:attrName>style.visibility</p:attrName>
                                        </p:attrNameLst>
                                      </p:cBhvr>
                                      <p:to>
                                        <p:strVal val="visible"/>
                                      </p:to>
                                    </p:set>
                                    <p:animEffect transition="in" filter="wipe(left)">
                                      <p:cBhvr>
                                        <p:cTn id="28" dur="2500"/>
                                        <p:tgtEl>
                                          <p:spTgt spid="89"/>
                                        </p:tgtEl>
                                      </p:cBhvr>
                                    </p:animEffect>
                                  </p:childTnLst>
                                </p:cTn>
                              </p:par>
                            </p:childTnLst>
                          </p:cTn>
                        </p:par>
                        <p:par>
                          <p:cTn id="29" fill="hold">
                            <p:stCondLst>
                              <p:cond delay="4000"/>
                            </p:stCondLst>
                            <p:childTnLst>
                              <p:par>
                                <p:cTn id="30" presetID="1" presetClass="entr" presetSubtype="0" fill="hold" nodeType="afterEffect">
                                  <p:stCondLst>
                                    <p:cond delay="1000"/>
                                  </p:stCondLst>
                                  <p:childTnLst>
                                    <p:set>
                                      <p:cBhvr>
                                        <p:cTn id="31" dur="1" fill="hold">
                                          <p:stCondLst>
                                            <p:cond delay="0"/>
                                          </p:stCondLst>
                                        </p:cTn>
                                        <p:tgtEl>
                                          <p:spTgt spid="101"/>
                                        </p:tgtEl>
                                        <p:attrNameLst>
                                          <p:attrName>style.visibility</p:attrName>
                                        </p:attrNameLst>
                                      </p:cBhvr>
                                      <p:to>
                                        <p:strVal val="visible"/>
                                      </p:to>
                                    </p:set>
                                  </p:childTnLst>
                                </p:cTn>
                              </p:par>
                            </p:childTnLst>
                          </p:cTn>
                        </p:par>
                        <p:par>
                          <p:cTn id="32" fill="hold">
                            <p:stCondLst>
                              <p:cond delay="5000"/>
                            </p:stCondLst>
                            <p:childTnLst>
                              <p:par>
                                <p:cTn id="33" presetID="35" presetClass="emph" presetSubtype="0" repeatCount="indefinite" fill="hold" nodeType="afterEffect">
                                  <p:stCondLst>
                                    <p:cond delay="0"/>
                                  </p:stCondLst>
                                  <p:endCondLst>
                                    <p:cond evt="onNext" delay="0">
                                      <p:tgtEl>
                                        <p:sldTgt/>
                                      </p:tgtEl>
                                    </p:cond>
                                  </p:endCondLst>
                                  <p:childTnLst>
                                    <p:anim calcmode="discrete" valueType="str">
                                      <p:cBhvr>
                                        <p:cTn id="34" dur="5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9" grpId="0" animBg="1"/>
      <p:bldP spid="95" grpId="0" animBg="1"/>
      <p:bldP spid="96" grpId="0" animBg="1"/>
      <p:bldP spid="97" grpId="0" animBg="1"/>
      <p:bldP spid="98" grpId="0" animBg="1"/>
      <p:bldP spid="9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7"/>
          <p:cNvSpPr>
            <a:spLocks noChangeShapeType="1"/>
          </p:cNvSpPr>
          <p:nvPr/>
        </p:nvSpPr>
        <p:spPr bwMode="auto">
          <a:xfrm flipV="1">
            <a:off x="1258776" y="2332671"/>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2"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3.3.2   CSMA/CD </a:t>
            </a:r>
            <a:r>
              <a:rPr lang="zh-CN" altLang="en-US" sz="2400" b="1" dirty="0" smtClean="0">
                <a:solidFill>
                  <a:schemeClr val="bg1"/>
                </a:solidFill>
                <a:latin typeface="微软雅黑" panose="020B0503020204020204" pitchFamily="34" charset="-122"/>
                <a:ea typeface="微软雅黑" panose="020B0503020204020204" pitchFamily="34" charset="-122"/>
              </a:rPr>
              <a:t>协议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为了实现</a:t>
            </a:r>
            <a:r>
              <a:rPr lang="zh-CN" altLang="en-US" b="1" dirty="0" smtClean="0">
                <a:solidFill>
                  <a:srgbClr val="C00000"/>
                </a:solidFill>
                <a:latin typeface="微软雅黑" panose="020B0503020204020204" pitchFamily="34" charset="-122"/>
                <a:ea typeface="微软雅黑" panose="020B0503020204020204" pitchFamily="34" charset="-122"/>
              </a:rPr>
              <a:t>一对一</a:t>
            </a:r>
            <a:r>
              <a:rPr lang="zh-CN" altLang="en-US" b="1" dirty="0" smtClean="0">
                <a:latin typeface="微软雅黑" panose="020B0503020204020204" pitchFamily="34" charset="-122"/>
                <a:ea typeface="微软雅黑" panose="020B0503020204020204" pitchFamily="34" charset="-122"/>
              </a:rPr>
              <a:t>通信</a:t>
            </a:r>
            <a:r>
              <a:rPr lang="zh-CN" altLang="en-US" b="1" dirty="0">
                <a:latin typeface="微软雅黑" panose="020B0503020204020204" pitchFamily="34" charset="-122"/>
                <a:ea typeface="微软雅黑" panose="020B0503020204020204" pitchFamily="34" charset="-122"/>
              </a:rPr>
              <a:t>，将接收站的硬件</a:t>
            </a:r>
            <a:r>
              <a:rPr lang="zh-CN" altLang="en-US" b="1" dirty="0" smtClean="0">
                <a:latin typeface="微软雅黑" panose="020B0503020204020204" pitchFamily="34" charset="-122"/>
                <a:ea typeface="微软雅黑" panose="020B0503020204020204" pitchFamily="34" charset="-122"/>
              </a:rPr>
              <a:t>地址写入</a:t>
            </a:r>
            <a:r>
              <a:rPr lang="zh-CN" altLang="en-US" b="1" dirty="0">
                <a:latin typeface="微软雅黑" panose="020B0503020204020204" pitchFamily="34" charset="-122"/>
                <a:ea typeface="微软雅黑" panose="020B0503020204020204" pitchFamily="34" charset="-122"/>
              </a:rPr>
              <a:t>帧首部中的</a:t>
            </a:r>
            <a:r>
              <a:rPr lang="zh-CN" altLang="en-US" b="1" dirty="0">
                <a:solidFill>
                  <a:srgbClr val="C00000"/>
                </a:solidFill>
                <a:latin typeface="微软雅黑" panose="020B0503020204020204" pitchFamily="34" charset="-122"/>
                <a:ea typeface="微软雅黑" panose="020B0503020204020204" pitchFamily="34" charset="-122"/>
              </a:rPr>
              <a:t>目的地址</a:t>
            </a:r>
            <a:r>
              <a:rPr lang="zh-CN" altLang="en-US" b="1" dirty="0">
                <a:latin typeface="微软雅黑" panose="020B0503020204020204" pitchFamily="34" charset="-122"/>
                <a:ea typeface="微软雅黑" panose="020B0503020204020204" pitchFamily="34" charset="-122"/>
              </a:rPr>
              <a:t>字段中。仅当数据帧中的目的地址与</a:t>
            </a:r>
            <a:r>
              <a:rPr lang="zh-CN" altLang="en-US" b="1" dirty="0" smtClean="0">
                <a:solidFill>
                  <a:srgbClr val="C00000"/>
                </a:solidFill>
                <a:latin typeface="微软雅黑" panose="020B0503020204020204" pitchFamily="34" charset="-122"/>
                <a:ea typeface="微软雅黑" panose="020B0503020204020204" pitchFamily="34" charset="-122"/>
              </a:rPr>
              <a:t>适配器硬件</a:t>
            </a:r>
            <a:r>
              <a:rPr lang="zh-CN" altLang="en-US" b="1" dirty="0">
                <a:solidFill>
                  <a:srgbClr val="C00000"/>
                </a:solidFill>
                <a:latin typeface="微软雅黑" panose="020B0503020204020204" pitchFamily="34" charset="-122"/>
                <a:ea typeface="微软雅黑" panose="020B0503020204020204" pitchFamily="34" charset="-122"/>
              </a:rPr>
              <a:t>地址</a:t>
            </a:r>
            <a:r>
              <a:rPr lang="zh-CN" altLang="en-US" b="1" dirty="0">
                <a:latin typeface="微软雅黑" panose="020B0503020204020204" pitchFamily="34" charset="-122"/>
                <a:ea typeface="微软雅黑" panose="020B0503020204020204" pitchFamily="34" charset="-122"/>
              </a:rPr>
              <a:t>一致时</a:t>
            </a:r>
            <a:r>
              <a:rPr lang="zh-CN" altLang="en-US" b="1" dirty="0" smtClean="0">
                <a:latin typeface="微软雅黑" panose="020B0503020204020204" pitchFamily="34" charset="-122"/>
                <a:ea typeface="微软雅黑" panose="020B0503020204020204" pitchFamily="34" charset="-122"/>
              </a:rPr>
              <a:t>，才能</a:t>
            </a:r>
            <a:r>
              <a:rPr lang="zh-CN" altLang="en-US" b="1" dirty="0">
                <a:latin typeface="微软雅黑" panose="020B0503020204020204" pitchFamily="34" charset="-122"/>
                <a:ea typeface="微软雅黑" panose="020B0503020204020204" pitchFamily="34" charset="-122"/>
              </a:rPr>
              <a:t>接收这个</a:t>
            </a:r>
            <a:r>
              <a:rPr lang="zh-CN" altLang="en-US" b="1" dirty="0" smtClean="0">
                <a:latin typeface="微软雅黑" panose="020B0503020204020204" pitchFamily="34" charset="-122"/>
                <a:ea typeface="微软雅黑" panose="020B0503020204020204" pitchFamily="34" charset="-122"/>
              </a:rPr>
              <a:t>数据帧。</a:t>
            </a:r>
            <a:endParaRPr lang="zh-CN" altLang="en-US" b="1" dirty="0">
              <a:latin typeface="微软雅黑" panose="020B0503020204020204" pitchFamily="34" charset="-122"/>
              <a:ea typeface="微软雅黑" panose="020B0503020204020204" pitchFamily="34" charset="-122"/>
            </a:endParaRPr>
          </a:p>
        </p:txBody>
      </p:sp>
      <p:sp>
        <p:nvSpPr>
          <p:cNvPr id="14" name="Line 5"/>
          <p:cNvSpPr>
            <a:spLocks noChangeShapeType="1"/>
          </p:cNvSpPr>
          <p:nvPr/>
        </p:nvSpPr>
        <p:spPr bwMode="auto">
          <a:xfrm rot="16200000" flipV="1">
            <a:off x="4153306"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10"/>
          <p:cNvSpPr>
            <a:spLocks noChangeShapeType="1"/>
          </p:cNvSpPr>
          <p:nvPr/>
        </p:nvSpPr>
        <p:spPr bwMode="auto">
          <a:xfrm>
            <a:off x="7372521" y="2143179"/>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Freeform 14"/>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Line 17"/>
          <p:cNvSpPr>
            <a:spLocks noChangeShapeType="1"/>
          </p:cNvSpPr>
          <p:nvPr/>
        </p:nvSpPr>
        <p:spPr bwMode="auto">
          <a:xfrm rot="16200000" flipV="1">
            <a:off x="5388709"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Freeform 19"/>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0" name="Text Box 21"/>
          <p:cNvSpPr txBox="1">
            <a:spLocks noChangeArrowheads="1"/>
          </p:cNvSpPr>
          <p:nvPr/>
        </p:nvSpPr>
        <p:spPr bwMode="auto">
          <a:xfrm>
            <a:off x="2874807" y="3667615"/>
            <a:ext cx="902811" cy="523220"/>
          </a:xfrm>
          <a:prstGeom prst="rect">
            <a:avLst/>
          </a:prstGeom>
          <a:solidFill>
            <a:schemeClr val="bg1"/>
          </a:solidFill>
          <a:ln>
            <a:noFill/>
          </a:ln>
          <a:effectLst/>
        </p:spPr>
        <p:txBody>
          <a:bodyPr wrap="none">
            <a:spAutoFit/>
          </a:bodyPr>
          <a:lstStyle/>
          <a:p>
            <a:pPr algn="ctr"/>
            <a:r>
              <a:rPr kumimoji="1" lang="en-US" altLang="zh-CN" sz="1400" b="1" dirty="0" smtClean="0">
                <a:solidFill>
                  <a:srgbClr val="CC00CC"/>
                </a:solidFill>
                <a:latin typeface="微软雅黑" panose="020B0503020204020204" pitchFamily="34" charset="-122"/>
                <a:ea typeface="微软雅黑" panose="020B0503020204020204" pitchFamily="34" charset="-122"/>
              </a:rPr>
              <a:t>B </a:t>
            </a:r>
            <a:r>
              <a:rPr kumimoji="1" lang="zh-CN" altLang="en-US" sz="1400" b="1" dirty="0" smtClean="0">
                <a:solidFill>
                  <a:srgbClr val="CC00CC"/>
                </a:solidFill>
                <a:latin typeface="微软雅黑" panose="020B0503020204020204" pitchFamily="34" charset="-122"/>
                <a:ea typeface="微软雅黑" panose="020B0503020204020204" pitchFamily="34" charset="-122"/>
              </a:rPr>
              <a:t>向 </a:t>
            </a:r>
            <a:r>
              <a:rPr kumimoji="1" lang="en-US" altLang="zh-CN" sz="1400" b="1" dirty="0">
                <a:solidFill>
                  <a:srgbClr val="CC00CC"/>
                </a:solidFill>
                <a:latin typeface="微软雅黑" panose="020B0503020204020204" pitchFamily="34" charset="-122"/>
                <a:ea typeface="微软雅黑" panose="020B0503020204020204" pitchFamily="34" charset="-122"/>
              </a:rPr>
              <a:t>D</a:t>
            </a:r>
            <a:endParaRPr kumimoji="1" lang="en-US" altLang="zh-CN" sz="1400"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21"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2"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D</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3"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4"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5" name="Line 26"/>
          <p:cNvSpPr>
            <a:spLocks noChangeShapeType="1"/>
          </p:cNvSpPr>
          <p:nvPr/>
        </p:nvSpPr>
        <p:spPr bwMode="auto">
          <a:xfrm flipH="1">
            <a:off x="1209238" y="2087439"/>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7"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8" name="Freeform 32"/>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pic>
        <p:nvPicPr>
          <p:cNvPr id="3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8" name="Line 12"/>
          <p:cNvSpPr>
            <a:spLocks noChangeShapeType="1"/>
          </p:cNvSpPr>
          <p:nvPr/>
        </p:nvSpPr>
        <p:spPr bwMode="auto">
          <a:xfrm rot="16200000" flipV="1">
            <a:off x="1682498"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9" name="Freeform 29"/>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Freeform 30"/>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Freeform 31"/>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Text Box 49"/>
          <p:cNvSpPr txBox="1">
            <a:spLocks noChangeArrowheads="1"/>
          </p:cNvSpPr>
          <p:nvPr/>
        </p:nvSpPr>
        <p:spPr bwMode="auto">
          <a:xfrm>
            <a:off x="4378418" y="2544783"/>
            <a:ext cx="1258679" cy="523220"/>
          </a:xfrm>
          <a:prstGeom prst="rect">
            <a:avLst/>
          </a:prstGeom>
          <a:solidFill>
            <a:srgbClr val="0000CC"/>
          </a:solidFill>
          <a:ln w="12700">
            <a:solidFill>
              <a:schemeClr val="tx1"/>
            </a:solidFill>
            <a:miter lim="800000"/>
          </a:ln>
          <a:effectLst/>
        </p:spPr>
        <p:txBody>
          <a:bodyPr wrap="none">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只有 </a:t>
            </a:r>
            <a:r>
              <a:rPr lang="en-US" altLang="zh-CN" sz="1400" b="1" dirty="0">
                <a:solidFill>
                  <a:schemeClr val="bg1"/>
                </a:solidFill>
                <a:latin typeface="微软雅黑" panose="020B0503020204020204" pitchFamily="34" charset="-122"/>
                <a:ea typeface="微软雅黑" panose="020B0503020204020204" pitchFamily="34" charset="-122"/>
              </a:rPr>
              <a:t>D </a:t>
            </a:r>
            <a:r>
              <a:rPr lang="zh-CN" altLang="en-US" sz="1400" b="1" dirty="0">
                <a:solidFill>
                  <a:schemeClr val="bg1"/>
                </a:solidFill>
                <a:latin typeface="微软雅黑" panose="020B0503020204020204" pitchFamily="34" charset="-122"/>
                <a:ea typeface="微软雅黑" panose="020B0503020204020204" pitchFamily="34" charset="-122"/>
              </a:rPr>
              <a:t>接受</a:t>
            </a:r>
            <a:endParaRPr lang="zh-CN" altLang="en-US" sz="1400" b="1" dirty="0">
              <a:solidFill>
                <a:schemeClr val="bg1"/>
              </a:solidFill>
              <a:latin typeface="微软雅黑" panose="020B0503020204020204" pitchFamily="34" charset="-122"/>
              <a:ea typeface="微软雅黑" panose="020B0503020204020204" pitchFamily="34" charset="-122"/>
            </a:endParaRPr>
          </a:p>
          <a:p>
            <a:pPr algn="ctr"/>
            <a:r>
              <a:rPr lang="en-US" altLang="zh-CN" sz="1400" b="1" dirty="0">
                <a:solidFill>
                  <a:schemeClr val="bg1"/>
                </a:solidFill>
                <a:latin typeface="微软雅黑" panose="020B0503020204020204" pitchFamily="34" charset="-122"/>
                <a:ea typeface="微软雅黑" panose="020B0503020204020204" pitchFamily="34" charset="-122"/>
              </a:rPr>
              <a:t>B </a:t>
            </a:r>
            <a:r>
              <a:rPr lang="zh-CN" altLang="en-US" sz="1400" b="1" dirty="0">
                <a:solidFill>
                  <a:schemeClr val="bg1"/>
                </a:solidFill>
                <a:latin typeface="微软雅黑" panose="020B0503020204020204" pitchFamily="34" charset="-122"/>
                <a:ea typeface="微软雅黑" panose="020B0503020204020204" pitchFamily="34" charset="-122"/>
              </a:rPr>
              <a:t>发送的数据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3" name="Freeform 33"/>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4" name="Freeform 34"/>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5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1715396" y="3097124"/>
            <a:ext cx="5676467" cy="944924"/>
            <a:chOff x="1715396" y="3113750"/>
            <a:chExt cx="5676467" cy="944924"/>
          </a:xfrm>
        </p:grpSpPr>
        <p:grpSp>
          <p:nvGrpSpPr>
            <p:cNvPr id="33" name="组合 32"/>
            <p:cNvGrpSpPr/>
            <p:nvPr/>
          </p:nvGrpSpPr>
          <p:grpSpPr>
            <a:xfrm>
              <a:off x="1715396" y="3113750"/>
              <a:ext cx="5676467" cy="944924"/>
              <a:chOff x="1715396" y="3160942"/>
              <a:chExt cx="5676467" cy="944924"/>
            </a:xfrm>
          </p:grpSpPr>
          <p:sp>
            <p:nvSpPr>
              <p:cNvPr id="34" name="Text Box 47"/>
              <p:cNvSpPr txBox="1">
                <a:spLocks noChangeArrowheads="1"/>
              </p:cNvSpPr>
              <p:nvPr/>
            </p:nvSpPr>
            <p:spPr bwMode="auto">
              <a:xfrm>
                <a:off x="5520120" y="3796149"/>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a:solidFill>
                      <a:schemeClr val="bg1"/>
                    </a:solidFill>
                    <a:latin typeface="微软雅黑" panose="020B0503020204020204" pitchFamily="34" charset="-122"/>
                    <a:ea typeface="微软雅黑" panose="020B0503020204020204" pitchFamily="34" charset="-122"/>
                  </a:rPr>
                  <a:t>接受</a:t>
                </a:r>
                <a:endParaRPr kumimoji="1" lang="zh-CN" altLang="en-US" sz="1400" b="1">
                  <a:solidFill>
                    <a:schemeClr val="bg1"/>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1715396" y="3160942"/>
                <a:ext cx="5676467" cy="944924"/>
                <a:chOff x="1715396" y="3160942"/>
                <a:chExt cx="5676467" cy="944924"/>
              </a:xfrm>
            </p:grpSpPr>
            <p:sp>
              <p:nvSpPr>
                <p:cNvPr id="36" name="AutoShape 38"/>
                <p:cNvSpPr>
                  <a:spLocks noChangeArrowheads="1"/>
                </p:cNvSpPr>
                <p:nvPr/>
              </p:nvSpPr>
              <p:spPr bwMode="auto">
                <a:xfrm>
                  <a:off x="6655680" y="3782632"/>
                  <a:ext cx="736183" cy="323234"/>
                </a:xfrm>
                <a:prstGeom prst="roundRect">
                  <a:avLst>
                    <a:gd name="adj" fmla="val 16667"/>
                  </a:avLst>
                </a:prstGeom>
                <a:solidFill>
                  <a:srgbClr val="00B050"/>
                </a:solidFill>
                <a:ln w="12700">
                  <a:solidFill>
                    <a:schemeClr val="tx1"/>
                  </a:solidFill>
                  <a:round/>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不接受</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37" name="AutoShape 42"/>
                <p:cNvSpPr>
                  <a:spLocks noChangeArrowheads="1"/>
                </p:cNvSpPr>
                <p:nvPr/>
              </p:nvSpPr>
              <p:spPr bwMode="auto">
                <a:xfrm>
                  <a:off x="4191528" y="3782632"/>
                  <a:ext cx="736184" cy="323234"/>
                </a:xfrm>
                <a:prstGeom prst="roundRect">
                  <a:avLst>
                    <a:gd name="adj" fmla="val 16667"/>
                  </a:avLst>
                </a:prstGeom>
                <a:solidFill>
                  <a:srgbClr val="00B050"/>
                </a:solidFill>
                <a:ln w="12700">
                  <a:solidFill>
                    <a:schemeClr val="tx1"/>
                  </a:solidFill>
                  <a:round/>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不接受</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8" name="AutoShape 46"/>
                <p:cNvSpPr>
                  <a:spLocks noChangeArrowheads="1"/>
                </p:cNvSpPr>
                <p:nvPr/>
              </p:nvSpPr>
              <p:spPr bwMode="auto">
                <a:xfrm>
                  <a:off x="1715396" y="3782632"/>
                  <a:ext cx="736184" cy="323234"/>
                </a:xfrm>
                <a:prstGeom prst="roundRect">
                  <a:avLst>
                    <a:gd name="adj" fmla="val 16667"/>
                  </a:avLst>
                </a:prstGeom>
                <a:solidFill>
                  <a:srgbClr val="00B050"/>
                </a:solidFill>
                <a:ln w="12700">
                  <a:solidFill>
                    <a:schemeClr val="tx1"/>
                  </a:solidFill>
                  <a:round/>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不接受</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nvGrpSpPr>
                <p:cNvPr id="39" name="Group 35"/>
                <p:cNvGrpSpPr/>
                <p:nvPr/>
              </p:nvGrpSpPr>
              <p:grpSpPr bwMode="auto">
                <a:xfrm>
                  <a:off x="6940081" y="3160942"/>
                  <a:ext cx="209007" cy="207675"/>
                  <a:chOff x="1474" y="3430"/>
                  <a:chExt cx="136" cy="136"/>
                </a:xfrm>
              </p:grpSpPr>
              <p:sp>
                <p:nvSpPr>
                  <p:cNvPr id="46"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7"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nvGrpSpPr>
                <p:cNvPr id="40" name="Group 35"/>
                <p:cNvGrpSpPr/>
                <p:nvPr/>
              </p:nvGrpSpPr>
              <p:grpSpPr bwMode="auto">
                <a:xfrm>
                  <a:off x="4463416" y="3160942"/>
                  <a:ext cx="209007" cy="207675"/>
                  <a:chOff x="1474" y="3430"/>
                  <a:chExt cx="136" cy="136"/>
                </a:xfrm>
              </p:grpSpPr>
              <p:sp>
                <p:nvSpPr>
                  <p:cNvPr id="44"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nvGrpSpPr>
                <p:cNvPr id="41" name="Group 35"/>
                <p:cNvGrpSpPr/>
                <p:nvPr/>
              </p:nvGrpSpPr>
              <p:grpSpPr bwMode="auto">
                <a:xfrm>
                  <a:off x="1979712" y="3160942"/>
                  <a:ext cx="209007" cy="207675"/>
                  <a:chOff x="1474" y="3430"/>
                  <a:chExt cx="136" cy="136"/>
                </a:xfrm>
              </p:grpSpPr>
              <p:sp>
                <p:nvSpPr>
                  <p:cNvPr id="42"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3"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grpSp>
        <p:sp>
          <p:nvSpPr>
            <p:cNvPr id="57" name="Line 36"/>
            <p:cNvSpPr>
              <a:spLocks noChangeShapeType="1"/>
            </p:cNvSpPr>
            <p:nvPr/>
          </p:nvSpPr>
          <p:spPr bwMode="auto">
            <a:xfrm>
              <a:off x="1983452" y="3113750"/>
              <a:ext cx="209007" cy="207675"/>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8" name="Line 37"/>
            <p:cNvSpPr>
              <a:spLocks noChangeShapeType="1"/>
            </p:cNvSpPr>
            <p:nvPr/>
          </p:nvSpPr>
          <p:spPr bwMode="auto">
            <a:xfrm flipH="1">
              <a:off x="1983452" y="3113750"/>
              <a:ext cx="209007" cy="207675"/>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grpId="1" nodeType="afterEffect">
                                  <p:stCondLst>
                                    <p:cond delay="500"/>
                                  </p:stCondLst>
                                  <p:childTnLst>
                                    <p:anim calcmode="discrete" valueType="str">
                                      <p:cBhvr>
                                        <p:cTn id="9" dur="5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right)">
                                      <p:cBhvr>
                                        <p:cTn id="14" dur="4000"/>
                                        <p:tgtEl>
                                          <p:spTgt spid="54"/>
                                        </p:tgtEl>
                                      </p:cBhvr>
                                    </p:animEffect>
                                  </p:childTnLst>
                                </p:cTn>
                              </p:par>
                              <p:par>
                                <p:cTn id="15" presetID="22" presetClass="entr" presetSubtype="2" fill="hold" grpId="0" nodeType="withEffect">
                                  <p:stCondLst>
                                    <p:cond delay="500"/>
                                  </p:stCondLst>
                                  <p:childTnLst>
                                    <p:set>
                                      <p:cBhvr>
                                        <p:cTn id="16" dur="1" fill="hold">
                                          <p:stCondLst>
                                            <p:cond delay="0"/>
                                          </p:stCondLst>
                                        </p:cTn>
                                        <p:tgtEl>
                                          <p:spTgt spid="53"/>
                                        </p:tgtEl>
                                        <p:attrNameLst>
                                          <p:attrName>style.visibility</p:attrName>
                                        </p:attrNameLst>
                                      </p:cBhvr>
                                      <p:to>
                                        <p:strVal val="visible"/>
                                      </p:to>
                                    </p:set>
                                    <p:animEffect transition="in" filter="wipe(right)">
                                      <p:cBhvr>
                                        <p:cTn id="17" dur="3500"/>
                                        <p:tgtEl>
                                          <p:spTgt spid="53"/>
                                        </p:tgtEl>
                                      </p:cBhvr>
                                    </p:animEffect>
                                  </p:childTnLst>
                                </p:cTn>
                              </p:par>
                              <p:par>
                                <p:cTn id="18" presetID="22" presetClass="entr" presetSubtype="8" fill="hold" grpId="0" nodeType="withEffect">
                                  <p:stCondLst>
                                    <p:cond delay="50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3500"/>
                                        <p:tgtEl>
                                          <p:spTgt spid="4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3500"/>
                                        <p:tgtEl>
                                          <p:spTgt spid="5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3500"/>
                                        <p:tgtEl>
                                          <p:spTgt spid="51"/>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3500"/>
                                        <p:tgtEl>
                                          <p:spTgt spid="28"/>
                                        </p:tgtEl>
                                      </p:cBhvr>
                                    </p:animEffect>
                                  </p:childTnLst>
                                </p:cTn>
                              </p:par>
                            </p:childTnLst>
                          </p:cTn>
                        </p:par>
                        <p:par>
                          <p:cTn id="30" fill="hold">
                            <p:stCondLst>
                              <p:cond delay="4000"/>
                            </p:stCondLst>
                            <p:childTnLst>
                              <p:par>
                                <p:cTn id="31" presetID="1" presetClass="entr" presetSubtype="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par>
                          <p:cTn id="33" fill="hold">
                            <p:stCondLst>
                              <p:cond delay="4000"/>
                            </p:stCondLst>
                            <p:childTnLst>
                              <p:par>
                                <p:cTn id="34" presetID="35" presetClass="emph" presetSubtype="0" repeatCount="5000" fill="hold" nodeType="afterEffect">
                                  <p:stCondLst>
                                    <p:cond delay="0"/>
                                  </p:stCondLst>
                                  <p:childTnLst>
                                    <p:anim calcmode="discrete" valueType="str">
                                      <p:cBhvr>
                                        <p:cTn id="35" dur="1000" fill="hold"/>
                                        <p:tgtEl>
                                          <p:spTgt spid="2"/>
                                        </p:tgtEl>
                                        <p:attrNameLst>
                                          <p:attrName>style.visibility</p:attrName>
                                        </p:attrNameLst>
                                      </p:cBhvr>
                                      <p:tavLst>
                                        <p:tav tm="0">
                                          <p:val>
                                            <p:strVal val="hidden"/>
                                          </p:val>
                                        </p:tav>
                                        <p:tav tm="50000">
                                          <p:val>
                                            <p:strVal val="visible"/>
                                          </p:val>
                                        </p:tav>
                                      </p:tavLst>
                                    </p:anim>
                                  </p:childTnLst>
                                </p:cTn>
                              </p:par>
                            </p:childTnLst>
                          </p:cTn>
                        </p:par>
                        <p:par>
                          <p:cTn id="36" fill="hold">
                            <p:stCondLst>
                              <p:cond delay="5000"/>
                            </p:stCondLst>
                            <p:childTnLst>
                              <p:par>
                                <p:cTn id="37" presetID="10" presetClass="exit" presetSubtype="0" fill="hold" grpId="1" nodeType="afterEffect">
                                  <p:stCondLst>
                                    <p:cond delay="0"/>
                                  </p:stCondLst>
                                  <p:childTnLst>
                                    <p:animEffect transition="out" filter="fade">
                                      <p:cBhvr>
                                        <p:cTn id="38" dur="1000"/>
                                        <p:tgtEl>
                                          <p:spTgt spid="54"/>
                                        </p:tgtEl>
                                      </p:cBhvr>
                                    </p:animEffect>
                                    <p:set>
                                      <p:cBhvr>
                                        <p:cTn id="39" dur="1" fill="hold">
                                          <p:stCondLst>
                                            <p:cond delay="999"/>
                                          </p:stCondLst>
                                        </p:cTn>
                                        <p:tgtEl>
                                          <p:spTgt spid="54"/>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1000"/>
                                        <p:tgtEl>
                                          <p:spTgt spid="53"/>
                                        </p:tgtEl>
                                      </p:cBhvr>
                                    </p:animEffect>
                                    <p:set>
                                      <p:cBhvr>
                                        <p:cTn id="42" dur="1" fill="hold">
                                          <p:stCondLst>
                                            <p:cond delay="999"/>
                                          </p:stCondLst>
                                        </p:cTn>
                                        <p:tgtEl>
                                          <p:spTgt spid="5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1000"/>
                                        <p:tgtEl>
                                          <p:spTgt spid="49"/>
                                        </p:tgtEl>
                                      </p:cBhvr>
                                    </p:animEffect>
                                    <p:set>
                                      <p:cBhvr>
                                        <p:cTn id="45" dur="1" fill="hold">
                                          <p:stCondLst>
                                            <p:cond delay="999"/>
                                          </p:stCondLst>
                                        </p:cTn>
                                        <p:tgtEl>
                                          <p:spTgt spid="49"/>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51"/>
                                        </p:tgtEl>
                                      </p:cBhvr>
                                    </p:animEffect>
                                    <p:set>
                                      <p:cBhvr>
                                        <p:cTn id="48" dur="1" fill="hold">
                                          <p:stCondLst>
                                            <p:cond delay="999"/>
                                          </p:stCondLst>
                                        </p:cTn>
                                        <p:tgtEl>
                                          <p:spTgt spid="51"/>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28"/>
                                        </p:tgtEl>
                                      </p:cBhvr>
                                    </p:animEffect>
                                    <p:set>
                                      <p:cBhvr>
                                        <p:cTn id="51" dur="1" fill="hold">
                                          <p:stCondLst>
                                            <p:cond delay="999"/>
                                          </p:stCondLst>
                                        </p:cTn>
                                        <p:tgtEl>
                                          <p:spTgt spid="28"/>
                                        </p:tgtEl>
                                        <p:attrNameLst>
                                          <p:attrName>style.visibility</p:attrName>
                                        </p:attrNameLst>
                                      </p:cBhvr>
                                      <p:to>
                                        <p:strVal val="hidden"/>
                                      </p:to>
                                    </p:set>
                                  </p:childTnLst>
                                </p:cTn>
                              </p:par>
                            </p:childTnLst>
                          </p:cTn>
                        </p:par>
                        <p:par>
                          <p:cTn id="52" fill="hold">
                            <p:stCondLst>
                              <p:cond delay="6000"/>
                            </p:stCondLst>
                            <p:childTnLst>
                              <p:par>
                                <p:cTn id="53" presetID="1" presetClass="entr" presetSubtype="0" fill="hold" grpId="0" nodeType="after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35" presetClass="emph" presetSubtype="0" repeatCount="5000" fill="hold" grpId="1" nodeType="withEffect">
                                  <p:stCondLst>
                                    <p:cond delay="0"/>
                                  </p:stCondLst>
                                  <p:childTnLst>
                                    <p:anim calcmode="discrete" valueType="str">
                                      <p:cBhvr>
                                        <p:cTn id="56" dur="10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8" grpId="0" animBg="1"/>
      <p:bldP spid="28" grpId="1" animBg="1"/>
      <p:bldP spid="49" grpId="0" animBg="1"/>
      <p:bldP spid="49" grpId="1" animBg="1"/>
      <p:bldP spid="50" grpId="0" animBg="1"/>
      <p:bldP spid="51" grpId="0" animBg="1"/>
      <p:bldP spid="51" grpId="1" animBg="1"/>
      <p:bldP spid="52" grpId="0" animBg="1"/>
      <p:bldP spid="52" grpId="1" animBg="1"/>
      <p:bldP spid="53" grpId="0" animBg="1"/>
      <p:bldP spid="53" grpId="1" animBg="1"/>
      <p:bldP spid="54" grpId="0" animBg="1"/>
      <p:bldP spid="54"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1" y="1516452"/>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258776" y="2074055"/>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 name="Rectangle 9"/>
          <p:cNvSpPr>
            <a:spLocks noChangeArrowheads="1"/>
          </p:cNvSpPr>
          <p:nvPr/>
        </p:nvSpPr>
        <p:spPr bwMode="auto">
          <a:xfrm>
            <a:off x="7668344" y="1958512"/>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3.3.2   CSMA/CD </a:t>
            </a:r>
            <a:r>
              <a:rPr lang="zh-CN" altLang="en-US" sz="2400" b="1" dirty="0" smtClean="0">
                <a:solidFill>
                  <a:schemeClr val="bg1"/>
                </a:solidFill>
                <a:latin typeface="微软雅黑" panose="020B0503020204020204" pitchFamily="34" charset="-122"/>
                <a:ea typeface="微软雅黑" panose="020B0503020204020204" pitchFamily="34" charset="-122"/>
              </a:rPr>
              <a:t>协议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auto">
          <a:xfrm>
            <a:off x="502921" y="1021848"/>
            <a:ext cx="8129015" cy="40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总线</a:t>
            </a:r>
            <a:r>
              <a:rPr lang="zh-CN" altLang="en-US" b="1" dirty="0" smtClean="0">
                <a:solidFill>
                  <a:srgbClr val="C00000"/>
                </a:solidFill>
                <a:latin typeface="微软雅黑" panose="020B0503020204020204" pitchFamily="34" charset="-122"/>
                <a:ea typeface="微软雅黑" panose="020B0503020204020204" pitchFamily="34" charset="-122"/>
              </a:rPr>
              <a:t>缺点</a:t>
            </a:r>
            <a:r>
              <a:rPr lang="zh-CN" altLang="en-US" b="1" dirty="0" smtClean="0">
                <a:latin typeface="微软雅黑" panose="020B0503020204020204" pitchFamily="34" charset="-122"/>
                <a:ea typeface="微软雅黑" panose="020B0503020204020204" pitchFamily="34" charset="-122"/>
              </a:rPr>
              <a:t>：多</a:t>
            </a:r>
            <a:r>
              <a:rPr lang="zh-CN" altLang="en-US" b="1" dirty="0">
                <a:latin typeface="微软雅黑" panose="020B0503020204020204" pitchFamily="34" charset="-122"/>
                <a:ea typeface="微软雅黑" panose="020B0503020204020204" pitchFamily="34" charset="-122"/>
              </a:rPr>
              <a:t>个站点同时发送时，会产生发送碰撞或冲突，导致发送失败</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11" name="Line 5"/>
          <p:cNvSpPr>
            <a:spLocks noChangeShapeType="1"/>
          </p:cNvSpPr>
          <p:nvPr/>
        </p:nvSpPr>
        <p:spPr bwMode="auto">
          <a:xfrm rot="16200000" flipV="1">
            <a:off x="4153306" y="2489784"/>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 name="Rectangle 9"/>
          <p:cNvSpPr>
            <a:spLocks noChangeArrowheads="1"/>
          </p:cNvSpPr>
          <p:nvPr/>
        </p:nvSpPr>
        <p:spPr bwMode="auto">
          <a:xfrm>
            <a:off x="1078993" y="1958512"/>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 name="Line 10"/>
          <p:cNvSpPr>
            <a:spLocks noChangeShapeType="1"/>
          </p:cNvSpPr>
          <p:nvPr/>
        </p:nvSpPr>
        <p:spPr bwMode="auto">
          <a:xfrm>
            <a:off x="7372521" y="1884563"/>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Freeform 14"/>
          <p:cNvSpPr/>
          <p:nvPr/>
        </p:nvSpPr>
        <p:spPr bwMode="auto">
          <a:xfrm>
            <a:off x="3320888" y="2083886"/>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Line 17"/>
          <p:cNvSpPr>
            <a:spLocks noChangeShapeType="1"/>
          </p:cNvSpPr>
          <p:nvPr/>
        </p:nvSpPr>
        <p:spPr bwMode="auto">
          <a:xfrm rot="16200000" flipV="1">
            <a:off x="5388709" y="2489784"/>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Freeform 19"/>
          <p:cNvSpPr/>
          <p:nvPr/>
        </p:nvSpPr>
        <p:spPr bwMode="auto">
          <a:xfrm>
            <a:off x="7028431" y="2083885"/>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Text Box 21"/>
          <p:cNvSpPr txBox="1">
            <a:spLocks noChangeArrowheads="1"/>
          </p:cNvSpPr>
          <p:nvPr/>
        </p:nvSpPr>
        <p:spPr bwMode="auto">
          <a:xfrm>
            <a:off x="2874807" y="3408999"/>
            <a:ext cx="902811" cy="523220"/>
          </a:xfrm>
          <a:prstGeom prst="rect">
            <a:avLst/>
          </a:prstGeom>
          <a:solidFill>
            <a:schemeClr val="bg1"/>
          </a:solidFill>
          <a:ln>
            <a:noFill/>
          </a:ln>
          <a:effectLst/>
        </p:spPr>
        <p:txBody>
          <a:bodyPr wrap="none">
            <a:spAutoFit/>
          </a:bodyPr>
          <a:lstStyle/>
          <a:p>
            <a:pPr algn="ctr"/>
            <a:r>
              <a:rPr kumimoji="1" lang="en-US" altLang="zh-CN" sz="1400" b="1" dirty="0" smtClean="0">
                <a:solidFill>
                  <a:srgbClr val="CC00CC"/>
                </a:solidFill>
                <a:latin typeface="微软雅黑" panose="020B0503020204020204" pitchFamily="34" charset="-122"/>
                <a:ea typeface="微软雅黑" panose="020B0503020204020204" pitchFamily="34" charset="-122"/>
              </a:rPr>
              <a:t>B </a:t>
            </a:r>
            <a:r>
              <a:rPr kumimoji="1" lang="zh-CN" altLang="en-US" sz="1400" b="1" dirty="0" smtClean="0">
                <a:solidFill>
                  <a:srgbClr val="CC00CC"/>
                </a:solidFill>
                <a:latin typeface="微软雅黑" panose="020B0503020204020204" pitchFamily="34" charset="-122"/>
                <a:ea typeface="微软雅黑" panose="020B0503020204020204" pitchFamily="34" charset="-122"/>
              </a:rPr>
              <a:t>向 </a:t>
            </a:r>
            <a:r>
              <a:rPr kumimoji="1" lang="en-US" altLang="zh-CN" sz="1400" b="1" dirty="0">
                <a:solidFill>
                  <a:srgbClr val="CC00CC"/>
                </a:solidFill>
                <a:latin typeface="微软雅黑" panose="020B0503020204020204" pitchFamily="34" charset="-122"/>
                <a:ea typeface="微软雅黑" panose="020B0503020204020204" pitchFamily="34" charset="-122"/>
              </a:rPr>
              <a:t>D</a:t>
            </a:r>
            <a:endParaRPr kumimoji="1" lang="en-US" altLang="zh-CN" sz="1400"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18" name="Text Box 22"/>
          <p:cNvSpPr txBox="1">
            <a:spLocks noChangeArrowheads="1"/>
          </p:cNvSpPr>
          <p:nvPr/>
        </p:nvSpPr>
        <p:spPr bwMode="auto">
          <a:xfrm>
            <a:off x="4179547" y="3166503"/>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19" name="Text Box 23"/>
          <p:cNvSpPr txBox="1">
            <a:spLocks noChangeArrowheads="1"/>
          </p:cNvSpPr>
          <p:nvPr/>
        </p:nvSpPr>
        <p:spPr bwMode="auto">
          <a:xfrm>
            <a:off x="5472194" y="3155443"/>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D</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0" name="Text Box 24"/>
          <p:cNvSpPr txBox="1">
            <a:spLocks noChangeArrowheads="1"/>
          </p:cNvSpPr>
          <p:nvPr/>
        </p:nvSpPr>
        <p:spPr bwMode="auto">
          <a:xfrm>
            <a:off x="1715396" y="3155443"/>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1" name="Text Box 25"/>
          <p:cNvSpPr txBox="1">
            <a:spLocks noChangeArrowheads="1"/>
          </p:cNvSpPr>
          <p:nvPr/>
        </p:nvSpPr>
        <p:spPr bwMode="auto">
          <a:xfrm>
            <a:off x="6629055" y="3152986"/>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2" name="Line 26"/>
          <p:cNvSpPr>
            <a:spLocks noChangeShapeType="1"/>
          </p:cNvSpPr>
          <p:nvPr/>
        </p:nvSpPr>
        <p:spPr bwMode="auto">
          <a:xfrm flipH="1">
            <a:off x="1209238" y="1828823"/>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Text Box 27"/>
          <p:cNvSpPr txBox="1">
            <a:spLocks noChangeArrowheads="1"/>
          </p:cNvSpPr>
          <p:nvPr/>
        </p:nvSpPr>
        <p:spPr bwMode="auto">
          <a:xfrm>
            <a:off x="1638815" y="1688160"/>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4" name="Text Box 28"/>
          <p:cNvSpPr txBox="1">
            <a:spLocks noChangeArrowheads="1"/>
          </p:cNvSpPr>
          <p:nvPr/>
        </p:nvSpPr>
        <p:spPr bwMode="auto">
          <a:xfrm>
            <a:off x="6548762" y="168816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5" name="Freeform 32"/>
          <p:cNvSpPr/>
          <p:nvPr/>
        </p:nvSpPr>
        <p:spPr bwMode="auto">
          <a:xfrm>
            <a:off x="3329047" y="2135497"/>
            <a:ext cx="1726088"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Text Box 48"/>
          <p:cNvSpPr txBox="1">
            <a:spLocks noChangeArrowheads="1"/>
          </p:cNvSpPr>
          <p:nvPr/>
        </p:nvSpPr>
        <p:spPr bwMode="auto">
          <a:xfrm>
            <a:off x="3170457" y="3155443"/>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pic>
        <p:nvPicPr>
          <p:cNvPr id="2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9" name="Line 12"/>
          <p:cNvSpPr>
            <a:spLocks noChangeShapeType="1"/>
          </p:cNvSpPr>
          <p:nvPr/>
        </p:nvSpPr>
        <p:spPr bwMode="auto">
          <a:xfrm rot="16200000" flipV="1">
            <a:off x="1682498" y="2489784"/>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0" name="Freeform 29"/>
          <p:cNvSpPr/>
          <p:nvPr/>
        </p:nvSpPr>
        <p:spPr bwMode="auto">
          <a:xfrm>
            <a:off x="3293468" y="2151473"/>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Freeform 33"/>
          <p:cNvSpPr/>
          <p:nvPr/>
        </p:nvSpPr>
        <p:spPr bwMode="auto">
          <a:xfrm>
            <a:off x="1371600" y="2135497"/>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Freeform 34"/>
          <p:cNvSpPr/>
          <p:nvPr/>
        </p:nvSpPr>
        <p:spPr bwMode="auto">
          <a:xfrm flipH="1">
            <a:off x="2088861" y="2135497"/>
            <a:ext cx="1240185"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3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21"/>
          <p:cNvSpPr txBox="1">
            <a:spLocks noChangeArrowheads="1"/>
          </p:cNvSpPr>
          <p:nvPr/>
        </p:nvSpPr>
        <p:spPr bwMode="auto">
          <a:xfrm>
            <a:off x="6592983" y="3408999"/>
            <a:ext cx="902811" cy="523220"/>
          </a:xfrm>
          <a:prstGeom prst="rect">
            <a:avLst/>
          </a:prstGeom>
          <a:solidFill>
            <a:schemeClr val="bg1"/>
          </a:solidFill>
          <a:ln>
            <a:noFill/>
          </a:ln>
          <a:effectLst/>
        </p:spPr>
        <p:txBody>
          <a:bodyPr wrap="none">
            <a:spAutoFit/>
          </a:bodyPr>
          <a:lstStyle/>
          <a:p>
            <a:pPr algn="ctr"/>
            <a:r>
              <a:rPr kumimoji="1" lang="en-US" altLang="zh-CN" sz="1400" b="1" dirty="0">
                <a:solidFill>
                  <a:srgbClr val="CC00CC"/>
                </a:solidFill>
                <a:latin typeface="微软雅黑" panose="020B0503020204020204" pitchFamily="34" charset="-122"/>
                <a:ea typeface="微软雅黑" panose="020B0503020204020204" pitchFamily="34" charset="-122"/>
              </a:rPr>
              <a:t>E</a:t>
            </a:r>
            <a:r>
              <a:rPr kumimoji="1" lang="en-US" altLang="zh-CN" sz="1400" b="1" dirty="0" smtClean="0">
                <a:solidFill>
                  <a:srgbClr val="CC00CC"/>
                </a:solidFill>
                <a:latin typeface="微软雅黑" panose="020B0503020204020204" pitchFamily="34" charset="-122"/>
                <a:ea typeface="微软雅黑" panose="020B0503020204020204" pitchFamily="34" charset="-122"/>
              </a:rPr>
              <a:t> </a:t>
            </a:r>
            <a:r>
              <a:rPr kumimoji="1" lang="zh-CN" altLang="en-US" sz="1400" b="1" dirty="0" smtClean="0">
                <a:solidFill>
                  <a:srgbClr val="CC00CC"/>
                </a:solidFill>
                <a:latin typeface="微软雅黑" panose="020B0503020204020204" pitchFamily="34" charset="-122"/>
                <a:ea typeface="微软雅黑" panose="020B0503020204020204" pitchFamily="34" charset="-122"/>
              </a:rPr>
              <a:t>向 </a:t>
            </a:r>
            <a:r>
              <a:rPr kumimoji="1" lang="en-US" altLang="zh-CN" sz="1400" b="1" dirty="0" smtClean="0">
                <a:solidFill>
                  <a:srgbClr val="CC00CC"/>
                </a:solidFill>
                <a:latin typeface="微软雅黑" panose="020B0503020204020204" pitchFamily="34" charset="-122"/>
                <a:ea typeface="微软雅黑" panose="020B0503020204020204" pitchFamily="34" charset="-122"/>
              </a:rPr>
              <a:t>A</a:t>
            </a:r>
            <a:endParaRPr kumimoji="1" lang="en-US" altLang="zh-CN" sz="1400"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35" name="Freeform 32"/>
          <p:cNvSpPr/>
          <p:nvPr/>
        </p:nvSpPr>
        <p:spPr bwMode="auto">
          <a:xfrm>
            <a:off x="7020254" y="2135497"/>
            <a:ext cx="559277"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Freeform 33"/>
          <p:cNvSpPr/>
          <p:nvPr/>
        </p:nvSpPr>
        <p:spPr bwMode="auto">
          <a:xfrm>
            <a:off x="5189518" y="2147372"/>
            <a:ext cx="1917717"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Freeform 34"/>
          <p:cNvSpPr/>
          <p:nvPr/>
        </p:nvSpPr>
        <p:spPr bwMode="auto">
          <a:xfrm flipH="1">
            <a:off x="5820252" y="2135497"/>
            <a:ext cx="1200001"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3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9" name="爆炸形 1 38"/>
          <p:cNvSpPr/>
          <p:nvPr/>
        </p:nvSpPr>
        <p:spPr>
          <a:xfrm>
            <a:off x="4946867" y="1957941"/>
            <a:ext cx="470735" cy="46410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7"/>
                                        </p:tgtEl>
                                        <p:attrNameLst>
                                          <p:attrName>style.visibility</p:attrName>
                                        </p:attrNameLst>
                                      </p:cBhvr>
                                      <p:tavLst>
                                        <p:tav tm="0">
                                          <p:val>
                                            <p:strVal val="hidden"/>
                                          </p:val>
                                        </p:tav>
                                        <p:tav tm="50000">
                                          <p:val>
                                            <p:strVal val="visible"/>
                                          </p:val>
                                        </p:tav>
                                      </p:tavLst>
                                    </p:anim>
                                  </p:childTnLst>
                                </p:cTn>
                              </p:par>
                              <p:par>
                                <p:cTn id="10" presetID="1"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par>
                                <p:cTn id="12" presetID="35" presetClass="emph" presetSubtype="0" repeatCount="3000" fill="hold" grpId="1" nodeType="withEffect">
                                  <p:stCondLst>
                                    <p:cond delay="500"/>
                                  </p:stCondLst>
                                  <p:childTnLst>
                                    <p:anim calcmode="discrete" valueType="str">
                                      <p:cBhvr>
                                        <p:cTn id="13" dur="1000" fill="hold"/>
                                        <p:tgtEl>
                                          <p:spTgt spid="34"/>
                                        </p:tgtEl>
                                        <p:attrNameLst>
                                          <p:attrName>style.visibility</p:attrName>
                                        </p:attrNameLst>
                                      </p:cBhvr>
                                      <p:tavLst>
                                        <p:tav tm="0">
                                          <p:val>
                                            <p:strVal val="hidden"/>
                                          </p:val>
                                        </p:tav>
                                        <p:tav tm="50000">
                                          <p:val>
                                            <p:strVal val="visible"/>
                                          </p:val>
                                        </p:tav>
                                      </p:tavLst>
                                    </p:anim>
                                  </p:childTnLst>
                                </p:cTn>
                              </p:par>
                            </p:childTnLst>
                          </p:cTn>
                        </p:par>
                        <p:par>
                          <p:cTn id="14" fill="hold">
                            <p:stCondLst>
                              <p:cond delay="1500"/>
                            </p:stCondLst>
                            <p:childTnLst>
                              <p:par>
                                <p:cTn id="15" presetID="22" presetClass="entr" presetSubtype="2"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4000"/>
                                        <p:tgtEl>
                                          <p:spTgt spid="32"/>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31"/>
                                        </p:tgtEl>
                                        <p:attrNameLst>
                                          <p:attrName>style.visibility</p:attrName>
                                        </p:attrNameLst>
                                      </p:cBhvr>
                                      <p:to>
                                        <p:strVal val="visible"/>
                                      </p:to>
                                    </p:set>
                                    <p:animEffect transition="in" filter="wipe(right)">
                                      <p:cBhvr>
                                        <p:cTn id="20" dur="3500"/>
                                        <p:tgtEl>
                                          <p:spTgt spid="31"/>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3500"/>
                                        <p:tgtEl>
                                          <p:spTgt spid="3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500"/>
                                        <p:tgtEl>
                                          <p:spTgt spid="2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right)">
                                      <p:cBhvr>
                                        <p:cTn id="29" dur="4000"/>
                                        <p:tgtEl>
                                          <p:spTgt spid="37"/>
                                        </p:tgtEl>
                                      </p:cBhvr>
                                    </p:animEffect>
                                  </p:childTnLst>
                                </p:cTn>
                              </p:par>
                              <p:par>
                                <p:cTn id="30" presetID="22" presetClass="entr" presetSubtype="2"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wipe(right)">
                                      <p:cBhvr>
                                        <p:cTn id="32" dur="3500"/>
                                        <p:tgtEl>
                                          <p:spTgt spid="36"/>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3500"/>
                                        <p:tgtEl>
                                          <p:spTgt spid="35"/>
                                        </p:tgtEl>
                                      </p:cBhvr>
                                    </p:animEffect>
                                  </p:childTnLst>
                                </p:cTn>
                              </p:par>
                              <p:par>
                                <p:cTn id="36" presetID="1" presetClass="entr" presetSubtype="0" fill="hold" grpId="0" nodeType="withEffect">
                                  <p:stCondLst>
                                    <p:cond delay="3750"/>
                                  </p:stCondLst>
                                  <p:childTnLst>
                                    <p:set>
                                      <p:cBhvr>
                                        <p:cTn id="37" dur="1" fill="hold">
                                          <p:stCondLst>
                                            <p:cond delay="0"/>
                                          </p:stCondLst>
                                        </p:cTn>
                                        <p:tgtEl>
                                          <p:spTgt spid="39"/>
                                        </p:tgtEl>
                                        <p:attrNameLst>
                                          <p:attrName>style.visibility</p:attrName>
                                        </p:attrNameLst>
                                      </p:cBhvr>
                                      <p:to>
                                        <p:strVal val="visible"/>
                                      </p:to>
                                    </p:set>
                                  </p:childTnLst>
                                </p:cTn>
                              </p:par>
                            </p:childTnLst>
                          </p:cTn>
                        </p:par>
                        <p:par>
                          <p:cTn id="38" fill="hold">
                            <p:stCondLst>
                              <p:cond delay="5500"/>
                            </p:stCondLst>
                            <p:childTnLst>
                              <p:par>
                                <p:cTn id="39" presetID="35" presetClass="emph" presetSubtype="0" repeatCount="indefinite" fill="hold" grpId="1" nodeType="afterEffect">
                                  <p:stCondLst>
                                    <p:cond delay="0"/>
                                  </p:stCondLst>
                                  <p:endCondLst>
                                    <p:cond evt="onNext" delay="0">
                                      <p:tgtEl>
                                        <p:sldTgt/>
                                      </p:tgtEl>
                                    </p:cond>
                                  </p:endCondLst>
                                  <p:childTnLst>
                                    <p:anim calcmode="discrete" valueType="str">
                                      <p:cBhvr>
                                        <p:cTn id="40"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5" grpId="0" animBg="1"/>
      <p:bldP spid="30" grpId="0" animBg="1"/>
      <p:bldP spid="31" grpId="0" animBg="1"/>
      <p:bldP spid="32" grpId="0" animBg="1"/>
      <p:bldP spid="34" grpId="0" animBg="1"/>
      <p:bldP spid="34" grpId="1" animBg="1"/>
      <p:bldP spid="35" grpId="0" animBg="1"/>
      <p:bldP spid="36" grpId="0" animBg="1"/>
      <p:bldP spid="37" grpId="0" animBg="1"/>
      <p:bldP spid="39" grpId="0" animBg="1"/>
      <p:bldP spid="39"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6487"/>
            <a:ext cx="8129015" cy="1211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采用较为灵活的</a:t>
            </a:r>
            <a:r>
              <a:rPr lang="zh-CN" altLang="en-US" sz="2000" b="1" dirty="0">
                <a:solidFill>
                  <a:srgbClr val="C00000"/>
                </a:solidFill>
                <a:latin typeface="微软雅黑" panose="020B0503020204020204" pitchFamily="34" charset="-122"/>
                <a:ea typeface="微软雅黑" panose="020B0503020204020204" pitchFamily="34" charset="-122"/>
              </a:rPr>
              <a:t>无连接的工作</a:t>
            </a:r>
            <a:r>
              <a:rPr lang="zh-CN" altLang="en-US" sz="2000" b="1" dirty="0" smtClean="0">
                <a:solidFill>
                  <a:srgbClr val="C00000"/>
                </a:solidFill>
                <a:latin typeface="微软雅黑" panose="020B0503020204020204" pitchFamily="34" charset="-122"/>
                <a:ea typeface="微软雅黑" panose="020B0503020204020204" pitchFamily="34" charset="-122"/>
              </a:rPr>
              <a:t>方式。</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不必先建立连接就可以直接发送数据。</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对发送的数据帧不进行编号，也不要求对方发回确认</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2334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907804" y="600250"/>
            <a:ext cx="33185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a:t>
            </a:r>
            <a:r>
              <a:rPr lang="zh-CN" altLang="en-US" sz="2000" b="1" dirty="0" smtClean="0">
                <a:solidFill>
                  <a:schemeClr val="bg1"/>
                </a:solidFill>
                <a:latin typeface="微软雅黑" panose="020B0503020204020204" pitchFamily="34" charset="-122"/>
                <a:ea typeface="微软雅黑" panose="020B0503020204020204" pitchFamily="34" charset="-122"/>
              </a:rPr>
              <a:t>采取的 </a:t>
            </a:r>
            <a:r>
              <a:rPr lang="en-US" altLang="zh-CN" sz="2000" b="1" dirty="0" smtClean="0">
                <a:solidFill>
                  <a:schemeClr val="bg1"/>
                </a:solidFill>
                <a:latin typeface="微软雅黑" panose="020B0503020204020204" pitchFamily="34" charset="-122"/>
                <a:ea typeface="微软雅黑" panose="020B0503020204020204" pitchFamily="34" charset="-122"/>
              </a:rPr>
              <a:t>2 </a:t>
            </a:r>
            <a:r>
              <a:rPr lang="zh-CN" altLang="en-US" sz="2000" b="1" dirty="0" smtClean="0">
                <a:solidFill>
                  <a:schemeClr val="bg1"/>
                </a:solidFill>
                <a:latin typeface="微软雅黑" panose="020B0503020204020204" pitchFamily="34" charset="-122"/>
                <a:ea typeface="微软雅黑" panose="020B0503020204020204" pitchFamily="34" charset="-122"/>
              </a:rPr>
              <a:t>种重要措施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图示 2"/>
          <p:cNvGraphicFramePr/>
          <p:nvPr/>
        </p:nvGraphicFramePr>
        <p:xfrm>
          <a:off x="943316" y="2180662"/>
          <a:ext cx="7276486" cy="212099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75682"/>
            <a:ext cx="8129015"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CSMA/CD (</a:t>
            </a:r>
            <a:r>
              <a:rPr lang="en-US" altLang="zh-CN" sz="2000" b="1" dirty="0">
                <a:latin typeface="微软雅黑" panose="020B0503020204020204" pitchFamily="34" charset="-122"/>
                <a:ea typeface="微软雅黑" panose="020B0503020204020204" pitchFamily="34" charset="-122"/>
              </a:rPr>
              <a:t>Carrier Sense Multiple Access with Collision Detection) </a:t>
            </a:r>
            <a:r>
              <a:rPr lang="zh-CN" altLang="en-US" sz="2000" b="1" dirty="0" smtClean="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载波监听多点接入 </a:t>
            </a:r>
            <a:r>
              <a:rPr lang="en-US" altLang="zh-CN" sz="2000" b="1" dirty="0">
                <a:solidFill>
                  <a:srgbClr val="0000FF"/>
                </a:solidFill>
                <a:latin typeface="微软雅黑" panose="020B0503020204020204" pitchFamily="34" charset="-122"/>
                <a:ea typeface="微软雅黑" panose="020B0503020204020204"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rPr>
              <a:t>碰撞</a:t>
            </a:r>
            <a:r>
              <a:rPr lang="zh-CN" altLang="en-US" sz="2000" b="1" dirty="0" smtClean="0">
                <a:solidFill>
                  <a:srgbClr val="0000FF"/>
                </a:solidFill>
                <a:latin typeface="微软雅黑" panose="020B0503020204020204" pitchFamily="34" charset="-122"/>
                <a:ea typeface="微软雅黑" panose="020B0503020204020204" pitchFamily="34" charset="-122"/>
              </a:rPr>
              <a:t>检测。</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多点接入</a:t>
            </a:r>
            <a:r>
              <a:rPr lang="zh-CN" altLang="en-US" sz="2000" b="1" dirty="0">
                <a:solidFill>
                  <a:srgbClr val="C00000"/>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说明这是总线型</a:t>
            </a:r>
            <a:r>
              <a:rPr lang="zh-CN" altLang="en-US" sz="2000" b="1" dirty="0" smtClean="0">
                <a:latin typeface="微软雅黑" panose="020B0503020204020204" pitchFamily="34" charset="-122"/>
                <a:ea typeface="微软雅黑" panose="020B0503020204020204" pitchFamily="34" charset="-122"/>
              </a:rPr>
              <a:t>网络。许多</a:t>
            </a:r>
            <a:r>
              <a:rPr lang="zh-CN" altLang="en-US" sz="2000" b="1" dirty="0">
                <a:latin typeface="微软雅黑" panose="020B0503020204020204" pitchFamily="34" charset="-122"/>
                <a:ea typeface="微软雅黑" panose="020B0503020204020204" pitchFamily="34" charset="-122"/>
              </a:rPr>
              <a:t>计算机以多点接入的方式连接在一根总线上。</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载波监听：</a:t>
            </a:r>
            <a:r>
              <a:rPr lang="zh-CN" altLang="en-US" sz="2000" b="1" dirty="0" smtClean="0">
                <a:latin typeface="微软雅黑" panose="020B0503020204020204" pitchFamily="34" charset="-122"/>
                <a:ea typeface="微软雅黑" panose="020B0503020204020204" pitchFamily="34" charset="-122"/>
              </a:rPr>
              <a:t>即“</a:t>
            </a:r>
            <a:r>
              <a:rPr lang="zh-CN" altLang="en-US" sz="2000" b="1" dirty="0">
                <a:latin typeface="微软雅黑" panose="020B0503020204020204" pitchFamily="34" charset="-122"/>
                <a:ea typeface="微软雅黑" panose="020B0503020204020204" pitchFamily="34" charset="-122"/>
              </a:rPr>
              <a:t>边发送边监听”。不管在想要发送数据之前，还是在发送数据之中，每个站都必须不停地检测信道</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碰撞检测：</a:t>
            </a:r>
            <a:r>
              <a:rPr lang="zh-CN" altLang="en-US" sz="2000" b="1" dirty="0" smtClean="0">
                <a:latin typeface="微软雅黑" panose="020B0503020204020204" pitchFamily="34" charset="-122"/>
                <a:ea typeface="微软雅黑" panose="020B0503020204020204" pitchFamily="34" charset="-122"/>
              </a:rPr>
              <a:t>适配器</a:t>
            </a:r>
            <a:r>
              <a:rPr lang="zh-CN" altLang="en-US" sz="2000" b="1" dirty="0">
                <a:latin typeface="微软雅黑" panose="020B0503020204020204" pitchFamily="34" charset="-122"/>
                <a:ea typeface="微软雅黑" panose="020B0503020204020204" pitchFamily="34" charset="-122"/>
              </a:rPr>
              <a:t>边发送</a:t>
            </a:r>
            <a:r>
              <a:rPr lang="zh-CN" altLang="en-US" sz="2000" b="1" dirty="0" smtClean="0">
                <a:latin typeface="微软雅黑" panose="020B0503020204020204" pitchFamily="34" charset="-122"/>
                <a:ea typeface="微软雅黑" panose="020B0503020204020204" pitchFamily="34" charset="-122"/>
              </a:rPr>
              <a:t>数据，边</a:t>
            </a:r>
            <a:r>
              <a:rPr lang="zh-CN" altLang="en-US" sz="2000" b="1" dirty="0">
                <a:latin typeface="微软雅黑" panose="020B0503020204020204" pitchFamily="34" charset="-122"/>
                <a:ea typeface="微软雅黑" panose="020B0503020204020204" pitchFamily="34" charset="-122"/>
              </a:rPr>
              <a:t>检测信道上的信号电压的变化情况。电压摆动值超过一定的门限值时，就认为总线上至少有两个站同时在发送数据，表明产生了</a:t>
            </a:r>
            <a:r>
              <a:rPr lang="zh-CN" altLang="en-US" sz="2000" b="1" dirty="0" smtClean="0">
                <a:latin typeface="微软雅黑" panose="020B0503020204020204" pitchFamily="34" charset="-122"/>
                <a:ea typeface="微软雅黑" panose="020B0503020204020204" pitchFamily="34" charset="-122"/>
              </a:rPr>
              <a:t>碰撞（或冲突）。</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2592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53865" y="602836"/>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CSMA/CD </a:t>
            </a:r>
            <a:r>
              <a:rPr lang="zh-CN" altLang="en-US" sz="2000" b="1" dirty="0" smtClean="0">
                <a:solidFill>
                  <a:schemeClr val="bg1"/>
                </a:solidFill>
                <a:latin typeface="微软雅黑" panose="020B0503020204020204" pitchFamily="34" charset="-122"/>
                <a:ea typeface="微软雅黑" panose="020B0503020204020204" pitchFamily="34" charset="-122"/>
              </a:rPr>
              <a:t>协议</a:t>
            </a:r>
            <a:r>
              <a:rPr lang="zh-CN" altLang="en-US" sz="2000" b="1" dirty="0">
                <a:solidFill>
                  <a:schemeClr val="bg1"/>
                </a:solidFill>
                <a:latin typeface="微软雅黑" panose="020B0503020204020204" pitchFamily="34" charset="-122"/>
                <a:ea typeface="微软雅黑" panose="020B0503020204020204" pitchFamily="34" charset="-122"/>
              </a:rPr>
              <a:t>的要点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6"/>
          <p:cNvSpPr>
            <a:spLocks noChangeArrowheads="1"/>
          </p:cNvSpPr>
          <p:nvPr/>
        </p:nvSpPr>
        <p:spPr bwMode="auto">
          <a:xfrm>
            <a:off x="502921" y="98298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适配器立即停止</a:t>
            </a:r>
            <a:r>
              <a:rPr lang="zh-CN" altLang="en-US" sz="2000" b="1" dirty="0" smtClean="0">
                <a:latin typeface="微软雅黑" panose="020B0503020204020204" pitchFamily="34" charset="-122"/>
                <a:ea typeface="微软雅黑" panose="020B0503020204020204" pitchFamily="34" charset="-122"/>
              </a:rPr>
              <a:t>发送</a:t>
            </a:r>
            <a:r>
              <a:rPr lang="zh-CN" altLang="en-US" sz="2000" b="1" dirty="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等待</a:t>
            </a:r>
            <a:r>
              <a:rPr lang="zh-CN" altLang="en-US" sz="2000" b="1" dirty="0">
                <a:latin typeface="微软雅黑" panose="020B0503020204020204" pitchFamily="34" charset="-122"/>
                <a:ea typeface="微软雅黑" panose="020B0503020204020204" pitchFamily="34" charset="-122"/>
              </a:rPr>
              <a:t>一段随机时间后再次发送。</a:t>
            </a:r>
            <a:endParaRPr lang="zh-CN" altLang="en-US" sz="2000" b="1" dirty="0">
              <a:latin typeface="微软雅黑" panose="020B0503020204020204" pitchFamily="34" charset="-122"/>
              <a:ea typeface="微软雅黑" panose="020B0503020204020204" pitchFamily="34" charset="-122"/>
            </a:endParaRPr>
          </a:p>
        </p:txBody>
      </p:sp>
      <p:sp>
        <p:nvSpPr>
          <p:cNvPr id="45" name="AutoShape 5"/>
          <p:cNvSpPr>
            <a:spLocks noChangeArrowheads="1"/>
          </p:cNvSpPr>
          <p:nvPr/>
        </p:nvSpPr>
        <p:spPr bwMode="auto">
          <a:xfrm>
            <a:off x="502921" y="62066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6"/>
          <p:cNvSpPr>
            <a:spLocks noChangeArrowheads="1"/>
          </p:cNvSpPr>
          <p:nvPr/>
        </p:nvSpPr>
        <p:spPr bwMode="auto">
          <a:xfrm>
            <a:off x="3705298" y="59757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检测到碰撞后</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数据链路层的</a:t>
            </a:r>
            <a:r>
              <a:rPr lang="zh-CN" altLang="en-US" sz="2000" b="1" dirty="0" smtClean="0">
                <a:solidFill>
                  <a:schemeClr val="bg1"/>
                </a:solidFill>
                <a:ea typeface="微软雅黑" panose="020B0503020204020204" pitchFamily="34" charset="-122"/>
              </a:rPr>
              <a:t>地位</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522660" y="109281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0" name="Freeform 9"/>
          <p:cNvSpPr/>
          <p:nvPr/>
        </p:nvSpPr>
        <p:spPr bwMode="auto">
          <a:xfrm>
            <a:off x="1776920" y="1717850"/>
            <a:ext cx="1398382" cy="273071"/>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nvGrpSpPr>
          <p:cNvPr id="1111" name="Group 10"/>
          <p:cNvGrpSpPr/>
          <p:nvPr/>
        </p:nvGrpSpPr>
        <p:grpSpPr bwMode="auto">
          <a:xfrm>
            <a:off x="2173056" y="1603319"/>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grpSp>
        <p:nvGrpSpPr>
          <p:cNvPr id="1121" name="Group 20"/>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pic>
        <p:nvPicPr>
          <p:cNvPr id="1132"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3"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36" name="Group 35"/>
          <p:cNvGrpSpPr/>
          <p:nvPr/>
        </p:nvGrpSpPr>
        <p:grpSpPr bwMode="auto">
          <a:xfrm>
            <a:off x="4895806" y="1603319"/>
            <a:ext cx="735144" cy="469575"/>
            <a:chOff x="1680" y="240"/>
            <a:chExt cx="2529" cy="1270"/>
          </a:xfrm>
          <a:solidFill>
            <a:srgbClr val="00B05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广域网</a:t>
            </a:r>
            <a:endParaRPr kumimoji="1" lang="zh-CN" altLang="en-US" sz="1000" b="1" dirty="0">
              <a:latin typeface="微软雅黑" panose="020B0503020204020204" pitchFamily="34" charset="-122"/>
              <a:ea typeface="微软雅黑" panose="020B0503020204020204" pitchFamily="34" charset="-122"/>
            </a:endParaRPr>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1</a:t>
            </a:r>
            <a:endParaRPr kumimoji="1" lang="en-US" altLang="zh-CN" sz="1000" b="1" baseline="-25000">
              <a:latin typeface="微软雅黑" panose="020B0503020204020204" pitchFamily="34" charset="-122"/>
              <a:ea typeface="微软雅黑" panose="020B0503020204020204" pitchFamily="34" charset="-122"/>
            </a:endParaRP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2</a:t>
            </a:r>
            <a:endParaRPr kumimoji="1" lang="en-US" altLang="zh-CN" sz="1000" b="1" baseline="-25000">
              <a:latin typeface="微软雅黑" panose="020B0503020204020204" pitchFamily="34" charset="-122"/>
              <a:ea typeface="微软雅黑" panose="020B0503020204020204" pitchFamily="34" charset="-122"/>
            </a:endParaRP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2" name="Text Box 51"/>
          <p:cNvSpPr txBox="1">
            <a:spLocks noChangeArrowheads="1"/>
          </p:cNvSpPr>
          <p:nvPr/>
        </p:nvSpPr>
        <p:spPr bwMode="auto">
          <a:xfrm>
            <a:off x="2246024"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电话网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606" name="Group 506"/>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sp>
        <p:nvSpPr>
          <p:cNvPr id="1678" name="矩形 1677"/>
          <p:cNvSpPr/>
          <p:nvPr/>
        </p:nvSpPr>
        <p:spPr>
          <a:xfrm>
            <a:off x="2590316" y="2241317"/>
            <a:ext cx="3954929"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网络中的主机、路由器等都必须实现数据链路层</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411253" y="2454021"/>
            <a:ext cx="6294293" cy="1474581"/>
            <a:chOff x="1411253" y="2454021"/>
            <a:chExt cx="6294293" cy="1474581"/>
          </a:xfrm>
        </p:grpSpPr>
        <p:sp>
          <p:nvSpPr>
            <p:cNvPr id="1623" name="AutoShape 524"/>
            <p:cNvSpPr>
              <a:spLocks noChangeArrowheads="1"/>
            </p:cNvSpPr>
            <p:nvPr/>
          </p:nvSpPr>
          <p:spPr bwMode="auto">
            <a:xfrm>
              <a:off x="1411253"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41125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411253"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41125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411253"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423660"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7122394"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71223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712239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7122394"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7122394"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7134802"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5" name="AutoShape 547"/>
            <p:cNvSpPr>
              <a:spLocks noChangeArrowheads="1"/>
            </p:cNvSpPr>
            <p:nvPr/>
          </p:nvSpPr>
          <p:spPr bwMode="auto">
            <a:xfrm>
              <a:off x="2959203"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295920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2985052"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8" name="Freeform 550"/>
            <p:cNvSpPr/>
            <p:nvPr/>
          </p:nvSpPr>
          <p:spPr bwMode="auto">
            <a:xfrm>
              <a:off x="295920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2" name="AutoShape 554"/>
            <p:cNvSpPr>
              <a:spLocks noChangeArrowheads="1"/>
            </p:cNvSpPr>
            <p:nvPr/>
          </p:nvSpPr>
          <p:spPr bwMode="auto">
            <a:xfrm>
              <a:off x="4331264"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3" name="Freeform 555"/>
            <p:cNvSpPr/>
            <p:nvPr/>
          </p:nvSpPr>
          <p:spPr bwMode="auto">
            <a:xfrm>
              <a:off x="433126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4" name="Rectangle 556"/>
            <p:cNvSpPr>
              <a:spLocks noChangeArrowheads="1"/>
            </p:cNvSpPr>
            <p:nvPr/>
          </p:nvSpPr>
          <p:spPr bwMode="auto">
            <a:xfrm>
              <a:off x="4343671"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5" name="Freeform 557"/>
            <p:cNvSpPr/>
            <p:nvPr/>
          </p:nvSpPr>
          <p:spPr bwMode="auto">
            <a:xfrm>
              <a:off x="433126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0" name="Freeform 562"/>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2" name="Freeform 564"/>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1674911" y="3783530"/>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38033" y="3783530"/>
              <a:ext cx="1448020"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365549" y="3783530"/>
              <a:ext cx="107531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9" name="Freeform 575"/>
            <p:cNvSpPr/>
            <p:nvPr/>
          </p:nvSpPr>
          <p:spPr bwMode="auto">
            <a:xfrm>
              <a:off x="4746915"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112228"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1" name="Text Box 577"/>
            <p:cNvSpPr txBox="1">
              <a:spLocks noChangeArrowheads="1"/>
            </p:cNvSpPr>
            <p:nvPr/>
          </p:nvSpPr>
          <p:spPr bwMode="auto">
            <a:xfrm>
              <a:off x="4473950"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1566347"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7265080"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1357473" y="2726986"/>
            <a:ext cx="6408043" cy="1099492"/>
            <a:chOff x="1357473" y="2726986"/>
            <a:chExt cx="6408043" cy="1099492"/>
          </a:xfrm>
        </p:grpSpPr>
        <p:sp>
          <p:nvSpPr>
            <p:cNvPr id="1679" name="Text Box 530"/>
            <p:cNvSpPr txBox="1">
              <a:spLocks noChangeArrowheads="1"/>
            </p:cNvSpPr>
            <p:nvPr/>
          </p:nvSpPr>
          <p:spPr bwMode="auto">
            <a:xfrm>
              <a:off x="1357473"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359541"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357473"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357473"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357473"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7086206"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708827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708620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708620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708620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295506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endParaRPr kumimoji="1" lang="zh-CN" altLang="en-US" sz="1050" b="1">
                <a:solidFill>
                  <a:srgbClr val="CC00CC"/>
                </a:solidFill>
                <a:latin typeface="微软雅黑" panose="020B0503020204020204" pitchFamily="34" charset="-122"/>
                <a:ea typeface="微软雅黑" panose="020B0503020204020204" pitchFamily="34" charset="-122"/>
              </a:endParaRPr>
            </a:p>
          </p:txBody>
        </p:sp>
        <p:sp>
          <p:nvSpPr>
            <p:cNvPr id="1690" name="Text Box 552"/>
            <p:cNvSpPr txBox="1">
              <a:spLocks noChangeArrowheads="1"/>
            </p:cNvSpPr>
            <p:nvPr/>
          </p:nvSpPr>
          <p:spPr bwMode="auto">
            <a:xfrm>
              <a:off x="295506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295506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92" name="Text Box 558"/>
            <p:cNvSpPr txBox="1">
              <a:spLocks noChangeArrowheads="1"/>
            </p:cNvSpPr>
            <p:nvPr/>
          </p:nvSpPr>
          <p:spPr bwMode="auto">
            <a:xfrm>
              <a:off x="431989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endParaRPr kumimoji="1" lang="zh-CN" altLang="en-US" sz="1050" b="1">
                <a:solidFill>
                  <a:srgbClr val="CC00CC"/>
                </a:solidFill>
                <a:latin typeface="微软雅黑" panose="020B0503020204020204" pitchFamily="34" charset="-122"/>
                <a:ea typeface="微软雅黑" panose="020B0503020204020204" pitchFamily="34" charset="-122"/>
              </a:endParaRPr>
            </a:p>
          </p:txBody>
        </p:sp>
        <p:sp>
          <p:nvSpPr>
            <p:cNvPr id="1693" name="Text Box 559"/>
            <p:cNvSpPr txBox="1">
              <a:spLocks noChangeArrowheads="1"/>
            </p:cNvSpPr>
            <p:nvPr/>
          </p:nvSpPr>
          <p:spPr bwMode="auto">
            <a:xfrm>
              <a:off x="431989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94" name="Text Box 560"/>
            <p:cNvSpPr txBox="1">
              <a:spLocks noChangeArrowheads="1"/>
            </p:cNvSpPr>
            <p:nvPr/>
          </p:nvSpPr>
          <p:spPr bwMode="auto">
            <a:xfrm>
              <a:off x="431989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endParaRPr kumimoji="1" lang="zh-CN" altLang="en-US" sz="1050" b="1">
                <a:solidFill>
                  <a:srgbClr val="CC00CC"/>
                </a:solidFill>
                <a:latin typeface="微软雅黑" panose="020B0503020204020204" pitchFamily="34" charset="-122"/>
                <a:ea typeface="微软雅黑" panose="020B0503020204020204" pitchFamily="34" charset="-122"/>
              </a:endParaRP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grpSp>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5"/>
          <p:cNvSpPr>
            <a:spLocks noChangeArrowheads="1"/>
          </p:cNvSpPr>
          <p:nvPr/>
        </p:nvSpPr>
        <p:spPr bwMode="auto">
          <a:xfrm>
            <a:off x="502921" y="62398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6"/>
          <p:cNvSpPr>
            <a:spLocks noChangeArrowheads="1"/>
          </p:cNvSpPr>
          <p:nvPr/>
        </p:nvSpPr>
        <p:spPr bwMode="auto">
          <a:xfrm>
            <a:off x="3025627" y="600899"/>
            <a:ext cx="3082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CSMA/CD </a:t>
            </a:r>
            <a:r>
              <a:rPr lang="zh-CN" altLang="en-US" sz="2000" b="1" dirty="0" smtClean="0">
                <a:solidFill>
                  <a:schemeClr val="bg1"/>
                </a:solidFill>
                <a:latin typeface="微软雅黑" panose="020B0503020204020204" pitchFamily="34" charset="-122"/>
                <a:ea typeface="微软雅黑" panose="020B0503020204020204" pitchFamily="34" charset="-122"/>
              </a:rPr>
              <a:t>协议工作流程</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93" name="矩形 92"/>
          <p:cNvSpPr/>
          <p:nvPr/>
        </p:nvSpPr>
        <p:spPr>
          <a:xfrm>
            <a:off x="2288932" y="1046321"/>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准备发送</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94" name="菱形 93"/>
          <p:cNvSpPr/>
          <p:nvPr/>
        </p:nvSpPr>
        <p:spPr>
          <a:xfrm>
            <a:off x="2288932" y="2222287"/>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pitchFamily="34" charset="-122"/>
                <a:ea typeface="微软雅黑" panose="020B0503020204020204" pitchFamily="34" charset="-122"/>
              </a:rPr>
              <a:t>侦听到载波？</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95" name="矩形 94"/>
          <p:cNvSpPr/>
          <p:nvPr/>
        </p:nvSpPr>
        <p:spPr>
          <a:xfrm>
            <a:off x="2288932" y="294484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开始</a:t>
            </a:r>
            <a:r>
              <a:rPr lang="zh-CN" altLang="en-US" sz="1200" b="1" dirty="0" smtClean="0">
                <a:solidFill>
                  <a:schemeClr val="bg1"/>
                </a:solidFill>
                <a:latin typeface="微软雅黑" panose="020B0503020204020204" pitchFamily="34" charset="-122"/>
                <a:ea typeface="微软雅黑" panose="020B0503020204020204" pitchFamily="34" charset="-122"/>
              </a:rPr>
              <a:t>发送，</a:t>
            </a:r>
            <a:endParaRPr lang="en-US" altLang="zh-CN" sz="12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200" b="1" dirty="0" smtClean="0">
                <a:solidFill>
                  <a:schemeClr val="bg1"/>
                </a:solidFill>
                <a:latin typeface="微软雅黑" panose="020B0503020204020204" pitchFamily="34" charset="-122"/>
                <a:ea typeface="微软雅黑" panose="020B0503020204020204" pitchFamily="34" charset="-122"/>
              </a:rPr>
              <a:t>同时进行碰撞检测</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96" name="菱形 95"/>
          <p:cNvSpPr/>
          <p:nvPr/>
        </p:nvSpPr>
        <p:spPr>
          <a:xfrm>
            <a:off x="2288932" y="3506795"/>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pitchFamily="34" charset="-122"/>
                <a:ea typeface="微软雅黑" panose="020B0503020204020204" pitchFamily="34" charset="-122"/>
              </a:rPr>
              <a:t>检测到碰撞？</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97" name="矩形 96"/>
          <p:cNvSpPr/>
          <p:nvPr/>
        </p:nvSpPr>
        <p:spPr>
          <a:xfrm>
            <a:off x="2288932" y="4250365"/>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发送，直到完毕</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98" name="矩形 97"/>
          <p:cNvSpPr/>
          <p:nvPr/>
        </p:nvSpPr>
        <p:spPr>
          <a:xfrm>
            <a:off x="2288932" y="163558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载波侦听</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cxnSp>
        <p:nvCxnSpPr>
          <p:cNvPr id="99" name="直接箭头连接符 98"/>
          <p:cNvCxnSpPr>
            <a:stCxn id="95" idx="2"/>
            <a:endCxn id="96" idx="0"/>
          </p:cNvCxnSpPr>
          <p:nvPr/>
        </p:nvCxnSpPr>
        <p:spPr>
          <a:xfrm>
            <a:off x="3007421" y="3335592"/>
            <a:ext cx="0" cy="17120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6" idx="2"/>
            <a:endCxn id="97" idx="0"/>
          </p:cNvCxnSpPr>
          <p:nvPr/>
        </p:nvCxnSpPr>
        <p:spPr>
          <a:xfrm>
            <a:off x="3007421" y="4007538"/>
            <a:ext cx="0" cy="242827"/>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4" idx="2"/>
            <a:endCxn id="95" idx="0"/>
          </p:cNvCxnSpPr>
          <p:nvPr/>
        </p:nvCxnSpPr>
        <p:spPr>
          <a:xfrm>
            <a:off x="3007421" y="2723030"/>
            <a:ext cx="0" cy="22181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8" idx="2"/>
            <a:endCxn id="94" idx="0"/>
          </p:cNvCxnSpPr>
          <p:nvPr/>
        </p:nvCxnSpPr>
        <p:spPr>
          <a:xfrm>
            <a:off x="3007421" y="2026332"/>
            <a:ext cx="0"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93" idx="2"/>
            <a:endCxn id="98" idx="0"/>
          </p:cNvCxnSpPr>
          <p:nvPr/>
        </p:nvCxnSpPr>
        <p:spPr>
          <a:xfrm>
            <a:off x="3007421" y="1437071"/>
            <a:ext cx="0" cy="19851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300152" y="3562368"/>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停止发送</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sp>
        <p:nvSpPr>
          <p:cNvPr id="105" name="矩形 104"/>
          <p:cNvSpPr/>
          <p:nvPr/>
        </p:nvSpPr>
        <p:spPr>
          <a:xfrm>
            <a:off x="5300151" y="1046320"/>
            <a:ext cx="1436977"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等待随机时间</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cxnSp>
        <p:nvCxnSpPr>
          <p:cNvPr id="106" name="直接箭头连接符 105"/>
          <p:cNvCxnSpPr>
            <a:stCxn id="96" idx="3"/>
            <a:endCxn id="104" idx="1"/>
          </p:cNvCxnSpPr>
          <p:nvPr/>
        </p:nvCxnSpPr>
        <p:spPr>
          <a:xfrm>
            <a:off x="3725909" y="3757167"/>
            <a:ext cx="1574243"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4" idx="0"/>
            <a:endCxn id="105" idx="2"/>
          </p:cNvCxnSpPr>
          <p:nvPr/>
        </p:nvCxnSpPr>
        <p:spPr>
          <a:xfrm flipH="1" flipV="1">
            <a:off x="6018640" y="1437070"/>
            <a:ext cx="1" cy="2125298"/>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5" idx="1"/>
            <a:endCxn id="93" idx="3"/>
          </p:cNvCxnSpPr>
          <p:nvPr/>
        </p:nvCxnSpPr>
        <p:spPr>
          <a:xfrm flipH="1">
            <a:off x="3725909" y="1241695"/>
            <a:ext cx="1574242" cy="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4" idx="3"/>
          </p:cNvCxnSpPr>
          <p:nvPr/>
        </p:nvCxnSpPr>
        <p:spPr>
          <a:xfrm flipV="1">
            <a:off x="3725909" y="1233383"/>
            <a:ext cx="1028695"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769453" y="2222278"/>
            <a:ext cx="954107"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是，信道忙</a:t>
            </a:r>
            <a:endParaRPr lang="zh-CN" altLang="en-US" sz="1200" b="1" dirty="0">
              <a:latin typeface="微软雅黑" panose="020B0503020204020204" pitchFamily="34" charset="-122"/>
              <a:ea typeface="微软雅黑" panose="020B0503020204020204" pitchFamily="34" charset="-122"/>
            </a:endParaRPr>
          </a:p>
        </p:txBody>
      </p:sp>
      <p:sp>
        <p:nvSpPr>
          <p:cNvPr id="111" name="TextBox 110"/>
          <p:cNvSpPr txBox="1"/>
          <p:nvPr/>
        </p:nvSpPr>
        <p:spPr>
          <a:xfrm>
            <a:off x="3800497" y="3500070"/>
            <a:ext cx="338554" cy="276999"/>
          </a:xfrm>
          <a:prstGeom prst="rect">
            <a:avLst/>
          </a:prstGeom>
          <a:noFill/>
          <a:ln w="9525">
            <a:noFill/>
          </a:ln>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是</a:t>
            </a:r>
            <a:endParaRPr lang="zh-CN" altLang="en-US" sz="1200" b="1" dirty="0">
              <a:latin typeface="微软雅黑" panose="020B0503020204020204" pitchFamily="34" charset="-122"/>
              <a:ea typeface="微软雅黑" panose="020B0503020204020204" pitchFamily="34" charset="-122"/>
            </a:endParaRPr>
          </a:p>
        </p:txBody>
      </p:sp>
      <p:sp>
        <p:nvSpPr>
          <p:cNvPr id="112" name="TextBox 111"/>
          <p:cNvSpPr txBox="1"/>
          <p:nvPr/>
        </p:nvSpPr>
        <p:spPr>
          <a:xfrm>
            <a:off x="2679271" y="3986590"/>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endParaRPr lang="zh-CN" altLang="en-US" sz="1200" b="1" dirty="0">
              <a:latin typeface="微软雅黑" panose="020B0503020204020204" pitchFamily="34" charset="-122"/>
              <a:ea typeface="微软雅黑" panose="020B0503020204020204" pitchFamily="34" charset="-122"/>
            </a:endParaRPr>
          </a:p>
        </p:txBody>
      </p:sp>
      <p:sp>
        <p:nvSpPr>
          <p:cNvPr id="113" name="TextBox 112"/>
          <p:cNvSpPr txBox="1"/>
          <p:nvPr/>
        </p:nvSpPr>
        <p:spPr>
          <a:xfrm>
            <a:off x="2679271" y="2672752"/>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endParaRPr lang="zh-CN" altLang="en-US" sz="12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641132" y="599797"/>
            <a:ext cx="7830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为什么要进行碰撞检测</a:t>
            </a:r>
            <a:r>
              <a:rPr lang="zh-CN" altLang="en-US" sz="2000" b="1" dirty="0" smtClean="0">
                <a:solidFill>
                  <a:schemeClr val="bg1"/>
                </a:solidFill>
                <a:latin typeface="微软雅黑" panose="020B0503020204020204" pitchFamily="34" charset="-122"/>
                <a:ea typeface="微软雅黑" panose="020B0503020204020204" pitchFamily="34" charset="-122"/>
              </a:rPr>
              <a:t>？ 因为信号</a:t>
            </a:r>
            <a:r>
              <a:rPr lang="zh-CN" altLang="en-US" sz="2000" b="1" dirty="0">
                <a:solidFill>
                  <a:srgbClr val="FFFF00"/>
                </a:solidFill>
                <a:latin typeface="微软雅黑" panose="020B0503020204020204" pitchFamily="34" charset="-122"/>
                <a:ea typeface="微软雅黑" panose="020B0503020204020204" pitchFamily="34" charset="-122"/>
              </a:rPr>
              <a:t>传播时延</a:t>
            </a:r>
            <a:r>
              <a:rPr lang="zh-CN" altLang="en-US" sz="2000" b="1" dirty="0">
                <a:solidFill>
                  <a:schemeClr val="bg1"/>
                </a:solidFill>
                <a:latin typeface="微软雅黑" panose="020B0503020204020204" pitchFamily="34" charset="-122"/>
                <a:ea typeface="微软雅黑" panose="020B0503020204020204" pitchFamily="34" charset="-122"/>
              </a:rPr>
              <a:t>对载波</a:t>
            </a:r>
            <a:r>
              <a:rPr lang="zh-CN" altLang="en-US" sz="2000" b="1" dirty="0" smtClean="0">
                <a:solidFill>
                  <a:schemeClr val="bg1"/>
                </a:solidFill>
                <a:latin typeface="微软雅黑" panose="020B0503020204020204" pitchFamily="34" charset="-122"/>
                <a:ea typeface="微软雅黑" panose="020B0503020204020204" pitchFamily="34" charset="-122"/>
              </a:rPr>
              <a:t>监听产生了影响</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7" name="圆角矩形 6"/>
          <p:cNvSpPr/>
          <p:nvPr/>
        </p:nvSpPr>
        <p:spPr>
          <a:xfrm>
            <a:off x="502922" y="1056546"/>
            <a:ext cx="6368933" cy="26334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8" name="Line 2"/>
          <p:cNvSpPr>
            <a:spLocks noChangeShapeType="1"/>
          </p:cNvSpPr>
          <p:nvPr/>
        </p:nvSpPr>
        <p:spPr bwMode="auto">
          <a:xfrm>
            <a:off x="1856817" y="1691970"/>
            <a:ext cx="2983640" cy="0"/>
          </a:xfrm>
          <a:prstGeom prst="line">
            <a:avLst/>
          </a:prstGeom>
          <a:noFill/>
          <a:ln w="57150" cmpd="sng">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9" name="Line 3"/>
          <p:cNvSpPr>
            <a:spLocks noChangeShapeType="1"/>
          </p:cNvSpPr>
          <p:nvPr/>
        </p:nvSpPr>
        <p:spPr bwMode="auto">
          <a:xfrm>
            <a:off x="1962764" y="1521244"/>
            <a:ext cx="2708999"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0" name="Rectangle 4"/>
          <p:cNvSpPr>
            <a:spLocks noChangeArrowheads="1"/>
          </p:cNvSpPr>
          <p:nvPr/>
        </p:nvSpPr>
        <p:spPr bwMode="auto">
          <a:xfrm>
            <a:off x="3048851" y="1260532"/>
            <a:ext cx="629982" cy="305212"/>
          </a:xfrm>
          <a:prstGeom prst="rect">
            <a:avLst/>
          </a:prstGeom>
          <a:noFill/>
          <a:ln>
            <a:noFill/>
          </a:ln>
          <a:effectLst/>
        </p:spPr>
        <p:txBody>
          <a:bodyPr wrap="none" lIns="90488" tIns="44450" rIns="90488" bIns="44450">
            <a:spAutoFit/>
          </a:bodyPr>
          <a:lstStyle/>
          <a:p>
            <a:pPr defTabSz="762000" eaLnBrk="0" hangingPunct="0"/>
            <a:r>
              <a:rPr kumimoji="1" lang="en-US" altLang="zh-CN" sz="1400" b="1" dirty="0">
                <a:solidFill>
                  <a:srgbClr val="CC3300"/>
                </a:solidFill>
                <a:latin typeface="微软雅黑" panose="020B0503020204020204" pitchFamily="34" charset="-122"/>
                <a:ea typeface="微软雅黑" panose="020B0503020204020204" pitchFamily="34" charset="-122"/>
              </a:rPr>
              <a:t>1 km</a:t>
            </a:r>
            <a:endParaRPr kumimoji="1" lang="en-US" altLang="zh-CN" sz="1400" b="1" dirty="0">
              <a:solidFill>
                <a:srgbClr val="CC3300"/>
              </a:solidFill>
              <a:latin typeface="微软雅黑" panose="020B0503020204020204" pitchFamily="34" charset="-122"/>
              <a:ea typeface="微软雅黑" panose="020B0503020204020204" pitchFamily="34" charset="-122"/>
            </a:endParaRPr>
          </a:p>
        </p:txBody>
      </p:sp>
      <p:sp>
        <p:nvSpPr>
          <p:cNvPr id="11" name="Line 5"/>
          <p:cNvSpPr>
            <a:spLocks noChangeShapeType="1"/>
          </p:cNvSpPr>
          <p:nvPr/>
        </p:nvSpPr>
        <p:spPr bwMode="auto">
          <a:xfrm>
            <a:off x="1849704" y="1686472"/>
            <a:ext cx="0" cy="106844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2" name="Line 6"/>
          <p:cNvSpPr>
            <a:spLocks noChangeShapeType="1"/>
          </p:cNvSpPr>
          <p:nvPr/>
        </p:nvSpPr>
        <p:spPr bwMode="auto">
          <a:xfrm>
            <a:off x="1852752" y="1686472"/>
            <a:ext cx="2975510" cy="513116"/>
          </a:xfrm>
          <a:prstGeom prst="line">
            <a:avLst/>
          </a:prstGeom>
          <a:noFill/>
          <a:ln w="571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3" name="Rectangle 7"/>
          <p:cNvSpPr>
            <a:spLocks noChangeArrowheads="1"/>
          </p:cNvSpPr>
          <p:nvPr/>
        </p:nvSpPr>
        <p:spPr bwMode="auto">
          <a:xfrm>
            <a:off x="1713895" y="1384203"/>
            <a:ext cx="33663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A</a:t>
            </a:r>
            <a:endParaRPr kumimoji="1" lang="en-US" altLang="zh-CN" sz="1600" b="1" dirty="0">
              <a:latin typeface="微软雅黑" panose="020B0503020204020204" pitchFamily="34" charset="-122"/>
              <a:ea typeface="微软雅黑" panose="020B0503020204020204" pitchFamily="34" charset="-122"/>
            </a:endParaRPr>
          </a:p>
        </p:txBody>
      </p:sp>
      <p:sp>
        <p:nvSpPr>
          <p:cNvPr id="14" name="Rectangle 8"/>
          <p:cNvSpPr>
            <a:spLocks noChangeArrowheads="1"/>
          </p:cNvSpPr>
          <p:nvPr/>
        </p:nvSpPr>
        <p:spPr bwMode="auto">
          <a:xfrm>
            <a:off x="4660620" y="1398359"/>
            <a:ext cx="3238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B</a:t>
            </a:r>
            <a:endParaRPr kumimoji="1" lang="en-US" altLang="zh-CN" sz="1600" b="1" dirty="0">
              <a:latin typeface="微软雅黑" panose="020B0503020204020204" pitchFamily="34" charset="-122"/>
              <a:ea typeface="微软雅黑" panose="020B0503020204020204" pitchFamily="34" charset="-122"/>
            </a:endParaRPr>
          </a:p>
        </p:txBody>
      </p:sp>
      <p:sp>
        <p:nvSpPr>
          <p:cNvPr id="15" name="Line 9"/>
          <p:cNvSpPr>
            <a:spLocks noChangeShapeType="1"/>
          </p:cNvSpPr>
          <p:nvPr/>
        </p:nvSpPr>
        <p:spPr bwMode="auto">
          <a:xfrm flipH="1">
            <a:off x="1774503" y="1889091"/>
            <a:ext cx="4065" cy="644443"/>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6" name="Rectangle 10"/>
          <p:cNvSpPr>
            <a:spLocks noChangeArrowheads="1"/>
          </p:cNvSpPr>
          <p:nvPr/>
        </p:nvSpPr>
        <p:spPr bwMode="auto">
          <a:xfrm>
            <a:off x="1487961" y="2066856"/>
            <a:ext cx="2677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i="1" dirty="0">
                <a:latin typeface="微软雅黑" panose="020B0503020204020204" pitchFamily="34" charset="-122"/>
                <a:ea typeface="微软雅黑" panose="020B0503020204020204" pitchFamily="34" charset="-122"/>
              </a:rPr>
              <a:t>t</a:t>
            </a:r>
            <a:endParaRPr kumimoji="1" lang="en-US" altLang="zh-CN" sz="1600" b="1" i="1" dirty="0">
              <a:latin typeface="微软雅黑" panose="020B0503020204020204" pitchFamily="34" charset="-122"/>
              <a:ea typeface="微软雅黑" panose="020B0503020204020204" pitchFamily="34" charset="-122"/>
            </a:endParaRPr>
          </a:p>
        </p:txBody>
      </p:sp>
      <p:sp>
        <p:nvSpPr>
          <p:cNvPr id="17" name="Line 11"/>
          <p:cNvSpPr>
            <a:spLocks noChangeShapeType="1"/>
          </p:cNvSpPr>
          <p:nvPr/>
        </p:nvSpPr>
        <p:spPr bwMode="auto">
          <a:xfrm>
            <a:off x="4840457" y="1679905"/>
            <a:ext cx="0" cy="87708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8" name="Line 12"/>
          <p:cNvSpPr>
            <a:spLocks noChangeShapeType="1"/>
          </p:cNvSpPr>
          <p:nvPr/>
        </p:nvSpPr>
        <p:spPr bwMode="auto">
          <a:xfrm flipH="1">
            <a:off x="1849704" y="2102030"/>
            <a:ext cx="2989738" cy="519682"/>
          </a:xfrm>
          <a:prstGeom prst="line">
            <a:avLst/>
          </a:prstGeom>
          <a:noFill/>
          <a:ln w="571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nvGrpSpPr>
          <p:cNvPr id="19" name="Group 13"/>
          <p:cNvGrpSpPr/>
          <p:nvPr/>
        </p:nvGrpSpPr>
        <p:grpSpPr bwMode="auto">
          <a:xfrm>
            <a:off x="3927886" y="1466028"/>
            <a:ext cx="786559" cy="686656"/>
            <a:chOff x="3240" y="179"/>
            <a:chExt cx="774" cy="732"/>
          </a:xfrm>
        </p:grpSpPr>
        <p:sp>
          <p:nvSpPr>
            <p:cNvPr id="20" name="Line 14"/>
            <p:cNvSpPr>
              <a:spLocks noChangeShapeType="1"/>
            </p:cNvSpPr>
            <p:nvPr/>
          </p:nvSpPr>
          <p:spPr bwMode="auto">
            <a:xfrm>
              <a:off x="3755" y="728"/>
              <a:ext cx="112" cy="183"/>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1" name="AutoShape 15"/>
            <p:cNvSpPr>
              <a:spLocks noChangeArrowheads="1"/>
            </p:cNvSpPr>
            <p:nvPr/>
          </p:nvSpPr>
          <p:spPr bwMode="auto">
            <a:xfrm>
              <a:off x="3240" y="179"/>
              <a:ext cx="774" cy="721"/>
            </a:xfrm>
            <a:prstGeom prst="irregularSeal1">
              <a:avLst/>
            </a:prstGeom>
            <a:solidFill>
              <a:srgbClr val="CC00CC"/>
            </a:solidFill>
            <a:ln w="12700">
              <a:solidFill>
                <a:srgbClr val="CC00CC"/>
              </a:solidFill>
              <a:miter lim="800000"/>
            </a:ln>
            <a:effectLst/>
          </p:spPr>
          <p:txBody>
            <a:bodyPr wrap="none" anchor="ctr"/>
            <a:lstStyle/>
            <a:p>
              <a:pPr algn="ct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碰撞</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22" name="Group 16"/>
          <p:cNvGrpSpPr/>
          <p:nvPr/>
        </p:nvGrpSpPr>
        <p:grpSpPr bwMode="auto">
          <a:xfrm>
            <a:off x="631250" y="2450986"/>
            <a:ext cx="2463332" cy="1040302"/>
            <a:chOff x="-4" y="1229"/>
            <a:chExt cx="2424" cy="1109"/>
          </a:xfrm>
        </p:grpSpPr>
        <p:sp>
          <p:nvSpPr>
            <p:cNvPr id="23" name="Text Box 17"/>
            <p:cNvSpPr txBox="1">
              <a:spLocks noChangeArrowheads="1"/>
            </p:cNvSpPr>
            <p:nvPr/>
          </p:nvSpPr>
          <p:spPr bwMode="auto">
            <a:xfrm>
              <a:off x="-4" y="1229"/>
              <a:ext cx="967"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i="1" dirty="0">
                  <a:latin typeface="微软雅黑" panose="020B0503020204020204" pitchFamily="34" charset="-122"/>
                  <a:ea typeface="微软雅黑" panose="020B0503020204020204" pitchFamily="34" charset="-122"/>
                </a:rPr>
                <a:t>t</a:t>
              </a:r>
              <a:r>
                <a:rPr kumimoji="1" lang="en-US" altLang="zh-CN" sz="1400" b="1" dirty="0">
                  <a:latin typeface="微软雅黑" panose="020B0503020204020204" pitchFamily="34" charset="-122"/>
                  <a:ea typeface="微软雅黑" panose="020B0503020204020204" pitchFamily="34" charset="-122"/>
                </a:rPr>
                <a:t> = 2</a:t>
              </a:r>
              <a:r>
                <a:rPr kumimoji="1" lang="en-US" altLang="zh-CN" sz="1400" b="1" dirty="0">
                  <a:latin typeface="微软雅黑" panose="020B0503020204020204" pitchFamily="34" charset="-122"/>
                  <a:ea typeface="微软雅黑" panose="020B0503020204020204" pitchFamily="34" charset="-122"/>
                  <a:sym typeface="Symbol" panose="05050102010706020507" pitchFamily="18" charset="2"/>
                </a:rPr>
                <a:t></a:t>
              </a:r>
              <a:r>
                <a:rPr kumimoji="1" lang="en-US" altLang="zh-CN" sz="1400" b="1" dirty="0">
                  <a:latin typeface="微软雅黑" panose="020B0503020204020204" pitchFamily="34" charset="-122"/>
                  <a:ea typeface="微软雅黑" panose="020B0503020204020204" pitchFamily="34" charset="-122"/>
                </a:rPr>
                <a:t> </a:t>
              </a:r>
              <a:r>
                <a:rPr kumimoji="1" lang="en-US" altLang="zh-CN" sz="1400" b="1" dirty="0">
                  <a:latin typeface="微软雅黑" panose="020B0503020204020204" pitchFamily="34" charset="-122"/>
                  <a:ea typeface="微软雅黑" panose="020B0503020204020204" pitchFamily="34" charset="-122"/>
                  <a:sym typeface="Symbol" panose="05050102010706020507" pitchFamily="18" charset="2"/>
                </a:rPr>
                <a:t> </a:t>
              </a:r>
              <a:endParaRPr kumimoji="1" lang="en-US" altLang="zh-CN" sz="1400" b="1" dirty="0">
                <a:latin typeface="微软雅黑" panose="020B0503020204020204" pitchFamily="34" charset="-122"/>
                <a:ea typeface="微软雅黑" panose="020B0503020204020204" pitchFamily="34" charset="-122"/>
                <a:sym typeface="Symbol" panose="05050102010706020507" pitchFamily="18" charset="2"/>
              </a:endParaRPr>
            </a:p>
          </p:txBody>
        </p:sp>
        <p:sp>
          <p:nvSpPr>
            <p:cNvPr id="24" name="Line 18"/>
            <p:cNvSpPr>
              <a:spLocks noChangeShapeType="1"/>
            </p:cNvSpPr>
            <p:nvPr/>
          </p:nvSpPr>
          <p:spPr bwMode="auto">
            <a:xfrm>
              <a:off x="913" y="1417"/>
              <a:ext cx="26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nvGrpSpPr>
            <p:cNvPr id="25" name="Group 19"/>
            <p:cNvGrpSpPr/>
            <p:nvPr/>
          </p:nvGrpSpPr>
          <p:grpSpPr bwMode="auto">
            <a:xfrm>
              <a:off x="1251" y="1683"/>
              <a:ext cx="1169" cy="655"/>
              <a:chOff x="1251" y="1683"/>
              <a:chExt cx="1169" cy="655"/>
            </a:xfrm>
          </p:grpSpPr>
          <p:sp>
            <p:nvSpPr>
              <p:cNvPr id="26" name="AutoShape 20"/>
              <p:cNvSpPr>
                <a:spLocks noChangeArrowheads="1"/>
              </p:cNvSpPr>
              <p:nvPr/>
            </p:nvSpPr>
            <p:spPr bwMode="auto">
              <a:xfrm>
                <a:off x="1251" y="1683"/>
                <a:ext cx="1034" cy="655"/>
              </a:xfrm>
              <a:prstGeom prst="wedgeRoundRectCallout">
                <a:avLst>
                  <a:gd name="adj1" fmla="val -52346"/>
                  <a:gd name="adj2" fmla="val -88408"/>
                  <a:gd name="adj3" fmla="val 16667"/>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anose="020B0503020204020204" pitchFamily="34" charset="-122"/>
                  <a:ea typeface="微软雅黑" panose="020B0503020204020204" pitchFamily="34" charset="-122"/>
                </a:endParaRPr>
              </a:p>
            </p:txBody>
          </p:sp>
          <p:sp>
            <p:nvSpPr>
              <p:cNvPr id="27" name="Text Box 21"/>
              <p:cNvSpPr txBox="1">
                <a:spLocks noChangeArrowheads="1"/>
              </p:cNvSpPr>
              <p:nvPr/>
            </p:nvSpPr>
            <p:spPr bwMode="auto">
              <a:xfrm>
                <a:off x="1258" y="1755"/>
                <a:ext cx="1162"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A </a:t>
                </a:r>
                <a:r>
                  <a:rPr kumimoji="1" lang="zh-CN" altLang="en-US" sz="1400" b="1" dirty="0">
                    <a:solidFill>
                      <a:srgbClr val="000099"/>
                    </a:solidFill>
                    <a:latin typeface="微软雅黑" panose="020B0503020204020204" pitchFamily="34" charset="-122"/>
                    <a:ea typeface="微软雅黑" panose="020B0503020204020204" pitchFamily="34" charset="-122"/>
                  </a:rPr>
                  <a:t>检测到发生碰撞</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grpSp>
      </p:grpSp>
      <p:grpSp>
        <p:nvGrpSpPr>
          <p:cNvPr id="28" name="Group 22"/>
          <p:cNvGrpSpPr/>
          <p:nvPr/>
        </p:nvGrpSpPr>
        <p:grpSpPr bwMode="auto">
          <a:xfrm>
            <a:off x="4869926" y="1213686"/>
            <a:ext cx="1678809" cy="1020607"/>
            <a:chOff x="4167" y="-90"/>
            <a:chExt cx="1652" cy="1088"/>
          </a:xfrm>
        </p:grpSpPr>
        <p:grpSp>
          <p:nvGrpSpPr>
            <p:cNvPr id="29" name="Group 23"/>
            <p:cNvGrpSpPr/>
            <p:nvPr/>
          </p:nvGrpSpPr>
          <p:grpSpPr bwMode="auto">
            <a:xfrm>
              <a:off x="4167" y="637"/>
              <a:ext cx="1360" cy="361"/>
              <a:chOff x="4167" y="637"/>
              <a:chExt cx="1360" cy="361"/>
            </a:xfrm>
          </p:grpSpPr>
          <p:sp>
            <p:nvSpPr>
              <p:cNvPr id="33" name="Line 24"/>
              <p:cNvSpPr>
                <a:spLocks noChangeShapeType="1"/>
              </p:cNvSpPr>
              <p:nvPr/>
            </p:nvSpPr>
            <p:spPr bwMode="auto">
              <a:xfrm flipH="1">
                <a:off x="4167" y="847"/>
                <a:ext cx="261"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4" name="Text Box 25"/>
              <p:cNvSpPr txBox="1">
                <a:spLocks noChangeArrowheads="1"/>
              </p:cNvSpPr>
              <p:nvPr/>
            </p:nvSpPr>
            <p:spPr bwMode="auto">
              <a:xfrm>
                <a:off x="4411" y="637"/>
                <a:ext cx="111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600" b="1" i="1" dirty="0">
                    <a:latin typeface="微软雅黑" panose="020B0503020204020204" pitchFamily="34" charset="-122"/>
                    <a:ea typeface="微软雅黑" panose="020B0503020204020204" pitchFamily="34" charset="-122"/>
                  </a:rPr>
                  <a:t>  t</a:t>
                </a:r>
                <a:r>
                  <a:rPr kumimoji="1" lang="en-US" altLang="zh-CN" sz="1600" b="1" dirty="0">
                    <a:latin typeface="微软雅黑" panose="020B0503020204020204" pitchFamily="34" charset="-122"/>
                    <a:ea typeface="微软雅黑" panose="020B0503020204020204" pitchFamily="34" charset="-122"/>
                  </a:rPr>
                  <a:t> = </a:t>
                </a:r>
                <a:r>
                  <a:rPr kumimoji="1" lang="en-US" altLang="zh-CN" sz="1600" b="1" dirty="0">
                    <a:latin typeface="微软雅黑" panose="020B0503020204020204" pitchFamily="34" charset="-122"/>
                    <a:ea typeface="微软雅黑" panose="020B0503020204020204" pitchFamily="34" charset="-122"/>
                    <a:sym typeface="Symbol" panose="05050102010706020507" pitchFamily="18" charset="2"/>
                  </a:rPr>
                  <a:t></a:t>
                </a:r>
                <a:r>
                  <a:rPr kumimoji="1" lang="en-US" altLang="zh-CN" sz="1600" b="1" dirty="0">
                    <a:latin typeface="微软雅黑" panose="020B0503020204020204" pitchFamily="34" charset="-122"/>
                    <a:ea typeface="微软雅黑" panose="020B0503020204020204" pitchFamily="34" charset="-122"/>
                  </a:rPr>
                  <a:t> </a:t>
                </a:r>
                <a:r>
                  <a:rPr kumimoji="1" lang="en-US" altLang="zh-CN" sz="1600" b="1" dirty="0">
                    <a:latin typeface="微软雅黑" panose="020B0503020204020204" pitchFamily="34" charset="-122"/>
                    <a:ea typeface="微软雅黑" panose="020B0503020204020204" pitchFamily="34" charset="-122"/>
                    <a:sym typeface="Symbol" panose="05050102010706020507" pitchFamily="18" charset="2"/>
                  </a:rPr>
                  <a:t> </a:t>
                </a:r>
                <a:r>
                  <a:rPr kumimoji="1" lang="en-US" altLang="zh-CN" sz="1600" b="1" baseline="30000" dirty="0">
                    <a:latin typeface="微软雅黑" panose="020B0503020204020204" pitchFamily="34" charset="-122"/>
                    <a:ea typeface="微软雅黑" panose="020B0503020204020204" pitchFamily="34" charset="-122"/>
                  </a:rPr>
                  <a:t> </a:t>
                </a:r>
                <a:endParaRPr kumimoji="1" lang="en-US" altLang="zh-CN" sz="1600" b="1" baseline="30000" dirty="0">
                  <a:latin typeface="微软雅黑" panose="020B0503020204020204" pitchFamily="34" charset="-122"/>
                  <a:ea typeface="微软雅黑" panose="020B0503020204020204" pitchFamily="34" charset="-122"/>
                </a:endParaRPr>
              </a:p>
            </p:txBody>
          </p:sp>
        </p:grpSp>
        <p:grpSp>
          <p:nvGrpSpPr>
            <p:cNvPr id="30" name="Group 26"/>
            <p:cNvGrpSpPr/>
            <p:nvPr/>
          </p:nvGrpSpPr>
          <p:grpSpPr bwMode="auto">
            <a:xfrm>
              <a:off x="4415" y="-90"/>
              <a:ext cx="1404" cy="561"/>
              <a:chOff x="4415" y="-90"/>
              <a:chExt cx="1404" cy="561"/>
            </a:xfrm>
          </p:grpSpPr>
          <p:sp>
            <p:nvSpPr>
              <p:cNvPr id="31" name="AutoShape 27"/>
              <p:cNvSpPr>
                <a:spLocks noChangeArrowheads="1"/>
              </p:cNvSpPr>
              <p:nvPr/>
            </p:nvSpPr>
            <p:spPr bwMode="auto">
              <a:xfrm>
                <a:off x="4415" y="-72"/>
                <a:ext cx="1404" cy="543"/>
              </a:xfrm>
              <a:prstGeom prst="wedgeRoundRectCallout">
                <a:avLst>
                  <a:gd name="adj1" fmla="val -66806"/>
                  <a:gd name="adj2" fmla="val 109262"/>
                  <a:gd name="adj3" fmla="val 16667"/>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anose="020B0503020204020204" pitchFamily="34" charset="-122"/>
                  <a:ea typeface="微软雅黑" panose="020B0503020204020204" pitchFamily="34" charset="-122"/>
                </a:endParaRPr>
              </a:p>
            </p:txBody>
          </p:sp>
          <p:sp>
            <p:nvSpPr>
              <p:cNvPr id="32" name="Text Box 28"/>
              <p:cNvSpPr txBox="1">
                <a:spLocks noChangeArrowheads="1"/>
              </p:cNvSpPr>
              <p:nvPr/>
            </p:nvSpPr>
            <p:spPr bwMode="auto">
              <a:xfrm>
                <a:off x="4480" y="-90"/>
                <a:ext cx="1295"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smtClean="0">
                    <a:solidFill>
                      <a:srgbClr val="000099"/>
                    </a:solidFill>
                    <a:latin typeface="微软雅黑" panose="020B0503020204020204" pitchFamily="34" charset="-122"/>
                    <a:ea typeface="微软雅黑" panose="020B0503020204020204" pitchFamily="34" charset="-122"/>
                  </a:rPr>
                  <a:t>B </a:t>
                </a:r>
                <a:r>
                  <a:rPr kumimoji="1" lang="zh-CN" altLang="en-US" sz="1400" b="1" dirty="0" smtClean="0">
                    <a:solidFill>
                      <a:srgbClr val="000099"/>
                    </a:solidFill>
                    <a:latin typeface="微软雅黑" panose="020B0503020204020204" pitchFamily="34" charset="-122"/>
                    <a:ea typeface="微软雅黑" panose="020B0503020204020204" pitchFamily="34" charset="-122"/>
                  </a:rPr>
                  <a:t>在 </a:t>
                </a:r>
                <a:r>
                  <a:rPr kumimoji="1" lang="en-US" altLang="zh-CN" sz="1400" b="1" dirty="0" smtClean="0">
                    <a:solidFill>
                      <a:srgbClr val="000099"/>
                    </a:solidFill>
                    <a:latin typeface="微软雅黑" panose="020B0503020204020204" pitchFamily="34" charset="-122"/>
                    <a:ea typeface="微软雅黑" panose="020B0503020204020204" pitchFamily="34" charset="-122"/>
                  </a:rPr>
                  <a:t>A </a:t>
                </a:r>
                <a:r>
                  <a:rPr kumimoji="1" lang="zh-CN" altLang="en-US" sz="1400" b="1" dirty="0" smtClean="0">
                    <a:solidFill>
                      <a:srgbClr val="000099"/>
                    </a:solidFill>
                    <a:latin typeface="微软雅黑" panose="020B0503020204020204" pitchFamily="34" charset="-122"/>
                    <a:ea typeface="微软雅黑" panose="020B0503020204020204" pitchFamily="34" charset="-122"/>
                  </a:rPr>
                  <a:t>信号到达前发送</a:t>
                </a:r>
                <a:r>
                  <a:rPr kumimoji="1" lang="zh-CN" altLang="en-US" sz="1400" b="1" dirty="0">
                    <a:solidFill>
                      <a:srgbClr val="000099"/>
                    </a:solidFill>
                    <a:latin typeface="微软雅黑" panose="020B0503020204020204" pitchFamily="34" charset="-122"/>
                    <a:ea typeface="微软雅黑" panose="020B0503020204020204" pitchFamily="34" charset="-122"/>
                  </a:rPr>
                  <a:t>数据</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grpSp>
      </p:grpSp>
      <p:grpSp>
        <p:nvGrpSpPr>
          <p:cNvPr id="35" name="Group 29"/>
          <p:cNvGrpSpPr/>
          <p:nvPr/>
        </p:nvGrpSpPr>
        <p:grpSpPr bwMode="auto">
          <a:xfrm>
            <a:off x="3713462" y="2100154"/>
            <a:ext cx="2161515" cy="917417"/>
            <a:chOff x="3029" y="855"/>
            <a:chExt cx="2127" cy="978"/>
          </a:xfrm>
        </p:grpSpPr>
        <p:grpSp>
          <p:nvGrpSpPr>
            <p:cNvPr id="36" name="Group 30"/>
            <p:cNvGrpSpPr/>
            <p:nvPr/>
          </p:nvGrpSpPr>
          <p:grpSpPr bwMode="auto">
            <a:xfrm>
              <a:off x="3029" y="1223"/>
              <a:ext cx="1095" cy="610"/>
              <a:chOff x="3029" y="1223"/>
              <a:chExt cx="1095" cy="610"/>
            </a:xfrm>
          </p:grpSpPr>
          <p:sp>
            <p:nvSpPr>
              <p:cNvPr id="39" name="AutoShape 31"/>
              <p:cNvSpPr>
                <a:spLocks noChangeArrowheads="1"/>
              </p:cNvSpPr>
              <p:nvPr/>
            </p:nvSpPr>
            <p:spPr bwMode="auto">
              <a:xfrm>
                <a:off x="3029" y="1223"/>
                <a:ext cx="966" cy="610"/>
              </a:xfrm>
              <a:prstGeom prst="wedgeRoundRectCallout">
                <a:avLst>
                  <a:gd name="adj1" fmla="val 61231"/>
                  <a:gd name="adj2" fmla="val -88745"/>
                  <a:gd name="adj3" fmla="val 16667"/>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anose="020B0503020204020204" pitchFamily="34" charset="-122"/>
                  <a:ea typeface="微软雅黑" panose="020B0503020204020204" pitchFamily="34" charset="-122"/>
                </a:endParaRPr>
              </a:p>
            </p:txBody>
          </p:sp>
          <p:sp>
            <p:nvSpPr>
              <p:cNvPr id="40" name="Text Box 32"/>
              <p:cNvSpPr txBox="1">
                <a:spLocks noChangeArrowheads="1"/>
              </p:cNvSpPr>
              <p:nvPr/>
            </p:nvSpPr>
            <p:spPr bwMode="auto">
              <a:xfrm>
                <a:off x="3101" y="1260"/>
                <a:ext cx="1023"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B </a:t>
                </a:r>
                <a:r>
                  <a:rPr kumimoji="1" lang="zh-CN" altLang="en-US" sz="1400" b="1" dirty="0">
                    <a:solidFill>
                      <a:srgbClr val="000099"/>
                    </a:solidFill>
                    <a:latin typeface="微软雅黑" panose="020B0503020204020204" pitchFamily="34" charset="-122"/>
                    <a:ea typeface="微软雅黑" panose="020B0503020204020204" pitchFamily="34" charset="-122"/>
                  </a:rPr>
                  <a:t>检测到发生碰撞</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grpSp>
        <p:sp>
          <p:nvSpPr>
            <p:cNvPr id="37" name="Line 33"/>
            <p:cNvSpPr>
              <a:spLocks noChangeShapeType="1"/>
            </p:cNvSpPr>
            <p:nvPr/>
          </p:nvSpPr>
          <p:spPr bwMode="auto">
            <a:xfrm flipH="1">
              <a:off x="4167" y="974"/>
              <a:ext cx="261"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8" name="Text Box 34"/>
            <p:cNvSpPr txBox="1">
              <a:spLocks noChangeArrowheads="1"/>
            </p:cNvSpPr>
            <p:nvPr/>
          </p:nvSpPr>
          <p:spPr bwMode="auto">
            <a:xfrm>
              <a:off x="4410" y="855"/>
              <a:ext cx="74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600" b="1" i="1" dirty="0">
                  <a:latin typeface="微软雅黑" panose="020B0503020204020204" pitchFamily="34" charset="-122"/>
                  <a:ea typeface="微软雅黑" panose="020B0503020204020204" pitchFamily="34" charset="-122"/>
                </a:rPr>
                <a:t>  t</a:t>
              </a:r>
              <a:r>
                <a:rPr kumimoji="1" lang="en-US" altLang="zh-CN" sz="1600" b="1" dirty="0">
                  <a:latin typeface="微软雅黑" panose="020B0503020204020204" pitchFamily="34" charset="-122"/>
                  <a:ea typeface="微软雅黑" panose="020B0503020204020204" pitchFamily="34" charset="-122"/>
                </a:rPr>
                <a:t> = </a:t>
              </a:r>
              <a:r>
                <a:rPr kumimoji="1" lang="en-US" altLang="zh-CN" sz="1600" b="1" dirty="0">
                  <a:latin typeface="微软雅黑" panose="020B0503020204020204" pitchFamily="34" charset="-122"/>
                  <a:ea typeface="微软雅黑" panose="020B0503020204020204" pitchFamily="34" charset="-122"/>
                  <a:sym typeface="Symbol" panose="05050102010706020507" pitchFamily="18" charset="2"/>
                </a:rPr>
                <a:t></a:t>
              </a:r>
              <a:endParaRPr kumimoji="1" lang="en-US" altLang="zh-CN" sz="1600" b="1" dirty="0">
                <a:latin typeface="微软雅黑" panose="020B0503020204020204" pitchFamily="34" charset="-122"/>
                <a:ea typeface="微软雅黑" panose="020B0503020204020204" pitchFamily="34" charset="-122"/>
                <a:sym typeface="Symbol" panose="05050102010706020507" pitchFamily="18" charset="2"/>
              </a:endParaRPr>
            </a:p>
          </p:txBody>
        </p:sp>
      </p:grpSp>
      <p:sp>
        <p:nvSpPr>
          <p:cNvPr id="41" name="Text Box 35"/>
          <p:cNvSpPr txBox="1">
            <a:spLocks noChangeArrowheads="1"/>
          </p:cNvSpPr>
          <p:nvPr/>
        </p:nvSpPr>
        <p:spPr bwMode="auto">
          <a:xfrm>
            <a:off x="1024554" y="1534385"/>
            <a:ext cx="61106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i="1" dirty="0">
                <a:latin typeface="微软雅黑" panose="020B0503020204020204" pitchFamily="34" charset="-122"/>
                <a:ea typeface="微软雅黑" panose="020B0503020204020204" pitchFamily="34" charset="-122"/>
              </a:rPr>
              <a:t>t</a:t>
            </a:r>
            <a:r>
              <a:rPr kumimoji="1" lang="en-US" altLang="zh-CN" sz="1400" b="1" dirty="0">
                <a:latin typeface="微软雅黑" panose="020B0503020204020204" pitchFamily="34" charset="-122"/>
                <a:ea typeface="微软雅黑" panose="020B0503020204020204" pitchFamily="34" charset="-122"/>
              </a:rPr>
              <a:t> = 0</a:t>
            </a:r>
            <a:endParaRPr kumimoji="1" lang="en-US" altLang="zh-CN" sz="1400" b="1" baseline="30000" dirty="0">
              <a:latin typeface="微软雅黑" panose="020B0503020204020204" pitchFamily="34" charset="-122"/>
              <a:ea typeface="微软雅黑" panose="020B0503020204020204" pitchFamily="34" charset="-122"/>
            </a:endParaRPr>
          </a:p>
        </p:txBody>
      </p:sp>
      <p:sp>
        <p:nvSpPr>
          <p:cNvPr id="42" name="Line 36"/>
          <p:cNvSpPr>
            <a:spLocks noChangeShapeType="1"/>
          </p:cNvSpPr>
          <p:nvPr/>
        </p:nvSpPr>
        <p:spPr bwMode="auto">
          <a:xfrm>
            <a:off x="1563128" y="1691970"/>
            <a:ext cx="264219"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3" name="Text Box 37"/>
          <p:cNvSpPr txBox="1">
            <a:spLocks noChangeArrowheads="1"/>
          </p:cNvSpPr>
          <p:nvPr/>
        </p:nvSpPr>
        <p:spPr bwMode="auto">
          <a:xfrm>
            <a:off x="5056913" y="2403336"/>
            <a:ext cx="1472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anose="020B0503020204020204" pitchFamily="34" charset="-122"/>
                <a:ea typeface="微软雅黑" panose="020B0503020204020204" pitchFamily="34" charset="-122"/>
              </a:rPr>
              <a:t>单程端到端</a:t>
            </a:r>
            <a:endParaRPr lang="zh-CN" altLang="en-US" sz="1400" b="1" dirty="0">
              <a:solidFill>
                <a:srgbClr val="0000FF"/>
              </a:solidFill>
              <a:latin typeface="微软雅黑" panose="020B0503020204020204" pitchFamily="34" charset="-122"/>
              <a:ea typeface="微软雅黑" panose="020B0503020204020204" pitchFamily="34" charset="-122"/>
            </a:endParaRPr>
          </a:p>
          <a:p>
            <a:r>
              <a:rPr lang="zh-CN" altLang="en-US" sz="1400" b="1" dirty="0">
                <a:solidFill>
                  <a:srgbClr val="0000FF"/>
                </a:solidFill>
                <a:latin typeface="微软雅黑" panose="020B0503020204020204" pitchFamily="34" charset="-122"/>
                <a:ea typeface="微软雅黑" panose="020B0503020204020204" pitchFamily="34" charset="-122"/>
              </a:rPr>
              <a:t>传播时延记</a:t>
            </a:r>
            <a:r>
              <a:rPr lang="zh-CN" altLang="en-US" sz="1400" b="1" dirty="0" smtClean="0">
                <a:solidFill>
                  <a:srgbClr val="0000FF"/>
                </a:solidFill>
                <a:latin typeface="微软雅黑" panose="020B0503020204020204" pitchFamily="34" charset="-122"/>
                <a:ea typeface="微软雅黑" panose="020B0503020204020204" pitchFamily="34" charset="-122"/>
              </a:rPr>
              <a:t>为 </a:t>
            </a:r>
            <a:r>
              <a:rPr lang="zh-CN" altLang="en-US" sz="1400" b="1" i="1"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400" b="1" dirty="0" smtClean="0">
                <a:solidFill>
                  <a:srgbClr val="0000FF"/>
                </a:solidFill>
                <a:latin typeface="微软雅黑" panose="020B0503020204020204" pitchFamily="34" charset="-122"/>
                <a:ea typeface="微软雅黑" panose="020B0503020204020204" pitchFamily="34" charset="-122"/>
              </a:rPr>
              <a:t> </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grpSp>
        <p:nvGrpSpPr>
          <p:cNvPr id="44" name="组合 43"/>
          <p:cNvGrpSpPr/>
          <p:nvPr/>
        </p:nvGrpSpPr>
        <p:grpSpPr>
          <a:xfrm>
            <a:off x="502922" y="3784422"/>
            <a:ext cx="8129014" cy="509100"/>
            <a:chOff x="502922" y="3477684"/>
            <a:chExt cx="8129014" cy="509100"/>
          </a:xfrm>
        </p:grpSpPr>
        <p:sp>
          <p:nvSpPr>
            <p:cNvPr id="45" name="对角圆角矩形 44"/>
            <p:cNvSpPr/>
            <p:nvPr/>
          </p:nvSpPr>
          <p:spPr>
            <a:xfrm>
              <a:off x="502922" y="3477684"/>
              <a:ext cx="8129014" cy="50910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77824" y="3513507"/>
              <a:ext cx="7699646" cy="438582"/>
            </a:xfrm>
            <a:prstGeom prst="rect">
              <a:avLst/>
            </a:prstGeom>
          </p:spPr>
          <p:txBody>
            <a:bodyPr wrap="square">
              <a:spAutoFit/>
            </a:bodyPr>
            <a:lstStyle/>
            <a:p>
              <a:pPr>
                <a:lnSpc>
                  <a:spcPts val="2700"/>
                </a:lnSpc>
                <a:spcBef>
                  <a:spcPts val="600"/>
                </a:spcBef>
              </a:pPr>
              <a:r>
                <a:rPr lang="en-US" altLang="zh-CN" b="1" dirty="0" smtClean="0">
                  <a:solidFill>
                    <a:schemeClr val="bg1"/>
                  </a:solidFill>
                  <a:latin typeface="微软雅黑" panose="020B0503020204020204" pitchFamily="34" charset="-122"/>
                  <a:ea typeface="微软雅黑" panose="020B0503020204020204" pitchFamily="34" charset="-122"/>
                </a:rPr>
                <a:t>A </a:t>
              </a:r>
              <a:r>
                <a:rPr lang="zh-CN" altLang="en-US" b="1" dirty="0" smtClean="0">
                  <a:solidFill>
                    <a:schemeClr val="bg1"/>
                  </a:solidFill>
                  <a:latin typeface="微软雅黑" panose="020B0503020204020204" pitchFamily="34" charset="-122"/>
                  <a:ea typeface="微软雅黑" panose="020B0503020204020204" pitchFamily="34" charset="-122"/>
                </a:rPr>
                <a:t>需要</a:t>
              </a:r>
              <a:r>
                <a:rPr lang="zh-CN" altLang="en-US" b="1" dirty="0">
                  <a:solidFill>
                    <a:srgbClr val="FFFF00"/>
                  </a:solidFill>
                  <a:latin typeface="微软雅黑" panose="020B0503020204020204" pitchFamily="34" charset="-122"/>
                  <a:ea typeface="微软雅黑" panose="020B0503020204020204" pitchFamily="34" charset="-122"/>
                </a:rPr>
                <a:t>单程传播时延的 </a:t>
              </a:r>
              <a:r>
                <a:rPr lang="en-US" altLang="zh-CN" b="1" dirty="0">
                  <a:solidFill>
                    <a:srgbClr val="FFFF00"/>
                  </a:solidFill>
                  <a:latin typeface="微软雅黑" panose="020B0503020204020204" pitchFamily="34" charset="-122"/>
                  <a:ea typeface="微软雅黑" panose="020B0503020204020204" pitchFamily="34" charset="-122"/>
                </a:rPr>
                <a:t>2 </a:t>
              </a:r>
              <a:r>
                <a:rPr lang="zh-CN" altLang="en-US" b="1" dirty="0">
                  <a:solidFill>
                    <a:srgbClr val="FFFF00"/>
                  </a:solidFill>
                  <a:latin typeface="微软雅黑" panose="020B0503020204020204" pitchFamily="34" charset="-122"/>
                  <a:ea typeface="微软雅黑" panose="020B0503020204020204" pitchFamily="34" charset="-122"/>
                </a:rPr>
                <a:t>倍</a:t>
              </a:r>
              <a:r>
                <a:rPr lang="zh-CN" altLang="en-US" b="1" dirty="0">
                  <a:solidFill>
                    <a:schemeClr val="bg1"/>
                  </a:solidFill>
                  <a:latin typeface="微软雅黑" panose="020B0503020204020204" pitchFamily="34" charset="-122"/>
                  <a:ea typeface="微软雅黑" panose="020B0503020204020204" pitchFamily="34" charset="-122"/>
                </a:rPr>
                <a:t>的时间</a:t>
              </a:r>
              <a:r>
                <a:rPr lang="zh-CN" altLang="en-US" b="1" dirty="0" smtClean="0">
                  <a:solidFill>
                    <a:schemeClr val="bg1"/>
                  </a:solidFill>
                  <a:latin typeface="微软雅黑" panose="020B0503020204020204" pitchFamily="34" charset="-122"/>
                  <a:ea typeface="微软雅黑" panose="020B0503020204020204" pitchFamily="34" charset="-122"/>
                </a:rPr>
                <a:t>，才能</a:t>
              </a:r>
              <a:r>
                <a:rPr lang="zh-CN" altLang="en-US" b="1" dirty="0">
                  <a:solidFill>
                    <a:schemeClr val="bg1"/>
                  </a:solidFill>
                  <a:latin typeface="微软雅黑" panose="020B0503020204020204" pitchFamily="34" charset="-122"/>
                  <a:ea typeface="微软雅黑" panose="020B0503020204020204" pitchFamily="34" charset="-122"/>
                </a:rPr>
                <a:t>检测到与 </a:t>
              </a:r>
              <a:r>
                <a:rPr lang="en-US" altLang="zh-CN" b="1" dirty="0">
                  <a:solidFill>
                    <a:schemeClr val="bg1"/>
                  </a:solidFill>
                  <a:latin typeface="微软雅黑" panose="020B0503020204020204" pitchFamily="34" charset="-122"/>
                  <a:ea typeface="微软雅黑" panose="020B0503020204020204" pitchFamily="34" charset="-122"/>
                </a:rPr>
                <a:t>B </a:t>
              </a:r>
              <a:r>
                <a:rPr lang="zh-CN" altLang="en-US" b="1" dirty="0">
                  <a:solidFill>
                    <a:schemeClr val="bg1"/>
                  </a:solidFill>
                  <a:latin typeface="微软雅黑" panose="020B0503020204020204" pitchFamily="34" charset="-122"/>
                  <a:ea typeface="微软雅黑" panose="020B0503020204020204" pitchFamily="34" charset="-122"/>
                </a:rPr>
                <a:t>的发送产生了</a:t>
              </a:r>
              <a:r>
                <a:rPr lang="zh-CN" altLang="en-US" b="1" dirty="0" smtClean="0">
                  <a:solidFill>
                    <a:schemeClr val="bg1"/>
                  </a:solidFill>
                  <a:latin typeface="微软雅黑" panose="020B0503020204020204" pitchFamily="34" charset="-122"/>
                  <a:ea typeface="微软雅黑" panose="020B0503020204020204" pitchFamily="34" charset="-122"/>
                </a:rPr>
                <a:t>冲突。</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6974981" y="1521012"/>
            <a:ext cx="1854983"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smtClean="0">
                <a:solidFill>
                  <a:srgbClr val="C00000"/>
                </a:solidFill>
                <a:latin typeface="微软雅黑" panose="020B0503020204020204" pitchFamily="34" charset="-122"/>
                <a:ea typeface="微软雅黑" panose="020B0503020204020204" pitchFamily="34" charset="-122"/>
              </a:rPr>
              <a:t>可见：</a:t>
            </a:r>
            <a:r>
              <a:rPr lang="zh-CN" altLang="en-US" b="1" dirty="0" smtClean="0">
                <a:latin typeface="微软雅黑" panose="020B0503020204020204" pitchFamily="34" charset="-122"/>
                <a:ea typeface="微软雅黑" panose="020B0503020204020204" pitchFamily="34" charset="-122"/>
              </a:rPr>
              <a:t>每</a:t>
            </a:r>
            <a:r>
              <a:rPr lang="zh-CN" altLang="en-US" b="1" dirty="0">
                <a:latin typeface="微软雅黑" panose="020B0503020204020204" pitchFamily="34" charset="-122"/>
                <a:ea typeface="微软雅黑" panose="020B0503020204020204" pitchFamily="34" charset="-122"/>
              </a:rPr>
              <a:t>一个站在自己发送数据之后的一小段时间内，存在着遭遇碰撞的可能性。</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4000"/>
                                        <p:tgtEl>
                                          <p:spTgt spid="12"/>
                                        </p:tgtEl>
                                      </p:cBhvr>
                                    </p:animEffect>
                                  </p:childTnLst>
                                </p:cTn>
                              </p:par>
                            </p:childTnLst>
                          </p:cTn>
                        </p:par>
                        <p:par>
                          <p:cTn id="8" fill="hold">
                            <p:stCondLst>
                              <p:cond delay="4000"/>
                            </p:stCondLst>
                            <p:childTnLst>
                              <p:par>
                                <p:cTn id="9" presetID="22" presetClass="entr" presetSubtype="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4000"/>
                                        <p:tgtEl>
                                          <p:spTgt spid="18"/>
                                        </p:tgtEl>
                                      </p:cBhvr>
                                    </p:animEffect>
                                  </p:childTnLst>
                                </p:cTn>
                              </p:par>
                              <p:par>
                                <p:cTn id="12" presetID="1" presetClass="entr" presetSubtype="0" fill="hold" nodeType="withEffect">
                                  <p:stCondLst>
                                    <p:cond delay="750"/>
                                  </p:stCondLst>
                                  <p:childTnLst>
                                    <p:set>
                                      <p:cBhvr>
                                        <p:cTn id="13" dur="1" fill="hold">
                                          <p:stCondLst>
                                            <p:cond delay="0"/>
                                          </p:stCondLst>
                                        </p:cTn>
                                        <p:tgtEl>
                                          <p:spTgt spid="28"/>
                                        </p:tgtEl>
                                        <p:attrNameLst>
                                          <p:attrName>style.visibility</p:attrName>
                                        </p:attrNameLst>
                                      </p:cBhvr>
                                      <p:to>
                                        <p:strVal val="visible"/>
                                      </p:to>
                                    </p:set>
                                  </p:childTnLst>
                                </p:cTn>
                              </p:par>
                              <p:par>
                                <p:cTn id="14" presetID="53" presetClass="entr" presetSubtype="16" fill="hold" nodeType="withEffect">
                                  <p:stCondLst>
                                    <p:cond delay="750"/>
                                  </p:stCondLst>
                                  <p:childTnLst>
                                    <p:set>
                                      <p:cBhvr>
                                        <p:cTn id="15" dur="1" fill="hold">
                                          <p:stCondLst>
                                            <p:cond delay="0"/>
                                          </p:stCondLst>
                                        </p:cTn>
                                        <p:tgtEl>
                                          <p:spTgt spid="19"/>
                                        </p:tgtEl>
                                        <p:attrNameLst>
                                          <p:attrName>style.visibility</p:attrName>
                                        </p:attrNameLst>
                                      </p:cBhvr>
                                      <p:to>
                                        <p:strVal val="visible"/>
                                      </p:to>
                                    </p:set>
                                    <p:anim calcmode="lin" valueType="num">
                                      <p:cBhvr>
                                        <p:cTn id="16" dur="250" fill="hold"/>
                                        <p:tgtEl>
                                          <p:spTgt spid="19"/>
                                        </p:tgtEl>
                                        <p:attrNameLst>
                                          <p:attrName>ppt_w</p:attrName>
                                        </p:attrNameLst>
                                      </p:cBhvr>
                                      <p:tavLst>
                                        <p:tav tm="0">
                                          <p:val>
                                            <p:fltVal val="0"/>
                                          </p:val>
                                        </p:tav>
                                        <p:tav tm="100000">
                                          <p:val>
                                            <p:strVal val="#ppt_w"/>
                                          </p:val>
                                        </p:tav>
                                      </p:tavLst>
                                    </p:anim>
                                    <p:anim calcmode="lin" valueType="num">
                                      <p:cBhvr>
                                        <p:cTn id="17" dur="250" fill="hold"/>
                                        <p:tgtEl>
                                          <p:spTgt spid="19"/>
                                        </p:tgtEl>
                                        <p:attrNameLst>
                                          <p:attrName>ppt_h</p:attrName>
                                        </p:attrNameLst>
                                      </p:cBhvr>
                                      <p:tavLst>
                                        <p:tav tm="0">
                                          <p:val>
                                            <p:fltVal val="0"/>
                                          </p:val>
                                        </p:tav>
                                        <p:tav tm="100000">
                                          <p:val>
                                            <p:strVal val="#ppt_h"/>
                                          </p:val>
                                        </p:tav>
                                      </p:tavLst>
                                    </p:anim>
                                    <p:animEffect transition="in" filter="fade">
                                      <p:cBhvr>
                                        <p:cTn id="18" dur="250"/>
                                        <p:tgtEl>
                                          <p:spTgt spid="19"/>
                                        </p:tgtEl>
                                      </p:cBhvr>
                                    </p:animEffect>
                                  </p:childTnLst>
                                </p:cTn>
                              </p:par>
                              <p:par>
                                <p:cTn id="19" presetID="1" presetClass="entr" presetSubtype="0" fill="hold" nodeType="withEffect">
                                  <p:stCondLst>
                                    <p:cond delay="1500"/>
                                  </p:stCondLst>
                                  <p:childTnLst>
                                    <p:set>
                                      <p:cBhvr>
                                        <p:cTn id="20" dur="1" fill="hold">
                                          <p:stCondLst>
                                            <p:cond delay="0"/>
                                          </p:stCondLst>
                                        </p:cTn>
                                        <p:tgtEl>
                                          <p:spTgt spid="35"/>
                                        </p:tgtEl>
                                        <p:attrNameLst>
                                          <p:attrName>style.visibility</p:attrName>
                                        </p:attrNameLst>
                                      </p:cBhvr>
                                      <p:to>
                                        <p:strVal val="visible"/>
                                      </p:to>
                                    </p:set>
                                  </p:childTnLst>
                                </p:cTn>
                              </p:par>
                            </p:childTnLst>
                          </p:cTn>
                        </p:par>
                        <p:par>
                          <p:cTn id="21" fill="hold">
                            <p:stCondLst>
                              <p:cond delay="8000"/>
                            </p:stCondLst>
                            <p:childTnLst>
                              <p:par>
                                <p:cTn id="22" presetID="1" presetClass="entr" presetSubtype="0" fill="hold" nodeType="afterEffect">
                                  <p:stCondLst>
                                    <p:cond delay="250"/>
                                  </p:stCondLst>
                                  <p:childTnLst>
                                    <p:set>
                                      <p:cBhvr>
                                        <p:cTn id="23" dur="1" fill="hold">
                                          <p:stCondLst>
                                            <p:cond delay="0"/>
                                          </p:stCondLst>
                                        </p:cTn>
                                        <p:tgtEl>
                                          <p:spTgt spid="2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up)">
                                      <p:cBhvr>
                                        <p:cTn id="32"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46"/>
          <p:cNvSpPr>
            <a:spLocks noChangeArrowheads="1"/>
          </p:cNvSpPr>
          <p:nvPr/>
        </p:nvSpPr>
        <p:spPr bwMode="auto">
          <a:xfrm>
            <a:off x="502921" y="986032"/>
            <a:ext cx="8129015" cy="913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以太网</a:t>
            </a:r>
            <a:r>
              <a:rPr lang="zh-CN" altLang="en-US" sz="2000" b="1" dirty="0">
                <a:latin typeface="微软雅黑" panose="020B0503020204020204" pitchFamily="34" charset="-122"/>
                <a:ea typeface="微软雅黑" panose="020B0503020204020204" pitchFamily="34" charset="-122"/>
              </a:rPr>
              <a:t>的端到端往返</a:t>
            </a:r>
            <a:r>
              <a:rPr lang="zh-CN" altLang="en-US" sz="2000" b="1" dirty="0" smtClean="0">
                <a:latin typeface="微软雅黑" panose="020B0503020204020204" pitchFamily="34" charset="-122"/>
                <a:ea typeface="微软雅黑" panose="020B0503020204020204" pitchFamily="34" charset="-122"/>
              </a:rPr>
              <a:t>时延 </a:t>
            </a:r>
            <a:r>
              <a:rPr lang="en-US" altLang="zh-CN" sz="2000" b="1" dirty="0" smtClean="0">
                <a:solidFill>
                  <a:srgbClr val="C00000"/>
                </a:solidFill>
                <a:latin typeface="微软雅黑" panose="020B0503020204020204" pitchFamily="34" charset="-122"/>
                <a:ea typeface="微软雅黑" panose="020B0503020204020204" pitchFamily="34" charset="-122"/>
              </a:rPr>
              <a:t>2</a:t>
            </a:r>
            <a:r>
              <a:rPr lang="en-US" altLang="zh-CN" sz="2000" b="1" i="1" dirty="0" smtClean="0">
                <a:solidFill>
                  <a:srgbClr val="C00000"/>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2000" b="1" dirty="0" smtClean="0">
                <a:latin typeface="微软雅黑" panose="020B0503020204020204" pitchFamily="34" charset="-122"/>
                <a:ea typeface="微软雅黑" panose="020B0503020204020204" pitchFamily="34" charset="-122"/>
              </a:rPr>
              <a:t>称为</a:t>
            </a:r>
            <a:r>
              <a:rPr lang="zh-CN" altLang="en-US" sz="2000" b="1" dirty="0">
                <a:solidFill>
                  <a:srgbClr val="C00000"/>
                </a:solidFill>
                <a:latin typeface="微软雅黑" panose="020B0503020204020204" pitchFamily="34" charset="-122"/>
                <a:ea typeface="微软雅黑" panose="020B0503020204020204" pitchFamily="34" charset="-122"/>
              </a:rPr>
              <a:t>争用期</a:t>
            </a:r>
            <a:r>
              <a:rPr lang="zh-CN" altLang="en-US" sz="2000" b="1" dirty="0">
                <a:latin typeface="微软雅黑" panose="020B0503020204020204" pitchFamily="34" charset="-122"/>
                <a:ea typeface="微软雅黑" panose="020B0503020204020204" pitchFamily="34" charset="-122"/>
              </a:rPr>
              <a:t>，或</a:t>
            </a:r>
            <a:r>
              <a:rPr lang="zh-CN" altLang="en-US" sz="2000" b="1" dirty="0">
                <a:solidFill>
                  <a:srgbClr val="C00000"/>
                </a:solidFill>
                <a:latin typeface="微软雅黑" panose="020B0503020204020204" pitchFamily="34" charset="-122"/>
                <a:ea typeface="微软雅黑" panose="020B0503020204020204" pitchFamily="34" charset="-122"/>
              </a:rPr>
              <a:t>碰撞窗口。</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具体的争用期</a:t>
            </a:r>
            <a:r>
              <a:rPr lang="zh-CN" altLang="en-US" sz="2000" b="1" dirty="0" smtClean="0">
                <a:latin typeface="微软雅黑" panose="020B0503020204020204" pitchFamily="34" charset="-122"/>
                <a:ea typeface="微软雅黑" panose="020B0503020204020204" pitchFamily="34" charset="-122"/>
              </a:rPr>
              <a:t>时间 </a:t>
            </a:r>
            <a:r>
              <a:rPr lang="en-US" altLang="zh-CN" sz="2000" b="1" dirty="0" smtClean="0">
                <a:latin typeface="微软雅黑" panose="020B0503020204020204" pitchFamily="34" charset="-122"/>
                <a:ea typeface="微软雅黑" panose="020B0503020204020204" pitchFamily="34" charset="-122"/>
              </a:rPr>
              <a:t>= 51.2 </a:t>
            </a:r>
            <a:r>
              <a:rPr lang="el-GR" altLang="zh-CN" sz="2000" b="1" dirty="0" smtClean="0">
                <a:latin typeface="微软雅黑" panose="020B0503020204020204" pitchFamily="34" charset="-122"/>
                <a:ea typeface="微软雅黑" panose="020B0503020204020204" pitchFamily="34" charset="-122"/>
              </a:rPr>
              <a:t>μ</a:t>
            </a:r>
            <a:r>
              <a:rPr lang="en-US" altLang="zh-CN" sz="2000" b="1" dirty="0" smtClean="0">
                <a:latin typeface="微软雅黑" panose="020B0503020204020204" pitchFamily="34" charset="-122"/>
                <a:ea typeface="微软雅黑" panose="020B0503020204020204" pitchFamily="34" charset="-122"/>
              </a:rPr>
              <a:t>s</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
        <p:nvSpPr>
          <p:cNvPr id="65" name="AutoShape 5"/>
          <p:cNvSpPr>
            <a:spLocks noChangeArrowheads="1"/>
          </p:cNvSpPr>
          <p:nvPr/>
        </p:nvSpPr>
        <p:spPr bwMode="auto">
          <a:xfrm>
            <a:off x="502921" y="62740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6"/>
          <p:cNvSpPr>
            <a:spLocks noChangeArrowheads="1"/>
          </p:cNvSpPr>
          <p:nvPr/>
        </p:nvSpPr>
        <p:spPr bwMode="auto">
          <a:xfrm>
            <a:off x="4090019" y="60431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争用期</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379912" y="1878327"/>
            <a:ext cx="6234546" cy="913070"/>
          </a:xfrm>
          <a:prstGeom prst="rect">
            <a:avLst/>
          </a:prstGeom>
        </p:spPr>
        <p:style>
          <a:lnRef idx="1">
            <a:schemeClr val="accent5"/>
          </a:lnRef>
          <a:fillRef idx="2">
            <a:schemeClr val="accent5"/>
          </a:fillRef>
          <a:effectRef idx="1">
            <a:schemeClr val="accent5"/>
          </a:effectRef>
          <a:fontRef idx="minor">
            <a:schemeClr val="dk1"/>
          </a:fontRef>
        </p:style>
        <p:txBody>
          <a:bodyPr wrap="square" anchor="t">
            <a:spAutoFit/>
          </a:bodyPr>
          <a:lstStyle/>
          <a:p>
            <a:pPr eaLnBrk="0" hangingPunct="0">
              <a:lnSpc>
                <a:spcPts val="3200"/>
              </a:lnSpc>
              <a:buClr>
                <a:srgbClr val="0070C0"/>
              </a:buClr>
            </a:pPr>
            <a:r>
              <a:rPr lang="zh-CN" altLang="en-US" sz="2000" b="1" dirty="0">
                <a:latin typeface="微软雅黑" panose="020B0503020204020204" pitchFamily="34" charset="-122"/>
                <a:ea typeface="微软雅黑" panose="020B0503020204020204" pitchFamily="34" charset="-122"/>
              </a:rPr>
              <a:t>经过争用期这段时间还没有检测到碰撞，才能肯定这次发送不会发生碰撞。</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502921" y="983075"/>
            <a:ext cx="8216206" cy="3375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采用</a:t>
            </a:r>
            <a:r>
              <a:rPr lang="zh-CN" altLang="en-US" sz="2000" b="1" dirty="0">
                <a:solidFill>
                  <a:srgbClr val="C00000"/>
                </a:solidFill>
                <a:latin typeface="微软雅黑" panose="020B0503020204020204" pitchFamily="34" charset="-122"/>
                <a:ea typeface="微软雅黑" panose="020B0503020204020204" pitchFamily="34" charset="-122"/>
              </a:rPr>
              <a:t>截断二进制指数</a:t>
            </a:r>
            <a:r>
              <a:rPr lang="zh-CN" altLang="en-US" sz="2000" b="1" dirty="0" smtClean="0">
                <a:solidFill>
                  <a:srgbClr val="C00000"/>
                </a:solidFill>
                <a:latin typeface="微软雅黑" panose="020B0503020204020204" pitchFamily="34" charset="-122"/>
                <a:ea typeface="微软雅黑" panose="020B0503020204020204" pitchFamily="34" charset="-122"/>
              </a:rPr>
              <a:t>退避 </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truncated binary exponential </a:t>
            </a:r>
            <a:r>
              <a:rPr lang="en-US" altLang="zh-CN" sz="2000" b="1" dirty="0" err="1">
                <a:latin typeface="微软雅黑" panose="020B0503020204020204" pitchFamily="34" charset="-122"/>
                <a:ea typeface="微软雅黑" panose="020B0503020204020204" pitchFamily="34" charset="-122"/>
              </a:rPr>
              <a:t>backoff</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确定</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发生</a:t>
            </a:r>
            <a:r>
              <a:rPr lang="zh-CN" altLang="en-US" sz="2000" b="1" dirty="0">
                <a:latin typeface="微软雅黑" panose="020B0503020204020204" pitchFamily="34" charset="-122"/>
                <a:ea typeface="微软雅黑" panose="020B0503020204020204" pitchFamily="34" charset="-122"/>
              </a:rPr>
              <a:t>碰撞的</a:t>
            </a:r>
            <a:r>
              <a:rPr lang="zh-CN" altLang="en-US" sz="2000" b="1" dirty="0" smtClean="0">
                <a:latin typeface="微软雅黑" panose="020B0503020204020204" pitchFamily="34" charset="-122"/>
                <a:ea typeface="微软雅黑" panose="020B0503020204020204" pitchFamily="34" charset="-122"/>
              </a:rPr>
              <a:t>站停止</a:t>
            </a:r>
            <a:r>
              <a:rPr lang="zh-CN" altLang="en-US" sz="2000" b="1" dirty="0">
                <a:latin typeface="微软雅黑" panose="020B0503020204020204" pitchFamily="34" charset="-122"/>
                <a:ea typeface="微软雅黑" panose="020B0503020204020204" pitchFamily="34" charset="-122"/>
              </a:rPr>
              <a:t>发送数据后，要</a:t>
            </a:r>
            <a:r>
              <a:rPr lang="zh-CN" altLang="en-US" sz="2000" b="1" dirty="0" smtClean="0">
                <a:solidFill>
                  <a:srgbClr val="0000FF"/>
                </a:solidFill>
                <a:latin typeface="微软雅黑" panose="020B0503020204020204" pitchFamily="34" charset="-122"/>
                <a:ea typeface="微软雅黑" panose="020B0503020204020204" pitchFamily="34" charset="-122"/>
              </a:rPr>
              <a:t>退避</a:t>
            </a:r>
            <a:r>
              <a:rPr lang="zh-CN" altLang="en-US" sz="2000" b="1" dirty="0" smtClean="0">
                <a:latin typeface="微软雅黑" panose="020B0503020204020204" pitchFamily="34" charset="-122"/>
                <a:ea typeface="微软雅黑" panose="020B0503020204020204" pitchFamily="34" charset="-122"/>
              </a:rPr>
              <a:t>一</a:t>
            </a:r>
            <a:r>
              <a:rPr lang="zh-CN" altLang="en-US" sz="2000" b="1" dirty="0">
                <a:latin typeface="微软雅黑" panose="020B0503020204020204" pitchFamily="34" charset="-122"/>
                <a:ea typeface="微软雅黑" panose="020B0503020204020204" pitchFamily="34" charset="-122"/>
              </a:rPr>
              <a:t>个</a:t>
            </a:r>
            <a:r>
              <a:rPr lang="zh-CN" altLang="en-US" sz="2000" b="1" dirty="0" smtClean="0">
                <a:latin typeface="微软雅黑" panose="020B0503020204020204" pitchFamily="34" charset="-122"/>
                <a:ea typeface="微软雅黑" panose="020B0503020204020204" pitchFamily="34" charset="-122"/>
              </a:rPr>
              <a:t>随机时间后再</a:t>
            </a:r>
            <a:r>
              <a:rPr lang="zh-CN" altLang="en-US" sz="2000" b="1" dirty="0">
                <a:latin typeface="微软雅黑" panose="020B0503020204020204" pitchFamily="34" charset="-122"/>
                <a:ea typeface="微软雅黑" panose="020B0503020204020204" pitchFamily="34" charset="-122"/>
              </a:rPr>
              <a:t>发送数据。</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200"/>
              </a:lnSpc>
              <a:buClr>
                <a:srgbClr val="7030A0"/>
              </a:buClr>
              <a:buFont typeface="+mj-lt"/>
              <a:buAutoNum type="arabicPeriod"/>
            </a:pPr>
            <a:r>
              <a:rPr lang="zh-CN" altLang="en-US" b="1" dirty="0">
                <a:solidFill>
                  <a:srgbClr val="0000FF"/>
                </a:solidFill>
                <a:latin typeface="微软雅黑" panose="020B0503020204020204" pitchFamily="34" charset="-122"/>
                <a:ea typeface="微软雅黑" panose="020B0503020204020204" pitchFamily="34" charset="-122"/>
              </a:rPr>
              <a:t>基本退避</a:t>
            </a:r>
            <a:r>
              <a:rPr lang="zh-CN" altLang="en-US" b="1" dirty="0" smtClean="0">
                <a:solidFill>
                  <a:srgbClr val="0000FF"/>
                </a:solidFill>
                <a:latin typeface="微软雅黑" panose="020B0503020204020204" pitchFamily="34" charset="-122"/>
                <a:ea typeface="微软雅黑" panose="020B0503020204020204" pitchFamily="34" charset="-122"/>
              </a:rPr>
              <a:t>时间 </a:t>
            </a:r>
            <a:r>
              <a:rPr lang="en-US" altLang="zh-CN" b="1" dirty="0" smtClean="0">
                <a:solidFill>
                  <a:srgbClr val="0000FF"/>
                </a:solidFill>
                <a:latin typeface="微软雅黑" panose="020B0503020204020204" pitchFamily="34" charset="-122"/>
                <a:ea typeface="微软雅黑" panose="020B0503020204020204" pitchFamily="34" charset="-122"/>
              </a:rPr>
              <a:t>= 2</a:t>
            </a:r>
            <a:r>
              <a:rPr lang="en-US" altLang="zh-CN" b="1" i="1"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 </a:t>
            </a:r>
            <a:endParaRPr lang="zh-CN" altLang="en-US" b="1" dirty="0">
              <a:solidFill>
                <a:srgbClr val="0000FF"/>
              </a:solidFill>
              <a:latin typeface="微软雅黑" panose="020B0503020204020204" pitchFamily="34" charset="-122"/>
              <a:ea typeface="微软雅黑" panose="020B0503020204020204" pitchFamily="34" charset="-122"/>
            </a:endParaRPr>
          </a:p>
          <a:p>
            <a:pPr marL="716280" indent="-342900" eaLnBrk="0" hangingPunct="0">
              <a:lnSpc>
                <a:spcPts val="3200"/>
              </a:lnSpc>
              <a:buClr>
                <a:srgbClr val="7030A0"/>
              </a:buClr>
              <a:buFont typeface="+mj-lt"/>
              <a:buAutoNum type="arabicPeriod"/>
            </a:pPr>
            <a:r>
              <a:rPr lang="zh-CN" altLang="en-US" b="1" dirty="0">
                <a:latin typeface="微软雅黑" panose="020B0503020204020204" pitchFamily="34" charset="-122"/>
                <a:ea typeface="微软雅黑" panose="020B0503020204020204" pitchFamily="34" charset="-122"/>
              </a:rPr>
              <a:t>从整数集合 </a:t>
            </a:r>
            <a:r>
              <a:rPr lang="en-US" altLang="zh-CN" b="1" dirty="0">
                <a:latin typeface="微软雅黑" panose="020B0503020204020204" pitchFamily="34" charset="-122"/>
                <a:ea typeface="微软雅黑" panose="020B0503020204020204" pitchFamily="34" charset="-122"/>
              </a:rPr>
              <a:t>[0, 1, … , (</a:t>
            </a:r>
            <a:r>
              <a:rPr lang="en-US" altLang="zh-CN" b="1" dirty="0" smtClean="0">
                <a:latin typeface="微软雅黑" panose="020B0503020204020204" pitchFamily="34" charset="-122"/>
                <a:ea typeface="微软雅黑" panose="020B0503020204020204" pitchFamily="34" charset="-122"/>
              </a:rPr>
              <a:t>2</a:t>
            </a:r>
            <a:r>
              <a:rPr lang="en-US" altLang="zh-CN" b="1" i="1" baseline="30000" dirty="0" smtClean="0">
                <a:latin typeface="微软雅黑" panose="020B0503020204020204" pitchFamily="34" charset="-122"/>
                <a:ea typeface="微软雅黑" panose="020B0503020204020204" pitchFamily="34" charset="-122"/>
              </a:rPr>
              <a:t>k </a:t>
            </a:r>
            <a:r>
              <a:rPr lang="en-US" altLang="zh-CN" b="1" dirty="0" smtClean="0">
                <a:latin typeface="微软雅黑" panose="020B0503020204020204" pitchFamily="34" charset="-122"/>
                <a:ea typeface="微软雅黑" panose="020B0503020204020204" pitchFamily="34" charset="-122"/>
              </a:rPr>
              <a:t>- 1</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中</a:t>
            </a:r>
            <a:r>
              <a:rPr lang="zh-CN" altLang="en-US" b="1" dirty="0">
                <a:solidFill>
                  <a:srgbClr val="C00000"/>
                </a:solidFill>
                <a:latin typeface="微软雅黑" panose="020B0503020204020204" pitchFamily="34" charset="-122"/>
                <a:ea typeface="微软雅黑" panose="020B0503020204020204" pitchFamily="34" charset="-122"/>
              </a:rPr>
              <a:t>随机</a:t>
            </a:r>
            <a:r>
              <a:rPr lang="zh-CN" altLang="en-US" b="1" dirty="0">
                <a:latin typeface="微软雅黑" panose="020B0503020204020204" pitchFamily="34" charset="-122"/>
                <a:ea typeface="微软雅黑" panose="020B0503020204020204" pitchFamily="34" charset="-122"/>
              </a:rPr>
              <a:t>地取出一个数，记为</a:t>
            </a:r>
            <a:r>
              <a:rPr lang="zh-CN" altLang="en-US" b="1" i="1" dirty="0">
                <a:latin typeface="微软雅黑" panose="020B0503020204020204" pitchFamily="34" charset="-122"/>
                <a:ea typeface="微软雅黑" panose="020B0503020204020204" pitchFamily="34" charset="-122"/>
              </a:rPr>
              <a:t> </a:t>
            </a:r>
            <a:r>
              <a:rPr lang="en-US" altLang="zh-CN" b="1" i="1" dirty="0">
                <a:latin typeface="微软雅黑" panose="020B0503020204020204" pitchFamily="34" charset="-122"/>
                <a:ea typeface="微软雅黑" panose="020B0503020204020204" pitchFamily="34" charset="-122"/>
              </a:rPr>
              <a:t>r</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373380" eaLnBrk="0" hangingPunct="0">
              <a:lnSpc>
                <a:spcPts val="3200"/>
              </a:lnSpc>
              <a:buClr>
                <a:srgbClr val="7030A0"/>
              </a:buClr>
            </a:pPr>
            <a:r>
              <a:rPr lang="zh-CN" altLang="en-US" b="1" dirty="0" smtClean="0">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重传</a:t>
            </a:r>
            <a:r>
              <a:rPr lang="zh-CN" altLang="en-US" b="1" dirty="0">
                <a:solidFill>
                  <a:srgbClr val="C00000"/>
                </a:solidFill>
                <a:latin typeface="微软雅黑" panose="020B0503020204020204" pitchFamily="34" charset="-122"/>
                <a:ea typeface="微软雅黑" panose="020B0503020204020204" pitchFamily="34" charset="-122"/>
              </a:rPr>
              <a:t>所需的</a:t>
            </a:r>
            <a:r>
              <a:rPr lang="zh-CN" altLang="en-US" b="1" dirty="0" smtClean="0">
                <a:solidFill>
                  <a:srgbClr val="C00000"/>
                </a:solidFill>
                <a:latin typeface="微软雅黑" panose="020B0503020204020204" pitchFamily="34" charset="-122"/>
                <a:ea typeface="微软雅黑" panose="020B0503020204020204" pitchFamily="34" charset="-122"/>
              </a:rPr>
              <a:t>时延 </a:t>
            </a:r>
            <a:r>
              <a:rPr lang="en-US" altLang="zh-CN" b="1" dirty="0" smtClean="0">
                <a:solidFill>
                  <a:srgbClr val="C00000"/>
                </a:solidFill>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 </a:t>
            </a:r>
            <a:r>
              <a:rPr lang="en-US" altLang="zh-CN" b="1" i="1" dirty="0">
                <a:solidFill>
                  <a:srgbClr val="C00000"/>
                </a:solidFill>
                <a:latin typeface="微软雅黑" panose="020B0503020204020204" pitchFamily="34" charset="-122"/>
                <a:ea typeface="微软雅黑" panose="020B0503020204020204" pitchFamily="34" charset="-122"/>
              </a:rPr>
              <a:t>r</a:t>
            </a:r>
            <a:r>
              <a:rPr lang="en-US" altLang="zh-CN" b="1" dirty="0">
                <a:solidFill>
                  <a:srgbClr val="C00000"/>
                </a:solidFill>
                <a:latin typeface="微软雅黑" panose="020B0503020204020204" pitchFamily="34" charset="-122"/>
                <a:ea typeface="微软雅黑" panose="020B0503020204020204" pitchFamily="34" charset="-122"/>
              </a:rPr>
              <a:t> </a:t>
            </a:r>
            <a:r>
              <a:rPr lang="en-US" altLang="zh-CN" sz="1600" b="1" dirty="0" smtClean="0">
                <a:solidFill>
                  <a:srgbClr val="C00000"/>
                </a:solidFill>
                <a:latin typeface="微软雅黑" panose="020B0503020204020204" pitchFamily="34" charset="-122"/>
                <a:ea typeface="微软雅黑" panose="020B0503020204020204" pitchFamily="34" charset="-122"/>
              </a:rPr>
              <a:t>ⅹ</a:t>
            </a:r>
            <a:r>
              <a:rPr lang="en-US" altLang="zh-CN" b="1" dirty="0" smtClean="0">
                <a:solidFill>
                  <a:srgbClr val="C00000"/>
                </a:solidFill>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基本</a:t>
            </a:r>
            <a:r>
              <a:rPr lang="zh-CN" altLang="en-US" b="1" dirty="0">
                <a:solidFill>
                  <a:srgbClr val="C00000"/>
                </a:solidFill>
                <a:latin typeface="微软雅黑" panose="020B0503020204020204" pitchFamily="34" charset="-122"/>
                <a:ea typeface="微软雅黑" panose="020B0503020204020204" pitchFamily="34" charset="-122"/>
              </a:rPr>
              <a:t>退避时间。</a:t>
            </a:r>
            <a:endParaRPr lang="zh-CN" altLang="en-US" b="1" dirty="0">
              <a:solidFill>
                <a:srgbClr val="C00000"/>
              </a:solidFill>
              <a:latin typeface="微软雅黑" panose="020B0503020204020204" pitchFamily="34" charset="-122"/>
              <a:ea typeface="微软雅黑" panose="020B0503020204020204" pitchFamily="34" charset="-122"/>
            </a:endParaRPr>
          </a:p>
          <a:p>
            <a:pPr marL="716280" indent="-342900" eaLnBrk="0" hangingPunct="0">
              <a:lnSpc>
                <a:spcPts val="3200"/>
              </a:lnSpc>
              <a:buClr>
                <a:srgbClr val="7030A0"/>
              </a:buClr>
              <a:buFont typeface="+mj-lt"/>
              <a:buAutoNum type="arabicPeriod" startAt="3"/>
            </a:pPr>
            <a:r>
              <a:rPr lang="zh-CN" altLang="en-US" b="1" dirty="0">
                <a:latin typeface="微软雅黑" panose="020B0503020204020204" pitchFamily="34" charset="-122"/>
                <a:ea typeface="微软雅黑" panose="020B0503020204020204" pitchFamily="34" charset="-122"/>
              </a:rPr>
              <a:t>参数 </a:t>
            </a:r>
            <a:r>
              <a:rPr lang="en-US" altLang="zh-CN" b="1" i="1" dirty="0" smtClean="0">
                <a:solidFill>
                  <a:srgbClr val="0000FF"/>
                </a:solidFill>
                <a:latin typeface="微软雅黑" panose="020B0503020204020204" pitchFamily="34" charset="-122"/>
                <a:ea typeface="微软雅黑" panose="020B0503020204020204" pitchFamily="34" charset="-122"/>
              </a:rPr>
              <a:t>k </a:t>
            </a:r>
            <a:r>
              <a:rPr lang="en-US" altLang="zh-CN" b="1" dirty="0">
                <a:solidFill>
                  <a:srgbClr val="0000FF"/>
                </a:solidFill>
                <a:latin typeface="微软雅黑" panose="020B0503020204020204" pitchFamily="34" charset="-122"/>
                <a:ea typeface="微软雅黑" panose="020B0503020204020204" pitchFamily="34" charset="-122"/>
              </a:rPr>
              <a:t>= Min[</a:t>
            </a:r>
            <a:r>
              <a:rPr lang="zh-CN" altLang="en-US" b="1" dirty="0">
                <a:solidFill>
                  <a:srgbClr val="0000FF"/>
                </a:solidFill>
                <a:latin typeface="微软雅黑" panose="020B0503020204020204" pitchFamily="34" charset="-122"/>
                <a:ea typeface="微软雅黑" panose="020B0503020204020204" pitchFamily="34" charset="-122"/>
              </a:rPr>
              <a:t>重传次数</a:t>
            </a:r>
            <a:r>
              <a:rPr lang="en-US" altLang="zh-CN" b="1" dirty="0">
                <a:solidFill>
                  <a:srgbClr val="0000FF"/>
                </a:solidFill>
                <a:latin typeface="微软雅黑" panose="020B0503020204020204" pitchFamily="34" charset="-122"/>
                <a:ea typeface="微软雅黑" panose="020B0503020204020204" pitchFamily="34" charset="-122"/>
              </a:rPr>
              <a:t>, 10</a:t>
            </a:r>
            <a:r>
              <a:rPr lang="en-US" altLang="zh-CN" b="1" dirty="0" smtClean="0">
                <a:solidFill>
                  <a:srgbClr val="0000FF"/>
                </a:solidFill>
                <a:latin typeface="微软雅黑" panose="020B0503020204020204" pitchFamily="34" charset="-122"/>
                <a:ea typeface="微软雅黑" panose="020B0503020204020204" pitchFamily="34" charset="-122"/>
              </a:rPr>
              <a:t>]</a:t>
            </a:r>
            <a:endParaRPr lang="en-US" altLang="zh-CN" b="1" dirty="0">
              <a:solidFill>
                <a:srgbClr val="0000FF"/>
              </a:solidFill>
              <a:latin typeface="微软雅黑" panose="020B0503020204020204" pitchFamily="34" charset="-122"/>
              <a:ea typeface="微软雅黑" panose="020B0503020204020204" pitchFamily="34" charset="-122"/>
            </a:endParaRPr>
          </a:p>
          <a:p>
            <a:pPr marL="716280" indent="-342900" eaLnBrk="0" hangingPunct="0">
              <a:lnSpc>
                <a:spcPts val="3200"/>
              </a:lnSpc>
              <a:buClr>
                <a:srgbClr val="7030A0"/>
              </a:buClr>
              <a:buFont typeface="+mj-lt"/>
              <a:buAutoNum type="arabicPeriod" startAt="4"/>
            </a:pPr>
            <a:r>
              <a:rPr lang="zh-CN" altLang="en-US" b="1" dirty="0" smtClean="0">
                <a:latin typeface="微软雅黑" panose="020B0503020204020204" pitchFamily="34" charset="-122"/>
                <a:ea typeface="微软雅黑" panose="020B0503020204020204" pitchFamily="34" charset="-122"/>
              </a:rPr>
              <a:t>当</a:t>
            </a:r>
            <a:r>
              <a:rPr lang="zh-CN" altLang="en-US" b="1" dirty="0">
                <a:latin typeface="微软雅黑" panose="020B0503020204020204" pitchFamily="34" charset="-122"/>
                <a:ea typeface="微软雅黑" panose="020B0503020204020204" pitchFamily="34" charset="-122"/>
              </a:rPr>
              <a:t>重传达 </a:t>
            </a:r>
            <a:r>
              <a:rPr lang="en-US" altLang="zh-CN" b="1" dirty="0">
                <a:solidFill>
                  <a:srgbClr val="0000FF"/>
                </a:solidFill>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次仍不能成功时即丢弃该帧，并向高层报告。 </a:t>
            </a:r>
            <a:endParaRPr lang="zh-CN" altLang="en-US" b="1" dirty="0">
              <a:latin typeface="微软雅黑" panose="020B0503020204020204" pitchFamily="34" charset="-122"/>
              <a:ea typeface="微软雅黑" panose="020B0503020204020204" pitchFamily="34" charset="-122"/>
            </a:endParaRPr>
          </a:p>
        </p:txBody>
      </p:sp>
      <p:sp>
        <p:nvSpPr>
          <p:cNvPr id="58"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碰撞后重传的</a:t>
            </a:r>
            <a:r>
              <a:rPr lang="zh-CN" altLang="en-US" sz="2000" b="1" dirty="0" smtClean="0">
                <a:solidFill>
                  <a:schemeClr val="bg1"/>
                </a:solidFill>
                <a:latin typeface="微软雅黑" panose="020B0503020204020204" pitchFamily="34" charset="-122"/>
                <a:ea typeface="微软雅黑" panose="020B0503020204020204" pitchFamily="34" charset="-122"/>
              </a:rPr>
              <a:t>时机</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争用</a:t>
            </a:r>
            <a:r>
              <a:rPr lang="zh-CN" altLang="en-US" sz="2000" b="1" dirty="0">
                <a:solidFill>
                  <a:srgbClr val="C00000"/>
                </a:solidFill>
                <a:latin typeface="微软雅黑" panose="020B0503020204020204" pitchFamily="34" charset="-122"/>
                <a:ea typeface="微软雅黑" panose="020B0503020204020204" pitchFamily="34" charset="-122"/>
              </a:rPr>
              <a:t>期的</a:t>
            </a:r>
            <a:r>
              <a:rPr lang="zh-CN" altLang="en-US" sz="2000" b="1" dirty="0" smtClean="0">
                <a:solidFill>
                  <a:srgbClr val="C00000"/>
                </a:solidFill>
                <a:latin typeface="微软雅黑" panose="020B0503020204020204" pitchFamily="34" charset="-122"/>
                <a:ea typeface="微软雅黑" panose="020B0503020204020204" pitchFamily="34" charset="-122"/>
              </a:rPr>
              <a:t>长度 </a:t>
            </a:r>
            <a:r>
              <a:rPr lang="en-US" altLang="zh-CN" sz="2000" b="1" dirty="0" smtClean="0">
                <a:solidFill>
                  <a:srgbClr val="C00000"/>
                </a:solidFill>
                <a:latin typeface="微软雅黑" panose="020B0503020204020204" pitchFamily="34" charset="-122"/>
                <a:ea typeface="微软雅黑" panose="020B0503020204020204" pitchFamily="34" charset="-122"/>
              </a:rPr>
              <a:t>= 51.2</a:t>
            </a:r>
            <a:r>
              <a:rPr lang="en-US" altLang="zh-CN" sz="2000" b="1" dirty="0" smtClean="0">
                <a:solidFill>
                  <a:srgbClr val="C00000"/>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000" b="1" dirty="0" smtClean="0">
                <a:solidFill>
                  <a:srgbClr val="C00000"/>
                </a:solidFill>
                <a:latin typeface="微软雅黑" panose="020B0503020204020204" pitchFamily="34" charset="-122"/>
                <a:ea typeface="微软雅黑" panose="020B0503020204020204" pitchFamily="34" charset="-122"/>
              </a:rPr>
              <a:t>s</a:t>
            </a:r>
            <a:r>
              <a:rPr lang="zh-CN" altLang="en-US" sz="2000" b="1" dirty="0" smtClean="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对于 </a:t>
            </a:r>
            <a:r>
              <a:rPr lang="en-US" altLang="zh-CN" sz="2000" b="1" dirty="0">
                <a:latin typeface="微软雅黑" panose="020B0503020204020204" pitchFamily="34" charset="-122"/>
                <a:ea typeface="微软雅黑" panose="020B0503020204020204" pitchFamily="34" charset="-122"/>
              </a:rPr>
              <a:t>10 Mbit/s </a:t>
            </a:r>
            <a:r>
              <a:rPr lang="zh-CN" altLang="en-US" sz="2000" b="1" dirty="0">
                <a:latin typeface="微软雅黑" panose="020B0503020204020204" pitchFamily="34" charset="-122"/>
                <a:ea typeface="微软雅黑" panose="020B0503020204020204" pitchFamily="34" charset="-122"/>
              </a:rPr>
              <a:t>以太网，在争用期内可发送 </a:t>
            </a:r>
            <a:r>
              <a:rPr lang="en-US" altLang="zh-CN" sz="2000" b="1" dirty="0">
                <a:latin typeface="微软雅黑" panose="020B0503020204020204" pitchFamily="34" charset="-122"/>
                <a:ea typeface="微软雅黑" panose="020B0503020204020204" pitchFamily="34" charset="-122"/>
              </a:rPr>
              <a:t>512 bit</a:t>
            </a:r>
            <a:r>
              <a:rPr lang="zh-CN" altLang="en-US" sz="2000" b="1" dirty="0">
                <a:latin typeface="微软雅黑" panose="020B0503020204020204" pitchFamily="34" charset="-122"/>
                <a:ea typeface="微软雅黑" panose="020B0503020204020204" pitchFamily="34" charset="-122"/>
              </a:rPr>
              <a:t>，即 </a:t>
            </a:r>
            <a:r>
              <a:rPr lang="en-US" altLang="zh-CN" sz="2000" b="1" dirty="0">
                <a:latin typeface="微软雅黑" panose="020B0503020204020204" pitchFamily="34" charset="-122"/>
                <a:ea typeface="微软雅黑" panose="020B0503020204020204" pitchFamily="34" charset="-122"/>
              </a:rPr>
              <a:t>64 </a:t>
            </a:r>
            <a:r>
              <a:rPr lang="zh-CN" altLang="en-US" sz="2000" b="1" dirty="0">
                <a:latin typeface="微软雅黑" panose="020B0503020204020204" pitchFamily="34" charset="-122"/>
                <a:ea typeface="微软雅黑" panose="020B0503020204020204" pitchFamily="34" charset="-122"/>
              </a:rPr>
              <a:t>字节。</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227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652125" y="599614"/>
            <a:ext cx="38298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10 Mbit/s </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smtClean="0">
                <a:solidFill>
                  <a:srgbClr val="FFFF00"/>
                </a:solidFill>
                <a:latin typeface="微软雅黑" panose="020B0503020204020204" pitchFamily="34" charset="-122"/>
                <a:ea typeface="微软雅黑" panose="020B0503020204020204" pitchFamily="34" charset="-122"/>
              </a:rPr>
              <a:t>争用</a:t>
            </a:r>
            <a:r>
              <a:rPr lang="zh-CN" altLang="en-US" sz="2000" b="1" dirty="0">
                <a:solidFill>
                  <a:srgbClr val="FFFF00"/>
                </a:solidFill>
                <a:latin typeface="微软雅黑" panose="020B0503020204020204" pitchFamily="34" charset="-122"/>
                <a:ea typeface="微软雅黑" panose="020B0503020204020204" pitchFamily="34" charset="-122"/>
              </a:rPr>
              <a:t>期</a:t>
            </a:r>
            <a:r>
              <a:rPr lang="zh-CN" altLang="en-US" sz="2000" b="1" dirty="0">
                <a:solidFill>
                  <a:schemeClr val="bg1"/>
                </a:solidFill>
                <a:latin typeface="微软雅黑" panose="020B0503020204020204" pitchFamily="34" charset="-122"/>
                <a:ea typeface="微软雅黑" panose="020B0503020204020204" pitchFamily="34" charset="-122"/>
              </a:rPr>
              <a:t>的</a:t>
            </a:r>
            <a:r>
              <a:rPr lang="zh-CN" altLang="en-US" sz="2000" b="1" dirty="0" smtClean="0">
                <a:solidFill>
                  <a:schemeClr val="bg1"/>
                </a:solidFill>
                <a:latin typeface="微软雅黑" panose="020B0503020204020204" pitchFamily="34" charset="-122"/>
                <a:ea typeface="微软雅黑" panose="020B0503020204020204" pitchFamily="34" charset="-122"/>
              </a:rPr>
              <a:t>长度</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1" name="对角圆角矩形 10"/>
          <p:cNvSpPr/>
          <p:nvPr/>
        </p:nvSpPr>
        <p:spPr>
          <a:xfrm>
            <a:off x="770776" y="1943146"/>
            <a:ext cx="7754384" cy="22141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4208" y="2033039"/>
            <a:ext cx="7429356" cy="2015936"/>
          </a:xfrm>
          <a:prstGeom prst="rect">
            <a:avLst/>
          </a:prstGeom>
        </p:spPr>
        <p:txBody>
          <a:bodyPr wrap="square">
            <a:spAutoFit/>
          </a:bodyPr>
          <a:lstStyle/>
          <a:p>
            <a:pPr>
              <a:lnSpc>
                <a:spcPts val="3000"/>
              </a:lnSpc>
            </a:pPr>
            <a:r>
              <a:rPr lang="zh-CN" altLang="en-US" sz="2000" b="1" dirty="0">
                <a:solidFill>
                  <a:schemeClr val="bg1"/>
                </a:solidFill>
                <a:latin typeface="微软雅黑" panose="020B0503020204020204" pitchFamily="34" charset="-122"/>
                <a:ea typeface="微软雅黑" panose="020B0503020204020204" pitchFamily="34" charset="-122"/>
              </a:rPr>
              <a:t>这意味着：</a:t>
            </a:r>
            <a:endParaRPr lang="zh-CN" altLang="en-US" sz="2000" b="1" dirty="0">
              <a:solidFill>
                <a:schemeClr val="bg1"/>
              </a:solidFill>
              <a:latin typeface="微软雅黑" panose="020B0503020204020204" pitchFamily="34" charset="-122"/>
              <a:ea typeface="微软雅黑" panose="020B0503020204020204" pitchFamily="34" charset="-122"/>
            </a:endParaRPr>
          </a:p>
          <a:p>
            <a:pPr marL="342900" indent="-342900">
              <a:lnSpc>
                <a:spcPts val="3000"/>
              </a:lnSpc>
              <a:buFont typeface="Wingdings" panose="05000000000000000000" pitchFamily="2" charset="2"/>
              <a:buChar char="l"/>
            </a:pPr>
            <a:r>
              <a:rPr lang="zh-CN" altLang="en-US" sz="2000" b="1" dirty="0">
                <a:solidFill>
                  <a:schemeClr val="bg1"/>
                </a:solidFill>
                <a:latin typeface="微软雅黑" panose="020B0503020204020204" pitchFamily="34" charset="-122"/>
                <a:ea typeface="微软雅黑" panose="020B0503020204020204" pitchFamily="34" charset="-122"/>
              </a:rPr>
              <a:t>以太网在发送数据时，若前 </a:t>
            </a:r>
            <a:r>
              <a:rPr lang="en-US" altLang="zh-CN" sz="2000" b="1" dirty="0">
                <a:solidFill>
                  <a:schemeClr val="bg1"/>
                </a:solidFill>
                <a:latin typeface="微软雅黑" panose="020B0503020204020204" pitchFamily="34" charset="-122"/>
                <a:ea typeface="微软雅黑" panose="020B0503020204020204" pitchFamily="34" charset="-122"/>
              </a:rPr>
              <a:t>64 </a:t>
            </a:r>
            <a:r>
              <a:rPr lang="zh-CN" altLang="en-US" sz="2000" b="1" dirty="0">
                <a:solidFill>
                  <a:schemeClr val="bg1"/>
                </a:solidFill>
                <a:latin typeface="微软雅黑" panose="020B0503020204020204" pitchFamily="34" charset="-122"/>
                <a:ea typeface="微软雅黑" panose="020B0503020204020204" pitchFamily="34" charset="-122"/>
              </a:rPr>
              <a:t>字节没有发生冲突，则后续的数据就</a:t>
            </a:r>
            <a:r>
              <a:rPr lang="zh-CN" altLang="en-US" sz="2000" b="1" dirty="0">
                <a:solidFill>
                  <a:srgbClr val="FFFF00"/>
                </a:solidFill>
                <a:latin typeface="微软雅黑" panose="020B0503020204020204" pitchFamily="34" charset="-122"/>
                <a:ea typeface="微软雅黑" panose="020B0503020204020204" pitchFamily="34" charset="-122"/>
              </a:rPr>
              <a:t>不会</a:t>
            </a:r>
            <a:r>
              <a:rPr lang="zh-CN" altLang="en-US" sz="2000" b="1" dirty="0">
                <a:solidFill>
                  <a:schemeClr val="bg1"/>
                </a:solidFill>
                <a:latin typeface="微软雅黑" panose="020B0503020204020204" pitchFamily="34" charset="-122"/>
                <a:ea typeface="微软雅黑" panose="020B0503020204020204" pitchFamily="34" charset="-122"/>
              </a:rPr>
              <a:t>发生冲突</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marL="342900" indent="-342900">
              <a:lnSpc>
                <a:spcPts val="3000"/>
              </a:lnSpc>
              <a:buFont typeface="Wingdings" panose="05000000000000000000" pitchFamily="2" charset="2"/>
              <a:buChar char="l"/>
            </a:pPr>
            <a:r>
              <a:rPr lang="zh-CN" altLang="en-US" sz="2000" b="1" dirty="0" smtClean="0">
                <a:solidFill>
                  <a:schemeClr val="bg1"/>
                </a:solidFill>
                <a:latin typeface="微软雅黑" panose="020B0503020204020204" pitchFamily="34" charset="-122"/>
                <a:ea typeface="微软雅黑" panose="020B0503020204020204" pitchFamily="34" charset="-122"/>
              </a:rPr>
              <a:t>以太网规定了</a:t>
            </a:r>
            <a:r>
              <a:rPr lang="zh-CN" altLang="en-US" sz="2000" b="1" dirty="0" smtClean="0">
                <a:solidFill>
                  <a:srgbClr val="FFFF00"/>
                </a:solidFill>
                <a:latin typeface="微软雅黑" panose="020B0503020204020204" pitchFamily="34" charset="-122"/>
                <a:ea typeface="微软雅黑" panose="020B0503020204020204" pitchFamily="34" charset="-122"/>
              </a:rPr>
              <a:t>最短有效帧长为 </a:t>
            </a:r>
            <a:r>
              <a:rPr lang="en-US" altLang="zh-CN" sz="2000" b="1" dirty="0" smtClean="0">
                <a:solidFill>
                  <a:srgbClr val="FFFF00"/>
                </a:solidFill>
                <a:latin typeface="微软雅黑" panose="020B0503020204020204" pitchFamily="34" charset="-122"/>
                <a:ea typeface="微软雅黑" panose="020B0503020204020204" pitchFamily="34" charset="-122"/>
              </a:rPr>
              <a:t>64 </a:t>
            </a:r>
            <a:r>
              <a:rPr lang="zh-CN" altLang="en-US" sz="2000" b="1" dirty="0" smtClean="0">
                <a:solidFill>
                  <a:srgbClr val="FFFF00"/>
                </a:solidFill>
                <a:latin typeface="微软雅黑" panose="020B0503020204020204" pitchFamily="34" charset="-122"/>
                <a:ea typeface="微软雅黑" panose="020B0503020204020204" pitchFamily="34" charset="-122"/>
              </a:rPr>
              <a:t>字节。</a:t>
            </a:r>
            <a:r>
              <a:rPr lang="zh-CN" altLang="en-US" sz="2000" b="1" dirty="0" smtClean="0">
                <a:solidFill>
                  <a:schemeClr val="bg1"/>
                </a:solidFill>
                <a:latin typeface="微软雅黑" panose="020B0503020204020204" pitchFamily="34" charset="-122"/>
                <a:ea typeface="微软雅黑" panose="020B0503020204020204" pitchFamily="34" charset="-122"/>
              </a:rPr>
              <a:t>凡</a:t>
            </a:r>
            <a:r>
              <a:rPr lang="zh-CN" altLang="en-US" sz="2000" b="1" dirty="0">
                <a:solidFill>
                  <a:schemeClr val="bg1"/>
                </a:solidFill>
                <a:latin typeface="微软雅黑" panose="020B0503020204020204" pitchFamily="34" charset="-122"/>
                <a:ea typeface="微软雅黑" panose="020B0503020204020204" pitchFamily="34" charset="-122"/>
              </a:rPr>
              <a:t>长度</a:t>
            </a:r>
            <a:r>
              <a:rPr lang="zh-CN" altLang="en-US" sz="2000" b="1" dirty="0" smtClean="0">
                <a:solidFill>
                  <a:schemeClr val="bg1"/>
                </a:solidFill>
                <a:latin typeface="微软雅黑" panose="020B0503020204020204" pitchFamily="34" charset="-122"/>
                <a:ea typeface="微软雅黑" panose="020B0503020204020204" pitchFamily="34" charset="-122"/>
              </a:rPr>
              <a:t>小于 </a:t>
            </a:r>
            <a:r>
              <a:rPr lang="en-US" altLang="zh-CN" sz="2000" b="1" dirty="0" smtClean="0">
                <a:solidFill>
                  <a:schemeClr val="bg1"/>
                </a:solidFill>
                <a:latin typeface="微软雅黑" panose="020B0503020204020204" pitchFamily="34" charset="-122"/>
                <a:ea typeface="微软雅黑" panose="020B0503020204020204" pitchFamily="34" charset="-122"/>
              </a:rPr>
              <a:t>64 </a:t>
            </a:r>
            <a:r>
              <a:rPr lang="zh-CN" altLang="en-US" sz="2000" b="1" dirty="0" smtClean="0">
                <a:solidFill>
                  <a:schemeClr val="bg1"/>
                </a:solidFill>
                <a:latin typeface="微软雅黑" panose="020B0503020204020204" pitchFamily="34" charset="-122"/>
                <a:ea typeface="微软雅黑" panose="020B0503020204020204" pitchFamily="34" charset="-122"/>
              </a:rPr>
              <a:t>字节</a:t>
            </a:r>
            <a:r>
              <a:rPr lang="zh-CN" altLang="en-US" sz="2000" b="1" dirty="0">
                <a:solidFill>
                  <a:schemeClr val="bg1"/>
                </a:solidFill>
                <a:latin typeface="微软雅黑" panose="020B0503020204020204" pitchFamily="34" charset="-122"/>
                <a:ea typeface="微软雅黑" panose="020B0503020204020204" pitchFamily="34" charset="-122"/>
              </a:rPr>
              <a:t>的帧都是由于</a:t>
            </a:r>
            <a:r>
              <a:rPr lang="zh-CN" altLang="en-US" sz="2000" b="1" dirty="0" smtClean="0">
                <a:solidFill>
                  <a:schemeClr val="bg1"/>
                </a:solidFill>
                <a:latin typeface="微软雅黑" panose="020B0503020204020204" pitchFamily="34" charset="-122"/>
                <a:ea typeface="微软雅黑" panose="020B0503020204020204" pitchFamily="34" charset="-122"/>
              </a:rPr>
              <a:t>冲突</a:t>
            </a:r>
            <a:r>
              <a:rPr lang="zh-CN" altLang="en-US" sz="2000" b="1" dirty="0">
                <a:solidFill>
                  <a:schemeClr val="bg1"/>
                </a:solidFill>
                <a:latin typeface="微软雅黑" panose="020B0503020204020204" pitchFamily="34" charset="-122"/>
                <a:ea typeface="微软雅黑" panose="020B0503020204020204" pitchFamily="34" charset="-122"/>
              </a:rPr>
              <a:t>而异常中止的无效</a:t>
            </a:r>
            <a:r>
              <a:rPr lang="zh-CN" altLang="en-US" sz="2000" b="1" dirty="0" smtClean="0">
                <a:solidFill>
                  <a:schemeClr val="bg1"/>
                </a:solidFill>
                <a:latin typeface="微软雅黑" panose="020B0503020204020204" pitchFamily="34" charset="-122"/>
                <a:ea typeface="微软雅黑" panose="020B0503020204020204" pitchFamily="34" charset="-122"/>
              </a:rPr>
              <a:t>帧，应当</a:t>
            </a:r>
            <a:r>
              <a:rPr lang="zh-CN" altLang="en-US" sz="2000" b="1" dirty="0">
                <a:solidFill>
                  <a:schemeClr val="bg1"/>
                </a:solidFill>
                <a:latin typeface="微软雅黑" panose="020B0503020204020204" pitchFamily="34" charset="-122"/>
                <a:ea typeface="微软雅黑" panose="020B0503020204020204" pitchFamily="34" charset="-122"/>
              </a:rPr>
              <a:t>立即将其丢弃。</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6"/>
          <p:cNvSpPr/>
          <p:nvPr/>
        </p:nvSpPr>
        <p:spPr>
          <a:xfrm>
            <a:off x="777104" y="1940119"/>
            <a:ext cx="7714890" cy="11370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AutoShape 5"/>
          <p:cNvSpPr>
            <a:spLocks noChangeArrowheads="1"/>
          </p:cNvSpPr>
          <p:nvPr/>
        </p:nvSpPr>
        <p:spPr bwMode="auto">
          <a:xfrm>
            <a:off x="502921" y="6207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Rectangle 6"/>
          <p:cNvSpPr>
            <a:spLocks noChangeArrowheads="1"/>
          </p:cNvSpPr>
          <p:nvPr/>
        </p:nvSpPr>
        <p:spPr bwMode="auto">
          <a:xfrm>
            <a:off x="3064096" y="597673"/>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以太网的</a:t>
            </a:r>
            <a:r>
              <a:rPr lang="zh-CN" altLang="en-US" sz="2000" b="1" dirty="0">
                <a:solidFill>
                  <a:srgbClr val="FFFF00"/>
                </a:solidFill>
                <a:latin typeface="微软雅黑" panose="020B0503020204020204" pitchFamily="34" charset="-122"/>
                <a:ea typeface="微软雅黑" panose="020B0503020204020204" pitchFamily="34" charset="-122"/>
              </a:rPr>
              <a:t>最大端到端</a:t>
            </a:r>
            <a:r>
              <a:rPr lang="zh-CN" altLang="en-US" sz="2000" b="1" dirty="0" smtClean="0">
                <a:solidFill>
                  <a:schemeClr val="bg1"/>
                </a:solidFill>
                <a:latin typeface="微软雅黑" panose="020B0503020204020204" pitchFamily="34" charset="-122"/>
                <a:ea typeface="微软雅黑" panose="020B0503020204020204" pitchFamily="34" charset="-122"/>
              </a:rPr>
              <a:t>长度</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925392" y="2057761"/>
            <a:ext cx="7566602" cy="861774"/>
          </a:xfrm>
          <a:prstGeom prst="rect">
            <a:avLst/>
          </a:prstGeom>
        </p:spPr>
        <p:txBody>
          <a:bodyPr wrap="square">
            <a:spAutoFit/>
          </a:bodyPr>
          <a:lstStyle/>
          <a:p>
            <a:pPr>
              <a:lnSpc>
                <a:spcPts val="3000"/>
              </a:lnSpc>
            </a:pPr>
            <a:r>
              <a:rPr lang="zh-CN" altLang="en-US" sz="2000" b="1" dirty="0">
                <a:solidFill>
                  <a:schemeClr val="bg1"/>
                </a:solidFill>
                <a:latin typeface="微软雅黑" panose="020B0503020204020204" pitchFamily="34" charset="-122"/>
                <a:ea typeface="微软雅黑" panose="020B0503020204020204" pitchFamily="34" charset="-122"/>
              </a:rPr>
              <a:t>以太网最</a:t>
            </a:r>
            <a:r>
              <a:rPr lang="zh-CN" altLang="en-US" sz="2000" b="1" dirty="0" smtClean="0">
                <a:solidFill>
                  <a:schemeClr val="bg1"/>
                </a:solidFill>
                <a:latin typeface="微软雅黑" panose="020B0503020204020204" pitchFamily="34" charset="-122"/>
                <a:ea typeface="微软雅黑" panose="020B0503020204020204" pitchFamily="34" charset="-122"/>
              </a:rPr>
              <a:t>大端</a:t>
            </a:r>
            <a:r>
              <a:rPr lang="zh-CN" altLang="en-US" sz="2000" b="1" dirty="0">
                <a:solidFill>
                  <a:schemeClr val="bg1"/>
                </a:solidFill>
                <a:latin typeface="微软雅黑" panose="020B0503020204020204" pitchFamily="34" charset="-122"/>
                <a:ea typeface="微软雅黑" panose="020B0503020204020204" pitchFamily="34" charset="-122"/>
              </a:rPr>
              <a:t>到端单程时延</a:t>
            </a:r>
            <a:r>
              <a:rPr lang="zh-CN" altLang="en-US" sz="2000" b="1" dirty="0">
                <a:solidFill>
                  <a:srgbClr val="FFFF00"/>
                </a:solidFill>
                <a:latin typeface="微软雅黑" panose="020B0503020204020204" pitchFamily="34" charset="-122"/>
                <a:ea typeface="微软雅黑" panose="020B0503020204020204" pitchFamily="34" charset="-122"/>
              </a:rPr>
              <a:t>必须小于</a:t>
            </a:r>
            <a:r>
              <a:rPr lang="zh-CN" altLang="en-US" sz="2000" b="1" dirty="0">
                <a:solidFill>
                  <a:schemeClr val="bg1"/>
                </a:solidFill>
                <a:latin typeface="微软雅黑" panose="020B0503020204020204" pitchFamily="34" charset="-122"/>
                <a:ea typeface="微软雅黑" panose="020B0503020204020204" pitchFamily="34" charset="-122"/>
              </a:rPr>
              <a:t>争用期的</a:t>
            </a:r>
            <a:r>
              <a:rPr lang="zh-CN" altLang="en-US" sz="2000" b="1" dirty="0" smtClean="0">
                <a:solidFill>
                  <a:schemeClr val="bg1"/>
                </a:solidFill>
                <a:latin typeface="微软雅黑" panose="020B0503020204020204" pitchFamily="34" charset="-122"/>
                <a:ea typeface="微软雅黑" panose="020B0503020204020204" pitchFamily="34" charset="-122"/>
              </a:rPr>
              <a:t>一半 </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即 </a:t>
            </a:r>
            <a:r>
              <a:rPr lang="en-US" altLang="zh-CN" sz="2000" b="1" dirty="0">
                <a:solidFill>
                  <a:schemeClr val="bg1"/>
                </a:solidFill>
                <a:latin typeface="微软雅黑" panose="020B0503020204020204" pitchFamily="34" charset="-122"/>
                <a:ea typeface="微软雅黑" panose="020B0503020204020204" pitchFamily="34" charset="-122"/>
              </a:rPr>
              <a:t>25.6 </a:t>
            </a:r>
            <a:r>
              <a:rPr lang="en-US" altLang="zh-CN" sz="2000" b="1" dirty="0" err="1" smtClean="0">
                <a:solidFill>
                  <a:schemeClr val="bg1"/>
                </a:solidFill>
                <a:latin typeface="微软雅黑" panose="020B0503020204020204" pitchFamily="34" charset="-122"/>
                <a:ea typeface="微软雅黑" panose="020B0503020204020204" pitchFamily="34" charset="-122"/>
              </a:rPr>
              <a:t>μs</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，相当于</a:t>
            </a:r>
            <a:r>
              <a:rPr lang="zh-CN" altLang="en-US" sz="2000" b="1" dirty="0">
                <a:solidFill>
                  <a:schemeClr val="bg1"/>
                </a:solidFill>
                <a:latin typeface="微软雅黑" panose="020B0503020204020204" pitchFamily="34" charset="-122"/>
                <a:ea typeface="微软雅黑" panose="020B0503020204020204" pitchFamily="34" charset="-122"/>
              </a:rPr>
              <a:t>以太网的</a:t>
            </a:r>
            <a:r>
              <a:rPr lang="zh-CN" altLang="en-US" sz="2000" b="1" dirty="0">
                <a:solidFill>
                  <a:srgbClr val="FFFF00"/>
                </a:solidFill>
                <a:latin typeface="微软雅黑" panose="020B0503020204020204" pitchFamily="34" charset="-122"/>
                <a:ea typeface="微软雅黑" panose="020B0503020204020204" pitchFamily="34" charset="-122"/>
              </a:rPr>
              <a:t>最大</a:t>
            </a:r>
            <a:r>
              <a:rPr lang="zh-CN" altLang="en-US" sz="2000" b="1" dirty="0">
                <a:solidFill>
                  <a:schemeClr val="bg1"/>
                </a:solidFill>
                <a:latin typeface="微软雅黑" panose="020B0503020204020204" pitchFamily="34" charset="-122"/>
                <a:ea typeface="微软雅黑" panose="020B0503020204020204" pitchFamily="34" charset="-122"/>
              </a:rPr>
              <a:t>端到端长度约为 </a:t>
            </a:r>
            <a:r>
              <a:rPr lang="en-US" altLang="zh-CN" sz="2000" b="1" dirty="0">
                <a:solidFill>
                  <a:srgbClr val="FFFF00"/>
                </a:solidFill>
                <a:latin typeface="微软雅黑" panose="020B0503020204020204" pitchFamily="34" charset="-122"/>
                <a:ea typeface="微软雅黑" panose="020B0503020204020204" pitchFamily="34" charset="-122"/>
              </a:rPr>
              <a:t>5 km</a:t>
            </a:r>
            <a:r>
              <a:rPr lang="zh-CN" altLang="en-US" sz="2000" b="1" dirty="0">
                <a:solidFill>
                  <a:schemeClr val="bg1"/>
                </a:solidFill>
                <a:latin typeface="微软雅黑" panose="020B0503020204020204" pitchFamily="34" charset="-122"/>
                <a:ea typeface="微软雅黑" panose="020B0503020204020204" pitchFamily="34" charset="-122"/>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争用</a:t>
            </a:r>
            <a:r>
              <a:rPr lang="zh-CN" altLang="en-US" sz="2000" b="1" dirty="0">
                <a:solidFill>
                  <a:srgbClr val="C00000"/>
                </a:solidFill>
                <a:latin typeface="微软雅黑" panose="020B0503020204020204" pitchFamily="34" charset="-122"/>
                <a:ea typeface="微软雅黑" panose="020B0503020204020204" pitchFamily="34" charset="-122"/>
              </a:rPr>
              <a:t>期的</a:t>
            </a:r>
            <a:r>
              <a:rPr lang="zh-CN" altLang="en-US" sz="2000" b="1" dirty="0" smtClean="0">
                <a:solidFill>
                  <a:srgbClr val="C00000"/>
                </a:solidFill>
                <a:latin typeface="微软雅黑" panose="020B0503020204020204" pitchFamily="34" charset="-122"/>
                <a:ea typeface="微软雅黑" panose="020B0503020204020204" pitchFamily="34" charset="-122"/>
              </a:rPr>
              <a:t>长度 </a:t>
            </a:r>
            <a:r>
              <a:rPr lang="en-US" altLang="zh-CN" sz="2000" b="1" dirty="0" smtClean="0">
                <a:solidFill>
                  <a:srgbClr val="C00000"/>
                </a:solidFill>
                <a:latin typeface="微软雅黑" panose="020B0503020204020204" pitchFamily="34" charset="-122"/>
                <a:ea typeface="微软雅黑" panose="020B0503020204020204" pitchFamily="34" charset="-122"/>
              </a:rPr>
              <a:t>= 51.2</a:t>
            </a:r>
            <a:r>
              <a:rPr lang="en-US" altLang="zh-CN" sz="2000" b="1" dirty="0" smtClean="0">
                <a:solidFill>
                  <a:srgbClr val="C00000"/>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000" b="1" dirty="0" smtClean="0">
                <a:solidFill>
                  <a:srgbClr val="C00000"/>
                </a:solidFill>
                <a:latin typeface="微软雅黑" panose="020B0503020204020204" pitchFamily="34" charset="-122"/>
                <a:ea typeface="微软雅黑" panose="020B0503020204020204" pitchFamily="34" charset="-122"/>
              </a:rPr>
              <a:t>s</a:t>
            </a:r>
            <a:r>
              <a:rPr lang="zh-CN" altLang="en-US" sz="2000" b="1" dirty="0" smtClean="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对于 </a:t>
            </a:r>
            <a:r>
              <a:rPr lang="en-US" altLang="zh-CN" sz="2000" b="1" dirty="0">
                <a:latin typeface="微软雅黑" panose="020B0503020204020204" pitchFamily="34" charset="-122"/>
                <a:ea typeface="微软雅黑" panose="020B0503020204020204" pitchFamily="34" charset="-122"/>
              </a:rPr>
              <a:t>10 Mbit/s </a:t>
            </a:r>
            <a:r>
              <a:rPr lang="zh-CN" altLang="en-US" sz="2000" b="1" dirty="0">
                <a:latin typeface="微软雅黑" panose="020B0503020204020204" pitchFamily="34" charset="-122"/>
                <a:ea typeface="微软雅黑" panose="020B0503020204020204" pitchFamily="34" charset="-122"/>
              </a:rPr>
              <a:t>以太网，在争用期内可发送 </a:t>
            </a:r>
            <a:r>
              <a:rPr lang="en-US" altLang="zh-CN" sz="2000" b="1" dirty="0">
                <a:latin typeface="微软雅黑" panose="020B0503020204020204" pitchFamily="34" charset="-122"/>
                <a:ea typeface="微软雅黑" panose="020B0503020204020204" pitchFamily="34" charset="-122"/>
              </a:rPr>
              <a:t>512 bit</a:t>
            </a:r>
            <a:r>
              <a:rPr lang="zh-CN" altLang="en-US" sz="2000" b="1" dirty="0">
                <a:latin typeface="微软雅黑" panose="020B0503020204020204" pitchFamily="34" charset="-122"/>
                <a:ea typeface="微软雅黑" panose="020B0503020204020204" pitchFamily="34" charset="-122"/>
              </a:rPr>
              <a:t>，即 </a:t>
            </a:r>
            <a:r>
              <a:rPr lang="en-US" altLang="zh-CN" sz="2000" b="1" dirty="0">
                <a:latin typeface="微软雅黑" panose="020B0503020204020204" pitchFamily="34" charset="-122"/>
                <a:ea typeface="微软雅黑" panose="020B0503020204020204" pitchFamily="34" charset="-122"/>
              </a:rPr>
              <a:t>64 </a:t>
            </a:r>
            <a:r>
              <a:rPr lang="zh-CN" altLang="en-US" sz="2000" b="1" dirty="0">
                <a:latin typeface="微软雅黑" panose="020B0503020204020204" pitchFamily="34" charset="-122"/>
                <a:ea typeface="微软雅黑" panose="020B0503020204020204" pitchFamily="34" charset="-122"/>
              </a:rPr>
              <a:t>字节。</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7" y="599797"/>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强化</a:t>
            </a:r>
            <a:r>
              <a:rPr lang="zh-CN" altLang="en-US" sz="2000" b="1" dirty="0" smtClean="0">
                <a:solidFill>
                  <a:schemeClr val="bg1"/>
                </a:solidFill>
                <a:latin typeface="微软雅黑" panose="020B0503020204020204" pitchFamily="34" charset="-122"/>
                <a:ea typeface="微软雅黑" panose="020B0503020204020204" pitchFamily="34" charset="-122"/>
              </a:rPr>
              <a:t>碰撞：人为干扰信号</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502922" y="1064859"/>
            <a:ext cx="8129014" cy="22951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1055008" y="3407767"/>
            <a:ext cx="6978535" cy="1154151"/>
            <a:chOff x="502922" y="3477683"/>
            <a:chExt cx="6978535" cy="1154151"/>
          </a:xfrm>
        </p:grpSpPr>
        <p:sp>
          <p:nvSpPr>
            <p:cNvPr id="12" name="对角圆角矩形 11"/>
            <p:cNvSpPr/>
            <p:nvPr/>
          </p:nvSpPr>
          <p:spPr>
            <a:xfrm>
              <a:off x="502922" y="3477683"/>
              <a:ext cx="6978535" cy="115415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49856" y="3559595"/>
              <a:ext cx="6591455" cy="1015663"/>
            </a:xfrm>
            <a:prstGeom prst="rect">
              <a:avLst/>
            </a:prstGeom>
          </p:spPr>
          <p:txBody>
            <a:bodyPr wrap="square">
              <a:spAutoFit/>
            </a:bodyPr>
            <a:lstStyle/>
            <a:p>
              <a:pPr marL="285750" indent="-285750">
                <a:lnSpc>
                  <a:spcPts val="2400"/>
                </a:lnSpc>
                <a:buFont typeface="Wingdings" panose="05000000000000000000" pitchFamily="2" charset="2"/>
                <a:buChar char="l"/>
              </a:pPr>
              <a:r>
                <a:rPr lang="zh-CN" altLang="en-US" b="1" dirty="0" smtClean="0">
                  <a:solidFill>
                    <a:schemeClr val="bg1"/>
                  </a:solidFill>
                  <a:latin typeface="微软雅黑" panose="020B0503020204020204" pitchFamily="34" charset="-122"/>
                  <a:ea typeface="微软雅黑" panose="020B0503020204020204" pitchFamily="34" charset="-122"/>
                </a:rPr>
                <a:t>发送站检测</a:t>
              </a:r>
              <a:r>
                <a:rPr lang="zh-CN" altLang="en-US" b="1" dirty="0">
                  <a:solidFill>
                    <a:schemeClr val="bg1"/>
                  </a:solidFill>
                  <a:latin typeface="微软雅黑" panose="020B0503020204020204" pitchFamily="34" charset="-122"/>
                  <a:ea typeface="微软雅黑" panose="020B0503020204020204" pitchFamily="34" charset="-122"/>
                </a:rPr>
                <a:t>到</a:t>
              </a:r>
              <a:r>
                <a:rPr lang="zh-CN" altLang="en-US" b="1" dirty="0" smtClean="0">
                  <a:solidFill>
                    <a:schemeClr val="bg1"/>
                  </a:solidFill>
                  <a:latin typeface="微软雅黑" panose="020B0503020204020204" pitchFamily="34" charset="-122"/>
                  <a:ea typeface="微软雅黑" panose="020B0503020204020204" pitchFamily="34" charset="-122"/>
                </a:rPr>
                <a:t>冲突后，立即</a:t>
              </a:r>
              <a:r>
                <a:rPr lang="zh-CN" altLang="en-US" b="1" dirty="0">
                  <a:solidFill>
                    <a:schemeClr val="bg1"/>
                  </a:solidFill>
                  <a:latin typeface="微软雅黑" panose="020B0503020204020204" pitchFamily="34" charset="-122"/>
                  <a:ea typeface="微软雅黑" panose="020B0503020204020204" pitchFamily="34" charset="-122"/>
                </a:rPr>
                <a:t>停止发送数据帧，接着就</a:t>
              </a:r>
              <a:r>
                <a:rPr lang="zh-CN" altLang="en-US" b="1" dirty="0" smtClean="0">
                  <a:solidFill>
                    <a:schemeClr val="bg1"/>
                  </a:solidFill>
                  <a:latin typeface="微软雅黑" panose="020B0503020204020204" pitchFamily="34" charset="-122"/>
                  <a:ea typeface="微软雅黑" panose="020B0503020204020204" pitchFamily="34" charset="-122"/>
                </a:rPr>
                <a:t>发送 </a:t>
              </a:r>
              <a:r>
                <a:rPr lang="en-US" altLang="zh-CN" b="1" dirty="0" smtClean="0">
                  <a:solidFill>
                    <a:schemeClr val="bg1"/>
                  </a:solidFill>
                  <a:latin typeface="微软雅黑" panose="020B0503020204020204" pitchFamily="34" charset="-122"/>
                  <a:ea typeface="微软雅黑" panose="020B0503020204020204" pitchFamily="34" charset="-122"/>
                </a:rPr>
                <a:t>32 </a:t>
              </a:r>
              <a:r>
                <a:rPr lang="zh-CN" altLang="en-US" b="1" dirty="0" smtClean="0">
                  <a:solidFill>
                    <a:schemeClr val="bg1"/>
                  </a:solidFill>
                  <a:latin typeface="微软雅黑" panose="020B0503020204020204" pitchFamily="34" charset="-122"/>
                  <a:ea typeface="微软雅黑" panose="020B0503020204020204" pitchFamily="34" charset="-122"/>
                </a:rPr>
                <a:t>或 </a:t>
              </a:r>
              <a:r>
                <a:rPr lang="en-US" altLang="zh-CN" b="1" dirty="0" smtClean="0">
                  <a:solidFill>
                    <a:schemeClr val="bg1"/>
                  </a:solidFill>
                  <a:latin typeface="微软雅黑" panose="020B0503020204020204" pitchFamily="34" charset="-122"/>
                  <a:ea typeface="微软雅黑" panose="020B0503020204020204" pitchFamily="34" charset="-122"/>
                </a:rPr>
                <a:t>48 </a:t>
              </a:r>
              <a:r>
                <a:rPr lang="zh-CN" altLang="en-US" b="1" dirty="0" smtClean="0">
                  <a:solidFill>
                    <a:schemeClr val="bg1"/>
                  </a:solidFill>
                  <a:latin typeface="微软雅黑" panose="020B0503020204020204" pitchFamily="34" charset="-122"/>
                  <a:ea typeface="微软雅黑" panose="020B0503020204020204" pitchFamily="34" charset="-122"/>
                </a:rPr>
                <a:t>比特</a:t>
              </a:r>
              <a:r>
                <a:rPr lang="zh-CN" altLang="en-US" b="1" dirty="0">
                  <a:solidFill>
                    <a:schemeClr val="bg1"/>
                  </a:solidFill>
                  <a:latin typeface="微软雅黑" panose="020B0503020204020204" pitchFamily="34" charset="-122"/>
                  <a:ea typeface="微软雅黑" panose="020B0503020204020204" pitchFamily="34" charset="-122"/>
                </a:rPr>
                <a:t>的</a:t>
              </a:r>
              <a:r>
                <a:rPr lang="zh-CN" altLang="en-US" b="1" dirty="0" smtClean="0">
                  <a:solidFill>
                    <a:srgbClr val="FFFF00"/>
                  </a:solidFill>
                  <a:latin typeface="微软雅黑" panose="020B0503020204020204" pitchFamily="34" charset="-122"/>
                  <a:ea typeface="微软雅黑" panose="020B0503020204020204" pitchFamily="34" charset="-122"/>
                </a:rPr>
                <a:t>人为干扰信号</a:t>
              </a:r>
              <a:r>
                <a:rPr lang="zh-CN" altLang="en-US" b="1" dirty="0" smtClean="0">
                  <a:solidFill>
                    <a:srgbClr val="FF9900"/>
                  </a:solidFill>
                  <a:latin typeface="微软雅黑" panose="020B0503020204020204" pitchFamily="34" charset="-122"/>
                  <a:ea typeface="微软雅黑" panose="020B0503020204020204" pitchFamily="34" charset="-122"/>
                </a:rPr>
                <a:t> </a:t>
              </a:r>
              <a:r>
                <a:rPr lang="en-US" altLang="zh-CN" b="1" dirty="0" smtClean="0">
                  <a:solidFill>
                    <a:schemeClr val="bg1"/>
                  </a:solidFill>
                  <a:latin typeface="微软雅黑" panose="020B0503020204020204" pitchFamily="34" charset="-122"/>
                  <a:ea typeface="微软雅黑" panose="020B0503020204020204" pitchFamily="34" charset="-122"/>
                </a:rPr>
                <a:t>(</a:t>
              </a:r>
              <a:r>
                <a:rPr lang="en-US" altLang="zh-CN" b="1" dirty="0">
                  <a:solidFill>
                    <a:schemeClr val="bg1"/>
                  </a:solidFill>
                  <a:latin typeface="微软雅黑" panose="020B0503020204020204" pitchFamily="34" charset="-122"/>
                  <a:ea typeface="微软雅黑" panose="020B0503020204020204" pitchFamily="34" charset="-122"/>
                </a:rPr>
                <a:t>jamming signal</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a:t>
              </a:r>
              <a:endParaRPr lang="en-US" altLang="zh-CN" b="1" dirty="0" smtClean="0">
                <a:solidFill>
                  <a:schemeClr val="bg1"/>
                </a:solidFill>
                <a:latin typeface="微软雅黑" panose="020B0503020204020204" pitchFamily="34" charset="-122"/>
                <a:ea typeface="微软雅黑" panose="020B0503020204020204" pitchFamily="34" charset="-122"/>
              </a:endParaRPr>
            </a:p>
            <a:p>
              <a:pPr marL="285750" indent="-285750">
                <a:lnSpc>
                  <a:spcPts val="2400"/>
                </a:lnSpc>
                <a:buFont typeface="Wingdings" panose="05000000000000000000" pitchFamily="2" charset="2"/>
                <a:buChar char="l"/>
              </a:pPr>
              <a:r>
                <a:rPr lang="zh-CN" altLang="en-US" b="1" dirty="0" smtClean="0">
                  <a:solidFill>
                    <a:schemeClr val="bg1"/>
                  </a:solidFill>
                  <a:latin typeface="微软雅黑" panose="020B0503020204020204" pitchFamily="34" charset="-122"/>
                  <a:ea typeface="微软雅黑" panose="020B0503020204020204" pitchFamily="34" charset="-122"/>
                </a:rPr>
                <a:t>以太网</a:t>
              </a:r>
              <a:r>
                <a:rPr lang="zh-CN" altLang="en-US" b="1" dirty="0">
                  <a:solidFill>
                    <a:schemeClr val="bg1"/>
                  </a:solidFill>
                  <a:latin typeface="微软雅黑" panose="020B0503020204020204" pitchFamily="34" charset="-122"/>
                  <a:ea typeface="微软雅黑" panose="020B0503020204020204" pitchFamily="34" charset="-122"/>
                </a:rPr>
                <a:t>还规定了帧间最小间隔</a:t>
              </a:r>
              <a:r>
                <a:rPr lang="zh-CN" altLang="en-US" b="1" dirty="0" smtClean="0">
                  <a:solidFill>
                    <a:schemeClr val="bg1"/>
                  </a:solidFill>
                  <a:latin typeface="微软雅黑" panose="020B0503020204020204" pitchFamily="34" charset="-122"/>
                  <a:ea typeface="微软雅黑" panose="020B0503020204020204" pitchFamily="34" charset="-122"/>
                </a:rPr>
                <a:t>为 </a:t>
              </a:r>
              <a:r>
                <a:rPr lang="en-US" altLang="zh-CN" b="1" dirty="0" smtClean="0">
                  <a:solidFill>
                    <a:schemeClr val="bg1"/>
                  </a:solidFill>
                  <a:latin typeface="微软雅黑" panose="020B0503020204020204" pitchFamily="34" charset="-122"/>
                  <a:ea typeface="微软雅黑" panose="020B0503020204020204" pitchFamily="34" charset="-122"/>
                </a:rPr>
                <a:t>9.6 </a:t>
              </a:r>
              <a:r>
                <a:rPr lang="el-GR" altLang="zh-CN" b="1" dirty="0" smtClean="0">
                  <a:solidFill>
                    <a:schemeClr val="bg1"/>
                  </a:solidFill>
                  <a:latin typeface="微软雅黑" panose="020B0503020204020204" pitchFamily="34" charset="-122"/>
                  <a:ea typeface="微软雅黑" panose="020B0503020204020204" pitchFamily="34" charset="-122"/>
                </a:rPr>
                <a:t>μ</a:t>
              </a:r>
              <a:r>
                <a:rPr lang="en-US" altLang="zh-CN" b="1" dirty="0" smtClean="0">
                  <a:solidFill>
                    <a:schemeClr val="bg1"/>
                  </a:solidFill>
                  <a:latin typeface="微软雅黑" panose="020B0503020204020204" pitchFamily="34" charset="-122"/>
                  <a:ea typeface="微软雅黑" panose="020B0503020204020204" pitchFamily="34" charset="-122"/>
                </a:rPr>
                <a:t>s</a:t>
              </a:r>
              <a:r>
                <a:rPr lang="zh-CN" altLang="en-US" b="1" dirty="0">
                  <a:solidFill>
                    <a:schemeClr val="bg1"/>
                  </a:solidFill>
                  <a:latin typeface="微软雅黑" panose="020B0503020204020204" pitchFamily="34" charset="-122"/>
                  <a:ea typeface="微软雅黑" panose="020B0503020204020204" pitchFamily="34" charset="-122"/>
                </a:rPr>
                <a:t>。</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14" name="Group 5"/>
          <p:cNvGrpSpPr/>
          <p:nvPr/>
        </p:nvGrpSpPr>
        <p:grpSpPr bwMode="auto">
          <a:xfrm>
            <a:off x="2894807" y="1518593"/>
            <a:ext cx="3300674" cy="1317548"/>
            <a:chOff x="992" y="1619"/>
            <a:chExt cx="3804" cy="1645"/>
          </a:xfrm>
        </p:grpSpPr>
        <p:sp>
          <p:nvSpPr>
            <p:cNvPr id="15" name="AutoShape 6"/>
            <p:cNvSpPr>
              <a:spLocks noChangeArrowheads="1"/>
            </p:cNvSpPr>
            <p:nvPr/>
          </p:nvSpPr>
          <p:spPr bwMode="auto">
            <a:xfrm rot="5400000">
              <a:off x="2071" y="540"/>
              <a:ext cx="1645" cy="3804"/>
            </a:xfrm>
            <a:prstGeom prst="parallelogram">
              <a:avLst>
                <a:gd name="adj" fmla="val 37968"/>
              </a:avLst>
            </a:prstGeom>
            <a:solidFill>
              <a:srgbClr val="00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16" name="AutoShape 7"/>
            <p:cNvSpPr>
              <a:spLocks noChangeArrowheads="1"/>
            </p:cNvSpPr>
            <p:nvPr/>
          </p:nvSpPr>
          <p:spPr bwMode="auto">
            <a:xfrm rot="601221">
              <a:off x="2212" y="2087"/>
              <a:ext cx="1066" cy="424"/>
            </a:xfrm>
            <a:prstGeom prst="rightArrow">
              <a:avLst>
                <a:gd name="adj1" fmla="val 49370"/>
                <a:gd name="adj2" fmla="val 80790"/>
              </a:avLst>
            </a:prstGeom>
            <a:solidFill>
              <a:srgbClr val="00FFFF"/>
            </a:solidFill>
            <a:ln w="12700">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1050" b="1" dirty="0">
                  <a:solidFill>
                    <a:srgbClr val="0000CC"/>
                  </a:solidFill>
                  <a:latin typeface="微软雅黑" panose="020B0503020204020204" pitchFamily="34" charset="-122"/>
                  <a:ea typeface="微软雅黑" panose="020B0503020204020204" pitchFamily="34" charset="-122"/>
                </a:rPr>
                <a:t>数据帧</a:t>
              </a:r>
              <a:endParaRPr kumimoji="1" lang="zh-CN" altLang="en-US" sz="1050" b="1" dirty="0">
                <a:solidFill>
                  <a:srgbClr val="0000CC"/>
                </a:solidFill>
                <a:latin typeface="微软雅黑" panose="020B0503020204020204" pitchFamily="34" charset="-122"/>
                <a:ea typeface="微软雅黑" panose="020B0503020204020204" pitchFamily="34" charset="-122"/>
              </a:endParaRPr>
            </a:p>
          </p:txBody>
        </p:sp>
      </p:grpSp>
      <p:grpSp>
        <p:nvGrpSpPr>
          <p:cNvPr id="17" name="Group 8"/>
          <p:cNvGrpSpPr/>
          <p:nvPr/>
        </p:nvGrpSpPr>
        <p:grpSpPr bwMode="auto">
          <a:xfrm>
            <a:off x="2500010" y="2315529"/>
            <a:ext cx="3695471" cy="873026"/>
            <a:chOff x="537" y="2606"/>
            <a:chExt cx="4259" cy="1090"/>
          </a:xfrm>
        </p:grpSpPr>
        <p:grpSp>
          <p:nvGrpSpPr>
            <p:cNvPr id="18" name="Group 9"/>
            <p:cNvGrpSpPr/>
            <p:nvPr/>
          </p:nvGrpSpPr>
          <p:grpSpPr bwMode="auto">
            <a:xfrm>
              <a:off x="992" y="2627"/>
              <a:ext cx="3804" cy="1061"/>
              <a:chOff x="992" y="2627"/>
              <a:chExt cx="3804" cy="1061"/>
            </a:xfrm>
          </p:grpSpPr>
          <p:grpSp>
            <p:nvGrpSpPr>
              <p:cNvPr id="26" name="Group 10"/>
              <p:cNvGrpSpPr/>
              <p:nvPr/>
            </p:nvGrpSpPr>
            <p:grpSpPr bwMode="auto">
              <a:xfrm>
                <a:off x="992" y="2627"/>
                <a:ext cx="3804" cy="1061"/>
                <a:chOff x="992" y="2627"/>
                <a:chExt cx="3804" cy="1061"/>
              </a:xfrm>
            </p:grpSpPr>
            <p:sp>
              <p:nvSpPr>
                <p:cNvPr id="28" name="AutoShape 11"/>
                <p:cNvSpPr>
                  <a:spLocks noChangeArrowheads="1"/>
                </p:cNvSpPr>
                <p:nvPr/>
              </p:nvSpPr>
              <p:spPr bwMode="auto">
                <a:xfrm rot="5400000">
                  <a:off x="2363" y="1256"/>
                  <a:ext cx="1061" cy="3804"/>
                </a:xfrm>
                <a:prstGeom prst="parallelogram">
                  <a:avLst>
                    <a:gd name="adj" fmla="val 59685"/>
                  </a:avLst>
                </a:prstGeom>
                <a:solidFill>
                  <a:srgbClr val="92D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9" name="AutoShape 12"/>
                <p:cNvSpPr>
                  <a:spLocks noChangeArrowheads="1"/>
                </p:cNvSpPr>
                <p:nvPr/>
              </p:nvSpPr>
              <p:spPr bwMode="auto">
                <a:xfrm rot="601221">
                  <a:off x="1981" y="2954"/>
                  <a:ext cx="2034" cy="426"/>
                </a:xfrm>
                <a:prstGeom prst="rightArrow">
                  <a:avLst>
                    <a:gd name="adj1" fmla="val 49370"/>
                    <a:gd name="adj2" fmla="val 119013"/>
                  </a:avLst>
                </a:prstGeom>
                <a:solidFill>
                  <a:srgbClr val="00FFFF"/>
                </a:solidFill>
                <a:ln w="12700" cmpd="dbl">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sp>
            <p:nvSpPr>
              <p:cNvPr id="27" name="Text Box 13"/>
              <p:cNvSpPr txBox="1">
                <a:spLocks noChangeArrowheads="1"/>
              </p:cNvSpPr>
              <p:nvPr/>
            </p:nvSpPr>
            <p:spPr bwMode="auto">
              <a:xfrm rot="595815">
                <a:off x="1982" y="2993"/>
                <a:ext cx="1822"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050" b="1" dirty="0" smtClean="0">
                    <a:solidFill>
                      <a:srgbClr val="0000CC"/>
                    </a:solidFill>
                    <a:latin typeface="微软雅黑" panose="020B0503020204020204" pitchFamily="34" charset="-122"/>
                    <a:ea typeface="微软雅黑" panose="020B0503020204020204" pitchFamily="34" charset="-122"/>
                  </a:rPr>
                  <a:t>32 </a:t>
                </a:r>
                <a:r>
                  <a:rPr kumimoji="1" lang="zh-CN" altLang="en-US" sz="1050" b="1" dirty="0" smtClean="0">
                    <a:solidFill>
                      <a:srgbClr val="0000CC"/>
                    </a:solidFill>
                    <a:latin typeface="微软雅黑" panose="020B0503020204020204" pitchFamily="34" charset="-122"/>
                    <a:ea typeface="微软雅黑" panose="020B0503020204020204" pitchFamily="34" charset="-122"/>
                  </a:rPr>
                  <a:t>或 </a:t>
                </a:r>
                <a:r>
                  <a:rPr kumimoji="1" lang="en-US" altLang="zh-CN" sz="1050" b="1" dirty="0" smtClean="0">
                    <a:solidFill>
                      <a:srgbClr val="0000CC"/>
                    </a:solidFill>
                    <a:latin typeface="微软雅黑" panose="020B0503020204020204" pitchFamily="34" charset="-122"/>
                    <a:ea typeface="微软雅黑" panose="020B0503020204020204" pitchFamily="34" charset="-122"/>
                  </a:rPr>
                  <a:t>48 </a:t>
                </a:r>
                <a:r>
                  <a:rPr kumimoji="1" lang="zh-CN" altLang="en-US" sz="1050" b="1" dirty="0" smtClean="0">
                    <a:solidFill>
                      <a:srgbClr val="0000CC"/>
                    </a:solidFill>
                    <a:latin typeface="微软雅黑" panose="020B0503020204020204" pitchFamily="34" charset="-122"/>
                    <a:ea typeface="微软雅黑" panose="020B0503020204020204" pitchFamily="34" charset="-122"/>
                  </a:rPr>
                  <a:t>比特干扰信号</a:t>
                </a:r>
                <a:endParaRPr kumimoji="1" lang="zh-CN" altLang="en-US" sz="1050" b="1" dirty="0">
                  <a:solidFill>
                    <a:srgbClr val="0000CC"/>
                  </a:solidFill>
                  <a:latin typeface="微软雅黑" panose="020B0503020204020204" pitchFamily="34" charset="-122"/>
                  <a:ea typeface="微软雅黑" panose="020B0503020204020204" pitchFamily="34" charset="-122"/>
                </a:endParaRPr>
              </a:p>
            </p:txBody>
          </p:sp>
        </p:grpSp>
        <p:grpSp>
          <p:nvGrpSpPr>
            <p:cNvPr id="19" name="Group 14"/>
            <p:cNvGrpSpPr/>
            <p:nvPr/>
          </p:nvGrpSpPr>
          <p:grpSpPr bwMode="auto">
            <a:xfrm>
              <a:off x="537" y="2606"/>
              <a:ext cx="455" cy="1090"/>
              <a:chOff x="537" y="2606"/>
              <a:chExt cx="455" cy="1090"/>
            </a:xfrm>
          </p:grpSpPr>
          <p:sp>
            <p:nvSpPr>
              <p:cNvPr id="20" name="Line 15"/>
              <p:cNvSpPr>
                <a:spLocks noChangeShapeType="1"/>
              </p:cNvSpPr>
              <p:nvPr/>
            </p:nvSpPr>
            <p:spPr bwMode="auto">
              <a:xfrm>
                <a:off x="823" y="3057"/>
                <a:ext cx="0" cy="639"/>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1" name="Line 16"/>
              <p:cNvSpPr>
                <a:spLocks noChangeShapeType="1"/>
              </p:cNvSpPr>
              <p:nvPr/>
            </p:nvSpPr>
            <p:spPr bwMode="auto">
              <a:xfrm>
                <a:off x="814" y="2606"/>
                <a:ext cx="9" cy="44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2" name="Rectangle 17"/>
              <p:cNvSpPr>
                <a:spLocks noChangeArrowheads="1"/>
              </p:cNvSpPr>
              <p:nvPr/>
            </p:nvSpPr>
            <p:spPr bwMode="auto">
              <a:xfrm>
                <a:off x="592" y="3259"/>
                <a:ext cx="283" cy="323"/>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mn-lt"/>
                    <a:ea typeface="黑体" panose="02010609060101010101" pitchFamily="2" charset="-122"/>
                    <a:sym typeface="Symbol" panose="05050102010706020507" pitchFamily="18" charset="2"/>
                  </a:rPr>
                  <a:t></a:t>
                </a:r>
                <a:endParaRPr kumimoji="1" lang="en-US" altLang="zh-CN" sz="1100" b="1">
                  <a:latin typeface="+mn-lt"/>
                  <a:ea typeface="黑体" panose="02010609060101010101" pitchFamily="2" charset="-122"/>
                  <a:sym typeface="Symbol" panose="05050102010706020507" pitchFamily="18" charset="2"/>
                </a:endParaRPr>
              </a:p>
            </p:txBody>
          </p:sp>
          <p:sp>
            <p:nvSpPr>
              <p:cNvPr id="23" name="Line 18"/>
              <p:cNvSpPr>
                <a:spLocks noChangeShapeType="1"/>
              </p:cNvSpPr>
              <p:nvPr/>
            </p:nvSpPr>
            <p:spPr bwMode="auto">
              <a:xfrm>
                <a:off x="739" y="3051"/>
                <a:ext cx="25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4" name="Line 19"/>
              <p:cNvSpPr>
                <a:spLocks noChangeShapeType="1"/>
              </p:cNvSpPr>
              <p:nvPr/>
            </p:nvSpPr>
            <p:spPr bwMode="auto">
              <a:xfrm>
                <a:off x="739" y="3696"/>
                <a:ext cx="25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5" name="Text Box 20"/>
              <p:cNvSpPr txBox="1">
                <a:spLocks noChangeArrowheads="1"/>
              </p:cNvSpPr>
              <p:nvPr/>
            </p:nvSpPr>
            <p:spPr bwMode="auto">
              <a:xfrm>
                <a:off x="537" y="2722"/>
                <a:ext cx="329" cy="32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100" b="1" i="1">
                    <a:latin typeface="+mn-lt"/>
                    <a:ea typeface="黑体" panose="02010609060101010101" pitchFamily="2" charset="-122"/>
                  </a:rPr>
                  <a:t>T</a:t>
                </a:r>
                <a:r>
                  <a:rPr kumimoji="1" lang="en-US" altLang="zh-CN" sz="1100" b="1" i="1" baseline="-25000">
                    <a:latin typeface="+mn-lt"/>
                    <a:ea typeface="黑体" panose="02010609060101010101" pitchFamily="2" charset="-122"/>
                  </a:rPr>
                  <a:t>J</a:t>
                </a:r>
                <a:endParaRPr kumimoji="1" lang="en-US" altLang="zh-CN" sz="1100" b="1">
                  <a:latin typeface="+mn-lt"/>
                  <a:ea typeface="黑体" panose="02010609060101010101" pitchFamily="2" charset="-122"/>
                </a:endParaRPr>
              </a:p>
            </p:txBody>
          </p:sp>
        </p:grpSp>
      </p:grpSp>
      <p:sp>
        <p:nvSpPr>
          <p:cNvPr id="30" name="Line 22"/>
          <p:cNvSpPr>
            <a:spLocks noChangeShapeType="1"/>
          </p:cNvSpPr>
          <p:nvPr/>
        </p:nvSpPr>
        <p:spPr bwMode="auto">
          <a:xfrm>
            <a:off x="2902614" y="1518593"/>
            <a:ext cx="3291132" cy="0"/>
          </a:xfrm>
          <a:prstGeom prst="line">
            <a:avLst/>
          </a:prstGeom>
          <a:ln w="19050">
            <a:solidFill>
              <a:srgbClr val="0000FF"/>
            </a:solidFill>
          </a:ln>
        </p:spPr>
        <p:style>
          <a:lnRef idx="1">
            <a:schemeClr val="dk1"/>
          </a:lnRef>
          <a:fillRef idx="0">
            <a:schemeClr val="dk1"/>
          </a:fillRef>
          <a:effectRef idx="0">
            <a:schemeClr val="dk1"/>
          </a:effectRef>
          <a:fontRef idx="minor">
            <a:schemeClr val="tx1"/>
          </a:fontRef>
        </p:style>
        <p:txBody>
          <a:bodyPr wrap="none" anchor="ctr"/>
          <a:lstStyle/>
          <a:p>
            <a:endParaRPr lang="zh-CN" altLang="en-US" sz="1200" b="1">
              <a:solidFill>
                <a:srgbClr val="0000CC"/>
              </a:solidFill>
              <a:latin typeface="+mn-lt"/>
              <a:ea typeface="黑体" panose="02010609060101010101" pitchFamily="2" charset="-122"/>
            </a:endParaRPr>
          </a:p>
        </p:txBody>
      </p:sp>
      <p:sp>
        <p:nvSpPr>
          <p:cNvPr id="31" name="Line 23"/>
          <p:cNvSpPr>
            <a:spLocks noChangeShapeType="1"/>
          </p:cNvSpPr>
          <p:nvPr/>
        </p:nvSpPr>
        <p:spPr bwMode="auto">
          <a:xfrm>
            <a:off x="2894804" y="1522598"/>
            <a:ext cx="0" cy="1733236"/>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2" name="Line 24"/>
          <p:cNvSpPr>
            <a:spLocks noChangeShapeType="1"/>
          </p:cNvSpPr>
          <p:nvPr/>
        </p:nvSpPr>
        <p:spPr bwMode="auto">
          <a:xfrm>
            <a:off x="6221512" y="1518593"/>
            <a:ext cx="51540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3" name="Line 25"/>
          <p:cNvSpPr>
            <a:spLocks noChangeShapeType="1"/>
          </p:cNvSpPr>
          <p:nvPr/>
        </p:nvSpPr>
        <p:spPr bwMode="auto">
          <a:xfrm>
            <a:off x="6221512" y="2028792"/>
            <a:ext cx="2195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4" name="Line 26"/>
          <p:cNvSpPr>
            <a:spLocks noChangeShapeType="1"/>
          </p:cNvSpPr>
          <p:nvPr/>
        </p:nvSpPr>
        <p:spPr bwMode="auto">
          <a:xfrm>
            <a:off x="6323898" y="1522598"/>
            <a:ext cx="0" cy="506195"/>
          </a:xfrm>
          <a:prstGeom prst="line">
            <a:avLst/>
          </a:prstGeom>
          <a:noFill/>
          <a:ln w="12700">
            <a:solidFill>
              <a:schemeClr val="tx1"/>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5" name="Rectangle 27"/>
          <p:cNvSpPr>
            <a:spLocks noChangeArrowheads="1"/>
          </p:cNvSpPr>
          <p:nvPr/>
        </p:nvSpPr>
        <p:spPr bwMode="auto">
          <a:xfrm>
            <a:off x="2690898" y="1297533"/>
            <a:ext cx="2757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mn-lt"/>
                <a:ea typeface="黑体" panose="02010609060101010101" pitchFamily="2" charset="-122"/>
              </a:rPr>
              <a:t>A</a:t>
            </a:r>
            <a:endParaRPr kumimoji="1" lang="en-US" altLang="zh-CN" sz="1200" b="1" dirty="0">
              <a:solidFill>
                <a:srgbClr val="0000FF"/>
              </a:solidFill>
              <a:latin typeface="+mn-lt"/>
              <a:ea typeface="黑体" panose="02010609060101010101" pitchFamily="2" charset="-122"/>
            </a:endParaRPr>
          </a:p>
        </p:txBody>
      </p:sp>
      <p:sp>
        <p:nvSpPr>
          <p:cNvPr id="36" name="Rectangle 28"/>
          <p:cNvSpPr>
            <a:spLocks noChangeArrowheads="1"/>
          </p:cNvSpPr>
          <p:nvPr/>
        </p:nvSpPr>
        <p:spPr bwMode="auto">
          <a:xfrm>
            <a:off x="6106977" y="1297533"/>
            <a:ext cx="26930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mn-lt"/>
                <a:ea typeface="黑体" panose="02010609060101010101" pitchFamily="2" charset="-122"/>
              </a:rPr>
              <a:t>B</a:t>
            </a:r>
            <a:endParaRPr kumimoji="1" lang="en-US" altLang="zh-CN" sz="1200" b="1">
              <a:solidFill>
                <a:srgbClr val="0000FF"/>
              </a:solidFill>
              <a:latin typeface="+mn-lt"/>
              <a:ea typeface="黑体" panose="02010609060101010101" pitchFamily="2" charset="-122"/>
            </a:endParaRPr>
          </a:p>
        </p:txBody>
      </p:sp>
      <p:sp>
        <p:nvSpPr>
          <p:cNvPr id="37" name="Line 29"/>
          <p:cNvSpPr>
            <a:spLocks noChangeShapeType="1"/>
          </p:cNvSpPr>
          <p:nvPr/>
        </p:nvSpPr>
        <p:spPr bwMode="auto">
          <a:xfrm>
            <a:off x="2376429" y="1621915"/>
            <a:ext cx="0" cy="1171776"/>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8" name="Line 30"/>
          <p:cNvSpPr>
            <a:spLocks noChangeShapeType="1"/>
          </p:cNvSpPr>
          <p:nvPr/>
        </p:nvSpPr>
        <p:spPr bwMode="auto">
          <a:xfrm>
            <a:off x="6193745" y="1515390"/>
            <a:ext cx="0" cy="1744449"/>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9" name="Line 31"/>
          <p:cNvSpPr>
            <a:spLocks noChangeShapeType="1"/>
          </p:cNvSpPr>
          <p:nvPr/>
        </p:nvSpPr>
        <p:spPr bwMode="auto">
          <a:xfrm>
            <a:off x="2664628" y="2296263"/>
            <a:ext cx="21865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0" name="Line 32"/>
          <p:cNvSpPr>
            <a:spLocks noChangeShapeType="1"/>
          </p:cNvSpPr>
          <p:nvPr/>
        </p:nvSpPr>
        <p:spPr bwMode="auto">
          <a:xfrm>
            <a:off x="2636234" y="1518593"/>
            <a:ext cx="21865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1" name="Line 33"/>
          <p:cNvSpPr>
            <a:spLocks noChangeShapeType="1"/>
          </p:cNvSpPr>
          <p:nvPr/>
        </p:nvSpPr>
        <p:spPr bwMode="auto">
          <a:xfrm>
            <a:off x="2748166" y="1518593"/>
            <a:ext cx="0" cy="792131"/>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2" name="Text Box 36"/>
          <p:cNvSpPr txBox="1">
            <a:spLocks noChangeArrowheads="1"/>
          </p:cNvSpPr>
          <p:nvPr/>
        </p:nvSpPr>
        <p:spPr bwMode="auto">
          <a:xfrm>
            <a:off x="2511518" y="1754565"/>
            <a:ext cx="307710" cy="261259"/>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100" b="1" i="1" dirty="0">
                <a:latin typeface="+mn-lt"/>
                <a:ea typeface="黑体" panose="02010609060101010101" pitchFamily="2" charset="-122"/>
              </a:rPr>
              <a:t>T</a:t>
            </a:r>
            <a:r>
              <a:rPr kumimoji="1" lang="en-US" altLang="zh-CN" sz="1100" b="1" i="1" baseline="-25000" dirty="0">
                <a:latin typeface="+mn-lt"/>
                <a:ea typeface="黑体" panose="02010609060101010101" pitchFamily="2" charset="-122"/>
              </a:rPr>
              <a:t>B</a:t>
            </a:r>
            <a:endParaRPr kumimoji="1" lang="en-US" altLang="zh-CN" sz="1100" b="1" dirty="0">
              <a:latin typeface="+mn-lt"/>
              <a:ea typeface="黑体" panose="02010609060101010101" pitchFamily="2" charset="-122"/>
            </a:endParaRPr>
          </a:p>
        </p:txBody>
      </p:sp>
      <p:sp>
        <p:nvSpPr>
          <p:cNvPr id="43" name="Text Box 37"/>
          <p:cNvSpPr txBox="1">
            <a:spLocks noChangeArrowheads="1"/>
          </p:cNvSpPr>
          <p:nvPr/>
        </p:nvSpPr>
        <p:spPr bwMode="auto">
          <a:xfrm>
            <a:off x="2264734" y="2778474"/>
            <a:ext cx="2375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i="1" dirty="0">
                <a:latin typeface="+mn-lt"/>
                <a:ea typeface="黑体" panose="02010609060101010101" pitchFamily="2" charset="-122"/>
              </a:rPr>
              <a:t>t</a:t>
            </a:r>
            <a:endParaRPr kumimoji="1" lang="en-US" altLang="zh-CN" sz="1200" b="1" i="1" dirty="0">
              <a:latin typeface="+mn-lt"/>
              <a:ea typeface="黑体" panose="02010609060101010101" pitchFamily="2" charset="-122"/>
            </a:endParaRPr>
          </a:p>
        </p:txBody>
      </p:sp>
      <p:sp>
        <p:nvSpPr>
          <p:cNvPr id="44" name="Line 38"/>
          <p:cNvSpPr>
            <a:spLocks noChangeShapeType="1"/>
          </p:cNvSpPr>
          <p:nvPr/>
        </p:nvSpPr>
        <p:spPr bwMode="auto">
          <a:xfrm>
            <a:off x="2950220" y="3182147"/>
            <a:ext cx="3307618" cy="0"/>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5" name="Rectangle 39"/>
          <p:cNvSpPr>
            <a:spLocks noChangeArrowheads="1"/>
          </p:cNvSpPr>
          <p:nvPr/>
        </p:nvSpPr>
        <p:spPr bwMode="auto">
          <a:xfrm>
            <a:off x="6262175" y="1616212"/>
            <a:ext cx="250069" cy="274434"/>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CC"/>
                </a:solidFill>
                <a:latin typeface="+mn-lt"/>
                <a:ea typeface="黑体" panose="02010609060101010101" pitchFamily="2" charset="-122"/>
                <a:sym typeface="Symbol" panose="05050102010706020507" pitchFamily="18" charset="2"/>
              </a:rPr>
              <a:t></a:t>
            </a:r>
            <a:endParaRPr kumimoji="1" lang="en-US" altLang="zh-CN" sz="1200" b="1">
              <a:solidFill>
                <a:srgbClr val="0000CC"/>
              </a:solidFill>
              <a:latin typeface="+mn-lt"/>
              <a:ea typeface="黑体" panose="02010609060101010101" pitchFamily="2" charset="-122"/>
              <a:sym typeface="Symbol" panose="05050102010706020507" pitchFamily="18" charset="2"/>
            </a:endParaRPr>
          </a:p>
        </p:txBody>
      </p:sp>
      <p:sp>
        <p:nvSpPr>
          <p:cNvPr id="46" name="Line 54"/>
          <p:cNvSpPr>
            <a:spLocks noChangeShapeType="1"/>
          </p:cNvSpPr>
          <p:nvPr/>
        </p:nvSpPr>
        <p:spPr bwMode="auto">
          <a:xfrm>
            <a:off x="6292546" y="3182147"/>
            <a:ext cx="49978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7" name="Line 55"/>
          <p:cNvSpPr>
            <a:spLocks noChangeShapeType="1"/>
          </p:cNvSpPr>
          <p:nvPr/>
        </p:nvSpPr>
        <p:spPr bwMode="auto">
          <a:xfrm>
            <a:off x="6578998" y="1507380"/>
            <a:ext cx="0" cy="166836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8" name="Text Box 56"/>
          <p:cNvSpPr txBox="1">
            <a:spLocks noChangeArrowheads="1"/>
          </p:cNvSpPr>
          <p:nvPr/>
        </p:nvSpPr>
        <p:spPr bwMode="auto">
          <a:xfrm>
            <a:off x="6520525" y="1810905"/>
            <a:ext cx="325730" cy="110799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100" b="1" dirty="0">
                <a:latin typeface="微软雅黑" panose="020B0503020204020204" pitchFamily="34" charset="-122"/>
                <a:ea typeface="微软雅黑" panose="020B0503020204020204" pitchFamily="34" charset="-122"/>
              </a:rPr>
              <a:t>信</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道</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占</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用</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时</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间</a:t>
            </a:r>
            <a:endParaRPr kumimoji="1" lang="zh-CN" altLang="en-US" sz="1100" b="1" dirty="0">
              <a:latin typeface="微软雅黑" panose="020B0503020204020204" pitchFamily="34" charset="-122"/>
              <a:ea typeface="微软雅黑" panose="020B0503020204020204" pitchFamily="34" charset="-122"/>
            </a:endParaRPr>
          </a:p>
        </p:txBody>
      </p:sp>
      <p:grpSp>
        <p:nvGrpSpPr>
          <p:cNvPr id="49" name="Group 57"/>
          <p:cNvGrpSpPr/>
          <p:nvPr/>
        </p:nvGrpSpPr>
        <p:grpSpPr bwMode="auto">
          <a:xfrm>
            <a:off x="2919100" y="1159777"/>
            <a:ext cx="1107169" cy="356420"/>
            <a:chOff x="1020" y="1171"/>
            <a:chExt cx="1276" cy="445"/>
          </a:xfrm>
        </p:grpSpPr>
        <p:sp>
          <p:nvSpPr>
            <p:cNvPr id="50" name="AutoShape 58"/>
            <p:cNvSpPr>
              <a:spLocks noChangeArrowheads="1"/>
            </p:cNvSpPr>
            <p:nvPr/>
          </p:nvSpPr>
          <p:spPr bwMode="auto">
            <a:xfrm flipH="1">
              <a:off x="1111" y="1171"/>
              <a:ext cx="1185" cy="225"/>
            </a:xfrm>
            <a:prstGeom prst="roundRect">
              <a:avLst>
                <a:gd name="adj" fmla="val 35417"/>
              </a:avLst>
            </a:prstGeom>
            <a:solidFill>
              <a:srgbClr val="00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51" name="Line 60"/>
            <p:cNvSpPr>
              <a:spLocks noChangeShapeType="1"/>
            </p:cNvSpPr>
            <p:nvPr/>
          </p:nvSpPr>
          <p:spPr bwMode="auto">
            <a:xfrm flipH="1">
              <a:off x="1020" y="1389"/>
              <a:ext cx="409" cy="227"/>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sp>
        <p:nvSpPr>
          <p:cNvPr id="52" name="Line 61"/>
          <p:cNvSpPr>
            <a:spLocks noChangeShapeType="1"/>
          </p:cNvSpPr>
          <p:nvPr/>
        </p:nvSpPr>
        <p:spPr bwMode="auto">
          <a:xfrm flipH="1">
            <a:off x="2887863" y="1816543"/>
            <a:ext cx="3293735" cy="508598"/>
          </a:xfrm>
          <a:prstGeom prst="line">
            <a:avLst/>
          </a:prstGeom>
          <a:noFill/>
          <a:ln w="57150">
            <a:solidFill>
              <a:srgbClr val="FF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53" name="Rectangle 62"/>
          <p:cNvSpPr>
            <a:spLocks noChangeArrowheads="1"/>
          </p:cNvSpPr>
          <p:nvPr/>
        </p:nvSpPr>
        <p:spPr bwMode="auto">
          <a:xfrm>
            <a:off x="2739373" y="3154352"/>
            <a:ext cx="235143" cy="1786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nvGrpSpPr>
          <p:cNvPr id="54" name="组合 53"/>
          <p:cNvGrpSpPr/>
          <p:nvPr/>
        </p:nvGrpSpPr>
        <p:grpSpPr>
          <a:xfrm>
            <a:off x="5384195" y="1116520"/>
            <a:ext cx="996103" cy="700021"/>
            <a:chOff x="5384195" y="1158085"/>
            <a:chExt cx="996103" cy="700021"/>
          </a:xfrm>
        </p:grpSpPr>
        <p:grpSp>
          <p:nvGrpSpPr>
            <p:cNvPr id="55" name="Group 40"/>
            <p:cNvGrpSpPr/>
            <p:nvPr/>
          </p:nvGrpSpPr>
          <p:grpSpPr bwMode="auto">
            <a:xfrm>
              <a:off x="5384195" y="1201336"/>
              <a:ext cx="996103" cy="656770"/>
              <a:chOff x="3861" y="1171"/>
              <a:chExt cx="1148" cy="820"/>
            </a:xfrm>
          </p:grpSpPr>
          <p:sp>
            <p:nvSpPr>
              <p:cNvPr id="57" name="AutoShape 41"/>
              <p:cNvSpPr>
                <a:spLocks noChangeArrowheads="1"/>
              </p:cNvSpPr>
              <p:nvPr/>
            </p:nvSpPr>
            <p:spPr bwMode="auto">
              <a:xfrm flipH="1">
                <a:off x="3861" y="1171"/>
                <a:ext cx="1148" cy="225"/>
              </a:xfrm>
              <a:prstGeom prst="roundRect">
                <a:avLst>
                  <a:gd name="adj" fmla="val 35417"/>
                </a:avLst>
              </a:prstGeom>
              <a:solidFill>
                <a:srgbClr val="00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58" name="Line 43"/>
              <p:cNvSpPr>
                <a:spLocks noChangeShapeType="1"/>
              </p:cNvSpPr>
              <p:nvPr/>
            </p:nvSpPr>
            <p:spPr bwMode="auto">
              <a:xfrm>
                <a:off x="4377" y="1389"/>
                <a:ext cx="427" cy="602"/>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sp>
          <p:nvSpPr>
            <p:cNvPr id="56" name="Text Box 42"/>
            <p:cNvSpPr txBox="1">
              <a:spLocks noChangeArrowheads="1"/>
            </p:cNvSpPr>
            <p:nvPr/>
          </p:nvSpPr>
          <p:spPr bwMode="auto">
            <a:xfrm>
              <a:off x="5451450" y="1158085"/>
              <a:ext cx="88678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en-US" altLang="zh-CN" sz="1100" b="1" dirty="0">
                  <a:solidFill>
                    <a:srgbClr val="0000CC"/>
                  </a:solidFill>
                  <a:latin typeface="微软雅黑" panose="020B0503020204020204" pitchFamily="34" charset="-122"/>
                  <a:ea typeface="微软雅黑" panose="020B0503020204020204" pitchFamily="34" charset="-122"/>
                </a:rPr>
                <a:t>B </a:t>
              </a:r>
              <a:r>
                <a:rPr kumimoji="1" lang="zh-CN" altLang="en-US" sz="1100" b="1" dirty="0">
                  <a:solidFill>
                    <a:srgbClr val="0000CC"/>
                  </a:solidFill>
                  <a:latin typeface="微软雅黑" panose="020B0503020204020204" pitchFamily="34" charset="-122"/>
                  <a:ea typeface="微软雅黑" panose="020B0503020204020204" pitchFamily="34" charset="-122"/>
                </a:rPr>
                <a:t>发送数据</a:t>
              </a:r>
              <a:endParaRPr kumimoji="1" lang="zh-CN" altLang="en-US" sz="1100" b="1" dirty="0">
                <a:solidFill>
                  <a:srgbClr val="0000CC"/>
                </a:solidFill>
                <a:latin typeface="微软雅黑" panose="020B0503020204020204" pitchFamily="34" charset="-122"/>
                <a:ea typeface="微软雅黑" panose="020B0503020204020204" pitchFamily="34" charset="-122"/>
              </a:endParaRPr>
            </a:p>
          </p:txBody>
        </p:sp>
      </p:grpSp>
      <p:sp>
        <p:nvSpPr>
          <p:cNvPr id="59" name="Text Box 59"/>
          <p:cNvSpPr txBox="1">
            <a:spLocks noChangeArrowheads="1"/>
          </p:cNvSpPr>
          <p:nvPr/>
        </p:nvSpPr>
        <p:spPr bwMode="auto">
          <a:xfrm>
            <a:off x="3071000" y="1116525"/>
            <a:ext cx="89639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en-US" altLang="zh-CN" sz="1100" b="1" dirty="0">
                <a:solidFill>
                  <a:srgbClr val="0000CC"/>
                </a:solidFill>
                <a:latin typeface="微软雅黑" panose="020B0503020204020204" pitchFamily="34" charset="-122"/>
                <a:ea typeface="微软雅黑" panose="020B0503020204020204" pitchFamily="34" charset="-122"/>
              </a:rPr>
              <a:t>A </a:t>
            </a:r>
            <a:r>
              <a:rPr kumimoji="1" lang="zh-CN" altLang="en-US" sz="1100" b="1" dirty="0">
                <a:solidFill>
                  <a:srgbClr val="0000CC"/>
                </a:solidFill>
                <a:latin typeface="微软雅黑" panose="020B0503020204020204" pitchFamily="34" charset="-122"/>
                <a:ea typeface="微软雅黑" panose="020B0503020204020204" pitchFamily="34" charset="-122"/>
              </a:rPr>
              <a:t>发送数据</a:t>
            </a:r>
            <a:endParaRPr kumimoji="1" lang="zh-CN" altLang="en-US" sz="1100" b="1" dirty="0">
              <a:solidFill>
                <a:srgbClr val="0000CC"/>
              </a:solidFill>
              <a:latin typeface="微软雅黑" panose="020B0503020204020204" pitchFamily="34" charset="-122"/>
              <a:ea typeface="微软雅黑" panose="020B0503020204020204" pitchFamily="34" charset="-122"/>
            </a:endParaRPr>
          </a:p>
        </p:txBody>
      </p:sp>
      <p:grpSp>
        <p:nvGrpSpPr>
          <p:cNvPr id="60" name="组合 59"/>
          <p:cNvGrpSpPr/>
          <p:nvPr/>
        </p:nvGrpSpPr>
        <p:grpSpPr>
          <a:xfrm>
            <a:off x="2891333" y="1550055"/>
            <a:ext cx="933630" cy="799339"/>
            <a:chOff x="2891333" y="1591620"/>
            <a:chExt cx="933630" cy="799339"/>
          </a:xfrm>
        </p:grpSpPr>
        <p:sp>
          <p:nvSpPr>
            <p:cNvPr id="61" name="Line 45"/>
            <p:cNvSpPr>
              <a:spLocks noChangeShapeType="1"/>
            </p:cNvSpPr>
            <p:nvPr/>
          </p:nvSpPr>
          <p:spPr bwMode="auto">
            <a:xfrm flipH="1">
              <a:off x="2891333" y="2070358"/>
              <a:ext cx="295013" cy="292343"/>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62" name="AutoShape 46"/>
            <p:cNvSpPr>
              <a:spLocks noChangeArrowheads="1"/>
            </p:cNvSpPr>
            <p:nvPr/>
          </p:nvSpPr>
          <p:spPr bwMode="auto">
            <a:xfrm>
              <a:off x="2894804" y="1591620"/>
              <a:ext cx="930159" cy="799339"/>
            </a:xfrm>
            <a:prstGeom prst="irregularSeal1">
              <a:avLst/>
            </a:prstGeom>
            <a:solidFill>
              <a:srgbClr val="00FF99"/>
            </a:solidFill>
            <a:ln w="12700">
              <a:solidFill>
                <a:schemeClr val="tx1"/>
              </a:solidFill>
              <a:miter lim="800000"/>
            </a:ln>
            <a:effec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63" name="Text Box 47"/>
            <p:cNvSpPr txBox="1">
              <a:spLocks noChangeArrowheads="1"/>
            </p:cNvSpPr>
            <p:nvPr/>
          </p:nvSpPr>
          <p:spPr bwMode="auto">
            <a:xfrm>
              <a:off x="3062032" y="1817485"/>
              <a:ext cx="614271"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85000"/>
                </a:lnSpc>
              </a:pPr>
              <a:r>
                <a:rPr kumimoji="1" lang="en-US" altLang="zh-CN" sz="1050" b="1" dirty="0">
                  <a:latin typeface="微软雅黑" panose="020B0503020204020204" pitchFamily="34" charset="-122"/>
                  <a:ea typeface="微软雅黑" panose="020B0503020204020204" pitchFamily="34" charset="-122"/>
                </a:rPr>
                <a:t>A </a:t>
              </a:r>
              <a:r>
                <a:rPr kumimoji="1" lang="zh-CN" altLang="en-US" sz="1050" b="1" dirty="0">
                  <a:latin typeface="微软雅黑" panose="020B0503020204020204" pitchFamily="34" charset="-122"/>
                  <a:ea typeface="微软雅黑" panose="020B0503020204020204" pitchFamily="34" charset="-122"/>
                </a:rPr>
                <a:t>检测</a:t>
              </a:r>
              <a:endParaRPr kumimoji="1" lang="zh-CN" altLang="en-US" sz="1050" b="1" dirty="0">
                <a:latin typeface="微软雅黑" panose="020B0503020204020204" pitchFamily="34" charset="-122"/>
                <a:ea typeface="微软雅黑" panose="020B0503020204020204" pitchFamily="34" charset="-122"/>
              </a:endParaRPr>
            </a:p>
            <a:p>
              <a:pPr eaLnBrk="0" hangingPunct="0">
                <a:lnSpc>
                  <a:spcPct val="85000"/>
                </a:lnSpc>
              </a:pPr>
              <a:r>
                <a:rPr kumimoji="1" lang="zh-CN" altLang="en-US" sz="1050" b="1" dirty="0">
                  <a:latin typeface="微软雅黑" panose="020B0503020204020204" pitchFamily="34" charset="-122"/>
                  <a:ea typeface="微软雅黑" panose="020B0503020204020204" pitchFamily="34" charset="-122"/>
                </a:rPr>
                <a:t>到冲突</a:t>
              </a:r>
              <a:endParaRPr kumimoji="1" lang="zh-CN" altLang="en-US" sz="1050" b="1" dirty="0">
                <a:latin typeface="微软雅黑" panose="020B0503020204020204" pitchFamily="34" charset="-122"/>
                <a:ea typeface="微软雅黑" panose="020B0503020204020204" pitchFamily="34" charset="-122"/>
              </a:endParaRPr>
            </a:p>
          </p:txBody>
        </p:sp>
      </p:grpSp>
      <p:grpSp>
        <p:nvGrpSpPr>
          <p:cNvPr id="64" name="Group 48"/>
          <p:cNvGrpSpPr/>
          <p:nvPr/>
        </p:nvGrpSpPr>
        <p:grpSpPr bwMode="auto">
          <a:xfrm>
            <a:off x="4571173" y="1218241"/>
            <a:ext cx="972676" cy="697620"/>
            <a:chOff x="2925" y="1207"/>
            <a:chExt cx="1121" cy="871"/>
          </a:xfrm>
        </p:grpSpPr>
        <p:sp>
          <p:nvSpPr>
            <p:cNvPr id="65" name="Line 49"/>
            <p:cNvSpPr>
              <a:spLocks noChangeShapeType="1"/>
            </p:cNvSpPr>
            <p:nvPr/>
          </p:nvSpPr>
          <p:spPr bwMode="auto">
            <a:xfrm>
              <a:off x="3787" y="1706"/>
              <a:ext cx="259" cy="372"/>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nvGrpSpPr>
            <p:cNvPr id="66" name="Group 50"/>
            <p:cNvGrpSpPr/>
            <p:nvPr/>
          </p:nvGrpSpPr>
          <p:grpSpPr bwMode="auto">
            <a:xfrm>
              <a:off x="2925" y="1207"/>
              <a:ext cx="1121" cy="681"/>
              <a:chOff x="3514" y="2256"/>
              <a:chExt cx="1121" cy="681"/>
            </a:xfrm>
          </p:grpSpPr>
          <p:sp>
            <p:nvSpPr>
              <p:cNvPr id="67" name="AutoShape 51"/>
              <p:cNvSpPr>
                <a:spLocks noChangeArrowheads="1"/>
              </p:cNvSpPr>
              <p:nvPr/>
            </p:nvSpPr>
            <p:spPr bwMode="auto">
              <a:xfrm>
                <a:off x="3514" y="2256"/>
                <a:ext cx="1121" cy="681"/>
              </a:xfrm>
              <a:prstGeom prst="irregularSeal1">
                <a:avLst/>
              </a:prstGeom>
              <a:solidFill>
                <a:srgbClr val="CC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68" name="Text Box 52"/>
              <p:cNvSpPr txBox="1">
                <a:spLocks noChangeArrowheads="1"/>
              </p:cNvSpPr>
              <p:nvPr/>
            </p:nvSpPr>
            <p:spPr bwMode="auto">
              <a:xfrm>
                <a:off x="3633" y="2428"/>
                <a:ext cx="8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050" b="1" dirty="0">
                    <a:solidFill>
                      <a:schemeClr val="bg1"/>
                    </a:solidFill>
                    <a:latin typeface="微软雅黑" panose="020B0503020204020204" pitchFamily="34" charset="-122"/>
                    <a:ea typeface="微软雅黑" panose="020B0503020204020204" pitchFamily="34" charset="-122"/>
                  </a:rPr>
                  <a:t>开始冲突</a:t>
                </a:r>
                <a:endParaRPr kumimoji="1" lang="zh-CN" altLang="en-US" sz="1050" b="1" dirty="0">
                  <a:solidFill>
                    <a:schemeClr val="bg1"/>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0"/>
                                        <p:tgtEl>
                                          <p:spTgt spid="14"/>
                                        </p:tgtEl>
                                      </p:cBhvr>
                                    </p:animEffect>
                                  </p:childTnLst>
                                </p:cTn>
                              </p:par>
                              <p:par>
                                <p:cTn id="8" presetID="1" presetClass="entr" presetSubtype="0" fill="hold" nodeType="withEffect">
                                  <p:stCondLst>
                                    <p:cond delay="3250"/>
                                  </p:stCondLst>
                                  <p:childTnLst>
                                    <p:set>
                                      <p:cBhvr>
                                        <p:cTn id="9" dur="1" fill="hold">
                                          <p:stCondLst>
                                            <p:cond delay="0"/>
                                          </p:stCondLst>
                                        </p:cTn>
                                        <p:tgtEl>
                                          <p:spTgt spid="54"/>
                                        </p:tgtEl>
                                        <p:attrNameLst>
                                          <p:attrName>style.visibility</p:attrName>
                                        </p:attrNameLst>
                                      </p:cBhvr>
                                      <p:to>
                                        <p:strVal val="visible"/>
                                      </p:to>
                                    </p:set>
                                  </p:childTnLst>
                                </p:cTn>
                              </p:par>
                              <p:par>
                                <p:cTn id="10" presetID="22" presetClass="entr" presetSubtype="2" fill="hold" grpId="0" nodeType="withEffect">
                                  <p:stCondLst>
                                    <p:cond delay="3250"/>
                                  </p:stCondLst>
                                  <p:childTnLst>
                                    <p:set>
                                      <p:cBhvr>
                                        <p:cTn id="11" dur="1" fill="hold">
                                          <p:stCondLst>
                                            <p:cond delay="0"/>
                                          </p:stCondLst>
                                        </p:cTn>
                                        <p:tgtEl>
                                          <p:spTgt spid="52"/>
                                        </p:tgtEl>
                                        <p:attrNameLst>
                                          <p:attrName>style.visibility</p:attrName>
                                        </p:attrNameLst>
                                      </p:cBhvr>
                                      <p:to>
                                        <p:strVal val="visible"/>
                                      </p:to>
                                    </p:set>
                                    <p:animEffect transition="in" filter="wipe(right)">
                                      <p:cBhvr>
                                        <p:cTn id="12" dur="5000"/>
                                        <p:tgtEl>
                                          <p:spTgt spid="52"/>
                                        </p:tgtEl>
                                      </p:cBhvr>
                                    </p:animEffect>
                                  </p:childTnLst>
                                </p:cTn>
                              </p:par>
                              <p:par>
                                <p:cTn id="13" presetID="1" presetClass="entr" presetSubtype="0" fill="hold" nodeType="withEffect">
                                  <p:stCondLst>
                                    <p:cond delay="4250"/>
                                  </p:stCondLst>
                                  <p:childTnLst>
                                    <p:set>
                                      <p:cBhvr>
                                        <p:cTn id="14" dur="1" fill="hold">
                                          <p:stCondLst>
                                            <p:cond delay="0"/>
                                          </p:stCondLst>
                                        </p:cTn>
                                        <p:tgtEl>
                                          <p:spTgt spid="64"/>
                                        </p:tgtEl>
                                        <p:attrNameLst>
                                          <p:attrName>style.visibility</p:attrName>
                                        </p:attrNameLst>
                                      </p:cBhvr>
                                      <p:to>
                                        <p:strVal val="visible"/>
                                      </p:to>
                                    </p:set>
                                  </p:childTnLst>
                                </p:cTn>
                              </p:par>
                              <p:par>
                                <p:cTn id="15" presetID="35" presetClass="emph" presetSubtype="0" repeatCount="3000" fill="hold" nodeType="withEffect">
                                  <p:stCondLst>
                                    <p:cond delay="4250"/>
                                  </p:stCondLst>
                                  <p:childTnLst>
                                    <p:anim calcmode="discrete" valueType="str">
                                      <p:cBhvr>
                                        <p:cTn id="16" dur="500" fill="hold"/>
                                        <p:tgtEl>
                                          <p:spTgt spid="64"/>
                                        </p:tgtEl>
                                        <p:attrNameLst>
                                          <p:attrName>style.visibility</p:attrName>
                                        </p:attrNameLst>
                                      </p:cBhvr>
                                      <p:tavLst>
                                        <p:tav tm="0">
                                          <p:val>
                                            <p:strVal val="hidden"/>
                                          </p:val>
                                        </p:tav>
                                        <p:tav tm="50000">
                                          <p:val>
                                            <p:strVal val="visible"/>
                                          </p:val>
                                        </p:tav>
                                      </p:tavLst>
                                    </p:anim>
                                  </p:childTnLst>
                                </p:cTn>
                              </p:par>
                            </p:childTnLst>
                          </p:cTn>
                        </p:par>
                        <p:par>
                          <p:cTn id="17" fill="hold">
                            <p:stCondLst>
                              <p:cond delay="6000"/>
                            </p:stCondLst>
                            <p:childTnLst>
                              <p:par>
                                <p:cTn id="18" presetID="1" presetClass="entr" presetSubtype="0"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childTnLst>
                                </p:cTn>
                              </p:par>
                            </p:childTnLst>
                          </p:cTn>
                        </p:par>
                        <p:par>
                          <p:cTn id="20" fill="hold">
                            <p:stCondLst>
                              <p:cond delay="6000"/>
                            </p:stCondLst>
                            <p:childTnLst>
                              <p:par>
                                <p:cTn id="21" presetID="35" presetClass="emph" presetSubtype="0" repeatCount="3000" fill="hold" nodeType="afterEffect">
                                  <p:stCondLst>
                                    <p:cond delay="0"/>
                                  </p:stCondLst>
                                  <p:childTnLst>
                                    <p:anim calcmode="discrete" valueType="str">
                                      <p:cBhvr>
                                        <p:cTn id="22" dur="500" fill="hold"/>
                                        <p:tgtEl>
                                          <p:spTgt spid="60"/>
                                        </p:tgtEl>
                                        <p:attrNameLst>
                                          <p:attrName>style.visibility</p:attrName>
                                        </p:attrNameLst>
                                      </p:cBhvr>
                                      <p:tavLst>
                                        <p:tav tm="0">
                                          <p:val>
                                            <p:strVal val="hidden"/>
                                          </p:val>
                                        </p:tav>
                                        <p:tav tm="50000">
                                          <p:val>
                                            <p:strVal val="visible"/>
                                          </p:val>
                                        </p:tav>
                                      </p:tavLst>
                                    </p:anim>
                                  </p:childTnLst>
                                </p:cTn>
                              </p:par>
                            </p:childTnLst>
                          </p:cTn>
                        </p:par>
                        <p:par>
                          <p:cTn id="23" fill="hold">
                            <p:stCondLst>
                              <p:cond delay="650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1" y="6215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153867" y="59848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CSMA/CD </a:t>
            </a:r>
            <a:r>
              <a:rPr lang="zh-CN" altLang="en-US" sz="2000" b="1" dirty="0" smtClean="0">
                <a:solidFill>
                  <a:schemeClr val="bg1"/>
                </a:solidFill>
                <a:latin typeface="微软雅黑" panose="020B0503020204020204" pitchFamily="34" charset="-122"/>
                <a:ea typeface="微软雅黑" panose="020B0503020204020204" pitchFamily="34" charset="-122"/>
              </a:rPr>
              <a:t>协议的要点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1296537" y="1035415"/>
            <a:ext cx="2429373"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准备发送</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5" name="菱形 4"/>
          <p:cNvSpPr/>
          <p:nvPr/>
        </p:nvSpPr>
        <p:spPr>
          <a:xfrm>
            <a:off x="1356653" y="2237837"/>
            <a:ext cx="2309140"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pitchFamily="34" charset="-122"/>
                <a:ea typeface="微软雅黑" panose="020B0503020204020204" pitchFamily="34" charset="-122"/>
              </a:rPr>
              <a:t>侦听到载波？</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1296537" y="2936796"/>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96 bit </a:t>
            </a:r>
            <a:r>
              <a:rPr lang="zh-CN" altLang="en-US" sz="1200" b="1" dirty="0" smtClean="0">
                <a:solidFill>
                  <a:schemeClr val="bg1"/>
                </a:solidFill>
                <a:latin typeface="微软雅黑" panose="020B0503020204020204" pitchFamily="34" charset="-122"/>
                <a:ea typeface="微软雅黑" panose="020B0503020204020204" pitchFamily="34" charset="-122"/>
              </a:rPr>
              <a:t>时间内仍然空闲，开始发送，同时进行碰撞检测</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7" name="菱形 6"/>
          <p:cNvSpPr/>
          <p:nvPr/>
        </p:nvSpPr>
        <p:spPr>
          <a:xfrm>
            <a:off x="1296537" y="3522345"/>
            <a:ext cx="2429373"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pitchFamily="34" charset="-122"/>
                <a:ea typeface="微软雅黑" panose="020B0503020204020204" pitchFamily="34" charset="-122"/>
              </a:rPr>
              <a:t>检测到碰撞？</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1296537" y="4236420"/>
            <a:ext cx="2429373" cy="390750"/>
          </a:xfrm>
          <a:prstGeom prst="rect">
            <a:avLst/>
          </a:prstGeom>
          <a:solidFill>
            <a:srgbClr val="0099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发送，直到完毕</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1296537" y="1651132"/>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载波侦听，检测信道</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cxnSp>
        <p:nvCxnSpPr>
          <p:cNvPr id="10" name="直接箭头连接符 9"/>
          <p:cNvCxnSpPr/>
          <p:nvPr/>
        </p:nvCxnSpPr>
        <p:spPr>
          <a:xfrm>
            <a:off x="2511223" y="3327546"/>
            <a:ext cx="0" cy="194799"/>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1223" y="4023088"/>
            <a:ext cx="0" cy="21333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511223" y="2738580"/>
            <a:ext cx="1" cy="19821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2511223" y="2041882"/>
            <a:ext cx="1"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511223" y="1444308"/>
            <a:ext cx="0" cy="206824"/>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300152" y="3577918"/>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停止发送</a:t>
            </a:r>
            <a:r>
              <a:rPr lang="zh-CN" altLang="en-US" sz="1400" b="1" dirty="0">
                <a:solidFill>
                  <a:schemeClr val="bg1"/>
                </a:solidFill>
                <a:latin typeface="微软雅黑" panose="020B0503020204020204" pitchFamily="34" charset="-122"/>
                <a:ea typeface="微软雅黑" panose="020B0503020204020204" pitchFamily="34" charset="-122"/>
              </a:rPr>
              <a:t>数据</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5300151" y="1035415"/>
            <a:ext cx="2356242"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等待随机时间</a:t>
            </a:r>
            <a:endParaRPr lang="en-US" altLang="zh-CN" sz="12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200" b="1" dirty="0" smtClean="0">
                <a:solidFill>
                  <a:schemeClr val="bg1"/>
                </a:solidFill>
                <a:latin typeface="微软雅黑" panose="020B0503020204020204" pitchFamily="34" charset="-122"/>
                <a:ea typeface="微软雅黑" panose="020B0503020204020204" pitchFamily="34" charset="-122"/>
              </a:rPr>
              <a:t>（截断二进制指数算法）</a:t>
            </a:r>
            <a:endParaRPr lang="en-US" altLang="zh-CN" sz="1200" b="1" dirty="0" smtClean="0">
              <a:solidFill>
                <a:schemeClr val="bg1"/>
              </a:solidFill>
              <a:latin typeface="微软雅黑" panose="020B0503020204020204" pitchFamily="34" charset="-122"/>
              <a:ea typeface="微软雅黑" panose="020B0503020204020204" pitchFamily="34" charset="-122"/>
            </a:endParaRPr>
          </a:p>
        </p:txBody>
      </p:sp>
      <p:cxnSp>
        <p:nvCxnSpPr>
          <p:cNvPr id="17" name="直接箭头连接符 16"/>
          <p:cNvCxnSpPr>
            <a:stCxn id="7" idx="3"/>
            <a:endCxn id="15" idx="1"/>
          </p:cNvCxnSpPr>
          <p:nvPr/>
        </p:nvCxnSpPr>
        <p:spPr>
          <a:xfrm>
            <a:off x="3725910" y="3772717"/>
            <a:ext cx="1574242"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5" idx="0"/>
            <a:endCxn id="16" idx="2"/>
          </p:cNvCxnSpPr>
          <p:nvPr/>
        </p:nvCxnSpPr>
        <p:spPr>
          <a:xfrm flipH="1" flipV="1">
            <a:off x="6478272" y="1426165"/>
            <a:ext cx="1" cy="136363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1"/>
            <a:endCxn id="4" idx="3"/>
          </p:cNvCxnSpPr>
          <p:nvPr/>
        </p:nvCxnSpPr>
        <p:spPr>
          <a:xfrm flipH="1">
            <a:off x="3725910" y="1230790"/>
            <a:ext cx="1574241" cy="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5" idx="3"/>
          </p:cNvCxnSpPr>
          <p:nvPr/>
        </p:nvCxnSpPr>
        <p:spPr>
          <a:xfrm flipV="1">
            <a:off x="3665793" y="1248933"/>
            <a:ext cx="965979"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05677" y="2237828"/>
            <a:ext cx="954107"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是，信道忙</a:t>
            </a:r>
            <a:endParaRPr lang="zh-CN" altLang="en-US" sz="1200" b="1" dirty="0">
              <a:latin typeface="微软雅黑" panose="020B0503020204020204" pitchFamily="34" charset="-122"/>
              <a:ea typeface="微软雅黑" panose="020B0503020204020204" pitchFamily="34" charset="-122"/>
            </a:endParaRPr>
          </a:p>
        </p:txBody>
      </p:sp>
      <p:sp>
        <p:nvSpPr>
          <p:cNvPr id="22" name="TextBox 21"/>
          <p:cNvSpPr txBox="1"/>
          <p:nvPr/>
        </p:nvSpPr>
        <p:spPr>
          <a:xfrm>
            <a:off x="3800497" y="3515620"/>
            <a:ext cx="1107996" cy="276999"/>
          </a:xfrm>
          <a:prstGeom prst="rect">
            <a:avLst/>
          </a:prstGeom>
          <a:noFill/>
          <a:ln w="9525">
            <a:noFill/>
          </a:ln>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是，发送失败</a:t>
            </a:r>
            <a:endParaRPr lang="zh-CN" altLang="en-US" sz="1200" b="1" dirty="0">
              <a:latin typeface="微软雅黑" panose="020B0503020204020204" pitchFamily="34" charset="-122"/>
              <a:ea typeface="微软雅黑" panose="020B0503020204020204" pitchFamily="34" charset="-122"/>
            </a:endParaRPr>
          </a:p>
        </p:txBody>
      </p:sp>
      <p:sp>
        <p:nvSpPr>
          <p:cNvPr id="23" name="TextBox 22"/>
          <p:cNvSpPr txBox="1"/>
          <p:nvPr/>
        </p:nvSpPr>
        <p:spPr>
          <a:xfrm>
            <a:off x="2137226" y="4002140"/>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endParaRPr lang="zh-CN" altLang="en-US" sz="1200" b="1" dirty="0">
              <a:latin typeface="微软雅黑" panose="020B0503020204020204" pitchFamily="34" charset="-122"/>
              <a:ea typeface="微软雅黑" panose="020B0503020204020204" pitchFamily="34" charset="-122"/>
            </a:endParaRPr>
          </a:p>
        </p:txBody>
      </p:sp>
      <p:sp>
        <p:nvSpPr>
          <p:cNvPr id="24" name="TextBox 23"/>
          <p:cNvSpPr txBox="1"/>
          <p:nvPr/>
        </p:nvSpPr>
        <p:spPr>
          <a:xfrm>
            <a:off x="2137226" y="2688302"/>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endParaRPr lang="zh-CN" altLang="en-US" sz="1200" b="1" dirty="0">
              <a:latin typeface="微软雅黑" panose="020B0503020204020204" pitchFamily="34" charset="-122"/>
              <a:ea typeface="微软雅黑" panose="020B0503020204020204" pitchFamily="34" charset="-122"/>
            </a:endParaRPr>
          </a:p>
        </p:txBody>
      </p:sp>
      <p:sp>
        <p:nvSpPr>
          <p:cNvPr id="25" name="矩形 24"/>
          <p:cNvSpPr/>
          <p:nvPr/>
        </p:nvSpPr>
        <p:spPr>
          <a:xfrm>
            <a:off x="5300152" y="2789795"/>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发送人为干扰信号</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cxnSp>
        <p:nvCxnSpPr>
          <p:cNvPr id="26" name="直接箭头连接符 25"/>
          <p:cNvCxnSpPr>
            <a:stCxn id="15" idx="0"/>
            <a:endCxn id="25" idx="2"/>
          </p:cNvCxnSpPr>
          <p:nvPr/>
        </p:nvCxnSpPr>
        <p:spPr>
          <a:xfrm flipV="1">
            <a:off x="6478273" y="3180545"/>
            <a:ext cx="0" cy="39737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9440"/>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622844" y="586313"/>
            <a:ext cx="38811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3.3.4  </a:t>
            </a:r>
            <a:r>
              <a:rPr lang="zh-CN" altLang="en-US" sz="2400" b="1" dirty="0">
                <a:solidFill>
                  <a:schemeClr val="bg1"/>
                </a:solidFill>
                <a:latin typeface="微软雅黑" panose="020B0503020204020204" pitchFamily="34" charset="-122"/>
                <a:ea typeface="微软雅黑" panose="020B0503020204020204" pitchFamily="34" charset="-122"/>
              </a:rPr>
              <a:t>以太网的信道</a:t>
            </a:r>
            <a:r>
              <a:rPr lang="zh-CN" altLang="en-US" sz="2400" b="1" dirty="0" smtClean="0">
                <a:solidFill>
                  <a:schemeClr val="bg1"/>
                </a:solidFill>
                <a:latin typeface="微软雅黑" panose="020B0503020204020204" pitchFamily="34" charset="-122"/>
                <a:ea typeface="微软雅黑" panose="020B0503020204020204" pitchFamily="34" charset="-122"/>
              </a:rPr>
              <a:t>利用率</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02921" y="1015839"/>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多个站在以太网上同时工作就可能会发生碰撞</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当发生碰撞时，信道资源实际上是被浪费了。因此，当扣除碰撞所造成的信道损失后，</a:t>
            </a:r>
            <a:r>
              <a:rPr lang="zh-CN" altLang="en-US" sz="2000" b="1" dirty="0">
                <a:solidFill>
                  <a:srgbClr val="C00000"/>
                </a:solidFill>
                <a:latin typeface="微软雅黑" panose="020B0503020204020204" pitchFamily="34" charset="-122"/>
                <a:ea typeface="微软雅黑" panose="020B0503020204020204" pitchFamily="34" charset="-122"/>
              </a:rPr>
              <a:t>以太网总的信道利用率并不能达到 </a:t>
            </a:r>
            <a:r>
              <a:rPr lang="en-US" altLang="zh-CN" sz="2000" b="1" dirty="0">
                <a:solidFill>
                  <a:srgbClr val="C00000"/>
                </a:solidFill>
                <a:latin typeface="微软雅黑" panose="020B0503020204020204" pitchFamily="34" charset="-122"/>
                <a:ea typeface="微软雅黑" panose="020B0503020204020204" pitchFamily="34" charset="-122"/>
              </a:rPr>
              <a:t>100%</a:t>
            </a:r>
            <a:r>
              <a:rPr lang="zh-CN" altLang="en-US" sz="2000" b="1" dirty="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假设：</a:t>
            </a:r>
            <a:r>
              <a:rPr lang="zh-CN" altLang="en-US" sz="2000" b="1" dirty="0">
                <a:latin typeface="微软雅黑" panose="020B0503020204020204" pitchFamily="34" charset="-122"/>
                <a:ea typeface="微软雅黑" panose="020B0503020204020204" pitchFamily="34" charset="-122"/>
              </a:rPr>
              <a:t>单程端到端传播</a:t>
            </a:r>
            <a:r>
              <a:rPr lang="zh-CN" altLang="en-US" sz="2000" b="1" dirty="0" smtClean="0">
                <a:latin typeface="微软雅黑" panose="020B0503020204020204" pitchFamily="34" charset="-122"/>
                <a:ea typeface="微软雅黑" panose="020B0503020204020204" pitchFamily="34" charset="-122"/>
              </a:rPr>
              <a:t>时延 </a:t>
            </a:r>
            <a:r>
              <a:rPr lang="en-US" altLang="zh-CN" sz="2000" b="1" dirty="0" smtClean="0">
                <a:latin typeface="微软雅黑" panose="020B0503020204020204" pitchFamily="34" charset="-122"/>
                <a:ea typeface="微软雅黑" panose="020B0503020204020204" pitchFamily="34" charset="-122"/>
              </a:rPr>
              <a:t>= </a:t>
            </a:r>
            <a:r>
              <a:rPr lang="en-US" altLang="zh-CN" sz="2000" b="1" i="1" dirty="0" smtClean="0">
                <a:latin typeface="微软雅黑" panose="020B0503020204020204" pitchFamily="34" charset="-122"/>
                <a:ea typeface="微软雅黑" panose="020B0503020204020204" pitchFamily="34" charset="-122"/>
                <a:sym typeface="Symbol" panose="05050102010706020507"/>
              </a:rPr>
              <a:t> </a:t>
            </a:r>
            <a:r>
              <a:rPr lang="zh-CN" altLang="en-US" sz="2000" b="1" dirty="0" smtClean="0">
                <a:latin typeface="微软雅黑" panose="020B0503020204020204" pitchFamily="34" charset="-122"/>
                <a:ea typeface="微软雅黑" panose="020B0503020204020204" pitchFamily="34" charset="-122"/>
              </a:rPr>
              <a:t>，则争用</a:t>
            </a:r>
            <a:r>
              <a:rPr lang="zh-CN" altLang="en-US" sz="2000" b="1" dirty="0">
                <a:latin typeface="微软雅黑" panose="020B0503020204020204" pitchFamily="34" charset="-122"/>
                <a:ea typeface="微软雅黑" panose="020B0503020204020204" pitchFamily="34" charset="-122"/>
              </a:rPr>
              <a:t>期</a:t>
            </a:r>
            <a:r>
              <a:rPr lang="zh-CN" altLang="en-US" sz="2000" b="1" dirty="0" smtClean="0">
                <a:latin typeface="微软雅黑" panose="020B0503020204020204" pitchFamily="34" charset="-122"/>
                <a:ea typeface="微软雅黑" panose="020B0503020204020204" pitchFamily="34" charset="-122"/>
              </a:rPr>
              <a:t>长度 </a:t>
            </a:r>
            <a:r>
              <a:rPr lang="en-US" altLang="zh-CN" sz="2000" b="1" dirty="0" smtClean="0">
                <a:latin typeface="微软雅黑" panose="020B0503020204020204" pitchFamily="34" charset="-122"/>
                <a:ea typeface="微软雅黑" panose="020B0503020204020204" pitchFamily="34" charset="-122"/>
              </a:rPr>
              <a:t>= 2</a:t>
            </a:r>
            <a:r>
              <a:rPr lang="en-US" altLang="zh-CN" sz="2000" b="1" i="1" dirty="0" smtClean="0">
                <a:latin typeface="微软雅黑" panose="020B0503020204020204" pitchFamily="34" charset="-122"/>
                <a:ea typeface="微软雅黑" panose="020B0503020204020204" pitchFamily="34" charset="-122"/>
                <a:sym typeface="Symbol" panose="05050102010706020507"/>
              </a:rPr>
              <a:t> </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检测到碰撞后不发送干扰信号。</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smtClean="0">
                <a:solidFill>
                  <a:srgbClr val="0000FF"/>
                </a:solidFill>
                <a:latin typeface="微软雅黑" panose="020B0503020204020204" pitchFamily="34" charset="-122"/>
                <a:ea typeface="微软雅黑" panose="020B0503020204020204" pitchFamily="34" charset="-122"/>
              </a:rPr>
              <a:t>设：</a:t>
            </a:r>
            <a:r>
              <a:rPr lang="zh-CN" altLang="en-US" sz="2000" b="1" dirty="0" smtClean="0">
                <a:latin typeface="微软雅黑" panose="020B0503020204020204" pitchFamily="34" charset="-122"/>
                <a:ea typeface="微软雅黑" panose="020B0503020204020204" pitchFamily="34" charset="-122"/>
              </a:rPr>
              <a:t>帧长</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L</a:t>
            </a:r>
            <a:r>
              <a:rPr lang="en-US" altLang="zh-CN" sz="2000" b="1" dirty="0">
                <a:latin typeface="微软雅黑" panose="020B0503020204020204" pitchFamily="34" charset="-122"/>
                <a:ea typeface="微软雅黑" panose="020B0503020204020204" pitchFamily="34" charset="-122"/>
              </a:rPr>
              <a:t> (bit)</a:t>
            </a:r>
            <a:r>
              <a:rPr lang="zh-CN" altLang="en-US" sz="2000" b="1" dirty="0">
                <a:latin typeface="微软雅黑" panose="020B0503020204020204" pitchFamily="34" charset="-122"/>
                <a:ea typeface="微软雅黑" panose="020B0503020204020204" pitchFamily="34" charset="-122"/>
              </a:rPr>
              <a:t>，数据发送</a:t>
            </a:r>
            <a:r>
              <a:rPr lang="zh-CN" altLang="en-US" sz="2000" b="1" dirty="0" smtClean="0">
                <a:latin typeface="微软雅黑" panose="020B0503020204020204" pitchFamily="34" charset="-122"/>
                <a:ea typeface="微软雅黑" panose="020B0503020204020204" pitchFamily="34" charset="-122"/>
              </a:rPr>
              <a:t>速率 </a:t>
            </a:r>
            <a:r>
              <a:rPr lang="en-US" altLang="zh-CN" sz="2000" b="1" dirty="0" smtClean="0">
                <a:latin typeface="微软雅黑" panose="020B0503020204020204" pitchFamily="34" charset="-122"/>
                <a:ea typeface="微软雅黑" panose="020B0503020204020204" pitchFamily="34" charset="-122"/>
              </a:rPr>
              <a:t>= </a:t>
            </a:r>
            <a:r>
              <a:rPr lang="en-US" altLang="zh-CN" sz="2000" b="1" i="1" dirty="0" smtClean="0">
                <a:latin typeface="微软雅黑" panose="020B0503020204020204" pitchFamily="34" charset="-122"/>
                <a:ea typeface="微软雅黑" panose="020B0503020204020204" pitchFamily="34" charset="-122"/>
              </a:rPr>
              <a:t>C</a:t>
            </a:r>
            <a:r>
              <a:rPr lang="en-US" altLang="zh-CN" sz="2000" b="1" dirty="0" smtClean="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(bit/s)</a:t>
            </a:r>
            <a:r>
              <a:rPr lang="zh-CN" altLang="en-US" sz="2000" b="1" dirty="0">
                <a:latin typeface="微软雅黑" panose="020B0503020204020204" pitchFamily="34" charset="-122"/>
                <a:ea typeface="微软雅黑" panose="020B0503020204020204" pitchFamily="34" charset="-122"/>
              </a:rPr>
              <a:t>，则帧的发送</a:t>
            </a:r>
            <a:r>
              <a:rPr lang="zh-CN" altLang="en-US" sz="2000" b="1" dirty="0" smtClean="0">
                <a:latin typeface="微软雅黑" panose="020B0503020204020204" pitchFamily="34" charset="-122"/>
                <a:ea typeface="微软雅黑" panose="020B0503020204020204" pitchFamily="34" charset="-122"/>
              </a:rPr>
              <a:t>时间  </a:t>
            </a:r>
            <a:r>
              <a:rPr lang="en-US" altLang="zh-CN" sz="2000" b="1" i="1" dirty="0">
                <a:latin typeface="微软雅黑" panose="020B0503020204020204" pitchFamily="34" charset="-122"/>
                <a:ea typeface="微软雅黑" panose="020B0503020204020204" pitchFamily="34" charset="-122"/>
              </a:rPr>
              <a:t>T</a:t>
            </a:r>
            <a:r>
              <a:rPr lang="en-US" altLang="zh-CN" sz="2000" b="1" i="1" baseline="-25000" dirty="0">
                <a:latin typeface="微软雅黑" panose="020B0503020204020204" pitchFamily="34" charset="-122"/>
                <a:ea typeface="微软雅黑" panose="020B0503020204020204" pitchFamily="34" charset="-122"/>
              </a:rPr>
              <a:t>0</a:t>
            </a:r>
            <a:r>
              <a:rPr lang="en-US" altLang="zh-CN" sz="2000" b="1" i="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L</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C</a:t>
            </a:r>
            <a:r>
              <a:rPr lang="en-US" altLang="zh-CN" sz="2000" b="1" dirty="0">
                <a:latin typeface="微软雅黑" panose="020B0503020204020204" pitchFamily="34" charset="-122"/>
                <a:ea typeface="微软雅黑" panose="020B0503020204020204" pitchFamily="34" charset="-122"/>
              </a:rPr>
              <a:t> (s)</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02921" y="6266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064097" y="603578"/>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以太网信道被占用的情况</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77" name="组合 76"/>
          <p:cNvGrpSpPr/>
          <p:nvPr/>
        </p:nvGrpSpPr>
        <p:grpSpPr>
          <a:xfrm>
            <a:off x="502920" y="1045303"/>
            <a:ext cx="8129015" cy="2089242"/>
            <a:chOff x="502920" y="2162718"/>
            <a:chExt cx="8129015" cy="2089242"/>
          </a:xfrm>
        </p:grpSpPr>
        <p:sp>
          <p:nvSpPr>
            <p:cNvPr id="7" name="圆角矩形 6"/>
            <p:cNvSpPr/>
            <p:nvPr/>
          </p:nvSpPr>
          <p:spPr>
            <a:xfrm>
              <a:off x="502920" y="2162718"/>
              <a:ext cx="8129015" cy="20892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25" name="Line 4"/>
            <p:cNvSpPr>
              <a:spLocks noChangeShapeType="1"/>
            </p:cNvSpPr>
            <p:nvPr/>
          </p:nvSpPr>
          <p:spPr bwMode="auto">
            <a:xfrm>
              <a:off x="1749925" y="3778425"/>
              <a:ext cx="55433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Line 6"/>
            <p:cNvSpPr>
              <a:spLocks noChangeShapeType="1"/>
            </p:cNvSpPr>
            <p:nvPr/>
          </p:nvSpPr>
          <p:spPr bwMode="auto">
            <a:xfrm>
              <a:off x="1749924" y="2510577"/>
              <a:ext cx="2955809"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8" name="Line 7"/>
            <p:cNvSpPr>
              <a:spLocks noChangeShapeType="1"/>
            </p:cNvSpPr>
            <p:nvPr/>
          </p:nvSpPr>
          <p:spPr bwMode="auto">
            <a:xfrm>
              <a:off x="4705734" y="2510577"/>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Line 8"/>
            <p:cNvSpPr>
              <a:spLocks noChangeShapeType="1"/>
            </p:cNvSpPr>
            <p:nvPr/>
          </p:nvSpPr>
          <p:spPr bwMode="auto">
            <a:xfrm>
              <a:off x="6923749" y="3373371"/>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0" name="Rectangle 9"/>
            <p:cNvSpPr>
              <a:spLocks noChangeArrowheads="1"/>
            </p:cNvSpPr>
            <p:nvPr/>
          </p:nvSpPr>
          <p:spPr bwMode="auto">
            <a:xfrm>
              <a:off x="7055787" y="3306016"/>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Line 10"/>
            <p:cNvSpPr>
              <a:spLocks noChangeShapeType="1"/>
            </p:cNvSpPr>
            <p:nvPr/>
          </p:nvSpPr>
          <p:spPr bwMode="auto">
            <a:xfrm>
              <a:off x="4705733" y="3373371"/>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Line 11"/>
            <p:cNvSpPr>
              <a:spLocks noChangeShapeType="1"/>
            </p:cNvSpPr>
            <p:nvPr/>
          </p:nvSpPr>
          <p:spPr bwMode="auto">
            <a:xfrm>
              <a:off x="3966782"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13"/>
            <p:cNvSpPr>
              <a:spLocks noChangeShapeType="1"/>
            </p:cNvSpPr>
            <p:nvPr/>
          </p:nvSpPr>
          <p:spPr bwMode="auto">
            <a:xfrm>
              <a:off x="2488876" y="3373371"/>
              <a:ext cx="74011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15"/>
            <p:cNvSpPr>
              <a:spLocks noChangeShapeType="1"/>
            </p:cNvSpPr>
            <p:nvPr/>
          </p:nvSpPr>
          <p:spPr bwMode="auto">
            <a:xfrm>
              <a:off x="1749925"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Freeform 16"/>
            <p:cNvSpPr/>
            <p:nvPr/>
          </p:nvSpPr>
          <p:spPr bwMode="auto">
            <a:xfrm>
              <a:off x="4705733" y="2726543"/>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Text Box 17"/>
            <p:cNvSpPr txBox="1">
              <a:spLocks noChangeArrowheads="1"/>
            </p:cNvSpPr>
            <p:nvPr/>
          </p:nvSpPr>
          <p:spPr bwMode="auto">
            <a:xfrm>
              <a:off x="5199142" y="2812074"/>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发  送  成  功 </a:t>
              </a:r>
              <a:endParaRPr kumimoji="1" lang="zh-CN" altLang="en-US" sz="1400" b="1" dirty="0">
                <a:latin typeface="微软雅黑" panose="020B0503020204020204" pitchFamily="34" charset="-122"/>
                <a:ea typeface="微软雅黑" panose="020B0503020204020204" pitchFamily="34" charset="-122"/>
              </a:endParaRPr>
            </a:p>
          </p:txBody>
        </p:sp>
        <p:sp>
          <p:nvSpPr>
            <p:cNvPr id="39" name="Text Box 18"/>
            <p:cNvSpPr txBox="1">
              <a:spLocks noChangeArrowheads="1"/>
            </p:cNvSpPr>
            <p:nvPr/>
          </p:nvSpPr>
          <p:spPr bwMode="auto">
            <a:xfrm>
              <a:off x="178253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anose="020B0503020204020204" pitchFamily="34" charset="-122"/>
                  <a:ea typeface="微软雅黑" panose="020B0503020204020204" pitchFamily="34" charset="-122"/>
                </a:rPr>
                <a:t>争用期 </a:t>
              </a:r>
              <a:endParaRPr kumimoji="1" lang="zh-CN" altLang="en-US" sz="1400" b="1">
                <a:latin typeface="微软雅黑" panose="020B0503020204020204" pitchFamily="34" charset="-122"/>
                <a:ea typeface="微软雅黑" panose="020B0503020204020204" pitchFamily="34" charset="-122"/>
              </a:endParaRPr>
            </a:p>
          </p:txBody>
        </p:sp>
        <p:sp>
          <p:nvSpPr>
            <p:cNvPr id="40" name="Text Box 19"/>
            <p:cNvSpPr txBox="1">
              <a:spLocks noChangeArrowheads="1"/>
            </p:cNvSpPr>
            <p:nvPr/>
          </p:nvSpPr>
          <p:spPr bwMode="auto">
            <a:xfrm>
              <a:off x="2518016" y="2786414"/>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争用期 </a:t>
              </a:r>
              <a:endParaRPr kumimoji="1" lang="zh-CN" altLang="en-US" sz="1400" b="1" dirty="0">
                <a:latin typeface="微软雅黑" panose="020B0503020204020204" pitchFamily="34" charset="-122"/>
                <a:ea typeface="微软雅黑" panose="020B0503020204020204" pitchFamily="34" charset="-122"/>
              </a:endParaRPr>
            </a:p>
          </p:txBody>
        </p:sp>
        <p:sp>
          <p:nvSpPr>
            <p:cNvPr id="41" name="Text Box 20"/>
            <p:cNvSpPr txBox="1">
              <a:spLocks noChangeArrowheads="1"/>
            </p:cNvSpPr>
            <p:nvPr/>
          </p:nvSpPr>
          <p:spPr bwMode="auto">
            <a:xfrm>
              <a:off x="402487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争用期 </a:t>
              </a:r>
              <a:endParaRPr kumimoji="1" lang="zh-CN" altLang="en-US" sz="1400" b="1" dirty="0">
                <a:latin typeface="微软雅黑" panose="020B0503020204020204" pitchFamily="34" charset="-122"/>
                <a:ea typeface="微软雅黑" panose="020B0503020204020204" pitchFamily="34" charset="-122"/>
              </a:endParaRPr>
            </a:p>
          </p:txBody>
        </p:sp>
        <p:sp>
          <p:nvSpPr>
            <p:cNvPr id="42" name="Line 21"/>
            <p:cNvSpPr>
              <a:spLocks noChangeShapeType="1"/>
            </p:cNvSpPr>
            <p:nvPr/>
          </p:nvSpPr>
          <p:spPr bwMode="auto">
            <a:xfrm>
              <a:off x="3966781"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3" name="Line 22"/>
            <p:cNvSpPr>
              <a:spLocks noChangeShapeType="1"/>
            </p:cNvSpPr>
            <p:nvPr/>
          </p:nvSpPr>
          <p:spPr bwMode="auto">
            <a:xfrm>
              <a:off x="3228987"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4" name="Line 23"/>
            <p:cNvSpPr>
              <a:spLocks noChangeShapeType="1"/>
            </p:cNvSpPr>
            <p:nvPr/>
          </p:nvSpPr>
          <p:spPr bwMode="auto">
            <a:xfrm>
              <a:off x="2488876"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Line 24"/>
            <p:cNvSpPr>
              <a:spLocks noChangeShapeType="1"/>
            </p:cNvSpPr>
            <p:nvPr/>
          </p:nvSpPr>
          <p:spPr bwMode="auto">
            <a:xfrm>
              <a:off x="1749924"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6" name="Line 25"/>
            <p:cNvSpPr>
              <a:spLocks noChangeShapeType="1"/>
            </p:cNvSpPr>
            <p:nvPr/>
          </p:nvSpPr>
          <p:spPr bwMode="auto">
            <a:xfrm>
              <a:off x="1749925" y="3195055"/>
              <a:ext cx="0" cy="680795"/>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7" name="Line 26"/>
            <p:cNvSpPr>
              <a:spLocks noChangeShapeType="1"/>
            </p:cNvSpPr>
            <p:nvPr/>
          </p:nvSpPr>
          <p:spPr bwMode="auto">
            <a:xfrm>
              <a:off x="3228987" y="3211932"/>
              <a:ext cx="0" cy="270492"/>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8" name="Line 27"/>
            <p:cNvSpPr>
              <a:spLocks noChangeShapeType="1"/>
            </p:cNvSpPr>
            <p:nvPr/>
          </p:nvSpPr>
          <p:spPr bwMode="auto">
            <a:xfrm>
              <a:off x="3966781" y="3211932"/>
              <a:ext cx="0" cy="270492"/>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9" name="Line 28"/>
            <p:cNvSpPr>
              <a:spLocks noChangeShapeType="1"/>
            </p:cNvSpPr>
            <p:nvPr/>
          </p:nvSpPr>
          <p:spPr bwMode="auto">
            <a:xfrm>
              <a:off x="4705733" y="3211932"/>
              <a:ext cx="0" cy="2704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Line 29"/>
            <p:cNvSpPr>
              <a:spLocks noChangeShapeType="1"/>
            </p:cNvSpPr>
            <p:nvPr/>
          </p:nvSpPr>
          <p:spPr bwMode="auto">
            <a:xfrm>
              <a:off x="6923749" y="3211932"/>
              <a:ext cx="0" cy="2704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Line 30"/>
            <p:cNvSpPr>
              <a:spLocks noChangeShapeType="1"/>
            </p:cNvSpPr>
            <p:nvPr/>
          </p:nvSpPr>
          <p:spPr bwMode="auto">
            <a:xfrm>
              <a:off x="7293225" y="3211931"/>
              <a:ext cx="0" cy="663920"/>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Line 31"/>
            <p:cNvSpPr>
              <a:spLocks noChangeShapeType="1"/>
            </p:cNvSpPr>
            <p:nvPr/>
          </p:nvSpPr>
          <p:spPr bwMode="auto">
            <a:xfrm>
              <a:off x="2488876" y="3211932"/>
              <a:ext cx="0" cy="270492"/>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Rectangle 39"/>
            <p:cNvSpPr>
              <a:spLocks noChangeArrowheads="1"/>
            </p:cNvSpPr>
            <p:nvPr/>
          </p:nvSpPr>
          <p:spPr bwMode="auto">
            <a:xfrm>
              <a:off x="5738877" y="3265388"/>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6" name="Text Box 40"/>
            <p:cNvSpPr txBox="1">
              <a:spLocks noChangeArrowheads="1"/>
            </p:cNvSpPr>
            <p:nvPr/>
          </p:nvSpPr>
          <p:spPr bwMode="auto">
            <a:xfrm>
              <a:off x="5670859" y="3210693"/>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anose="020B0503020204020204" pitchFamily="34" charset="-122"/>
                  <a:ea typeface="微软雅黑" panose="020B0503020204020204" pitchFamily="34" charset="-122"/>
                </a:rPr>
                <a:t>T</a:t>
              </a:r>
              <a:r>
                <a:rPr kumimoji="1" lang="en-US" altLang="zh-CN" sz="1400" b="1" baseline="-25000" dirty="0">
                  <a:solidFill>
                    <a:srgbClr val="CC00CC"/>
                  </a:solidFill>
                  <a:latin typeface="微软雅黑" panose="020B0503020204020204" pitchFamily="34" charset="-122"/>
                  <a:ea typeface="微软雅黑" panose="020B0503020204020204" pitchFamily="34" charset="-122"/>
                </a:rPr>
                <a:t>0</a:t>
              </a:r>
              <a:endParaRPr kumimoji="1" lang="en-US" altLang="zh-CN" sz="1400" b="1" baseline="-25000" dirty="0">
                <a:solidFill>
                  <a:srgbClr val="CC00CC"/>
                </a:solidFill>
                <a:latin typeface="微软雅黑" panose="020B0503020204020204" pitchFamily="34" charset="-122"/>
                <a:ea typeface="微软雅黑" panose="020B0503020204020204" pitchFamily="34" charset="-122"/>
              </a:endParaRPr>
            </a:p>
          </p:txBody>
        </p:sp>
        <p:sp>
          <p:nvSpPr>
            <p:cNvPr id="57" name="Text Box 41"/>
            <p:cNvSpPr txBox="1">
              <a:spLocks noChangeArrowheads="1"/>
            </p:cNvSpPr>
            <p:nvPr/>
          </p:nvSpPr>
          <p:spPr bwMode="auto">
            <a:xfrm>
              <a:off x="6967043" y="3193589"/>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C00000"/>
                </a:solidFill>
                <a:latin typeface="微软雅黑" panose="020B0503020204020204" pitchFamily="34" charset="-122"/>
                <a:ea typeface="微软雅黑" panose="020B0503020204020204" pitchFamily="34" charset="-122"/>
              </a:endParaRPr>
            </a:p>
          </p:txBody>
        </p:sp>
        <p:sp>
          <p:nvSpPr>
            <p:cNvPr id="58" name="Text Box 42"/>
            <p:cNvSpPr txBox="1">
              <a:spLocks noChangeArrowheads="1"/>
            </p:cNvSpPr>
            <p:nvPr/>
          </p:nvSpPr>
          <p:spPr bwMode="auto">
            <a:xfrm>
              <a:off x="7447270" y="296068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anose="020B0503020204020204" pitchFamily="34" charset="-122"/>
                  <a:ea typeface="微软雅黑" panose="020B0503020204020204" pitchFamily="34" charset="-122"/>
                </a:rPr>
                <a:t>t</a:t>
              </a:r>
              <a:endParaRPr kumimoji="1" lang="en-US" altLang="zh-CN" sz="1400" b="1" i="1" dirty="0">
                <a:solidFill>
                  <a:srgbClr val="000099"/>
                </a:solidFill>
                <a:latin typeface="微软雅黑" panose="020B0503020204020204" pitchFamily="34" charset="-122"/>
                <a:ea typeface="微软雅黑" panose="020B0503020204020204" pitchFamily="34" charset="-122"/>
              </a:endParaRPr>
            </a:p>
          </p:txBody>
        </p:sp>
        <p:sp>
          <p:nvSpPr>
            <p:cNvPr id="59" name="Line 43"/>
            <p:cNvSpPr>
              <a:spLocks noChangeShapeType="1"/>
            </p:cNvSpPr>
            <p:nvPr/>
          </p:nvSpPr>
          <p:spPr bwMode="auto">
            <a:xfrm>
              <a:off x="4705733" y="2402593"/>
              <a:ext cx="0" cy="269423"/>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44"/>
            <p:cNvSpPr>
              <a:spLocks noChangeShapeType="1"/>
            </p:cNvSpPr>
            <p:nvPr/>
          </p:nvSpPr>
          <p:spPr bwMode="auto">
            <a:xfrm>
              <a:off x="7293225" y="2402593"/>
              <a:ext cx="0" cy="80933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Text Box 45"/>
            <p:cNvSpPr txBox="1">
              <a:spLocks noChangeArrowheads="1"/>
            </p:cNvSpPr>
            <p:nvPr/>
          </p:nvSpPr>
          <p:spPr bwMode="auto">
            <a:xfrm>
              <a:off x="5568616" y="2344860"/>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anose="020B0503020204020204" pitchFamily="34" charset="-122"/>
                  <a:ea typeface="微软雅黑" panose="020B0503020204020204" pitchFamily="34" charset="-122"/>
                </a:rPr>
                <a:t>占用期 </a:t>
              </a:r>
              <a:endParaRPr kumimoji="1" lang="zh-CN" altLang="en-US" sz="1400" b="1">
                <a:solidFill>
                  <a:srgbClr val="0000FF"/>
                </a:solidFill>
                <a:latin typeface="微软雅黑" panose="020B0503020204020204" pitchFamily="34" charset="-122"/>
                <a:ea typeface="微软雅黑" panose="020B0503020204020204" pitchFamily="34" charset="-122"/>
              </a:endParaRPr>
            </a:p>
          </p:txBody>
        </p:sp>
        <p:sp>
          <p:nvSpPr>
            <p:cNvPr id="62" name="Text Box 46"/>
            <p:cNvSpPr txBox="1">
              <a:spLocks noChangeArrowheads="1"/>
            </p:cNvSpPr>
            <p:nvPr/>
          </p:nvSpPr>
          <p:spPr bwMode="auto">
            <a:xfrm>
              <a:off x="2744596" y="2344860"/>
              <a:ext cx="916690"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发生碰撞 </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63" name="Line 47"/>
            <p:cNvSpPr>
              <a:spLocks noChangeShapeType="1"/>
            </p:cNvSpPr>
            <p:nvPr/>
          </p:nvSpPr>
          <p:spPr bwMode="auto">
            <a:xfrm>
              <a:off x="1749924" y="2402593"/>
              <a:ext cx="0" cy="256593"/>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4" name="Text Box 48"/>
            <p:cNvSpPr txBox="1">
              <a:spLocks noChangeArrowheads="1"/>
            </p:cNvSpPr>
            <p:nvPr/>
          </p:nvSpPr>
          <p:spPr bwMode="auto">
            <a:xfrm>
              <a:off x="3385567" y="3599878"/>
              <a:ext cx="2159566"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C00000"/>
                  </a:solidFill>
                  <a:latin typeface="微软雅黑" panose="020B0503020204020204" pitchFamily="34" charset="-122"/>
                  <a:ea typeface="微软雅黑" panose="020B0503020204020204" pitchFamily="34" charset="-122"/>
                </a:rPr>
                <a:t>发送一帧所需的平均时间</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65" name="Text Box 49"/>
            <p:cNvSpPr txBox="1">
              <a:spLocks noChangeArrowheads="1"/>
            </p:cNvSpPr>
            <p:nvPr/>
          </p:nvSpPr>
          <p:spPr bwMode="auto">
            <a:xfrm>
              <a:off x="3468742" y="2799245"/>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4" name="Line 50"/>
            <p:cNvSpPr>
              <a:spLocks noChangeShapeType="1"/>
            </p:cNvSpPr>
            <p:nvPr/>
          </p:nvSpPr>
          <p:spPr bwMode="auto">
            <a:xfrm>
              <a:off x="1380448" y="3211931"/>
              <a:ext cx="6159481"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70" name="组合 69"/>
            <p:cNvGrpSpPr/>
            <p:nvPr/>
          </p:nvGrpSpPr>
          <p:grpSpPr>
            <a:xfrm>
              <a:off x="1934598" y="3217778"/>
              <a:ext cx="429193" cy="307777"/>
              <a:chOff x="1925454" y="3217778"/>
              <a:chExt cx="429193" cy="307777"/>
            </a:xfrm>
          </p:grpSpPr>
          <p:sp>
            <p:nvSpPr>
              <p:cNvPr id="53"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anose="020B0503020204020204" pitchFamily="34" charset="-122"/>
                    <a:ea typeface="微软雅黑" panose="020B0503020204020204" pitchFamily="34" charset="-122"/>
                  </a:rPr>
                  <a:t>2</a:t>
                </a:r>
                <a:r>
                  <a:rPr kumimoji="1" lang="en-US" altLang="zh-CN" sz="1400" b="1" i="1" kern="0" dirty="0">
                    <a:solidFill>
                      <a:srgbClr val="0000FF"/>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0000FF"/>
                  </a:solidFill>
                  <a:latin typeface="微软雅黑" panose="020B0503020204020204" pitchFamily="34" charset="-122"/>
                  <a:ea typeface="微软雅黑" panose="020B0503020204020204" pitchFamily="34" charset="-122"/>
                </a:endParaRPr>
              </a:p>
            </p:txBody>
          </p:sp>
        </p:grpSp>
        <p:grpSp>
          <p:nvGrpSpPr>
            <p:cNvPr id="71" name="组合 70"/>
            <p:cNvGrpSpPr/>
            <p:nvPr/>
          </p:nvGrpSpPr>
          <p:grpSpPr>
            <a:xfrm>
              <a:off x="2677872" y="3217778"/>
              <a:ext cx="429193" cy="307777"/>
              <a:chOff x="1925454" y="3217778"/>
              <a:chExt cx="429193" cy="307777"/>
            </a:xfrm>
          </p:grpSpPr>
          <p:sp>
            <p:nvSpPr>
              <p:cNvPr id="72"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3"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anose="020B0503020204020204" pitchFamily="34" charset="-122"/>
                    <a:ea typeface="微软雅黑" panose="020B0503020204020204" pitchFamily="34" charset="-122"/>
                  </a:rPr>
                  <a:t>2</a:t>
                </a:r>
                <a:r>
                  <a:rPr kumimoji="1" lang="en-US" altLang="zh-CN" sz="1400" b="1" i="1" kern="0" dirty="0">
                    <a:solidFill>
                      <a:srgbClr val="0000FF"/>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0000FF"/>
                  </a:solidFill>
                  <a:latin typeface="微软雅黑" panose="020B0503020204020204" pitchFamily="34" charset="-122"/>
                  <a:ea typeface="微软雅黑" panose="020B0503020204020204" pitchFamily="34" charset="-122"/>
                </a:endParaRPr>
              </a:p>
            </p:txBody>
          </p:sp>
        </p:grpSp>
        <p:grpSp>
          <p:nvGrpSpPr>
            <p:cNvPr id="74" name="组合 73"/>
            <p:cNvGrpSpPr/>
            <p:nvPr/>
          </p:nvGrpSpPr>
          <p:grpSpPr>
            <a:xfrm>
              <a:off x="4169568" y="3217778"/>
              <a:ext cx="429193" cy="307777"/>
              <a:chOff x="1925454" y="3217778"/>
              <a:chExt cx="429193" cy="307777"/>
            </a:xfrm>
          </p:grpSpPr>
          <p:sp>
            <p:nvSpPr>
              <p:cNvPr id="75"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anose="020B0503020204020204" pitchFamily="34" charset="-122"/>
                    <a:ea typeface="微软雅黑" panose="020B0503020204020204" pitchFamily="34" charset="-122"/>
                  </a:rPr>
                  <a:t>2</a:t>
                </a:r>
                <a:r>
                  <a:rPr kumimoji="1" lang="en-US" altLang="zh-CN" sz="1400" b="1" i="1" kern="0" dirty="0">
                    <a:solidFill>
                      <a:srgbClr val="0000FF"/>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0000FF"/>
                  </a:solidFill>
                  <a:latin typeface="微软雅黑" panose="020B0503020204020204" pitchFamily="34" charset="-122"/>
                  <a:ea typeface="微软雅黑" panose="020B0503020204020204" pitchFamily="34" charset="-122"/>
                </a:endParaRPr>
              </a:p>
            </p:txBody>
          </p:sp>
        </p:grpSp>
      </p:grpSp>
      <p:sp>
        <p:nvSpPr>
          <p:cNvPr id="2" name="矩形 1"/>
          <p:cNvSpPr/>
          <p:nvPr/>
        </p:nvSpPr>
        <p:spPr>
          <a:xfrm>
            <a:off x="1200727" y="3247458"/>
            <a:ext cx="6603999" cy="7591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smtClean="0">
                <a:solidFill>
                  <a:srgbClr val="C00000"/>
                </a:solidFill>
                <a:latin typeface="微软雅黑" panose="020B0503020204020204" pitchFamily="34" charset="-122"/>
                <a:ea typeface="微软雅黑" panose="020B0503020204020204" pitchFamily="34" charset="-122"/>
              </a:rPr>
              <a:t>注意：</a:t>
            </a:r>
            <a:r>
              <a:rPr lang="zh-CN" altLang="en-US" b="1" dirty="0" smtClean="0">
                <a:latin typeface="微软雅黑" panose="020B0503020204020204" pitchFamily="34" charset="-122"/>
                <a:ea typeface="微软雅黑" panose="020B0503020204020204" pitchFamily="34" charset="-122"/>
              </a:rPr>
              <a:t>成功</a:t>
            </a:r>
            <a:r>
              <a:rPr lang="zh-CN" altLang="en-US" b="1" dirty="0">
                <a:latin typeface="微软雅黑" panose="020B0503020204020204" pitchFamily="34" charset="-122"/>
                <a:ea typeface="微软雅黑" panose="020B0503020204020204" pitchFamily="34" charset="-122"/>
              </a:rPr>
              <a:t>发送一个帧需要占用信道的时间是 </a:t>
            </a:r>
            <a:r>
              <a:rPr lang="en-US" altLang="zh-CN" b="1" dirty="0">
                <a:latin typeface="微软雅黑" panose="020B0503020204020204" pitchFamily="34" charset="-122"/>
                <a:ea typeface="微软雅黑" panose="020B0503020204020204" pitchFamily="34" charset="-122"/>
              </a:rPr>
              <a:t>T</a:t>
            </a:r>
            <a:r>
              <a:rPr lang="en-US" altLang="zh-CN" b="1" baseline="-25000" dirty="0">
                <a:latin typeface="微软雅黑" panose="020B0503020204020204" pitchFamily="34" charset="-122"/>
                <a:ea typeface="微软雅黑" panose="020B0503020204020204" pitchFamily="34" charset="-122"/>
              </a:rPr>
              <a:t>0</a:t>
            </a:r>
            <a:r>
              <a:rPr lang="en-US" altLang="zh-CN" b="1" dirty="0">
                <a:latin typeface="微软雅黑" panose="020B0503020204020204" pitchFamily="34" charset="-122"/>
                <a:ea typeface="微软雅黑" panose="020B0503020204020204" pitchFamily="34" charset="-122"/>
              </a:rPr>
              <a:t> + </a:t>
            </a:r>
            <a:r>
              <a:rPr lang="el-GR" altLang="zh-CN" b="1" i="1" dirty="0" smtClean="0">
                <a:latin typeface="Times New Roman" panose="02020603050405020304" pitchFamily="18" charset="0"/>
                <a:ea typeface="微软雅黑" panose="020B0503020204020204" pitchFamily="34" charset="-122"/>
                <a:cs typeface="Times New Roman" panose="02020603050405020304" pitchFamily="18" charset="0"/>
              </a:rPr>
              <a:t>τ</a:t>
            </a:r>
            <a:r>
              <a:rPr lang="en-US" altLang="zh-CN"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比帧</a:t>
            </a:r>
            <a:r>
              <a:rPr lang="zh-CN" altLang="en-US" b="1" dirty="0">
                <a:latin typeface="微软雅黑" panose="020B0503020204020204" pitchFamily="34" charset="-122"/>
                <a:ea typeface="微软雅黑" panose="020B0503020204020204" pitchFamily="34" charset="-122"/>
              </a:rPr>
              <a:t>的发送时间要多一个单程端到端时延 </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τ</a:t>
            </a:r>
            <a:r>
              <a:rPr lang="zh-CN" altLang="en-US"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数据链路层的</a:t>
            </a:r>
            <a:r>
              <a:rPr lang="zh-CN" altLang="en-US" sz="2000" b="1" dirty="0" smtClean="0">
                <a:solidFill>
                  <a:schemeClr val="bg1"/>
                </a:solidFill>
                <a:ea typeface="微软雅黑" panose="020B0503020204020204" pitchFamily="34" charset="-122"/>
              </a:rPr>
              <a:t>地位</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531036" y="109490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1" name="Group 20"/>
          <p:cNvGrpSpPr/>
          <p:nvPr/>
        </p:nvGrpSpPr>
        <p:grpSpPr bwMode="auto">
          <a:xfrm>
            <a:off x="2893727" y="1160585"/>
            <a:ext cx="3739125" cy="1001231"/>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4574027" y="1213447"/>
            <a:ext cx="60785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3333FF"/>
                </a:solidFill>
                <a:latin typeface="微软雅黑" panose="020B0503020204020204" pitchFamily="34" charset="-122"/>
                <a:ea typeface="微软雅黑" panose="020B0503020204020204" pitchFamily="34" charset="-122"/>
              </a:rPr>
              <a:t>局域网</a:t>
            </a:r>
            <a:endParaRPr kumimoji="1" lang="zh-CN" altLang="en-US" sz="1100" b="1" dirty="0">
              <a:solidFill>
                <a:srgbClr val="3333FF"/>
              </a:solidFill>
              <a:latin typeface="微软雅黑" panose="020B0503020204020204" pitchFamily="34" charset="-122"/>
              <a:ea typeface="微软雅黑" panose="020B0503020204020204" pitchFamily="34" charset="-122"/>
            </a:endParaRPr>
          </a:p>
        </p:txBody>
      </p:sp>
      <p:sp>
        <p:nvSpPr>
          <p:cNvPr id="1147" name="Text Box 46"/>
          <p:cNvSpPr txBox="1">
            <a:spLocks noChangeArrowheads="1"/>
          </p:cNvSpPr>
          <p:nvPr/>
        </p:nvSpPr>
        <p:spPr bwMode="auto">
          <a:xfrm>
            <a:off x="1846767" y="140741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6947073"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8" name="矩形 1677"/>
          <p:cNvSpPr/>
          <p:nvPr/>
        </p:nvSpPr>
        <p:spPr>
          <a:xfrm>
            <a:off x="2707546" y="2241317"/>
            <a:ext cx="4134465"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局域网中的主机、交换机等都必须实现数据链路层</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sp>
        <p:nvSpPr>
          <p:cNvPr id="122" name="Text Box 50"/>
          <p:cNvSpPr txBox="1">
            <a:spLocks noChangeArrowheads="1"/>
          </p:cNvSpPr>
          <p:nvPr/>
        </p:nvSpPr>
        <p:spPr bwMode="auto">
          <a:xfrm>
            <a:off x="5534319" y="1497774"/>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anose="020B0503020204020204" pitchFamily="34" charset="-122"/>
                <a:ea typeface="微软雅黑" panose="020B0503020204020204" pitchFamily="34" charset="-122"/>
              </a:rPr>
              <a:t>交换机 </a:t>
            </a:r>
            <a:r>
              <a:rPr kumimoji="1" lang="en-US" altLang="zh-CN" sz="1000" b="1" dirty="0" smtClean="0">
                <a:latin typeface="微软雅黑" panose="020B0503020204020204" pitchFamily="34" charset="-122"/>
                <a:ea typeface="微软雅黑" panose="020B0503020204020204" pitchFamily="34" charset="-122"/>
              </a:rPr>
              <a:t>S</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24" name="Text Box 50"/>
          <p:cNvSpPr txBox="1">
            <a:spLocks noChangeArrowheads="1"/>
          </p:cNvSpPr>
          <p:nvPr/>
        </p:nvSpPr>
        <p:spPr bwMode="auto">
          <a:xfrm>
            <a:off x="3472465" y="1427436"/>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anose="020B0503020204020204" pitchFamily="34" charset="-122"/>
                <a:ea typeface="微软雅黑" panose="020B0503020204020204" pitchFamily="34" charset="-122"/>
              </a:rPr>
              <a:t>交换机 </a:t>
            </a:r>
            <a:r>
              <a:rPr kumimoji="1" lang="en-US" altLang="zh-CN" sz="1000" b="1" dirty="0" smtClean="0">
                <a:latin typeface="微软雅黑" panose="020B0503020204020204" pitchFamily="34" charset="-122"/>
                <a:ea typeface="微软雅黑" panose="020B0503020204020204" pitchFamily="34" charset="-122"/>
              </a:rPr>
              <a:t>S</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04" name="Line 3"/>
          <p:cNvSpPr>
            <a:spLocks noChangeShapeType="1"/>
          </p:cNvSpPr>
          <p:nvPr/>
        </p:nvSpPr>
        <p:spPr bwMode="auto">
          <a:xfrm flipH="1" flipV="1">
            <a:off x="5938033" y="1807838"/>
            <a:ext cx="1371026" cy="121408"/>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pic>
        <p:nvPicPr>
          <p:cNvPr id="169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65709" y="1729597"/>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5" name="Line 3"/>
          <p:cNvSpPr>
            <a:spLocks noChangeShapeType="1"/>
          </p:cNvSpPr>
          <p:nvPr/>
        </p:nvSpPr>
        <p:spPr bwMode="auto">
          <a:xfrm flipH="1">
            <a:off x="2165923" y="1743996"/>
            <a:ext cx="1543935" cy="9702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pic>
        <p:nvPicPr>
          <p:cNvPr id="169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32935" y="163745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6" name="Line 3"/>
          <p:cNvSpPr>
            <a:spLocks noChangeShapeType="1"/>
          </p:cNvSpPr>
          <p:nvPr/>
        </p:nvSpPr>
        <p:spPr bwMode="auto">
          <a:xfrm flipH="1" flipV="1">
            <a:off x="3841316" y="1737732"/>
            <a:ext cx="1953226" cy="11583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pic>
        <p:nvPicPr>
          <p:cNvPr id="121"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7344" y="1720524"/>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5490" y="1650186"/>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823140" y="2454021"/>
            <a:ext cx="5797494" cy="1474581"/>
            <a:chOff x="1823140" y="2454021"/>
            <a:chExt cx="5797494" cy="1474581"/>
          </a:xfrm>
        </p:grpSpPr>
        <p:sp>
          <p:nvSpPr>
            <p:cNvPr id="1623" name="AutoShape 524"/>
            <p:cNvSpPr>
              <a:spLocks noChangeArrowheads="1"/>
            </p:cNvSpPr>
            <p:nvPr/>
          </p:nvSpPr>
          <p:spPr bwMode="auto">
            <a:xfrm>
              <a:off x="1876920"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87692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87692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87692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87692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889327"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6977512"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6977512"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6977512"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6977512"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6977512"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6989920"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2140578" y="3783530"/>
              <a:ext cx="146076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29825" y="3783530"/>
              <a:ext cx="131134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890974" y="3783530"/>
              <a:ext cx="176745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2032014"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7120198"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9" name="Text Box 530"/>
            <p:cNvSpPr txBox="1">
              <a:spLocks noChangeArrowheads="1"/>
            </p:cNvSpPr>
            <p:nvPr/>
          </p:nvSpPr>
          <p:spPr bwMode="auto">
            <a:xfrm>
              <a:off x="1823140"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825208"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823140"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823140"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823140"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6941324"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6943392"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6941324"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6941324"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6941324"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grpSp>
          <p:nvGrpSpPr>
            <p:cNvPr id="8" name="组合 7"/>
            <p:cNvGrpSpPr/>
            <p:nvPr/>
          </p:nvGrpSpPr>
          <p:grpSpPr>
            <a:xfrm>
              <a:off x="3444180" y="3128748"/>
              <a:ext cx="607967" cy="697730"/>
              <a:chOff x="3444180" y="3128748"/>
              <a:chExt cx="607967" cy="697730"/>
            </a:xfrm>
          </p:grpSpPr>
          <p:sp>
            <p:nvSpPr>
              <p:cNvPr id="1645" name="AutoShape 547"/>
              <p:cNvSpPr>
                <a:spLocks noChangeArrowheads="1"/>
              </p:cNvSpPr>
              <p:nvPr/>
            </p:nvSpPr>
            <p:spPr bwMode="auto">
              <a:xfrm>
                <a:off x="3448316" y="3338293"/>
                <a:ext cx="583152" cy="44523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3448316"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3474165"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601341"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anose="020B0503020204020204" pitchFamily="34" charset="-122"/>
                    <a:ea typeface="微软雅黑" panose="020B0503020204020204" pitchFamily="34" charset="-122"/>
                  </a:rPr>
                  <a:t>S</a:t>
                </a:r>
                <a:r>
                  <a:rPr kumimoji="1" lang="en-US" altLang="zh-CN" sz="1000" b="1" baseline="-25000" dirty="0" smtClean="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3444180"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3444180"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5490558" y="3128748"/>
              <a:ext cx="607967" cy="697730"/>
              <a:chOff x="5490558" y="3128748"/>
              <a:chExt cx="607967" cy="697730"/>
            </a:xfrm>
          </p:grpSpPr>
          <p:sp>
            <p:nvSpPr>
              <p:cNvPr id="72" name="AutoShape 547"/>
              <p:cNvSpPr>
                <a:spLocks noChangeArrowheads="1"/>
              </p:cNvSpPr>
              <p:nvPr/>
            </p:nvSpPr>
            <p:spPr bwMode="auto">
              <a:xfrm>
                <a:off x="5494694" y="3338293"/>
                <a:ext cx="583152" cy="44523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73" name="Freeform 548"/>
              <p:cNvSpPr/>
              <p:nvPr/>
            </p:nvSpPr>
            <p:spPr bwMode="auto">
              <a:xfrm>
                <a:off x="54946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74" name="Rectangle 549"/>
              <p:cNvSpPr>
                <a:spLocks noChangeArrowheads="1"/>
              </p:cNvSpPr>
              <p:nvPr/>
            </p:nvSpPr>
            <p:spPr bwMode="auto">
              <a:xfrm>
                <a:off x="5520543"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75" name="Text Box 576"/>
              <p:cNvSpPr txBox="1">
                <a:spLocks noChangeArrowheads="1"/>
              </p:cNvSpPr>
              <p:nvPr/>
            </p:nvSpPr>
            <p:spPr bwMode="auto">
              <a:xfrm>
                <a:off x="5647719"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anose="020B0503020204020204" pitchFamily="34" charset="-122"/>
                    <a:ea typeface="微软雅黑" panose="020B0503020204020204" pitchFamily="34" charset="-122"/>
                  </a:rPr>
                  <a:t>S</a:t>
                </a:r>
                <a:r>
                  <a:rPr kumimoji="1" lang="en-US" altLang="zh-CN" sz="1000" b="1" baseline="-25000" dirty="0" smtClean="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76" name="Text Box 551"/>
              <p:cNvSpPr txBox="1">
                <a:spLocks noChangeArrowheads="1"/>
              </p:cNvSpPr>
              <p:nvPr/>
            </p:nvSpPr>
            <p:spPr bwMode="auto">
              <a:xfrm>
                <a:off x="5490558"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endParaRPr kumimoji="1" lang="zh-CN" altLang="en-US" sz="1050" b="1">
                  <a:solidFill>
                    <a:srgbClr val="CC00CC"/>
                  </a:solidFill>
                  <a:latin typeface="微软雅黑" panose="020B0503020204020204" pitchFamily="34" charset="-122"/>
                  <a:ea typeface="微软雅黑" panose="020B0503020204020204" pitchFamily="34" charset="-122"/>
                </a:endParaRPr>
              </a:p>
            </p:txBody>
          </p:sp>
          <p:sp>
            <p:nvSpPr>
              <p:cNvPr id="77" name="Text Box 553"/>
              <p:cNvSpPr txBox="1">
                <a:spLocks noChangeArrowheads="1"/>
              </p:cNvSpPr>
              <p:nvPr/>
            </p:nvSpPr>
            <p:spPr bwMode="auto">
              <a:xfrm>
                <a:off x="5490558"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3756"/>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要提高以太网的信道利用率，就必须</a:t>
            </a:r>
            <a:r>
              <a:rPr lang="zh-CN" altLang="en-US" sz="2000" b="1" dirty="0" smtClean="0">
                <a:latin typeface="微软雅黑" panose="020B0503020204020204" pitchFamily="34" charset="-122"/>
                <a:ea typeface="微软雅黑" panose="020B0503020204020204" pitchFamily="34" charset="-122"/>
              </a:rPr>
              <a:t>减小 </a:t>
            </a:r>
            <a:r>
              <a:rPr lang="en-US" altLang="zh-CN" sz="2000" b="1" i="1" dirty="0" smtClean="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a:rPr>
              <a:t> </a:t>
            </a:r>
            <a:r>
              <a:rPr lang="en-US" altLang="zh-CN" sz="2000" b="1" i="1" dirty="0" smtClean="0">
                <a:latin typeface="微软雅黑" panose="020B0503020204020204" pitchFamily="34" charset="-122"/>
                <a:ea typeface="微软雅黑" panose="020B0503020204020204" pitchFamily="34" charset="-122"/>
                <a:sym typeface="Symbol" panose="05050102010706020507"/>
              </a:rPr>
              <a:t> </a:t>
            </a:r>
            <a:r>
              <a:rPr lang="zh-CN" altLang="en-US" sz="2000" b="1" dirty="0" smtClean="0">
                <a:latin typeface="微软雅黑" panose="020B0503020204020204" pitchFamily="34" charset="-122"/>
                <a:ea typeface="微软雅黑" panose="020B0503020204020204" pitchFamily="34" charset="-122"/>
              </a:rPr>
              <a:t>与 </a:t>
            </a:r>
            <a:r>
              <a:rPr lang="en-US" altLang="zh-CN" sz="2000" b="1" i="1" dirty="0">
                <a:latin typeface="微软雅黑" panose="020B0503020204020204" pitchFamily="34" charset="-122"/>
                <a:ea typeface="微软雅黑" panose="020B0503020204020204" pitchFamily="34" charset="-122"/>
              </a:rPr>
              <a:t>T</a:t>
            </a:r>
            <a:r>
              <a:rPr lang="en-US" altLang="zh-CN" sz="2000" b="1" baseline="-25000" dirty="0">
                <a:latin typeface="微软雅黑" panose="020B0503020204020204" pitchFamily="34" charset="-122"/>
                <a:ea typeface="微软雅黑" panose="020B0503020204020204" pitchFamily="34" charset="-122"/>
              </a:rPr>
              <a:t>0</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之比。</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在以太网中定义了</a:t>
            </a:r>
            <a:r>
              <a:rPr lang="zh-CN" altLang="en-US" sz="2000" b="1" dirty="0">
                <a:solidFill>
                  <a:srgbClr val="C00000"/>
                </a:solidFill>
                <a:latin typeface="微软雅黑" panose="020B0503020204020204" pitchFamily="34" charset="-122"/>
                <a:ea typeface="微软雅黑" panose="020B0503020204020204" pitchFamily="34" charset="-122"/>
              </a:rPr>
              <a:t>参数 </a:t>
            </a:r>
            <a:r>
              <a:rPr lang="en-US" altLang="zh-CN" sz="2000" b="1" i="1"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以太网</a:t>
            </a:r>
            <a:r>
              <a:rPr lang="zh-CN" altLang="en-US" sz="2000" b="1" dirty="0">
                <a:latin typeface="微软雅黑" panose="020B0503020204020204" pitchFamily="34" charset="-122"/>
                <a:ea typeface="微软雅黑" panose="020B0503020204020204" pitchFamily="34" charset="-122"/>
              </a:rPr>
              <a:t>单程端到端</a:t>
            </a:r>
            <a:r>
              <a:rPr lang="zh-CN" altLang="en-US" sz="2000" b="1" dirty="0" smtClean="0">
                <a:latin typeface="微软雅黑" panose="020B0503020204020204" pitchFamily="34" charset="-122"/>
                <a:ea typeface="微软雅黑" panose="020B0503020204020204" pitchFamily="34" charset="-122"/>
              </a:rPr>
              <a:t>时延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a:rPr>
              <a:t></a:t>
            </a:r>
            <a:r>
              <a:rPr lang="en-US" altLang="zh-CN" sz="2000" b="1" i="1" dirty="0" smtClean="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a:rPr>
              <a:t> </a:t>
            </a:r>
            <a:r>
              <a:rPr lang="en-US" altLang="zh-CN" sz="2000" b="1" i="1" dirty="0" smtClean="0">
                <a:latin typeface="微软雅黑" panose="020B0503020204020204" pitchFamily="34" charset="-122"/>
                <a:ea typeface="微软雅黑" panose="020B0503020204020204" pitchFamily="34" charset="-122"/>
                <a:sym typeface="Symbol" panose="05050102010706020507"/>
              </a:rPr>
              <a:t> </a:t>
            </a:r>
            <a:r>
              <a:rPr lang="zh-CN" altLang="en-US" sz="2000" b="1" dirty="0" smtClean="0">
                <a:latin typeface="微软雅黑" panose="020B0503020204020204" pitchFamily="34" charset="-122"/>
                <a:ea typeface="微软雅黑" panose="020B0503020204020204" pitchFamily="34" charset="-122"/>
              </a:rPr>
              <a:t>与帧</a:t>
            </a:r>
            <a:r>
              <a:rPr lang="zh-CN" altLang="en-US" sz="2000" b="1" dirty="0">
                <a:latin typeface="微软雅黑" panose="020B0503020204020204" pitchFamily="34" charset="-122"/>
                <a:ea typeface="微软雅黑" panose="020B0503020204020204" pitchFamily="34" charset="-122"/>
              </a:rPr>
              <a:t>的发送</a:t>
            </a:r>
            <a:r>
              <a:rPr lang="zh-CN" altLang="en-US" sz="2000" b="1" dirty="0" smtClean="0">
                <a:latin typeface="微软雅黑" panose="020B0503020204020204" pitchFamily="34" charset="-122"/>
                <a:ea typeface="微软雅黑" panose="020B0503020204020204" pitchFamily="34" charset="-122"/>
              </a:rPr>
              <a:t>时间 </a:t>
            </a:r>
            <a:r>
              <a:rPr lang="en-US" altLang="zh-CN" sz="2000" b="1" i="1" dirty="0" smtClean="0">
                <a:latin typeface="微软雅黑" panose="020B0503020204020204" pitchFamily="34" charset="-122"/>
                <a:ea typeface="微软雅黑" panose="020B0503020204020204" pitchFamily="34" charset="-122"/>
              </a:rPr>
              <a:t>T</a:t>
            </a:r>
            <a:r>
              <a:rPr lang="en-US" altLang="zh-CN" sz="2000" b="1" baseline="-25000" dirty="0" smtClean="0">
                <a:latin typeface="微软雅黑" panose="020B0503020204020204" pitchFamily="34" charset="-122"/>
                <a:ea typeface="微软雅黑" panose="020B0503020204020204" pitchFamily="34" charset="-122"/>
              </a:rPr>
              <a:t>0 </a:t>
            </a:r>
            <a:r>
              <a:rPr lang="zh-CN" altLang="en-US" sz="2000" b="1" dirty="0" smtClean="0">
                <a:latin typeface="微软雅黑" panose="020B0503020204020204" pitchFamily="34" charset="-122"/>
                <a:ea typeface="微软雅黑" panose="020B0503020204020204" pitchFamily="34" charset="-122"/>
              </a:rPr>
              <a:t>之</a:t>
            </a:r>
            <a:r>
              <a:rPr lang="zh-CN" altLang="en-US" sz="2000" b="1" dirty="0">
                <a:latin typeface="微软雅黑" panose="020B0503020204020204" pitchFamily="34" charset="-122"/>
                <a:ea typeface="微软雅黑" panose="020B0503020204020204" pitchFamily="34" charset="-122"/>
              </a:rPr>
              <a:t>比： </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38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40189" y="600726"/>
            <a:ext cx="20249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参数 </a:t>
            </a:r>
            <a:r>
              <a:rPr lang="en-US" altLang="zh-CN" sz="2000" b="1" i="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与利用率</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10" name="对象 9"/>
          <p:cNvGraphicFramePr>
            <a:graphicFrameLocks noChangeAspect="1"/>
          </p:cNvGraphicFramePr>
          <p:nvPr/>
        </p:nvGraphicFramePr>
        <p:xfrm>
          <a:off x="2754891" y="1859787"/>
          <a:ext cx="1570596" cy="608011"/>
        </p:xfrm>
        <a:graphic>
          <a:graphicData uri="http://schemas.openxmlformats.org/presentationml/2006/ole">
            <mc:AlternateContent xmlns:mc="http://schemas.openxmlformats.org/markup-compatibility/2006">
              <mc:Choice xmlns:v="urn:schemas-microsoft-com:vml" Requires="v">
                <p:oleObj spid="_x0000_s1142" name="公式" r:id="rId1" imgW="546100" imgH="228600" progId="Equation.3">
                  <p:embed/>
                </p:oleObj>
              </mc:Choice>
              <mc:Fallback>
                <p:oleObj name="公式" r:id="rId1" imgW="546100" imgH="228600" progId="Equation.3">
                  <p:embed/>
                  <p:pic>
                    <p:nvPicPr>
                      <p:cNvPr id="0"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891" y="1859787"/>
                        <a:ext cx="1570596" cy="608011"/>
                      </a:xfrm>
                      <a:prstGeom prst="rect">
                        <a:avLst/>
                      </a:prstGeom>
                      <a:solidFill>
                        <a:srgbClr val="FFFF99"/>
                      </a:solidFill>
                      <a:ln w="12700">
                        <a:solidFill>
                          <a:schemeClr val="tx1"/>
                        </a:solidFill>
                        <a:miter lim="800000"/>
                        <a:headEnd/>
                        <a:tailEnd/>
                      </a:ln>
                    </p:spPr>
                  </p:pic>
                </p:oleObj>
              </mc:Fallback>
            </mc:AlternateContent>
          </a:graphicData>
        </a:graphic>
      </p:graphicFrame>
      <p:grpSp>
        <p:nvGrpSpPr>
          <p:cNvPr id="11" name="组合 10"/>
          <p:cNvGrpSpPr/>
          <p:nvPr/>
        </p:nvGrpSpPr>
        <p:grpSpPr>
          <a:xfrm>
            <a:off x="843743" y="2602824"/>
            <a:ext cx="7202976" cy="1624658"/>
            <a:chOff x="502922" y="3604946"/>
            <a:chExt cx="7202976" cy="1624658"/>
          </a:xfrm>
        </p:grpSpPr>
        <p:sp>
          <p:nvSpPr>
            <p:cNvPr id="12" name="对角圆角矩形 11"/>
            <p:cNvSpPr/>
            <p:nvPr/>
          </p:nvSpPr>
          <p:spPr>
            <a:xfrm>
              <a:off x="502922" y="3604946"/>
              <a:ext cx="7202976" cy="1624658"/>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400"/>
                </a:lnSpc>
              </a:pPr>
              <a:endParaRPr lang="zh-CN" altLang="en-US" dirty="0"/>
            </a:p>
          </p:txBody>
        </p:sp>
        <p:sp>
          <p:nvSpPr>
            <p:cNvPr id="13" name="矩形 12"/>
            <p:cNvSpPr/>
            <p:nvPr/>
          </p:nvSpPr>
          <p:spPr>
            <a:xfrm>
              <a:off x="900547" y="3669507"/>
              <a:ext cx="6555970" cy="1477328"/>
            </a:xfrm>
            <a:prstGeom prst="rect">
              <a:avLst/>
            </a:prstGeom>
          </p:spPr>
          <p:txBody>
            <a:bodyPr wrap="square">
              <a:spAutoFit/>
            </a:bodyPr>
            <a:lstStyle/>
            <a:p>
              <a:pPr>
                <a:lnSpc>
                  <a:spcPts val="2700"/>
                </a:lnSpc>
              </a:pPr>
              <a:r>
                <a:rPr lang="en-US" altLang="zh-CN" b="1" i="1" dirty="0" smtClean="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1" dirty="0" smtClean="0">
                  <a:solidFill>
                    <a:srgbClr val="FFFF00"/>
                  </a:solidFill>
                  <a:latin typeface="微软雅黑" panose="020B0503020204020204" pitchFamily="34" charset="-122"/>
                  <a:ea typeface="微软雅黑" panose="020B0503020204020204" pitchFamily="34" charset="-122"/>
                </a:rPr>
                <a:t> → 0</a:t>
              </a:r>
              <a:r>
                <a:rPr lang="zh-CN" altLang="en-US" b="1" dirty="0" smtClean="0">
                  <a:solidFill>
                    <a:srgbClr val="FFFF00"/>
                  </a:solidFill>
                  <a:latin typeface="微软雅黑" panose="020B0503020204020204" pitchFamily="34" charset="-122"/>
                  <a:ea typeface="微软雅黑" panose="020B0503020204020204" pitchFamily="34" charset="-122"/>
                </a:rPr>
                <a:t>，</a:t>
              </a:r>
              <a:r>
                <a:rPr lang="zh-CN" altLang="en-US" b="1" dirty="0" smtClean="0">
                  <a:solidFill>
                    <a:schemeClr val="bg1"/>
                  </a:solidFill>
                  <a:latin typeface="微软雅黑" panose="020B0503020204020204" pitchFamily="34" charset="-122"/>
                  <a:ea typeface="微软雅黑" panose="020B0503020204020204" pitchFamily="34" charset="-122"/>
                </a:rPr>
                <a:t>表示一</a:t>
              </a:r>
              <a:r>
                <a:rPr lang="zh-CN" altLang="en-US" b="1" dirty="0">
                  <a:solidFill>
                    <a:schemeClr val="bg1"/>
                  </a:solidFill>
                  <a:latin typeface="微软雅黑" panose="020B0503020204020204" pitchFamily="34" charset="-122"/>
                  <a:ea typeface="微软雅黑" panose="020B0503020204020204" pitchFamily="34" charset="-122"/>
                </a:rPr>
                <a:t>发生碰撞就立即可以检测出来， 并立即停止发送，因而信道利用率很高。</a:t>
              </a:r>
              <a:endParaRPr lang="zh-CN" altLang="en-US" b="1" dirty="0">
                <a:solidFill>
                  <a:schemeClr val="bg1"/>
                </a:solidFill>
                <a:latin typeface="微软雅黑" panose="020B0503020204020204" pitchFamily="34" charset="-122"/>
                <a:ea typeface="微软雅黑" panose="020B0503020204020204" pitchFamily="34" charset="-122"/>
              </a:endParaRPr>
            </a:p>
            <a:p>
              <a:pPr>
                <a:lnSpc>
                  <a:spcPts val="2700"/>
                </a:lnSpc>
              </a:pPr>
              <a:r>
                <a:rPr lang="en-US" altLang="zh-CN" b="1" i="1" dirty="0" smtClean="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1" dirty="0" smtClean="0">
                  <a:solidFill>
                    <a:srgbClr val="FFFF00"/>
                  </a:solidFill>
                  <a:latin typeface="微软雅黑" panose="020B0503020204020204" pitchFamily="34" charset="-122"/>
                  <a:ea typeface="微软雅黑" panose="020B0503020204020204" pitchFamily="34" charset="-122"/>
                </a:rPr>
                <a:t> </a:t>
              </a:r>
              <a:r>
                <a:rPr lang="zh-CN" altLang="en-US" b="1" dirty="0">
                  <a:solidFill>
                    <a:srgbClr val="FFFF00"/>
                  </a:solidFill>
                  <a:latin typeface="微软雅黑" panose="020B0503020204020204" pitchFamily="34" charset="-122"/>
                  <a:ea typeface="微软雅黑" panose="020B0503020204020204" pitchFamily="34" charset="-122"/>
                </a:rPr>
                <a:t>越大，</a:t>
              </a:r>
              <a:r>
                <a:rPr lang="zh-CN" altLang="en-US" b="1" dirty="0">
                  <a:solidFill>
                    <a:schemeClr val="bg1"/>
                  </a:solidFill>
                  <a:latin typeface="微软雅黑" panose="020B0503020204020204" pitchFamily="34" charset="-122"/>
                  <a:ea typeface="微软雅黑" panose="020B0503020204020204" pitchFamily="34" charset="-122"/>
                </a:rPr>
                <a:t>表明争用期所占的比例增大，每发生一次碰撞就浪费许多信道资源，使得信道利用率明显降低。 </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0517"/>
            <a:ext cx="8129015" cy="17338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为提高利用率，以太网的</a:t>
            </a:r>
            <a:r>
              <a:rPr lang="zh-CN" altLang="en-US" sz="2000" b="1" dirty="0" smtClean="0">
                <a:latin typeface="微软雅黑" panose="020B0503020204020204" pitchFamily="34" charset="-122"/>
                <a:ea typeface="微软雅黑" panose="020B0503020204020204" pitchFamily="34" charset="-122"/>
              </a:rPr>
              <a:t>参数 </a:t>
            </a:r>
            <a:r>
              <a:rPr lang="en-US" altLang="zh-CN" sz="2000" b="1" i="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的</a:t>
            </a:r>
            <a:r>
              <a:rPr lang="zh-CN" altLang="en-US" sz="2000" b="1" dirty="0">
                <a:latin typeface="微软雅黑" panose="020B0503020204020204" pitchFamily="34" charset="-122"/>
                <a:ea typeface="微软雅黑" panose="020B0503020204020204" pitchFamily="34" charset="-122"/>
              </a:rPr>
              <a:t>值应当</a:t>
            </a:r>
            <a:r>
              <a:rPr lang="zh-CN" altLang="en-US" sz="2000" b="1" dirty="0">
                <a:solidFill>
                  <a:srgbClr val="C00000"/>
                </a:solidFill>
                <a:latin typeface="微软雅黑" panose="020B0503020204020204" pitchFamily="34" charset="-122"/>
                <a:ea typeface="微软雅黑" panose="020B0503020204020204" pitchFamily="34" charset="-122"/>
              </a:rPr>
              <a:t>尽可能小</a:t>
            </a:r>
            <a:r>
              <a:rPr lang="zh-CN" altLang="en-US" sz="2000" b="1" dirty="0">
                <a:latin typeface="微软雅黑" panose="020B0503020204020204" pitchFamily="34" charset="-122"/>
                <a:ea typeface="微软雅黑" panose="020B0503020204020204" pitchFamily="34" charset="-122"/>
              </a:rPr>
              <a:t>些。</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当</a:t>
            </a:r>
            <a:r>
              <a:rPr lang="zh-CN" altLang="en-US" sz="2000" b="1" dirty="0">
                <a:latin typeface="微软雅黑" panose="020B0503020204020204" pitchFamily="34" charset="-122"/>
                <a:ea typeface="微软雅黑" panose="020B0503020204020204" pitchFamily="34" charset="-122"/>
              </a:rPr>
              <a:t>数据率一定时，以太网的连线的</a:t>
            </a:r>
            <a:r>
              <a:rPr lang="zh-CN" altLang="en-US" sz="2000" b="1" dirty="0">
                <a:solidFill>
                  <a:srgbClr val="C00000"/>
                </a:solidFill>
                <a:latin typeface="微软雅黑" panose="020B0503020204020204" pitchFamily="34" charset="-122"/>
                <a:ea typeface="微软雅黑" panose="020B0503020204020204" pitchFamily="34" charset="-122"/>
              </a:rPr>
              <a:t>长度受到限制，</a:t>
            </a:r>
            <a:r>
              <a:rPr lang="zh-CN" altLang="en-US" sz="2000" b="1" dirty="0">
                <a:latin typeface="微软雅黑" panose="020B0503020204020204" pitchFamily="34" charset="-122"/>
                <a:ea typeface="微软雅黑" panose="020B0503020204020204" pitchFamily="34" charset="-122"/>
              </a:rPr>
              <a:t>否则 </a:t>
            </a:r>
            <a:r>
              <a:rPr lang="en-US" altLang="zh-CN" sz="2000" b="1" i="1" dirty="0">
                <a:latin typeface="微软雅黑" panose="020B0503020204020204" pitchFamily="34" charset="-122"/>
                <a:ea typeface="微软雅黑" panose="020B0503020204020204" pitchFamily="34" charset="-122"/>
                <a:sym typeface="Symbol" panose="05050102010706020507"/>
              </a:rPr>
              <a:t></a:t>
            </a:r>
            <a:r>
              <a:rPr lang="en-US" altLang="zh-CN" sz="2000" b="1" dirty="0">
                <a:latin typeface="微软雅黑" panose="020B0503020204020204" pitchFamily="34" charset="-122"/>
                <a:ea typeface="微软雅黑" panose="020B0503020204020204" pitchFamily="34" charset="-122"/>
                <a:sym typeface="Symbol" panose="05050102010706020507"/>
              </a:rPr>
              <a:t>  </a:t>
            </a:r>
            <a:r>
              <a:rPr lang="zh-CN" altLang="en-US" sz="2000" b="1" dirty="0">
                <a:latin typeface="微软雅黑" panose="020B0503020204020204" pitchFamily="34" charset="-122"/>
                <a:ea typeface="微软雅黑" panose="020B0503020204020204" pitchFamily="34" charset="-122"/>
              </a:rPr>
              <a:t>的数值会太大。</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以太网的</a:t>
            </a:r>
            <a:r>
              <a:rPr lang="zh-CN" altLang="en-US" sz="2000" b="1" dirty="0">
                <a:solidFill>
                  <a:srgbClr val="C00000"/>
                </a:solidFill>
                <a:latin typeface="微软雅黑" panose="020B0503020204020204" pitchFamily="34" charset="-122"/>
                <a:ea typeface="微软雅黑" panose="020B0503020204020204" pitchFamily="34" charset="-122"/>
              </a:rPr>
              <a:t>帧长不能太短，</a:t>
            </a:r>
            <a:r>
              <a:rPr lang="zh-CN" altLang="en-US" sz="2000" b="1" dirty="0">
                <a:latin typeface="微软雅黑" panose="020B0503020204020204" pitchFamily="34" charset="-122"/>
                <a:ea typeface="微软雅黑" panose="020B0503020204020204" pitchFamily="34" charset="-122"/>
              </a:rPr>
              <a:t>否则 </a:t>
            </a:r>
            <a:r>
              <a:rPr lang="en-US" altLang="zh-CN" sz="2000" b="1" i="1" dirty="0">
                <a:latin typeface="微软雅黑" panose="020B0503020204020204" pitchFamily="34" charset="-122"/>
                <a:ea typeface="微软雅黑" panose="020B0503020204020204" pitchFamily="34" charset="-122"/>
              </a:rPr>
              <a:t>T</a:t>
            </a:r>
            <a:r>
              <a:rPr lang="en-US" altLang="zh-CN" sz="2000" b="1" i="1" baseline="-25000" dirty="0">
                <a:latin typeface="微软雅黑" panose="020B0503020204020204" pitchFamily="34" charset="-122"/>
                <a:ea typeface="微软雅黑" panose="020B0503020204020204" pitchFamily="34" charset="-122"/>
              </a:rPr>
              <a:t>0</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的值会太小，使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000" b="1" dirty="0">
                <a:latin typeface="微软雅黑" panose="020B0503020204020204" pitchFamily="34" charset="-122"/>
                <a:ea typeface="微软雅黑" panose="020B0503020204020204" pitchFamily="34" charset="-122"/>
              </a:rPr>
              <a:t>值太大。 </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112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55468" y="598039"/>
            <a:ext cx="28232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对以太网参数 </a:t>
            </a:r>
            <a:r>
              <a:rPr lang="en-US" altLang="zh-CN" sz="2000" b="1" i="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的要求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873417" y="602934"/>
            <a:ext cx="31678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信道利用率的最大值 </a:t>
            </a:r>
            <a:r>
              <a:rPr lang="en-US" altLang="zh-CN" sz="2000" b="1" dirty="0" err="1">
                <a:solidFill>
                  <a:schemeClr val="bg1"/>
                </a:solidFill>
                <a:latin typeface="微软雅黑" panose="020B0503020204020204" pitchFamily="34" charset="-122"/>
                <a:ea typeface="微软雅黑" panose="020B0503020204020204" pitchFamily="34" charset="-122"/>
              </a:rPr>
              <a:t>S</a:t>
            </a:r>
            <a:r>
              <a:rPr lang="en-US" altLang="zh-CN" sz="2000" b="1" baseline="-25000" dirty="0" err="1">
                <a:solidFill>
                  <a:schemeClr val="bg1"/>
                </a:solidFill>
                <a:latin typeface="微软雅黑" panose="020B0503020204020204" pitchFamily="34" charset="-122"/>
                <a:ea typeface="微软雅黑" panose="020B0503020204020204" pitchFamily="34" charset="-122"/>
              </a:rPr>
              <a:t>max</a:t>
            </a:r>
            <a:r>
              <a:rPr lang="en-US" altLang="zh-CN" sz="2000" b="1" dirty="0">
                <a:solidFill>
                  <a:schemeClr val="bg1"/>
                </a:solidFill>
                <a:latin typeface="微软雅黑" panose="020B0503020204020204" pitchFamily="34" charset="-122"/>
                <a:ea typeface="微软雅黑" panose="020B0503020204020204" pitchFamily="34" charset="-122"/>
              </a:rPr>
              <a:t>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02920" y="1045303"/>
            <a:ext cx="8129015" cy="19759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aphicFrame>
        <p:nvGraphicFramePr>
          <p:cNvPr id="8" name="对象 7"/>
          <p:cNvGraphicFramePr>
            <a:graphicFrameLocks noChangeAspect="1"/>
          </p:cNvGraphicFramePr>
          <p:nvPr/>
        </p:nvGraphicFramePr>
        <p:xfrm>
          <a:off x="5208175" y="1606089"/>
          <a:ext cx="2613664" cy="799146"/>
        </p:xfrm>
        <a:graphic>
          <a:graphicData uri="http://schemas.openxmlformats.org/presentationml/2006/ole">
            <mc:AlternateContent xmlns:mc="http://schemas.openxmlformats.org/markup-compatibility/2006">
              <mc:Choice xmlns:v="urn:schemas-microsoft-com:vml" Requires="v">
                <p:oleObj spid="_x0000_s2137" name="公式" r:id="rId1" imgW="1269365" imgH="431800" progId="Equation.3">
                  <p:embed/>
                </p:oleObj>
              </mc:Choice>
              <mc:Fallback>
                <p:oleObj name="公式" r:id="rId1" imgW="1269365" imgH="431800" progId="Equation.3">
                  <p:embed/>
                  <p:pic>
                    <p:nvPicPr>
                      <p:cNvPr id="0" name="Picture 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8175" y="1606089"/>
                        <a:ext cx="2613664" cy="799146"/>
                      </a:xfrm>
                      <a:prstGeom prst="rect">
                        <a:avLst/>
                      </a:prstGeom>
                      <a:solidFill>
                        <a:schemeClr val="bg1"/>
                      </a:solidFill>
                      <a:ln w="9525">
                        <a:solidFill>
                          <a:schemeClr val="tx1"/>
                        </a:solidFill>
                        <a:miter lim="800000"/>
                        <a:headEnd/>
                        <a:tailEnd/>
                      </a:ln>
                    </p:spPr>
                  </p:pic>
                </p:oleObj>
              </mc:Fallback>
            </mc:AlternateContent>
          </a:graphicData>
        </a:graphic>
      </p:graphicFrame>
      <p:grpSp>
        <p:nvGrpSpPr>
          <p:cNvPr id="4" name="组合 3"/>
          <p:cNvGrpSpPr/>
          <p:nvPr/>
        </p:nvGrpSpPr>
        <p:grpSpPr>
          <a:xfrm>
            <a:off x="1358536" y="1209963"/>
            <a:ext cx="3049163" cy="1608493"/>
            <a:chOff x="601747" y="1159836"/>
            <a:chExt cx="3049163" cy="1608493"/>
          </a:xfrm>
        </p:grpSpPr>
        <p:sp>
          <p:nvSpPr>
            <p:cNvPr id="14" name="Line 4"/>
            <p:cNvSpPr>
              <a:spLocks noChangeShapeType="1"/>
            </p:cNvSpPr>
            <p:nvPr/>
          </p:nvSpPr>
          <p:spPr bwMode="auto">
            <a:xfrm>
              <a:off x="647466" y="2583603"/>
              <a:ext cx="259099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7"/>
            <p:cNvSpPr>
              <a:spLocks noChangeShapeType="1"/>
            </p:cNvSpPr>
            <p:nvPr/>
          </p:nvSpPr>
          <p:spPr bwMode="auto">
            <a:xfrm>
              <a:off x="650970" y="1325553"/>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Line 8"/>
            <p:cNvSpPr>
              <a:spLocks noChangeShapeType="1"/>
            </p:cNvSpPr>
            <p:nvPr/>
          </p:nvSpPr>
          <p:spPr bwMode="auto">
            <a:xfrm>
              <a:off x="2868985" y="2188347"/>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Rectangle 9"/>
            <p:cNvSpPr>
              <a:spLocks noChangeArrowheads="1"/>
            </p:cNvSpPr>
            <p:nvPr/>
          </p:nvSpPr>
          <p:spPr bwMode="auto">
            <a:xfrm>
              <a:off x="3001023" y="2120992"/>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Line 10"/>
            <p:cNvSpPr>
              <a:spLocks noChangeShapeType="1"/>
            </p:cNvSpPr>
            <p:nvPr/>
          </p:nvSpPr>
          <p:spPr bwMode="auto">
            <a:xfrm>
              <a:off x="650969" y="2188347"/>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Freeform 16"/>
            <p:cNvSpPr/>
            <p:nvPr/>
          </p:nvSpPr>
          <p:spPr bwMode="auto">
            <a:xfrm>
              <a:off x="650969" y="1541519"/>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rgbClr val="00206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Text Box 17"/>
            <p:cNvSpPr txBox="1">
              <a:spLocks noChangeArrowheads="1"/>
            </p:cNvSpPr>
            <p:nvPr/>
          </p:nvSpPr>
          <p:spPr bwMode="auto">
            <a:xfrm>
              <a:off x="1144378" y="1627050"/>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发  送  成  功 </a:t>
              </a:r>
              <a:endParaRPr kumimoji="1" lang="zh-CN" altLang="en-US" sz="1400" b="1" dirty="0">
                <a:latin typeface="微软雅黑" panose="020B0503020204020204" pitchFamily="34" charset="-122"/>
                <a:ea typeface="微软雅黑" panose="020B0503020204020204" pitchFamily="34" charset="-122"/>
              </a:endParaRPr>
            </a:p>
          </p:txBody>
        </p:sp>
        <p:sp>
          <p:nvSpPr>
            <p:cNvPr id="36" name="Line 29"/>
            <p:cNvSpPr>
              <a:spLocks noChangeShapeType="1"/>
            </p:cNvSpPr>
            <p:nvPr/>
          </p:nvSpPr>
          <p:spPr bwMode="auto">
            <a:xfrm>
              <a:off x="2868985" y="2026908"/>
              <a:ext cx="0" cy="2704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9" name="Rectangle 39"/>
            <p:cNvSpPr>
              <a:spLocks noChangeArrowheads="1"/>
            </p:cNvSpPr>
            <p:nvPr/>
          </p:nvSpPr>
          <p:spPr bwMode="auto">
            <a:xfrm>
              <a:off x="1684113" y="2080364"/>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0" name="Text Box 40"/>
            <p:cNvSpPr txBox="1">
              <a:spLocks noChangeArrowheads="1"/>
            </p:cNvSpPr>
            <p:nvPr/>
          </p:nvSpPr>
          <p:spPr bwMode="auto">
            <a:xfrm>
              <a:off x="1616095" y="2025669"/>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anose="020B0503020204020204" pitchFamily="34" charset="-122"/>
                  <a:ea typeface="微软雅黑" panose="020B0503020204020204" pitchFamily="34" charset="-122"/>
                </a:rPr>
                <a:t>T</a:t>
              </a:r>
              <a:r>
                <a:rPr kumimoji="1" lang="en-US" altLang="zh-CN" sz="1400" b="1" baseline="-25000" dirty="0">
                  <a:solidFill>
                    <a:srgbClr val="CC00CC"/>
                  </a:solidFill>
                  <a:latin typeface="微软雅黑" panose="020B0503020204020204" pitchFamily="34" charset="-122"/>
                  <a:ea typeface="微软雅黑" panose="020B0503020204020204" pitchFamily="34" charset="-122"/>
                </a:rPr>
                <a:t>0</a:t>
              </a:r>
              <a:endParaRPr kumimoji="1" lang="en-US" altLang="zh-CN" sz="1400" b="1" baseline="-25000" dirty="0">
                <a:solidFill>
                  <a:srgbClr val="CC00CC"/>
                </a:solidFill>
                <a:latin typeface="微软雅黑" panose="020B0503020204020204" pitchFamily="34" charset="-122"/>
                <a:ea typeface="微软雅黑" panose="020B0503020204020204" pitchFamily="34" charset="-122"/>
              </a:endParaRPr>
            </a:p>
          </p:txBody>
        </p:sp>
        <p:sp>
          <p:nvSpPr>
            <p:cNvPr id="41" name="Text Box 41"/>
            <p:cNvSpPr txBox="1">
              <a:spLocks noChangeArrowheads="1"/>
            </p:cNvSpPr>
            <p:nvPr/>
          </p:nvSpPr>
          <p:spPr bwMode="auto">
            <a:xfrm>
              <a:off x="2912279" y="2017047"/>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C00000"/>
                </a:solidFill>
                <a:latin typeface="微软雅黑" panose="020B0503020204020204" pitchFamily="34" charset="-122"/>
                <a:ea typeface="微软雅黑" panose="020B0503020204020204" pitchFamily="34" charset="-122"/>
              </a:endParaRPr>
            </a:p>
          </p:txBody>
        </p:sp>
        <p:sp>
          <p:nvSpPr>
            <p:cNvPr id="42" name="Text Box 42"/>
            <p:cNvSpPr txBox="1">
              <a:spLocks noChangeArrowheads="1"/>
            </p:cNvSpPr>
            <p:nvPr/>
          </p:nvSpPr>
          <p:spPr bwMode="auto">
            <a:xfrm>
              <a:off x="3392506" y="1775660"/>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anose="020B0503020204020204" pitchFamily="34" charset="-122"/>
                  <a:ea typeface="微软雅黑" panose="020B0503020204020204" pitchFamily="34" charset="-122"/>
                </a:rPr>
                <a:t>t</a:t>
              </a:r>
              <a:endParaRPr kumimoji="1" lang="en-US" altLang="zh-CN" sz="1400" b="1" i="1" dirty="0">
                <a:solidFill>
                  <a:srgbClr val="00009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238461" y="1217569"/>
              <a:ext cx="118510" cy="1550760"/>
              <a:chOff x="7293225" y="1376621"/>
              <a:chExt cx="0" cy="1402709"/>
            </a:xfrm>
          </p:grpSpPr>
          <p:sp>
            <p:nvSpPr>
              <p:cNvPr id="37" name="Line 30"/>
              <p:cNvSpPr>
                <a:spLocks noChangeShapeType="1"/>
              </p:cNvSpPr>
              <p:nvPr/>
            </p:nvSpPr>
            <p:spPr bwMode="auto">
              <a:xfrm>
                <a:off x="7293225" y="2185959"/>
                <a:ext cx="0" cy="593371"/>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4" name="Line 44"/>
              <p:cNvSpPr>
                <a:spLocks noChangeShapeType="1"/>
              </p:cNvSpPr>
              <p:nvPr/>
            </p:nvSpPr>
            <p:spPr bwMode="auto">
              <a:xfrm>
                <a:off x="7293225" y="1376621"/>
                <a:ext cx="0" cy="80933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
          <p:nvSpPr>
            <p:cNvPr id="45" name="Text Box 45"/>
            <p:cNvSpPr txBox="1">
              <a:spLocks noChangeArrowheads="1"/>
            </p:cNvSpPr>
            <p:nvPr/>
          </p:nvSpPr>
          <p:spPr bwMode="auto">
            <a:xfrm>
              <a:off x="1513852" y="1159836"/>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anose="020B0503020204020204" pitchFamily="34" charset="-122"/>
                  <a:ea typeface="微软雅黑" panose="020B0503020204020204" pitchFamily="34" charset="-122"/>
                </a:rPr>
                <a:t>占用期 </a:t>
              </a:r>
              <a:endParaRPr kumimoji="1" lang="zh-CN" altLang="en-US" sz="1400" b="1">
                <a:solidFill>
                  <a:srgbClr val="0000FF"/>
                </a:solidFill>
                <a:latin typeface="微软雅黑" panose="020B0503020204020204" pitchFamily="34" charset="-122"/>
                <a:ea typeface="微软雅黑" panose="020B0503020204020204" pitchFamily="34" charset="-122"/>
              </a:endParaRPr>
            </a:p>
          </p:txBody>
        </p:sp>
        <p:sp>
          <p:nvSpPr>
            <p:cNvPr id="48" name="Text Box 48"/>
            <p:cNvSpPr txBox="1">
              <a:spLocks noChangeArrowheads="1"/>
            </p:cNvSpPr>
            <p:nvPr/>
          </p:nvSpPr>
          <p:spPr bwMode="auto">
            <a:xfrm>
              <a:off x="1212494" y="2405550"/>
              <a:ext cx="1620957"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0000FF"/>
                  </a:solidFill>
                  <a:latin typeface="微软雅黑" panose="020B0503020204020204" pitchFamily="34" charset="-122"/>
                  <a:ea typeface="微软雅黑" panose="020B0503020204020204" pitchFamily="34" charset="-122"/>
                </a:rPr>
                <a:t>发送一帧所</a:t>
              </a:r>
              <a:r>
                <a:rPr kumimoji="1" lang="zh-CN" altLang="zh-CN" sz="1400" b="1" dirty="0" smtClean="0">
                  <a:solidFill>
                    <a:srgbClr val="0000FF"/>
                  </a:solidFill>
                  <a:latin typeface="微软雅黑" panose="020B0503020204020204" pitchFamily="34" charset="-122"/>
                  <a:ea typeface="微软雅黑" panose="020B0503020204020204" pitchFamily="34" charset="-122"/>
                </a:rPr>
                <a:t>需时间</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50" name="Line 50"/>
            <p:cNvSpPr>
              <a:spLocks noChangeShapeType="1"/>
            </p:cNvSpPr>
            <p:nvPr/>
          </p:nvSpPr>
          <p:spPr bwMode="auto">
            <a:xfrm>
              <a:off x="647466" y="2026907"/>
              <a:ext cx="2837699"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60" name="组合 59"/>
            <p:cNvGrpSpPr/>
            <p:nvPr/>
          </p:nvGrpSpPr>
          <p:grpSpPr>
            <a:xfrm flipH="1">
              <a:off x="601747" y="1217569"/>
              <a:ext cx="45719" cy="1550760"/>
              <a:chOff x="7293225" y="1376621"/>
              <a:chExt cx="0" cy="1402709"/>
            </a:xfrm>
          </p:grpSpPr>
          <p:sp>
            <p:nvSpPr>
              <p:cNvPr id="61" name="Line 30"/>
              <p:cNvSpPr>
                <a:spLocks noChangeShapeType="1"/>
              </p:cNvSpPr>
              <p:nvPr/>
            </p:nvSpPr>
            <p:spPr bwMode="auto">
              <a:xfrm>
                <a:off x="7293225" y="2185959"/>
                <a:ext cx="0" cy="593371"/>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2" name="Line 44"/>
              <p:cNvSpPr>
                <a:spLocks noChangeShapeType="1"/>
              </p:cNvSpPr>
              <p:nvPr/>
            </p:nvSpPr>
            <p:spPr bwMode="auto">
              <a:xfrm>
                <a:off x="7293225" y="1376621"/>
                <a:ext cx="0" cy="80933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sp>
        <p:nvSpPr>
          <p:cNvPr id="63" name="矩形 62"/>
          <p:cNvSpPr/>
          <p:nvPr/>
        </p:nvSpPr>
        <p:spPr>
          <a:xfrm>
            <a:off x="1027611" y="3177181"/>
            <a:ext cx="7042687" cy="81047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只有当参数 </a:t>
            </a:r>
            <a:r>
              <a:rPr lang="en-US" altLang="zh-CN" b="1" dirty="0">
                <a:solidFill>
                  <a:srgbClr val="0000FF"/>
                </a:solidFill>
                <a:latin typeface="微软雅黑" panose="020B0503020204020204" pitchFamily="34" charset="-122"/>
                <a:ea typeface="微软雅黑" panose="020B0503020204020204" pitchFamily="34" charset="-122"/>
              </a:rPr>
              <a:t>a </a:t>
            </a:r>
            <a:r>
              <a:rPr lang="zh-CN" altLang="en-US" b="1" dirty="0">
                <a:solidFill>
                  <a:srgbClr val="0000FF"/>
                </a:solidFill>
                <a:latin typeface="微软雅黑" panose="020B0503020204020204" pitchFamily="34" charset="-122"/>
                <a:ea typeface="微软雅黑" panose="020B0503020204020204" pitchFamily="34" charset="-122"/>
              </a:rPr>
              <a:t>远小于 </a:t>
            </a:r>
            <a:r>
              <a:rPr lang="en-US" altLang="zh-CN" b="1" dirty="0">
                <a:solidFill>
                  <a:srgbClr val="0000FF"/>
                </a:solidFill>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才能得到尽可能高的极限信道利用率。</a:t>
            </a:r>
            <a:endParaRPr lang="zh-CN" altLang="en-US" b="1" dirty="0">
              <a:latin typeface="微软雅黑" panose="020B0503020204020204" pitchFamily="34" charset="-122"/>
              <a:ea typeface="微软雅黑" panose="020B0503020204020204" pitchFamily="34" charset="-122"/>
            </a:endParaRPr>
          </a:p>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据统计，当以太网的利用率达到 </a:t>
            </a:r>
            <a:r>
              <a:rPr lang="en-US" altLang="zh-CN" b="1" dirty="0">
                <a:latin typeface="微软雅黑" panose="020B0503020204020204" pitchFamily="34" charset="-122"/>
                <a:ea typeface="微软雅黑" panose="020B0503020204020204" pitchFamily="34" charset="-122"/>
              </a:rPr>
              <a:t>30% </a:t>
            </a:r>
            <a:r>
              <a:rPr lang="zh-CN" altLang="en-US" b="1" dirty="0">
                <a:latin typeface="微软雅黑" panose="020B0503020204020204" pitchFamily="34" charset="-122"/>
                <a:ea typeface="微软雅黑" panose="020B0503020204020204" pitchFamily="34" charset="-122"/>
              </a:rPr>
              <a:t>时就已经处于</a:t>
            </a:r>
            <a:r>
              <a:rPr lang="zh-CN" altLang="en-US" b="1" dirty="0">
                <a:solidFill>
                  <a:srgbClr val="0000FF"/>
                </a:solidFill>
                <a:latin typeface="微软雅黑" panose="020B0503020204020204" pitchFamily="34" charset="-122"/>
                <a:ea typeface="微软雅黑" panose="020B0503020204020204" pitchFamily="34" charset="-122"/>
              </a:rPr>
              <a:t>重载</a:t>
            </a:r>
            <a:r>
              <a:rPr lang="zh-CN" altLang="en-US" b="1" dirty="0">
                <a:latin typeface="微软雅黑" panose="020B0503020204020204" pitchFamily="34" charset="-122"/>
                <a:ea typeface="微软雅黑" panose="020B0503020204020204" pitchFamily="34" charset="-122"/>
              </a:rPr>
              <a:t>的情况</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4456"/>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772789" y="581329"/>
            <a:ext cx="35813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3.3.5  </a:t>
            </a:r>
            <a:r>
              <a:rPr lang="zh-CN" altLang="en-US" sz="2400" b="1" dirty="0">
                <a:solidFill>
                  <a:schemeClr val="bg1"/>
                </a:solidFill>
                <a:latin typeface="微软雅黑" panose="020B0503020204020204" pitchFamily="34" charset="-122"/>
                <a:ea typeface="微软雅黑" panose="020B0503020204020204" pitchFamily="34" charset="-122"/>
              </a:rPr>
              <a:t>以太网的 </a:t>
            </a:r>
            <a:r>
              <a:rPr lang="en-US" altLang="zh-CN" sz="2400" b="1" dirty="0">
                <a:solidFill>
                  <a:schemeClr val="bg1"/>
                </a:solidFill>
                <a:latin typeface="微软雅黑" panose="020B0503020204020204" pitchFamily="34" charset="-122"/>
                <a:ea typeface="微软雅黑" panose="020B0503020204020204" pitchFamily="34" charset="-122"/>
              </a:rPr>
              <a:t>MAC </a:t>
            </a:r>
            <a:r>
              <a:rPr lang="zh-CN" altLang="en-US" sz="2400" b="1" dirty="0">
                <a:solidFill>
                  <a:schemeClr val="bg1"/>
                </a:solidFill>
                <a:latin typeface="微软雅黑" panose="020B0503020204020204" pitchFamily="34" charset="-122"/>
                <a:ea typeface="微软雅黑" panose="020B0503020204020204" pitchFamily="34" charset="-122"/>
              </a:rPr>
              <a:t>层</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02921" y="1002542"/>
            <a:ext cx="8000999"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smtClean="0">
                <a:latin typeface="微软雅黑" panose="020B0503020204020204" pitchFamily="34" charset="-122"/>
                <a:ea typeface="微软雅黑" panose="020B0503020204020204" pitchFamily="34" charset="-122"/>
              </a:rPr>
              <a:t>主要内容：</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1.  MAC </a:t>
            </a:r>
            <a:r>
              <a:rPr lang="zh-CN" altLang="en-US" sz="2000" b="1" dirty="0">
                <a:latin typeface="微软雅黑" panose="020B0503020204020204" pitchFamily="34" charset="-122"/>
                <a:ea typeface="微软雅黑" panose="020B0503020204020204" pitchFamily="34" charset="-122"/>
              </a:rPr>
              <a:t>层的硬件地址</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2.  MAC </a:t>
            </a:r>
            <a:r>
              <a:rPr lang="zh-CN" altLang="en-US" sz="2000" b="1" dirty="0">
                <a:latin typeface="微软雅黑" panose="020B0503020204020204" pitchFamily="34" charset="-122"/>
                <a:ea typeface="微软雅黑" panose="020B0503020204020204" pitchFamily="34" charset="-122"/>
              </a:rPr>
              <a:t>帧的格式</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硬件</a:t>
            </a:r>
            <a:r>
              <a:rPr lang="zh-CN" altLang="en-US" sz="2000" b="1" dirty="0">
                <a:solidFill>
                  <a:srgbClr val="C00000"/>
                </a:solidFill>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又称为</a:t>
            </a:r>
            <a:r>
              <a:rPr lang="zh-CN" altLang="en-US" sz="2000" b="1" dirty="0">
                <a:solidFill>
                  <a:srgbClr val="0000FF"/>
                </a:solidFill>
                <a:latin typeface="微软雅黑" panose="020B0503020204020204" pitchFamily="34" charset="-122"/>
                <a:ea typeface="微软雅黑" panose="020B0503020204020204" pitchFamily="34" charset="-122"/>
              </a:rPr>
              <a:t>物理地址</a:t>
            </a:r>
            <a:r>
              <a:rPr lang="zh-CN" altLang="en-US" sz="2000" b="1" dirty="0">
                <a:latin typeface="微软雅黑" panose="020B0503020204020204" pitchFamily="34" charset="-122"/>
                <a:ea typeface="微软雅黑" panose="020B0503020204020204" pitchFamily="34" charset="-122"/>
              </a:rPr>
              <a:t>，或 </a:t>
            </a:r>
            <a:r>
              <a:rPr lang="en-US" altLang="zh-CN" sz="2000" b="1" dirty="0">
                <a:solidFill>
                  <a:srgbClr val="0000FF"/>
                </a:solidFill>
                <a:latin typeface="微软雅黑" panose="020B0503020204020204" pitchFamily="34" charset="-122"/>
                <a:ea typeface="微软雅黑" panose="020B0503020204020204" pitchFamily="34" charset="-122"/>
              </a:rPr>
              <a:t>MAC </a:t>
            </a:r>
            <a:r>
              <a:rPr lang="zh-CN" altLang="en-US" sz="2000" b="1" dirty="0">
                <a:solidFill>
                  <a:srgbClr val="0000FF"/>
                </a:solidFill>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 </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IEEE </a:t>
            </a:r>
            <a:r>
              <a:rPr lang="en-US" altLang="zh-CN" sz="2000" b="1" dirty="0" smtClean="0">
                <a:latin typeface="微软雅黑" panose="020B0503020204020204" pitchFamily="34" charset="-122"/>
                <a:ea typeface="微软雅黑" panose="020B0503020204020204" pitchFamily="34" charset="-122"/>
              </a:rPr>
              <a:t>802 </a:t>
            </a:r>
            <a:r>
              <a:rPr lang="zh-CN" altLang="en-US" sz="2000" b="1" dirty="0" smtClean="0">
                <a:latin typeface="微软雅黑" panose="020B0503020204020204" pitchFamily="34" charset="-122"/>
                <a:ea typeface="微软雅黑" panose="020B0503020204020204" pitchFamily="34" charset="-122"/>
              </a:rPr>
              <a:t>标准</a:t>
            </a:r>
            <a:r>
              <a:rPr lang="zh-CN" altLang="en-US" sz="2000" b="1" dirty="0">
                <a:latin typeface="微软雅黑" panose="020B0503020204020204" pitchFamily="34" charset="-122"/>
                <a:ea typeface="微软雅黑" panose="020B0503020204020204" pitchFamily="34" charset="-122"/>
              </a:rPr>
              <a:t>为局域网规定了一</a:t>
            </a:r>
            <a:r>
              <a:rPr lang="zh-CN" altLang="en-US" sz="2000" b="1" dirty="0" smtClean="0">
                <a:latin typeface="微软雅黑" panose="020B0503020204020204" pitchFamily="34" charset="-122"/>
                <a:ea typeface="微软雅黑" panose="020B0503020204020204" pitchFamily="34" charset="-122"/>
              </a:rPr>
              <a:t>种 </a:t>
            </a:r>
            <a:r>
              <a:rPr lang="en-US" altLang="zh-CN" sz="2000" b="1" dirty="0" smtClean="0">
                <a:latin typeface="微软雅黑" panose="020B0503020204020204" pitchFamily="34" charset="-122"/>
                <a:ea typeface="微软雅黑" panose="020B0503020204020204" pitchFamily="34" charset="-122"/>
              </a:rPr>
              <a:t>48 </a:t>
            </a:r>
            <a:r>
              <a:rPr lang="zh-CN" altLang="en-US" sz="2000" b="1" dirty="0" smtClean="0">
                <a:latin typeface="微软雅黑" panose="020B0503020204020204" pitchFamily="34" charset="-122"/>
                <a:ea typeface="微软雅黑" panose="020B0503020204020204" pitchFamily="34" charset="-122"/>
              </a:rPr>
              <a:t>位</a:t>
            </a:r>
            <a:r>
              <a:rPr lang="zh-CN" altLang="en-US" sz="2000" b="1" dirty="0">
                <a:latin typeface="微软雅黑" panose="020B0503020204020204" pitchFamily="34" charset="-122"/>
                <a:ea typeface="微软雅黑" panose="020B0503020204020204" pitchFamily="34" charset="-122"/>
              </a:rPr>
              <a:t>的全球地址</a:t>
            </a:r>
            <a:r>
              <a:rPr lang="zh-CN" altLang="en-US" sz="2000" b="1" dirty="0" smtClean="0">
                <a:latin typeface="微软雅黑" panose="020B0503020204020204" pitchFamily="34" charset="-122"/>
                <a:ea typeface="微软雅黑" panose="020B0503020204020204" pitchFamily="34" charset="-122"/>
              </a:rPr>
              <a:t>（简称为地址）是</a:t>
            </a:r>
            <a:r>
              <a:rPr lang="zh-CN" altLang="en-US" sz="2000" b="1" dirty="0">
                <a:latin typeface="微软雅黑" panose="020B0503020204020204" pitchFamily="34" charset="-122"/>
                <a:ea typeface="微软雅黑" panose="020B0503020204020204" pitchFamily="34" charset="-122"/>
              </a:rPr>
              <a:t>指局域网上的每一台计算机中</a:t>
            </a:r>
            <a:r>
              <a:rPr lang="zh-CN" altLang="en-US" sz="2000" b="1" dirty="0">
                <a:solidFill>
                  <a:srgbClr val="C00000"/>
                </a:solidFill>
                <a:latin typeface="微软雅黑" panose="020B0503020204020204" pitchFamily="34" charset="-122"/>
                <a:ea typeface="微软雅黑" panose="020B0503020204020204" pitchFamily="34" charset="-122"/>
              </a:rPr>
              <a:t>固化在适配器</a:t>
            </a:r>
            <a:r>
              <a:rPr lang="zh-CN" altLang="en-US" sz="2000" b="1" dirty="0" smtClean="0">
                <a:solidFill>
                  <a:srgbClr val="C00000"/>
                </a:solidFill>
                <a:latin typeface="微软雅黑" panose="020B0503020204020204" pitchFamily="34" charset="-122"/>
                <a:ea typeface="微软雅黑" panose="020B0503020204020204" pitchFamily="34" charset="-122"/>
              </a:rPr>
              <a:t>的 </a:t>
            </a:r>
            <a:r>
              <a:rPr lang="en-US" altLang="zh-CN" sz="2000" b="1" dirty="0" smtClean="0">
                <a:solidFill>
                  <a:srgbClr val="C00000"/>
                </a:solidFill>
                <a:latin typeface="微软雅黑" panose="020B0503020204020204" pitchFamily="34" charset="-122"/>
                <a:ea typeface="微软雅黑" panose="020B0503020204020204" pitchFamily="34" charset="-122"/>
              </a:rPr>
              <a:t>ROM </a:t>
            </a:r>
            <a:r>
              <a:rPr lang="zh-CN" altLang="en-US" sz="2000" b="1" dirty="0" smtClean="0">
                <a:solidFill>
                  <a:srgbClr val="C00000"/>
                </a:solidFill>
                <a:latin typeface="微软雅黑" panose="020B0503020204020204" pitchFamily="34" charset="-122"/>
                <a:ea typeface="微软雅黑" panose="020B0503020204020204" pitchFamily="34" charset="-122"/>
              </a:rPr>
              <a:t>中</a:t>
            </a:r>
            <a:r>
              <a:rPr lang="zh-CN" altLang="en-US" sz="2000" b="1" dirty="0">
                <a:solidFill>
                  <a:srgbClr val="C00000"/>
                </a:solidFill>
                <a:latin typeface="微软雅黑" panose="020B0503020204020204" pitchFamily="34" charset="-122"/>
                <a:ea typeface="微软雅黑" panose="020B0503020204020204" pitchFamily="34" charset="-122"/>
              </a:rPr>
              <a:t>的地址。</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22254" y="593419"/>
            <a:ext cx="2889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MAC </a:t>
            </a:r>
            <a:r>
              <a:rPr lang="zh-CN" altLang="en-US" sz="2000" b="1" dirty="0">
                <a:solidFill>
                  <a:schemeClr val="bg1"/>
                </a:solidFill>
                <a:latin typeface="微软雅黑" panose="020B0503020204020204" pitchFamily="34" charset="-122"/>
                <a:ea typeface="微软雅黑" panose="020B0503020204020204" pitchFamily="34" charset="-122"/>
              </a:rPr>
              <a:t>层的硬件</a:t>
            </a:r>
            <a:r>
              <a:rPr lang="zh-CN" altLang="en-US" sz="2000" b="1" dirty="0" smtClean="0">
                <a:solidFill>
                  <a:schemeClr val="bg1"/>
                </a:solidFill>
                <a:latin typeface="微软雅黑" panose="020B0503020204020204" pitchFamily="34" charset="-122"/>
                <a:ea typeface="微软雅黑" panose="020B0503020204020204" pitchFamily="34" charset="-122"/>
              </a:rPr>
              <a:t>地址</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02921" y="2365395"/>
            <a:ext cx="8129015" cy="1397495"/>
            <a:chOff x="502921" y="2343231"/>
            <a:chExt cx="8129015" cy="1397495"/>
          </a:xfrm>
        </p:grpSpPr>
        <p:sp>
          <p:nvSpPr>
            <p:cNvPr id="12" name="对角圆角矩形 11"/>
            <p:cNvSpPr/>
            <p:nvPr/>
          </p:nvSpPr>
          <p:spPr>
            <a:xfrm>
              <a:off x="502921" y="2343231"/>
              <a:ext cx="8129015" cy="139749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36445" y="2467202"/>
              <a:ext cx="7494755" cy="1131079"/>
            </a:xfrm>
            <a:prstGeom prst="rect">
              <a:avLst/>
            </a:prstGeom>
          </p:spPr>
          <p:txBody>
            <a:bodyPr wrap="square">
              <a:spAutoFit/>
            </a:bodyPr>
            <a:lstStyle/>
            <a:p>
              <a:pPr>
                <a:lnSpc>
                  <a:spcPts val="2700"/>
                </a:lnSpc>
              </a:pPr>
              <a:r>
                <a:rPr lang="zh-CN" altLang="en-US" b="1" dirty="0" smtClean="0">
                  <a:solidFill>
                    <a:srgbClr val="FFFF00"/>
                  </a:solidFill>
                  <a:latin typeface="微软雅黑" panose="020B0503020204020204" pitchFamily="34" charset="-122"/>
                  <a:ea typeface="微软雅黑" panose="020B0503020204020204" pitchFamily="34" charset="-122"/>
                </a:rPr>
                <a:t>注意</a:t>
              </a:r>
              <a:r>
                <a:rPr lang="zh-CN" altLang="en-US" b="1" dirty="0">
                  <a:solidFill>
                    <a:srgbClr val="FFFF00"/>
                  </a:solidFill>
                  <a:latin typeface="微软雅黑" panose="020B0503020204020204" pitchFamily="34" charset="-122"/>
                  <a:ea typeface="微软雅黑" panose="020B0503020204020204" pitchFamily="34" charset="-122"/>
                </a:rPr>
                <a:t>：</a:t>
              </a:r>
              <a:r>
                <a:rPr lang="zh-CN" altLang="en-US" b="1" dirty="0" smtClean="0">
                  <a:solidFill>
                    <a:schemeClr val="bg1"/>
                  </a:solidFill>
                  <a:latin typeface="微软雅黑" panose="020B0503020204020204" pitchFamily="34" charset="-122"/>
                  <a:ea typeface="微软雅黑" panose="020B0503020204020204" pitchFamily="34" charset="-122"/>
                </a:rPr>
                <a:t>如果</a:t>
              </a:r>
              <a:r>
                <a:rPr lang="zh-CN" altLang="en-US" b="1" dirty="0">
                  <a:solidFill>
                    <a:schemeClr val="bg1"/>
                  </a:solidFill>
                  <a:latin typeface="微软雅黑" panose="020B0503020204020204" pitchFamily="34" charset="-122"/>
                  <a:ea typeface="微软雅黑" panose="020B0503020204020204" pitchFamily="34" charset="-122"/>
                </a:rPr>
                <a:t>连接在局域网上的主机或路由器安装有多个适配器</a:t>
              </a:r>
              <a:r>
                <a:rPr lang="zh-CN" altLang="en-US" b="1" dirty="0" smtClean="0">
                  <a:solidFill>
                    <a:schemeClr val="bg1"/>
                  </a:solidFill>
                  <a:latin typeface="微软雅黑" panose="020B0503020204020204" pitchFamily="34" charset="-122"/>
                  <a:ea typeface="微软雅黑" panose="020B0503020204020204" pitchFamily="34" charset="-122"/>
                </a:rPr>
                <a:t>，这样</a:t>
              </a:r>
              <a:r>
                <a:rPr lang="zh-CN" altLang="en-US" b="1" dirty="0">
                  <a:solidFill>
                    <a:schemeClr val="bg1"/>
                  </a:solidFill>
                  <a:latin typeface="微软雅黑" panose="020B0503020204020204" pitchFamily="34" charset="-122"/>
                  <a:ea typeface="微软雅黑" panose="020B0503020204020204" pitchFamily="34" charset="-122"/>
                </a:rPr>
                <a:t>的主机或路由器就有多个“地址”。更准确些说，这种 </a:t>
              </a:r>
              <a:r>
                <a:rPr lang="en-US" altLang="zh-CN" b="1" dirty="0">
                  <a:solidFill>
                    <a:schemeClr val="bg1"/>
                  </a:solidFill>
                  <a:latin typeface="微软雅黑" panose="020B0503020204020204" pitchFamily="34" charset="-122"/>
                  <a:ea typeface="微软雅黑" panose="020B0503020204020204" pitchFamily="34" charset="-122"/>
                </a:rPr>
                <a:t>48 </a:t>
              </a:r>
              <a:r>
                <a:rPr lang="zh-CN" altLang="en-US" b="1" dirty="0">
                  <a:solidFill>
                    <a:schemeClr val="bg1"/>
                  </a:solidFill>
                  <a:latin typeface="微软雅黑" panose="020B0503020204020204" pitchFamily="34" charset="-122"/>
                  <a:ea typeface="微软雅黑" panose="020B0503020204020204" pitchFamily="34" charset="-122"/>
                </a:rPr>
                <a:t>位“地址”应当是某个</a:t>
              </a:r>
              <a:r>
                <a:rPr lang="zh-CN" altLang="en-US" b="1" dirty="0">
                  <a:solidFill>
                    <a:srgbClr val="FFFF00"/>
                  </a:solidFill>
                  <a:latin typeface="微软雅黑" panose="020B0503020204020204" pitchFamily="34" charset="-122"/>
                  <a:ea typeface="微软雅黑" panose="020B0503020204020204" pitchFamily="34" charset="-122"/>
                </a:rPr>
                <a:t>接口的标识符。</a:t>
              </a:r>
              <a:endParaRPr lang="zh-CN" altLang="en-US" b="1" dirty="0">
                <a:solidFill>
                  <a:srgbClr val="FFFF00"/>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2305821"/>
            <a:ext cx="8271624"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IEEE </a:t>
            </a:r>
            <a:r>
              <a:rPr lang="zh-CN" altLang="en-US" sz="2000" b="1" dirty="0" smtClean="0">
                <a:latin typeface="微软雅黑" panose="020B0503020204020204" pitchFamily="34" charset="-122"/>
                <a:ea typeface="微软雅黑" panose="020B0503020204020204" pitchFamily="34" charset="-122"/>
              </a:rPr>
              <a:t>注册</a:t>
            </a:r>
            <a:r>
              <a:rPr lang="zh-CN" altLang="en-US" sz="2000" b="1" dirty="0">
                <a:latin typeface="微软雅黑" panose="020B0503020204020204" pitchFamily="34" charset="-122"/>
                <a:ea typeface="微软雅黑" panose="020B0503020204020204" pitchFamily="34" charset="-122"/>
              </a:rPr>
              <a:t>管理机构 </a:t>
            </a:r>
            <a:r>
              <a:rPr lang="en-US" altLang="zh-CN" sz="2000" b="1" dirty="0">
                <a:latin typeface="微软雅黑" panose="020B0503020204020204" pitchFamily="34" charset="-122"/>
                <a:ea typeface="微软雅黑" panose="020B0503020204020204" pitchFamily="34" charset="-122"/>
              </a:rPr>
              <a:t>RA </a:t>
            </a:r>
            <a:r>
              <a:rPr lang="zh-CN" altLang="en-US" sz="2000" b="1" dirty="0">
                <a:latin typeface="微软雅黑" panose="020B0503020204020204" pitchFamily="34" charset="-122"/>
                <a:ea typeface="微软雅黑" panose="020B0503020204020204" pitchFamily="34" charset="-122"/>
              </a:rPr>
              <a:t>负责向厂家</a:t>
            </a:r>
            <a:r>
              <a:rPr lang="zh-CN" altLang="en-US" sz="2000" b="1" dirty="0" smtClean="0">
                <a:latin typeface="微软雅黑" panose="020B0503020204020204" pitchFamily="34" charset="-122"/>
                <a:ea typeface="微软雅黑" panose="020B0503020204020204" pitchFamily="34" charset="-122"/>
              </a:rPr>
              <a:t>分配</a:t>
            </a:r>
            <a:r>
              <a:rPr lang="zh-CN" altLang="en-US" sz="2000" b="1" dirty="0" smtClean="0">
                <a:solidFill>
                  <a:srgbClr val="0000FF"/>
                </a:solidFill>
                <a:latin typeface="微软雅黑" panose="020B0503020204020204" pitchFamily="34" charset="-122"/>
                <a:ea typeface="微软雅黑" panose="020B0503020204020204" pitchFamily="34" charset="-122"/>
              </a:rPr>
              <a:t>前 </a:t>
            </a:r>
            <a:r>
              <a:rPr lang="en-US" altLang="zh-CN" sz="2000" b="1" dirty="0" smtClean="0">
                <a:solidFill>
                  <a:srgbClr val="0000FF"/>
                </a:solidFill>
                <a:latin typeface="微软雅黑" panose="020B0503020204020204" pitchFamily="34" charset="-122"/>
                <a:ea typeface="微软雅黑" panose="020B0503020204020204" pitchFamily="34" charset="-122"/>
              </a:rPr>
              <a:t>3 </a:t>
            </a:r>
            <a:r>
              <a:rPr lang="zh-CN" altLang="en-US" sz="2000" b="1" dirty="0" smtClean="0">
                <a:solidFill>
                  <a:srgbClr val="0000FF"/>
                </a:solidFill>
                <a:latin typeface="微软雅黑" panose="020B0503020204020204" pitchFamily="34" charset="-122"/>
                <a:ea typeface="微软雅黑" panose="020B0503020204020204" pitchFamily="34" charset="-122"/>
              </a:rPr>
              <a:t>个</a:t>
            </a:r>
            <a:r>
              <a:rPr lang="zh-CN" altLang="en-US" sz="2000" b="1" dirty="0">
                <a:solidFill>
                  <a:srgbClr val="0000FF"/>
                </a:solidFill>
                <a:latin typeface="微软雅黑" panose="020B0503020204020204" pitchFamily="34" charset="-122"/>
                <a:ea typeface="微软雅黑" panose="020B0503020204020204" pitchFamily="34" charset="-122"/>
              </a:rPr>
              <a:t>字节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即</a:t>
            </a:r>
            <a:r>
              <a:rPr lang="zh-CN" altLang="en-US" sz="2000" b="1" dirty="0" smtClean="0">
                <a:latin typeface="微软雅黑" panose="020B0503020204020204" pitchFamily="34" charset="-122"/>
                <a:ea typeface="微软雅黑" panose="020B0503020204020204" pitchFamily="34" charset="-122"/>
              </a:rPr>
              <a:t>高 </a:t>
            </a:r>
            <a:r>
              <a:rPr lang="en-US" altLang="zh-CN" sz="2000" b="1" dirty="0">
                <a:latin typeface="微软雅黑" panose="020B0503020204020204" pitchFamily="34" charset="-122"/>
                <a:ea typeface="微软雅黑" panose="020B0503020204020204" pitchFamily="34" charset="-122"/>
              </a:rPr>
              <a:t>24 </a:t>
            </a:r>
            <a:r>
              <a:rPr lang="zh-CN" altLang="en-US" sz="2000" b="1" dirty="0">
                <a:latin typeface="微软雅黑" panose="020B0503020204020204" pitchFamily="34" charset="-122"/>
                <a:ea typeface="微软雅黑" panose="020B0503020204020204" pitchFamily="34" charset="-122"/>
              </a:rPr>
              <a:t>位</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，称为</a:t>
            </a:r>
            <a:r>
              <a:rPr lang="zh-CN" altLang="en-US" sz="2000" b="1" dirty="0">
                <a:solidFill>
                  <a:srgbClr val="C00000"/>
                </a:solidFill>
                <a:latin typeface="微软雅黑" panose="020B0503020204020204" pitchFamily="34" charset="-122"/>
                <a:ea typeface="微软雅黑" panose="020B0503020204020204" pitchFamily="34" charset="-122"/>
              </a:rPr>
              <a:t>组织唯一</a:t>
            </a:r>
            <a:r>
              <a:rPr lang="zh-CN" altLang="en-US" sz="2000" b="1" dirty="0" smtClean="0">
                <a:solidFill>
                  <a:srgbClr val="C00000"/>
                </a:solidFill>
                <a:latin typeface="微软雅黑" panose="020B0503020204020204" pitchFamily="34" charset="-122"/>
                <a:ea typeface="微软雅黑" panose="020B0503020204020204" pitchFamily="34" charset="-122"/>
              </a:rPr>
              <a:t>标识符 </a:t>
            </a:r>
            <a:r>
              <a:rPr lang="en-US" altLang="zh-CN" sz="2000" b="1" dirty="0" smtClean="0">
                <a:solidFill>
                  <a:srgbClr val="C00000"/>
                </a:solidFill>
                <a:latin typeface="微软雅黑" panose="020B0503020204020204" pitchFamily="34" charset="-122"/>
                <a:ea typeface="微软雅黑" panose="020B0503020204020204" pitchFamily="34" charset="-122"/>
              </a:rPr>
              <a:t>OUI </a:t>
            </a:r>
            <a:r>
              <a:rPr lang="en-US" altLang="zh-CN" sz="2000" b="1" dirty="0">
                <a:latin typeface="微软雅黑" panose="020B0503020204020204" pitchFamily="34" charset="-122"/>
                <a:ea typeface="微软雅黑" panose="020B0503020204020204" pitchFamily="34" charset="-122"/>
              </a:rPr>
              <a:t>(Organizationally Unique Identifier)</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厂家自行</a:t>
            </a:r>
            <a:r>
              <a:rPr lang="zh-CN" altLang="en-US" sz="2000" b="1" dirty="0" smtClean="0">
                <a:latin typeface="微软雅黑" panose="020B0503020204020204" pitchFamily="34" charset="-122"/>
                <a:ea typeface="微软雅黑" panose="020B0503020204020204" pitchFamily="34" charset="-122"/>
              </a:rPr>
              <a:t>指派</a:t>
            </a:r>
            <a:r>
              <a:rPr lang="zh-CN" altLang="en-US" sz="2000" b="1" dirty="0" smtClean="0">
                <a:solidFill>
                  <a:srgbClr val="0000FF"/>
                </a:solidFill>
                <a:latin typeface="微软雅黑" panose="020B0503020204020204" pitchFamily="34" charset="-122"/>
                <a:ea typeface="微软雅黑" panose="020B0503020204020204" pitchFamily="34" charset="-122"/>
              </a:rPr>
              <a:t>后 </a:t>
            </a:r>
            <a:r>
              <a:rPr lang="en-US" altLang="zh-CN" sz="2000" b="1" dirty="0" smtClean="0">
                <a:solidFill>
                  <a:srgbClr val="0000FF"/>
                </a:solidFill>
                <a:latin typeface="微软雅黑" panose="020B0503020204020204" pitchFamily="34" charset="-122"/>
                <a:ea typeface="微软雅黑" panose="020B0503020204020204" pitchFamily="34" charset="-122"/>
              </a:rPr>
              <a:t>3 </a:t>
            </a:r>
            <a:r>
              <a:rPr lang="zh-CN" altLang="en-US" sz="2000" b="1" dirty="0" smtClean="0">
                <a:solidFill>
                  <a:srgbClr val="0000FF"/>
                </a:solidFill>
                <a:latin typeface="微软雅黑" panose="020B0503020204020204" pitchFamily="34" charset="-122"/>
                <a:ea typeface="微软雅黑" panose="020B0503020204020204" pitchFamily="34" charset="-122"/>
              </a:rPr>
              <a:t>个</a:t>
            </a:r>
            <a:r>
              <a:rPr lang="zh-CN" altLang="en-US" sz="2000" b="1" dirty="0">
                <a:solidFill>
                  <a:srgbClr val="0000FF"/>
                </a:solidFill>
                <a:latin typeface="微软雅黑" panose="020B0503020204020204" pitchFamily="34" charset="-122"/>
                <a:ea typeface="微软雅黑" panose="020B0503020204020204" pitchFamily="34" charset="-122"/>
              </a:rPr>
              <a:t>字节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即</a:t>
            </a:r>
            <a:r>
              <a:rPr lang="zh-CN" altLang="en-US" sz="2000" b="1" dirty="0" smtClean="0">
                <a:latin typeface="微软雅黑" panose="020B0503020204020204" pitchFamily="34" charset="-122"/>
                <a:ea typeface="微软雅黑" panose="020B0503020204020204" pitchFamily="34" charset="-122"/>
              </a:rPr>
              <a:t>低 </a:t>
            </a:r>
            <a:r>
              <a:rPr lang="en-US" altLang="zh-CN" sz="2000" b="1" dirty="0">
                <a:latin typeface="微软雅黑" panose="020B0503020204020204" pitchFamily="34" charset="-122"/>
                <a:ea typeface="微软雅黑" panose="020B0503020204020204" pitchFamily="34" charset="-122"/>
              </a:rPr>
              <a:t>24 </a:t>
            </a:r>
            <a:r>
              <a:rPr lang="zh-CN" altLang="en-US" sz="2000" b="1" dirty="0">
                <a:latin typeface="微软雅黑" panose="020B0503020204020204" pitchFamily="34" charset="-122"/>
                <a:ea typeface="微软雅黑" panose="020B0503020204020204" pitchFamily="34" charset="-122"/>
              </a:rPr>
              <a:t>位</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，称为</a:t>
            </a:r>
            <a:r>
              <a:rPr lang="zh-CN" altLang="en-US" sz="2000" b="1" dirty="0" smtClean="0">
                <a:solidFill>
                  <a:srgbClr val="C00000"/>
                </a:solidFill>
                <a:latin typeface="微软雅黑" panose="020B0503020204020204" pitchFamily="34" charset="-122"/>
                <a:ea typeface="微软雅黑" panose="020B0503020204020204" pitchFamily="34" charset="-122"/>
              </a:rPr>
              <a:t>扩展</a:t>
            </a:r>
            <a:r>
              <a:rPr lang="zh-CN" altLang="en-US" sz="2000" b="1" dirty="0">
                <a:solidFill>
                  <a:srgbClr val="C00000"/>
                </a:solidFill>
                <a:latin typeface="微软雅黑" panose="020B0503020204020204" pitchFamily="34" charset="-122"/>
                <a:ea typeface="微软雅黑" panose="020B0503020204020204" pitchFamily="34" charset="-122"/>
              </a:rPr>
              <a:t>标识符 </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extended identifier)</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必须</a:t>
            </a:r>
            <a:r>
              <a:rPr lang="zh-CN" altLang="en-US" sz="2000" b="1" dirty="0">
                <a:latin typeface="微软雅黑" panose="020B0503020204020204" pitchFamily="34" charset="-122"/>
                <a:ea typeface="微软雅黑" panose="020B0503020204020204" pitchFamily="34" charset="-122"/>
              </a:rPr>
              <a:t>保证生产出的适配器</a:t>
            </a:r>
            <a:r>
              <a:rPr lang="zh-CN" altLang="en-US" sz="2000" b="1" dirty="0">
                <a:solidFill>
                  <a:srgbClr val="C00000"/>
                </a:solidFill>
                <a:latin typeface="微软雅黑" panose="020B0503020204020204" pitchFamily="34" charset="-122"/>
                <a:ea typeface="微软雅黑" panose="020B0503020204020204" pitchFamily="34" charset="-122"/>
              </a:rPr>
              <a:t>没有重复地址</a:t>
            </a:r>
            <a:r>
              <a:rPr lang="zh-CN" altLang="en-US" sz="2000" b="1" dirty="0" smtClean="0">
                <a:solidFill>
                  <a:srgbClr val="C00000"/>
                </a:solidFill>
                <a:latin typeface="微软雅黑" panose="020B0503020204020204" pitchFamily="34" charset="-122"/>
                <a:ea typeface="微软雅黑" panose="020B0503020204020204" pitchFamily="34" charset="-122"/>
              </a:rPr>
              <a:t>。</a:t>
            </a:r>
            <a:endParaRPr lang="en-US" altLang="zh-CN" sz="2000" b="1" dirty="0" smtClean="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地址被</a:t>
            </a:r>
            <a:r>
              <a:rPr lang="zh-CN" altLang="en-US" sz="2000" b="1" dirty="0">
                <a:solidFill>
                  <a:srgbClr val="C00000"/>
                </a:solidFill>
                <a:latin typeface="微软雅黑" panose="020B0503020204020204" pitchFamily="34" charset="-122"/>
                <a:ea typeface="微软雅黑" panose="020B0503020204020204" pitchFamily="34" charset="-122"/>
              </a:rPr>
              <a:t>固化</a:t>
            </a:r>
            <a:r>
              <a:rPr lang="zh-CN" altLang="en-US" sz="2000" b="1" dirty="0">
                <a:latin typeface="微软雅黑" panose="020B0503020204020204" pitchFamily="34" charset="-122"/>
                <a:ea typeface="微软雅黑" panose="020B0503020204020204" pitchFamily="34" charset="-122"/>
              </a:rPr>
              <a:t>在适配器的 </a:t>
            </a:r>
            <a:r>
              <a:rPr lang="en-US" altLang="zh-CN" sz="2000" b="1" dirty="0" smtClean="0">
                <a:latin typeface="微软雅黑" panose="020B0503020204020204" pitchFamily="34" charset="-122"/>
                <a:ea typeface="微软雅黑" panose="020B0503020204020204" pitchFamily="34" charset="-122"/>
              </a:rPr>
              <a:t>ROM </a:t>
            </a:r>
            <a:r>
              <a:rPr lang="zh-CN" altLang="en-US" sz="2000" b="1" dirty="0" smtClean="0">
                <a:latin typeface="微软雅黑" panose="020B0503020204020204" pitchFamily="34" charset="-122"/>
                <a:ea typeface="微软雅黑" panose="020B0503020204020204" pitchFamily="34" charset="-122"/>
              </a:rPr>
              <a:t>中。</a:t>
            </a:r>
            <a:endParaRPr lang="zh-CN" altLang="en-US" sz="2000" b="1" dirty="0">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36255" y="593419"/>
            <a:ext cx="24616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48 </a:t>
            </a:r>
            <a:r>
              <a:rPr lang="zh-CN" altLang="en-US" sz="2000" b="1" dirty="0" smtClean="0">
                <a:solidFill>
                  <a:schemeClr val="bg1"/>
                </a:solidFill>
                <a:latin typeface="微软雅黑" panose="020B0503020204020204" pitchFamily="34" charset="-122"/>
                <a:ea typeface="微软雅黑" panose="020B0503020204020204" pitchFamily="34" charset="-122"/>
              </a:rPr>
              <a:t>位的</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smtClean="0">
                <a:solidFill>
                  <a:schemeClr val="bg1"/>
                </a:solidFill>
                <a:latin typeface="微软雅黑" panose="020B0503020204020204" pitchFamily="34" charset="-122"/>
                <a:ea typeface="微软雅黑" panose="020B0503020204020204" pitchFamily="34" charset="-122"/>
              </a:rPr>
              <a:t>地址</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02921" y="1052386"/>
            <a:ext cx="8074151" cy="12696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2452163" y="1149352"/>
            <a:ext cx="4360403" cy="1084781"/>
            <a:chOff x="2360712" y="5191736"/>
            <a:chExt cx="5184576" cy="1481498"/>
          </a:xfrm>
        </p:grpSpPr>
        <p:grpSp>
          <p:nvGrpSpPr>
            <p:cNvPr id="7" name="组合 6"/>
            <p:cNvGrpSpPr/>
            <p:nvPr/>
          </p:nvGrpSpPr>
          <p:grpSpPr>
            <a:xfrm>
              <a:off x="2360712" y="5191736"/>
              <a:ext cx="5184576" cy="901560"/>
              <a:chOff x="2000672" y="5119728"/>
              <a:chExt cx="5184576" cy="901560"/>
            </a:xfrm>
          </p:grpSpPr>
          <p:sp>
            <p:nvSpPr>
              <p:cNvPr id="9" name="矩形 8"/>
              <p:cNvSpPr/>
              <p:nvPr/>
            </p:nvSpPr>
            <p:spPr bwMode="auto">
              <a:xfrm>
                <a:off x="2000672" y="5517232"/>
                <a:ext cx="2592288" cy="504056"/>
              </a:xfrm>
              <a:prstGeom prst="rect">
                <a:avLst/>
              </a:prstGeom>
              <a:solidFill>
                <a:srgbClr val="00FF99"/>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dirty="0" smtClean="0">
                    <a:ln>
                      <a:noFill/>
                    </a:ln>
                    <a:effectLst/>
                    <a:latin typeface="微软雅黑" panose="020B0503020204020204" pitchFamily="34" charset="-122"/>
                    <a:ea typeface="微软雅黑" panose="020B0503020204020204" pitchFamily="34" charset="-122"/>
                  </a:rPr>
                  <a:t>组织唯一标识符</a:t>
                </a:r>
                <a:endParaRPr kumimoji="0" lang="zh-CN" altLang="en-US" sz="1600" b="1" i="0" u="none" strike="noStrike" cap="none" normalizeH="0" baseline="0" dirty="0" smtClean="0">
                  <a:ln>
                    <a:noFill/>
                  </a:ln>
                  <a:effectLst/>
                  <a:latin typeface="微软雅黑" panose="020B0503020204020204" pitchFamily="34" charset="-122"/>
                  <a:ea typeface="微软雅黑" panose="020B0503020204020204" pitchFamily="34" charset="-122"/>
                </a:endParaRPr>
              </a:p>
            </p:txBody>
          </p:sp>
          <p:sp>
            <p:nvSpPr>
              <p:cNvPr id="10" name="矩形 9"/>
              <p:cNvSpPr/>
              <p:nvPr/>
            </p:nvSpPr>
            <p:spPr bwMode="auto">
              <a:xfrm>
                <a:off x="4592960" y="5517232"/>
                <a:ext cx="2592288" cy="504056"/>
              </a:xfrm>
              <a:prstGeom prst="rect">
                <a:avLst/>
              </a:prstGeom>
              <a:solidFill>
                <a:srgbClr val="0000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扩展</a:t>
                </a: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唯一标识符</a:t>
                </a:r>
                <a:endPar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sp>
            <p:nvSpPr>
              <p:cNvPr id="11" name="TextBox 12"/>
              <p:cNvSpPr txBox="1"/>
              <p:nvPr/>
            </p:nvSpPr>
            <p:spPr>
              <a:xfrm>
                <a:off x="2252515"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anose="020B0503020204020204" pitchFamily="34" charset="-122"/>
                    <a:ea typeface="微软雅黑" panose="020B0503020204020204" pitchFamily="34" charset="-122"/>
                  </a:rPr>
                  <a:t>3 </a:t>
                </a:r>
                <a:r>
                  <a:rPr lang="zh-CN" altLang="en-US" sz="1400" b="1" dirty="0" smtClean="0">
                    <a:solidFill>
                      <a:srgbClr val="0000CC"/>
                    </a:solidFill>
                    <a:latin typeface="微软雅黑" panose="020B0503020204020204" pitchFamily="34" charset="-122"/>
                    <a:ea typeface="微软雅黑" panose="020B0503020204020204" pitchFamily="34" charset="-122"/>
                  </a:rPr>
                  <a:t>字节（</a:t>
                </a:r>
                <a:r>
                  <a:rPr lang="en-US" altLang="zh-CN" sz="1400" b="1" dirty="0" smtClean="0">
                    <a:solidFill>
                      <a:srgbClr val="0000CC"/>
                    </a:solidFill>
                    <a:latin typeface="微软雅黑" panose="020B0503020204020204" pitchFamily="34" charset="-122"/>
                    <a:ea typeface="微软雅黑" panose="020B0503020204020204" pitchFamily="34" charset="-122"/>
                  </a:rPr>
                  <a:t>24 </a:t>
                </a:r>
                <a:r>
                  <a:rPr lang="zh-CN" altLang="en-US" sz="1400" b="1" dirty="0" smtClean="0">
                    <a:solidFill>
                      <a:srgbClr val="0000CC"/>
                    </a:solidFill>
                    <a:latin typeface="微软雅黑" panose="020B0503020204020204" pitchFamily="34" charset="-122"/>
                    <a:ea typeface="微软雅黑" panose="020B0503020204020204" pitchFamily="34" charset="-122"/>
                  </a:rPr>
                  <a:t>位）</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12" name="TextBox 13"/>
              <p:cNvSpPr txBox="1"/>
              <p:nvPr/>
            </p:nvSpPr>
            <p:spPr>
              <a:xfrm>
                <a:off x="4815064"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anose="020B0503020204020204" pitchFamily="34" charset="-122"/>
                    <a:ea typeface="微软雅黑" panose="020B0503020204020204" pitchFamily="34" charset="-122"/>
                  </a:rPr>
                  <a:t>3 </a:t>
                </a:r>
                <a:r>
                  <a:rPr lang="zh-CN" altLang="en-US" sz="1400" b="1" dirty="0" smtClean="0">
                    <a:solidFill>
                      <a:srgbClr val="0000CC"/>
                    </a:solidFill>
                    <a:latin typeface="微软雅黑" panose="020B0503020204020204" pitchFamily="34" charset="-122"/>
                    <a:ea typeface="微软雅黑" panose="020B0503020204020204" pitchFamily="34" charset="-122"/>
                  </a:rPr>
                  <a:t>字节（</a:t>
                </a:r>
                <a:r>
                  <a:rPr lang="en-US" altLang="zh-CN" sz="1400" b="1" dirty="0" smtClean="0">
                    <a:solidFill>
                      <a:srgbClr val="0000CC"/>
                    </a:solidFill>
                    <a:latin typeface="微软雅黑" panose="020B0503020204020204" pitchFamily="34" charset="-122"/>
                    <a:ea typeface="微软雅黑" panose="020B0503020204020204" pitchFamily="34" charset="-122"/>
                  </a:rPr>
                  <a:t>24 </a:t>
                </a:r>
                <a:r>
                  <a:rPr lang="zh-CN" altLang="en-US" sz="1400" b="1" dirty="0" smtClean="0">
                    <a:solidFill>
                      <a:srgbClr val="0000CC"/>
                    </a:solidFill>
                    <a:latin typeface="微软雅黑" panose="020B0503020204020204" pitchFamily="34" charset="-122"/>
                    <a:ea typeface="微软雅黑" panose="020B0503020204020204" pitchFamily="34" charset="-122"/>
                  </a:rPr>
                  <a:t>位）</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grpSp>
        <p:sp>
          <p:nvSpPr>
            <p:cNvPr id="8" name="矩形 7"/>
            <p:cNvSpPr/>
            <p:nvPr/>
          </p:nvSpPr>
          <p:spPr>
            <a:xfrm>
              <a:off x="3080161" y="6210867"/>
              <a:ext cx="3975539" cy="462367"/>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48 </a:t>
              </a:r>
              <a:r>
                <a:rPr lang="zh-CN" altLang="en-US" sz="1600" b="1" dirty="0">
                  <a:latin typeface="微软雅黑" panose="020B0503020204020204" pitchFamily="34" charset="-122"/>
                  <a:ea typeface="微软雅黑" panose="020B0503020204020204" pitchFamily="34" charset="-122"/>
                </a:rPr>
                <a:t>位的 </a:t>
              </a:r>
              <a:r>
                <a:rPr lang="en-US" altLang="zh-CN" sz="1600" b="1" dirty="0">
                  <a:latin typeface="微软雅黑" panose="020B0503020204020204" pitchFamily="34" charset="-122"/>
                  <a:ea typeface="微软雅黑" panose="020B0503020204020204" pitchFamily="34" charset="-122"/>
                </a:rPr>
                <a:t>MAC </a:t>
              </a:r>
              <a:r>
                <a:rPr lang="zh-CN" altLang="en-US" sz="1600" b="1" dirty="0" smtClean="0">
                  <a:latin typeface="微软雅黑" panose="020B0503020204020204" pitchFamily="34" charset="-122"/>
                  <a:ea typeface="微软雅黑" panose="020B0503020204020204" pitchFamily="34" charset="-122"/>
                </a:rPr>
                <a:t>地址 （</a:t>
              </a:r>
              <a:r>
                <a:rPr lang="en-US" altLang="zh-CN" sz="1600" b="1" dirty="0" smtClean="0">
                  <a:latin typeface="微软雅黑" panose="020B0503020204020204" pitchFamily="34" charset="-122"/>
                  <a:ea typeface="微软雅黑" panose="020B0503020204020204" pitchFamily="34" charset="-122"/>
                </a:rPr>
                <a:t>EUI-48</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2144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规定地址字段的</a:t>
            </a: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1 </a:t>
            </a:r>
            <a:r>
              <a:rPr lang="zh-CN" altLang="en-US" sz="2000" b="1" dirty="0" smtClean="0">
                <a:latin typeface="微软雅黑" panose="020B0503020204020204" pitchFamily="34" charset="-122"/>
                <a:ea typeface="微软雅黑" panose="020B0503020204020204" pitchFamily="34" charset="-122"/>
              </a:rPr>
              <a:t>字节</a:t>
            </a:r>
            <a:r>
              <a:rPr lang="zh-CN" altLang="en-US" sz="2000" b="1" dirty="0">
                <a:latin typeface="微软雅黑" panose="020B0503020204020204" pitchFamily="34" charset="-122"/>
                <a:ea typeface="微软雅黑" panose="020B0503020204020204" pitchFamily="34" charset="-122"/>
              </a:rPr>
              <a:t>的最低位为 </a:t>
            </a:r>
            <a:r>
              <a:rPr lang="en-US" altLang="zh-CN" sz="2000" b="1" dirty="0">
                <a:latin typeface="微软雅黑" panose="020B0503020204020204" pitchFamily="34" charset="-122"/>
                <a:ea typeface="微软雅黑" panose="020B0503020204020204" pitchFamily="34" charset="-122"/>
              </a:rPr>
              <a:t>I/G </a:t>
            </a:r>
            <a:r>
              <a:rPr lang="en-US" altLang="zh-CN" sz="2000" b="1" dirty="0" smtClean="0">
                <a:latin typeface="微软雅黑" panose="020B0503020204020204" pitchFamily="34" charset="-122"/>
                <a:ea typeface="微软雅黑" panose="020B0503020204020204" pitchFamily="34" charset="-122"/>
              </a:rPr>
              <a:t>(Individual </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Group) </a:t>
            </a:r>
            <a:r>
              <a:rPr lang="zh-CN" altLang="en-US" sz="2000" b="1" dirty="0" smtClean="0">
                <a:latin typeface="微软雅黑" panose="020B0503020204020204" pitchFamily="34" charset="-122"/>
                <a:ea typeface="微软雅黑" panose="020B0503020204020204" pitchFamily="34" charset="-122"/>
              </a:rPr>
              <a:t>位。</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单站</a:t>
            </a:r>
            <a:r>
              <a:rPr lang="zh-CN" altLang="en-US" sz="2000" b="1" dirty="0" smtClean="0">
                <a:solidFill>
                  <a:srgbClr val="C00000"/>
                </a:solidFill>
                <a:latin typeface="微软雅黑" panose="020B0503020204020204" pitchFamily="34" charset="-122"/>
                <a:ea typeface="微软雅黑" panose="020B0503020204020204" pitchFamily="34" charset="-122"/>
              </a:rPr>
              <a:t>地址：</a:t>
            </a:r>
            <a:r>
              <a:rPr lang="en-US" altLang="zh-CN" sz="2000" b="1" dirty="0" smtClean="0">
                <a:latin typeface="微软雅黑" panose="020B0503020204020204" pitchFamily="34" charset="-122"/>
                <a:ea typeface="微软雅黑" panose="020B0503020204020204" pitchFamily="34" charset="-122"/>
              </a:rPr>
              <a:t>I/G </a:t>
            </a:r>
            <a:r>
              <a:rPr lang="zh-CN" altLang="en-US" sz="2000" b="1" dirty="0">
                <a:latin typeface="微软雅黑" panose="020B0503020204020204" pitchFamily="34" charset="-122"/>
                <a:ea typeface="微软雅黑" panose="020B0503020204020204" pitchFamily="34" charset="-122"/>
              </a:rPr>
              <a:t>位 </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0</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组地址：</a:t>
            </a:r>
            <a:r>
              <a:rPr lang="en-US" altLang="zh-CN" sz="2000" b="1" dirty="0" smtClean="0">
                <a:latin typeface="微软雅黑" panose="020B0503020204020204" pitchFamily="34" charset="-122"/>
                <a:ea typeface="微软雅黑" panose="020B0503020204020204" pitchFamily="34" charset="-122"/>
              </a:rPr>
              <a:t>I/G </a:t>
            </a:r>
            <a:r>
              <a:rPr lang="zh-CN" altLang="en-US" sz="2000" b="1" dirty="0">
                <a:latin typeface="微软雅黑" panose="020B0503020204020204" pitchFamily="34" charset="-122"/>
                <a:ea typeface="微软雅黑" panose="020B0503020204020204" pitchFamily="34" charset="-122"/>
              </a:rPr>
              <a:t>位 </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。组地址用来</a:t>
            </a:r>
            <a:r>
              <a:rPr lang="zh-CN" altLang="en-US" sz="2000" b="1" dirty="0">
                <a:latin typeface="微软雅黑" panose="020B0503020204020204" pitchFamily="34" charset="-122"/>
                <a:ea typeface="微软雅黑" panose="020B0503020204020204" pitchFamily="34" charset="-122"/>
              </a:rPr>
              <a:t>进行</a:t>
            </a:r>
            <a:r>
              <a:rPr lang="zh-CN" altLang="en-US" sz="2000" b="1" dirty="0">
                <a:solidFill>
                  <a:srgbClr val="0000FF"/>
                </a:solidFill>
                <a:latin typeface="微软雅黑" panose="020B0503020204020204" pitchFamily="34" charset="-122"/>
                <a:ea typeface="微软雅黑" panose="020B0503020204020204" pitchFamily="34" charset="-122"/>
              </a:rPr>
              <a:t>多</a:t>
            </a:r>
            <a:r>
              <a:rPr lang="zh-CN" altLang="en-US" sz="2000" b="1" dirty="0" smtClean="0">
                <a:solidFill>
                  <a:srgbClr val="0000FF"/>
                </a:solidFill>
                <a:latin typeface="微软雅黑" panose="020B0503020204020204" pitchFamily="34" charset="-122"/>
                <a:ea typeface="微软雅黑" panose="020B0503020204020204" pitchFamily="34" charset="-122"/>
              </a:rPr>
              <a:t>播。</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广播地址：</a:t>
            </a:r>
            <a:r>
              <a:rPr lang="zh-CN" altLang="en-US" sz="2000" b="1" dirty="0" smtClean="0">
                <a:latin typeface="微软雅黑" panose="020B0503020204020204" pitchFamily="34" charset="-122"/>
                <a:ea typeface="微软雅黑" panose="020B0503020204020204" pitchFamily="34" charset="-122"/>
              </a:rPr>
              <a:t>所有 </a:t>
            </a:r>
            <a:r>
              <a:rPr lang="en-US" altLang="zh-CN" sz="2000" b="1" dirty="0">
                <a:latin typeface="微软雅黑" panose="020B0503020204020204" pitchFamily="34" charset="-122"/>
                <a:ea typeface="微软雅黑" panose="020B0503020204020204" pitchFamily="34" charset="-122"/>
              </a:rPr>
              <a:t>48 </a:t>
            </a:r>
            <a:r>
              <a:rPr lang="zh-CN" altLang="en-US" sz="2000" b="1" dirty="0">
                <a:latin typeface="微软雅黑" panose="020B0503020204020204" pitchFamily="34" charset="-122"/>
                <a:ea typeface="微软雅黑" panose="020B0503020204020204" pitchFamily="34" charset="-122"/>
              </a:rPr>
              <a:t>位都为 </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（全 </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只能作为目的地址使用</a:t>
            </a:r>
            <a:r>
              <a:rPr lang="zh-CN" altLang="en-US" sz="2000" b="1" dirty="0" smtClean="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807617" y="593419"/>
            <a:ext cx="35189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单站地址，组地址，广播地址</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759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把地址字段第 </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字节的最低第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位规定为 </a:t>
            </a:r>
            <a:r>
              <a:rPr lang="en-US" altLang="zh-CN" sz="2000" b="1" dirty="0">
                <a:latin typeface="微软雅黑" panose="020B0503020204020204" pitchFamily="34" charset="-122"/>
                <a:ea typeface="微软雅黑" panose="020B0503020204020204" pitchFamily="34" charset="-122"/>
              </a:rPr>
              <a:t>G/L (</a:t>
            </a:r>
            <a:r>
              <a:rPr lang="en-US" altLang="zh-CN" sz="2000" b="1" dirty="0" smtClean="0">
                <a:latin typeface="微软雅黑" panose="020B0503020204020204" pitchFamily="34" charset="-122"/>
                <a:ea typeface="微软雅黑" panose="020B0503020204020204" pitchFamily="34" charset="-122"/>
              </a:rPr>
              <a:t>Global </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Local) </a:t>
            </a:r>
            <a:r>
              <a:rPr lang="zh-CN" altLang="en-US" sz="2000" b="1" dirty="0" smtClean="0">
                <a:latin typeface="微软雅黑" panose="020B0503020204020204" pitchFamily="34" charset="-122"/>
                <a:ea typeface="微软雅黑" panose="020B0503020204020204" pitchFamily="34" charset="-122"/>
              </a:rPr>
              <a:t>位</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全球</a:t>
            </a:r>
            <a:r>
              <a:rPr lang="zh-CN" altLang="en-US" sz="2000" b="1" dirty="0" smtClean="0">
                <a:solidFill>
                  <a:srgbClr val="C00000"/>
                </a:solidFill>
                <a:latin typeface="微软雅黑" panose="020B0503020204020204" pitchFamily="34" charset="-122"/>
                <a:ea typeface="微软雅黑" panose="020B0503020204020204" pitchFamily="34" charset="-122"/>
              </a:rPr>
              <a:t>管理：</a:t>
            </a:r>
            <a:r>
              <a:rPr lang="en-US" altLang="zh-CN" sz="2000" b="1" dirty="0">
                <a:latin typeface="微软雅黑" panose="020B0503020204020204" pitchFamily="34" charset="-122"/>
                <a:ea typeface="微软雅黑" panose="020B0503020204020204" pitchFamily="34" charset="-122"/>
              </a:rPr>
              <a:t>G/L </a:t>
            </a:r>
            <a:r>
              <a:rPr lang="zh-CN" altLang="en-US" sz="2000" b="1" dirty="0">
                <a:latin typeface="微软雅黑" panose="020B0503020204020204" pitchFamily="34" charset="-122"/>
                <a:ea typeface="微软雅黑" panose="020B0503020204020204" pitchFamily="34" charset="-122"/>
              </a:rPr>
              <a:t>位 </a:t>
            </a:r>
            <a:r>
              <a:rPr lang="en-US" altLang="zh-CN" sz="2000" b="1" dirty="0">
                <a:latin typeface="微软雅黑" panose="020B0503020204020204" pitchFamily="34" charset="-122"/>
                <a:ea typeface="微软雅黑" panose="020B0503020204020204" pitchFamily="34" charset="-122"/>
              </a:rPr>
              <a:t>= 0</a:t>
            </a:r>
            <a:r>
              <a:rPr lang="zh-CN" altLang="en-US" sz="2000" b="1" dirty="0" smtClean="0">
                <a:latin typeface="微软雅黑" panose="020B0503020204020204" pitchFamily="34" charset="-122"/>
                <a:ea typeface="微软雅黑" panose="020B0503020204020204" pitchFamily="34" charset="-122"/>
              </a:rPr>
              <a:t>。厂商</a:t>
            </a:r>
            <a:r>
              <a:rPr lang="zh-CN" altLang="en-US" sz="2000" b="1" dirty="0">
                <a:latin typeface="微软雅黑" panose="020B0503020204020204" pitchFamily="34" charset="-122"/>
                <a:ea typeface="微软雅黑" panose="020B0503020204020204" pitchFamily="34" charset="-122"/>
              </a:rPr>
              <a:t>向 </a:t>
            </a: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购买的 </a:t>
            </a:r>
            <a:r>
              <a:rPr lang="en-US" altLang="zh-CN" sz="2000" b="1" dirty="0">
                <a:latin typeface="微软雅黑" panose="020B0503020204020204" pitchFamily="34" charset="-122"/>
                <a:ea typeface="微软雅黑" panose="020B0503020204020204" pitchFamily="34" charset="-122"/>
              </a:rPr>
              <a:t>OUI </a:t>
            </a:r>
            <a:r>
              <a:rPr lang="zh-CN" altLang="en-US" sz="2000" b="1" dirty="0">
                <a:latin typeface="微软雅黑" panose="020B0503020204020204" pitchFamily="34" charset="-122"/>
                <a:ea typeface="微软雅黑" panose="020B0503020204020204" pitchFamily="34" charset="-122"/>
              </a:rPr>
              <a:t>都属于全球管理</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本地管理：</a:t>
            </a:r>
            <a:r>
              <a:rPr lang="en-US" altLang="zh-CN" sz="2000" b="1" dirty="0">
                <a:latin typeface="微软雅黑" panose="020B0503020204020204" pitchFamily="34" charset="-122"/>
                <a:ea typeface="微软雅黑" panose="020B0503020204020204" pitchFamily="34" charset="-122"/>
              </a:rPr>
              <a:t>G/L </a:t>
            </a:r>
            <a:r>
              <a:rPr lang="zh-CN" altLang="en-US" sz="2000" b="1" dirty="0">
                <a:latin typeface="微软雅黑" panose="020B0503020204020204" pitchFamily="34" charset="-122"/>
                <a:ea typeface="微软雅黑" panose="020B0503020204020204" pitchFamily="34" charset="-122"/>
              </a:rPr>
              <a:t>位 </a:t>
            </a:r>
            <a:r>
              <a:rPr lang="en-US" altLang="zh-CN" sz="2000" b="1" dirty="0">
                <a:latin typeface="微软雅黑" panose="020B0503020204020204" pitchFamily="34" charset="-122"/>
                <a:ea typeface="微软雅黑" panose="020B0503020204020204" pitchFamily="34" charset="-122"/>
              </a:rPr>
              <a:t>= 1</a:t>
            </a:r>
            <a:r>
              <a:rPr lang="zh-CN" altLang="en-US" sz="2000" b="1" dirty="0">
                <a:latin typeface="微软雅黑" panose="020B0503020204020204" pitchFamily="34" charset="-122"/>
                <a:ea typeface="微软雅黑" panose="020B0503020204020204" pitchFamily="34" charset="-122"/>
              </a:rPr>
              <a:t>。 这时用户可任意分配网络上的地址。</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8"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全球管理与本地管理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每收到一</a:t>
            </a:r>
            <a:r>
              <a:rPr lang="zh-CN" altLang="en-US" sz="2000" b="1" dirty="0" smtClean="0">
                <a:latin typeface="微软雅黑" panose="020B0503020204020204" pitchFamily="34" charset="-122"/>
                <a:ea typeface="微软雅黑" panose="020B0503020204020204" pitchFamily="34" charset="-122"/>
              </a:rPr>
              <a:t>个 </a:t>
            </a:r>
            <a:r>
              <a:rPr lang="en-US" altLang="zh-CN"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帧，先用</a:t>
            </a:r>
            <a:r>
              <a:rPr lang="zh-CN" altLang="en-US" sz="2000" b="1" dirty="0">
                <a:latin typeface="微软雅黑" panose="020B0503020204020204" pitchFamily="34" charset="-122"/>
                <a:ea typeface="微软雅黑" panose="020B0503020204020204" pitchFamily="34" charset="-122"/>
              </a:rPr>
              <a:t>硬件</a:t>
            </a:r>
            <a:r>
              <a:rPr lang="zh-CN" altLang="en-US" sz="2000" b="1" dirty="0" smtClean="0">
                <a:latin typeface="微软雅黑" panose="020B0503020204020204" pitchFamily="34" charset="-122"/>
                <a:ea typeface="微软雅黑" panose="020B0503020204020204" pitchFamily="34" charset="-122"/>
              </a:rPr>
              <a:t>检查帧</a:t>
            </a:r>
            <a:r>
              <a:rPr lang="zh-CN" altLang="en-US" sz="2000" b="1" dirty="0">
                <a:latin typeface="微软雅黑" panose="020B0503020204020204" pitchFamily="34" charset="-122"/>
                <a:ea typeface="微软雅黑" panose="020B0503020204020204" pitchFamily="34" charset="-122"/>
              </a:rPr>
              <a:t>中的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地址。</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如果是</a:t>
            </a:r>
            <a:r>
              <a:rPr lang="zh-CN" altLang="en-US" sz="2000" b="1" dirty="0">
                <a:solidFill>
                  <a:srgbClr val="C00000"/>
                </a:solidFill>
                <a:latin typeface="微软雅黑" panose="020B0503020204020204" pitchFamily="34" charset="-122"/>
                <a:ea typeface="微软雅黑" panose="020B0503020204020204" pitchFamily="34" charset="-122"/>
              </a:rPr>
              <a:t>发往本站</a:t>
            </a:r>
            <a:r>
              <a:rPr lang="zh-CN" altLang="en-US" sz="2000" b="1" dirty="0">
                <a:latin typeface="微软雅黑" panose="020B0503020204020204" pitchFamily="34" charset="-122"/>
                <a:ea typeface="微软雅黑" panose="020B0503020204020204" pitchFamily="34" charset="-122"/>
              </a:rPr>
              <a:t>的帧则收下，然后再进行其他的处理。</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否则就将此帧丢弃，不再进行其他的处理</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9"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适配器具有</a:t>
            </a:r>
            <a:r>
              <a:rPr lang="zh-CN" altLang="en-US" sz="2000" b="1" dirty="0" smtClean="0">
                <a:solidFill>
                  <a:srgbClr val="0000CC"/>
                </a:solidFill>
                <a:latin typeface="微软雅黑" panose="020B0503020204020204" pitchFamily="34" charset="-122"/>
                <a:ea typeface="微软雅黑" panose="020B0503020204020204" pitchFamily="34" charset="-122"/>
              </a:rPr>
              <a:t>过滤功能</a:t>
            </a:r>
            <a:endParaRPr lang="zh-CN" altLang="en-US" sz="2000" b="1" dirty="0">
              <a:solidFill>
                <a:srgbClr val="0000CC"/>
              </a:solidFill>
              <a:latin typeface="微软雅黑" panose="020B0503020204020204" pitchFamily="34" charset="-122"/>
              <a:ea typeface="微软雅黑" panose="020B0503020204020204" pitchFamily="34" charset="-122"/>
            </a:endParaRPr>
          </a:p>
        </p:txBody>
      </p:sp>
      <p:graphicFrame>
        <p:nvGraphicFramePr>
          <p:cNvPr id="5" name="图示 4"/>
          <p:cNvGraphicFramePr/>
          <p:nvPr/>
        </p:nvGraphicFramePr>
        <p:xfrm>
          <a:off x="858976" y="2359971"/>
          <a:ext cx="4849092" cy="186474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矩形 1"/>
          <p:cNvSpPr/>
          <p:nvPr/>
        </p:nvSpPr>
        <p:spPr>
          <a:xfrm>
            <a:off x="5875448" y="2401916"/>
            <a:ext cx="2788258" cy="175945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以</a:t>
            </a:r>
            <a:r>
              <a:rPr lang="zh-CN" altLang="en-US" b="1" dirty="0">
                <a:solidFill>
                  <a:srgbClr val="C00000"/>
                </a:solidFill>
                <a:latin typeface="微软雅黑" panose="020B0503020204020204" pitchFamily="34" charset="-122"/>
                <a:ea typeface="微软雅黑" panose="020B0503020204020204" pitchFamily="34" charset="-122"/>
              </a:rPr>
              <a:t>混杂方式 </a:t>
            </a:r>
            <a:r>
              <a:rPr lang="en-US" altLang="zh-CN" b="1" dirty="0">
                <a:latin typeface="微软雅黑" panose="020B0503020204020204" pitchFamily="34" charset="-122"/>
                <a:ea typeface="微软雅黑" panose="020B0503020204020204" pitchFamily="34" charset="-122"/>
              </a:rPr>
              <a:t>(promiscuous mode) </a:t>
            </a:r>
            <a:r>
              <a:rPr lang="zh-CN" altLang="en-US" b="1" dirty="0">
                <a:latin typeface="微软雅黑" panose="020B0503020204020204" pitchFamily="34" charset="-122"/>
                <a:ea typeface="微软雅黑" panose="020B0503020204020204" pitchFamily="34" charset="-122"/>
              </a:rPr>
              <a:t>工作的以太网适配器只要“听到”有帧在以太网上传输就</a:t>
            </a:r>
            <a:r>
              <a:rPr lang="zh-CN" altLang="en-US" b="1" dirty="0">
                <a:solidFill>
                  <a:srgbClr val="C00000"/>
                </a:solidFill>
                <a:latin typeface="微软雅黑" panose="020B0503020204020204" pitchFamily="34" charset="-122"/>
                <a:ea typeface="微软雅黑" panose="020B0503020204020204" pitchFamily="34" charset="-122"/>
              </a:rPr>
              <a:t>都接收</a:t>
            </a:r>
            <a:r>
              <a:rPr lang="zh-CN" altLang="en-US" b="1" dirty="0">
                <a:latin typeface="微软雅黑" panose="020B0503020204020204" pitchFamily="34" charset="-122"/>
                <a:ea typeface="微软雅黑" panose="020B0503020204020204" pitchFamily="34" charset="-122"/>
              </a:rPr>
              <a:t>下来。</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6"/>
          <p:cNvSpPr>
            <a:spLocks noChangeArrowheads="1"/>
          </p:cNvSpPr>
          <p:nvPr/>
        </p:nvSpPr>
        <p:spPr bwMode="auto">
          <a:xfrm>
            <a:off x="502921" y="971346"/>
            <a:ext cx="7690103"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常用的以太网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帧格式</a:t>
            </a:r>
            <a:r>
              <a:rPr lang="zh-CN" altLang="en-US" sz="2000" b="1" dirty="0" smtClean="0">
                <a:latin typeface="微软雅黑" panose="020B0503020204020204" pitchFamily="34" charset="-122"/>
                <a:ea typeface="微软雅黑" panose="020B0503020204020204" pitchFamily="34" charset="-122"/>
              </a:rPr>
              <a:t>有 </a:t>
            </a:r>
            <a:r>
              <a:rPr lang="en-US" altLang="zh-CN" sz="2000" b="1" dirty="0" smtClean="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种标准：</a:t>
            </a:r>
            <a:endParaRPr lang="zh-CN" altLang="en-US" sz="2000" b="1" dirty="0">
              <a:latin typeface="微软雅黑" panose="020B0503020204020204" pitchFamily="34" charset="-122"/>
              <a:ea typeface="微软雅黑" panose="020B0503020204020204" pitchFamily="34" charset="-122"/>
            </a:endParaRPr>
          </a:p>
          <a:p>
            <a:pPr marL="720725" indent="-342900" eaLnBrk="0" hangingPunct="0">
              <a:lnSpc>
                <a:spcPts val="33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DIX Ethernet V2 </a:t>
            </a:r>
            <a:r>
              <a:rPr lang="zh-CN" altLang="en-US" sz="2000" b="1" dirty="0">
                <a:latin typeface="微软雅黑" panose="020B0503020204020204" pitchFamily="34" charset="-122"/>
                <a:ea typeface="微软雅黑" panose="020B0503020204020204" pitchFamily="34" charset="-122"/>
              </a:rPr>
              <a:t>标准</a:t>
            </a:r>
            <a:endParaRPr lang="zh-CN" altLang="en-US" sz="2000" b="1" dirty="0">
              <a:latin typeface="微软雅黑" panose="020B0503020204020204" pitchFamily="34" charset="-122"/>
              <a:ea typeface="微软雅黑" panose="020B0503020204020204" pitchFamily="34" charset="-122"/>
            </a:endParaRPr>
          </a:p>
          <a:p>
            <a:pPr marL="720725" indent="-342900" eaLnBrk="0" hangingPunct="0">
              <a:lnSpc>
                <a:spcPts val="33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802.3 </a:t>
            </a:r>
            <a:r>
              <a:rPr lang="zh-CN" altLang="en-US" sz="2000" b="1" dirty="0">
                <a:latin typeface="微软雅黑" panose="020B0503020204020204" pitchFamily="34" charset="-122"/>
                <a:ea typeface="微软雅黑" panose="020B0503020204020204" pitchFamily="34" charset="-122"/>
              </a:rPr>
              <a:t>标准</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最常用的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帧是</a:t>
            </a:r>
            <a:r>
              <a:rPr lang="zh-CN" altLang="en-US" sz="2000" b="1" dirty="0">
                <a:solidFill>
                  <a:srgbClr val="C00000"/>
                </a:solidFill>
                <a:latin typeface="微软雅黑" panose="020B0503020204020204" pitchFamily="34" charset="-122"/>
                <a:ea typeface="微软雅黑" panose="020B0503020204020204" pitchFamily="34" charset="-122"/>
              </a:rPr>
              <a:t>以太网 </a:t>
            </a:r>
            <a:r>
              <a:rPr lang="en-US" altLang="zh-CN" sz="2000" b="1" dirty="0">
                <a:solidFill>
                  <a:srgbClr val="C00000"/>
                </a:solidFill>
                <a:latin typeface="微软雅黑" panose="020B0503020204020204" pitchFamily="34" charset="-122"/>
                <a:ea typeface="微软雅黑" panose="020B0503020204020204" pitchFamily="34" charset="-122"/>
              </a:rPr>
              <a:t>V2 </a:t>
            </a:r>
            <a:r>
              <a:rPr lang="zh-CN" altLang="en-US" sz="2000" b="1" dirty="0">
                <a:solidFill>
                  <a:srgbClr val="C00000"/>
                </a:solidFill>
                <a:latin typeface="微软雅黑" panose="020B0503020204020204" pitchFamily="34" charset="-122"/>
                <a:ea typeface="微软雅黑" panose="020B0503020204020204" pitchFamily="34" charset="-122"/>
              </a:rPr>
              <a:t>的格式。</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3417207" y="585940"/>
            <a:ext cx="22997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MAC </a:t>
            </a:r>
            <a:r>
              <a:rPr lang="zh-CN" altLang="en-US" sz="2000" b="1" dirty="0">
                <a:solidFill>
                  <a:schemeClr val="bg1"/>
                </a:solidFill>
                <a:latin typeface="微软雅黑" panose="020B0503020204020204" pitchFamily="34" charset="-122"/>
                <a:ea typeface="微软雅黑" panose="020B0503020204020204" pitchFamily="34" charset="-122"/>
              </a:rPr>
              <a:t>帧的</a:t>
            </a:r>
            <a:r>
              <a:rPr lang="zh-CN" altLang="en-US" sz="2000" b="1" dirty="0" smtClean="0">
                <a:solidFill>
                  <a:schemeClr val="bg1"/>
                </a:solidFill>
                <a:latin typeface="微软雅黑" panose="020B0503020204020204" pitchFamily="34" charset="-122"/>
                <a:ea typeface="微软雅黑" panose="020B0503020204020204" pitchFamily="34" charset="-122"/>
              </a:rPr>
              <a:t>格式</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44510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数据链路层</a:t>
            </a:r>
            <a:r>
              <a:rPr lang="zh-CN" altLang="en-US" sz="2000" b="1" dirty="0" smtClean="0">
                <a:solidFill>
                  <a:schemeClr val="bg1"/>
                </a:solidFill>
                <a:ea typeface="微软雅黑" panose="020B0503020204020204" pitchFamily="34" charset="-122"/>
              </a:rPr>
              <a:t>的地位</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520936" y="1091870"/>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3</a:t>
            </a:r>
            <a:endParaRPr kumimoji="1" lang="en-US" altLang="zh-CN" sz="1000" b="1" baseline="-25000">
              <a:latin typeface="微软雅黑" panose="020B0503020204020204" pitchFamily="34" charset="-122"/>
              <a:ea typeface="微软雅黑" panose="020B0503020204020204" pitchFamily="34" charset="-122"/>
            </a:endParaRP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主机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1</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向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2</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发送数据</a:t>
            </a:r>
            <a:endParaRPr kumimoji="1" lang="zh-CN" altLang="en-US" sz="1400" b="1" baseline="-25000" dirty="0">
              <a:solidFill>
                <a:srgbClr val="0000FF"/>
              </a:solidFill>
              <a:latin typeface="微软雅黑" panose="020B0503020204020204" pitchFamily="34" charset="-122"/>
              <a:ea typeface="微软雅黑" panose="020B0503020204020204" pitchFamily="34" charset="-122"/>
            </a:endParaRPr>
          </a:p>
        </p:txBody>
      </p:sp>
      <p:sp>
        <p:nvSpPr>
          <p:cNvPr id="1677" name="矩形 1676"/>
          <p:cNvSpPr/>
          <p:nvPr/>
        </p:nvSpPr>
        <p:spPr>
          <a:xfrm>
            <a:off x="2637495" y="3995185"/>
            <a:ext cx="3861998" cy="338554"/>
          </a:xfrm>
          <a:prstGeom prst="rect">
            <a:avLst/>
          </a:prstGeom>
        </p:spPr>
        <p:txBody>
          <a:bodyPr wrap="square">
            <a:spAutoFit/>
          </a:bodyPr>
          <a:lstStyle/>
          <a:p>
            <a:pPr algn="ctr"/>
            <a:r>
              <a:rPr lang="zh-CN" altLang="zh-CN" sz="1600" b="1" dirty="0" smtClean="0">
                <a:latin typeface="微软雅黑" panose="020B0503020204020204" pitchFamily="34" charset="-122"/>
                <a:ea typeface="微软雅黑" panose="020B0503020204020204" pitchFamily="34" charset="-122"/>
              </a:rPr>
              <a:t>数据链路层</a:t>
            </a:r>
            <a:r>
              <a:rPr lang="zh-CN" altLang="zh-CN" sz="1600" b="1" dirty="0">
                <a:latin typeface="微软雅黑" panose="020B0503020204020204" pitchFamily="34" charset="-122"/>
                <a:ea typeface="微软雅黑" panose="020B0503020204020204" pitchFamily="34" charset="-122"/>
              </a:rPr>
              <a:t>的地位</a:t>
            </a:r>
            <a:endParaRPr lang="zh-CN" altLang="en-US" sz="1600" b="1" dirty="0">
              <a:latin typeface="微软雅黑" panose="020B0503020204020204" pitchFamily="34" charset="-122"/>
              <a:ea typeface="微软雅黑" panose="020B0503020204020204"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smtClean="0">
                <a:solidFill>
                  <a:sysClr val="windowText" lastClr="000000"/>
                </a:solidFill>
                <a:latin typeface="微软雅黑" panose="020B0503020204020204" pitchFamily="34" charset="-122"/>
                <a:ea typeface="微软雅黑" panose="020B0503020204020204" pitchFamily="34" charset="-122"/>
              </a:rPr>
              <a:t>1</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 </a:t>
            </a: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到</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smtClean="0">
                <a:solidFill>
                  <a:sysClr val="windowText" lastClr="000000"/>
                </a:solidFill>
                <a:latin typeface="微软雅黑" panose="020B0503020204020204" pitchFamily="34" charset="-122"/>
                <a:ea typeface="微软雅黑" panose="020B0503020204020204" pitchFamily="34" charset="-122"/>
              </a:rPr>
              <a:t>2</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 </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所</a:t>
            </a:r>
            <a:r>
              <a:rPr lang="zh-CN" altLang="zh-CN" sz="1400" b="1" dirty="0">
                <a:solidFill>
                  <a:sysClr val="windowText" lastClr="000000"/>
                </a:solidFill>
                <a:latin typeface="微软雅黑" panose="020B0503020204020204" pitchFamily="34" charset="-122"/>
                <a:ea typeface="微软雅黑" panose="020B0503020204020204" pitchFamily="34" charset="-122"/>
              </a:rPr>
              <a:t>经过的网络可以是</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多种</a:t>
            </a: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不同类型</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的</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sp>
        <p:nvSpPr>
          <p:cNvPr id="1675" name="Text Box 582"/>
          <p:cNvSpPr txBox="1">
            <a:spLocks noChangeArrowheads="1"/>
          </p:cNvSpPr>
          <p:nvPr/>
        </p:nvSpPr>
        <p:spPr bwMode="auto">
          <a:xfrm>
            <a:off x="3471384" y="2585730"/>
            <a:ext cx="21595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anose="020B0503020204020204" pitchFamily="34" charset="-122"/>
                <a:ea typeface="微软雅黑" panose="020B0503020204020204" pitchFamily="34" charset="-122"/>
              </a:rPr>
              <a:t>从层次上来看数据的流动</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8" name="Freeform 550"/>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3" name="Freeform 555"/>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5" name="Freeform 557"/>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0" name="Freeform 562"/>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2" name="Freeform 564"/>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9" name="Freeform 575"/>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链路层</a:t>
              </a:r>
              <a:endParaRPr kumimoji="1" lang="zh-CN" altLang="en-US" sz="1050" b="1" dirty="0">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anose="020B0503020204020204" pitchFamily="34" charset="-122"/>
                  <a:ea typeface="微软雅黑" panose="020B0503020204020204" pitchFamily="34" charset="-122"/>
                </a:rPr>
                <a:t>链路层</a:t>
              </a:r>
              <a:endParaRPr kumimoji="1" lang="zh-CN" altLang="en-US" sz="1050" b="1" dirty="0">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grpSp>
      <p:sp>
        <p:nvSpPr>
          <p:cNvPr id="1700" name="Freeform 583"/>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pic>
        <p:nvPicPr>
          <p:cNvPr id="1133"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电话网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121" name="Group 20"/>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136" name="Group 35"/>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广域网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606" name="Group 506"/>
          <p:cNvGrpSpPr/>
          <p:nvPr/>
        </p:nvGrpSpPr>
        <p:grpSpPr bwMode="auto">
          <a:xfrm>
            <a:off x="6086924" y="1639895"/>
            <a:ext cx="735144" cy="469575"/>
            <a:chOff x="1680" y="240"/>
            <a:chExt cx="2529" cy="1270"/>
          </a:xfrm>
          <a:solidFill>
            <a:srgbClr val="FFFF99"/>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1147"/>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grpId="0" nodeType="withEffect">
                                  <p:stCondLst>
                                    <p:cond delay="0"/>
                                  </p:stCondLst>
                                  <p:childTnLst>
                                    <p:anim calcmode="discrete" valueType="str">
                                      <p:cBhvr>
                                        <p:cTn id="8" dur="1000" fill="hold"/>
                                        <p:tgtEl>
                                          <p:spTgt spid="1148"/>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5000" fill="hold" grpId="1" nodeType="clickEffect">
                                  <p:stCondLst>
                                    <p:cond delay="0"/>
                                  </p:stCondLst>
                                  <p:childTnLst>
                                    <p:anim calcmode="discrete" valueType="str">
                                      <p:cBhvr>
                                        <p:cTn id="12" dur="1000" fill="hold"/>
                                        <p:tgtEl>
                                          <p:spTgt spid="1149"/>
                                        </p:tgtEl>
                                        <p:attrNameLst>
                                          <p:attrName>style.visibility</p:attrName>
                                        </p:attrNameLst>
                                      </p:cBhvr>
                                      <p:tavLst>
                                        <p:tav tm="0">
                                          <p:val>
                                            <p:strVal val="hidden"/>
                                          </p:val>
                                        </p:tav>
                                        <p:tav tm="50000">
                                          <p:val>
                                            <p:strVal val="visible"/>
                                          </p:val>
                                        </p:tav>
                                      </p:tavLst>
                                    </p:anim>
                                  </p:childTnLst>
                                </p:cTn>
                              </p:par>
                              <p:par>
                                <p:cTn id="13" presetID="35" presetClass="emph" presetSubtype="0" repeatCount="5000" fill="hold" grpId="1" nodeType="withEffect">
                                  <p:stCondLst>
                                    <p:cond delay="0"/>
                                  </p:stCondLst>
                                  <p:childTnLst>
                                    <p:anim calcmode="discrete" valueType="str">
                                      <p:cBhvr>
                                        <p:cTn id="14" dur="1000" fill="hold"/>
                                        <p:tgtEl>
                                          <p:spTgt spid="115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5000" fill="hold" grpId="0" nodeType="clickEffect">
                                  <p:stCondLst>
                                    <p:cond delay="0"/>
                                  </p:stCondLst>
                                  <p:childTnLst>
                                    <p:anim calcmode="discrete" valueType="str">
                                      <p:cBhvr>
                                        <p:cTn id="18" dur="1000" fill="hold"/>
                                        <p:tgtEl>
                                          <p:spTgt spid="1150"/>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5000" fill="hold" nodeType="clickEffect">
                                  <p:stCondLst>
                                    <p:cond delay="0"/>
                                  </p:stCondLst>
                                  <p:childTnLst>
                                    <p:anim calcmode="discrete" valueType="str">
                                      <p:cBhvr>
                                        <p:cTn id="2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21"/>
                                        </p:tgtEl>
                                        <p:attrNameLst>
                                          <p:attrName>style.visibility</p:attrName>
                                        </p:attrNameLst>
                                      </p:cBhvr>
                                      <p:to>
                                        <p:strVal val="visible"/>
                                      </p:to>
                                    </p:set>
                                    <p:animEffect transition="in" filter="fade">
                                      <p:cBhvr>
                                        <p:cTn id="32" dur="750"/>
                                        <p:tgtEl>
                                          <p:spTgt spid="1621"/>
                                        </p:tgtEl>
                                      </p:cBhvr>
                                    </p:animEffect>
                                  </p:childTnLst>
                                </p:cTn>
                              </p:par>
                              <p:par>
                                <p:cTn id="33" presetID="22" presetClass="entr" presetSubtype="8" fill="hold" grpId="0" nodeType="withEffect">
                                  <p:stCondLst>
                                    <p:cond delay="1500"/>
                                  </p:stCondLst>
                                  <p:childTnLst>
                                    <p:set>
                                      <p:cBhvr>
                                        <p:cTn id="34" dur="1" fill="hold">
                                          <p:stCondLst>
                                            <p:cond delay="0"/>
                                          </p:stCondLst>
                                        </p:cTn>
                                        <p:tgtEl>
                                          <p:spTgt spid="1617"/>
                                        </p:tgtEl>
                                        <p:attrNameLst>
                                          <p:attrName>style.visibility</p:attrName>
                                        </p:attrNameLst>
                                      </p:cBhvr>
                                      <p:to>
                                        <p:strVal val="visible"/>
                                      </p:to>
                                    </p:set>
                                    <p:animEffect transition="in" filter="wipe(left)">
                                      <p:cBhvr>
                                        <p:cTn id="35" dur="1500"/>
                                        <p:tgtEl>
                                          <p:spTgt spid="16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75"/>
                                        </p:tgtEl>
                                        <p:attrNameLst>
                                          <p:attrName>style.visibility</p:attrName>
                                        </p:attrNameLst>
                                      </p:cBhvr>
                                      <p:to>
                                        <p:strVal val="visible"/>
                                      </p:to>
                                    </p:set>
                                    <p:animEffect transition="in" filter="fade">
                                      <p:cBhvr>
                                        <p:cTn id="40" dur="750"/>
                                        <p:tgtEl>
                                          <p:spTgt spid="1675"/>
                                        </p:tgtEl>
                                      </p:cBhvr>
                                    </p:animEffect>
                                  </p:childTnLst>
                                </p:cTn>
                              </p:par>
                              <p:par>
                                <p:cTn id="41" presetID="22" presetClass="entr" presetSubtype="8" fill="hold" grpId="0" nodeType="withEffect">
                                  <p:stCondLst>
                                    <p:cond delay="3000"/>
                                  </p:stCondLst>
                                  <p:childTnLst>
                                    <p:set>
                                      <p:cBhvr>
                                        <p:cTn id="42" dur="1" fill="hold">
                                          <p:stCondLst>
                                            <p:cond delay="0"/>
                                          </p:stCondLst>
                                        </p:cTn>
                                        <p:tgtEl>
                                          <p:spTgt spid="1700"/>
                                        </p:tgtEl>
                                        <p:attrNameLst>
                                          <p:attrName>style.visibility</p:attrName>
                                        </p:attrNameLst>
                                      </p:cBhvr>
                                      <p:to>
                                        <p:strVal val="visible"/>
                                      </p:to>
                                    </p:set>
                                    <p:animEffect transition="in" filter="wipe(left)">
                                      <p:cBhvr>
                                        <p:cTn id="43" dur="13000"/>
                                        <p:tgtEl>
                                          <p:spTgt spid="1700"/>
                                        </p:tgtEl>
                                      </p:cBhvr>
                                    </p:animEffect>
                                  </p:childTnLst>
                                </p:cTn>
                              </p:par>
                              <p:par>
                                <p:cTn id="44" presetID="22" presetClass="entr" presetSubtype="8" fill="hold" grpId="0" nodeType="withEffect">
                                  <p:stCondLst>
                                    <p:cond delay="8000"/>
                                  </p:stCondLst>
                                  <p:childTnLst>
                                    <p:set>
                                      <p:cBhvr>
                                        <p:cTn id="45" dur="1" fill="hold">
                                          <p:stCondLst>
                                            <p:cond delay="0"/>
                                          </p:stCondLst>
                                        </p:cTn>
                                        <p:tgtEl>
                                          <p:spTgt spid="1620"/>
                                        </p:tgtEl>
                                        <p:attrNameLst>
                                          <p:attrName>style.visibility</p:attrName>
                                        </p:attrNameLst>
                                      </p:cBhvr>
                                      <p:to>
                                        <p:strVal val="visible"/>
                                      </p:to>
                                    </p:set>
                                    <p:animEffect transition="in" filter="wipe(left)">
                                      <p:cBhvr>
                                        <p:cTn id="46" dur="1500"/>
                                        <p:tgtEl>
                                          <p:spTgt spid="1620"/>
                                        </p:tgtEl>
                                      </p:cBhvr>
                                    </p:animEffect>
                                  </p:childTnLst>
                                </p:cTn>
                              </p:par>
                              <p:par>
                                <p:cTn id="47" presetID="22" presetClass="entr" presetSubtype="8" fill="hold" grpId="0" nodeType="withEffect">
                                  <p:stCondLst>
                                    <p:cond delay="11000"/>
                                  </p:stCondLst>
                                  <p:childTnLst>
                                    <p:set>
                                      <p:cBhvr>
                                        <p:cTn id="48" dur="1" fill="hold">
                                          <p:stCondLst>
                                            <p:cond delay="0"/>
                                          </p:stCondLst>
                                        </p:cTn>
                                        <p:tgtEl>
                                          <p:spTgt spid="1618"/>
                                        </p:tgtEl>
                                        <p:attrNameLst>
                                          <p:attrName>style.visibility</p:attrName>
                                        </p:attrNameLst>
                                      </p:cBhvr>
                                      <p:to>
                                        <p:strVal val="visible"/>
                                      </p:to>
                                    </p:set>
                                    <p:animEffect transition="in" filter="wipe(left)">
                                      <p:cBhvr>
                                        <p:cTn id="49" dur="1500"/>
                                        <p:tgtEl>
                                          <p:spTgt spid="1618"/>
                                        </p:tgtEl>
                                      </p:cBhvr>
                                    </p:animEffect>
                                  </p:childTnLst>
                                </p:cTn>
                              </p:par>
                              <p:par>
                                <p:cTn id="50" presetID="22" presetClass="entr" presetSubtype="8" fill="hold" grpId="0" nodeType="withEffect">
                                  <p:stCondLst>
                                    <p:cond delay="14000"/>
                                  </p:stCondLst>
                                  <p:childTnLst>
                                    <p:set>
                                      <p:cBhvr>
                                        <p:cTn id="51" dur="1" fill="hold">
                                          <p:stCondLst>
                                            <p:cond delay="0"/>
                                          </p:stCondLst>
                                        </p:cTn>
                                        <p:tgtEl>
                                          <p:spTgt spid="1619"/>
                                        </p:tgtEl>
                                        <p:attrNameLst>
                                          <p:attrName>style.visibility</p:attrName>
                                        </p:attrNameLst>
                                      </p:cBhvr>
                                      <p:to>
                                        <p:strVal val="visible"/>
                                      </p:to>
                                    </p:set>
                                    <p:animEffect transition="in" filter="wipe(left)">
                                      <p:cBhvr>
                                        <p:cTn id="52" dur="1500"/>
                                        <p:tgtEl>
                                          <p:spTgt spid="16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78"/>
                                        </p:tgtEl>
                                        <p:attrNameLst>
                                          <p:attrName>style.visibility</p:attrName>
                                        </p:attrNameLst>
                                      </p:cBhvr>
                                      <p:to>
                                        <p:strVal val="visible"/>
                                      </p:to>
                                    </p:set>
                                    <p:animEffect transition="in" filter="wipe(up)">
                                      <p:cBhvr>
                                        <p:cTn id="57" dur="250"/>
                                        <p:tgtEl>
                                          <p:spTgt spid="1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bldLvl="0" animBg="1"/>
      <p:bldP spid="1148" grpId="0" bldLvl="0" animBg="1"/>
      <p:bldP spid="1149" grpId="1" bldLvl="0" animBg="1"/>
      <p:bldP spid="1150" grpId="0" bldLvl="0" animBg="1"/>
      <p:bldP spid="1151" grpId="1" bldLvl="0" animBg="1"/>
      <p:bldP spid="1621" grpId="0" bldLvl="0" animBg="1"/>
      <p:bldP spid="1678" grpId="0" bldLvl="0" animBg="1"/>
      <p:bldP spid="1675" grpId="0" bldLvl="0" animBg="1"/>
      <p:bldP spid="1700" grpId="0" bldLvl="0" animBg="1"/>
      <p:bldP spid="1618" grpId="0" bldLvl="0" animBg="1"/>
      <p:bldP spid="1619" grpId="0" bldLvl="0" animBg="1"/>
      <p:bldP spid="1620" grpId="0" bldLvl="0" animBg="1"/>
      <p:bldP spid="1617" grpId="0" bldLvl="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02920" y="1036872"/>
            <a:ext cx="8129015" cy="31693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1046837" y="1231314"/>
            <a:ext cx="6905858" cy="2858914"/>
            <a:chOff x="1046837" y="1375398"/>
            <a:chExt cx="6905858" cy="2858914"/>
          </a:xfrm>
        </p:grpSpPr>
        <p:sp>
          <p:nvSpPr>
            <p:cNvPr id="7" name="Line 3"/>
            <p:cNvSpPr>
              <a:spLocks noChangeShapeType="1"/>
            </p:cNvSpPr>
            <p:nvPr/>
          </p:nvSpPr>
          <p:spPr bwMode="auto">
            <a:xfrm>
              <a:off x="1355105" y="2645249"/>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 name="Rectangle 4"/>
            <p:cNvSpPr>
              <a:spLocks noChangeArrowheads="1"/>
            </p:cNvSpPr>
            <p:nvPr/>
          </p:nvSpPr>
          <p:spPr bwMode="auto">
            <a:xfrm>
              <a:off x="2392440" y="2797605"/>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 name="Rectangle 6"/>
            <p:cNvSpPr>
              <a:spLocks noChangeArrowheads="1"/>
            </p:cNvSpPr>
            <p:nvPr/>
          </p:nvSpPr>
          <p:spPr bwMode="auto">
            <a:xfrm>
              <a:off x="4176938" y="2843902"/>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10" name="Rectangle 13"/>
            <p:cNvSpPr>
              <a:spLocks noChangeArrowheads="1"/>
            </p:cNvSpPr>
            <p:nvPr/>
          </p:nvSpPr>
          <p:spPr bwMode="auto">
            <a:xfrm>
              <a:off x="7218455" y="285105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1" name="Rectangle 26"/>
            <p:cNvSpPr>
              <a:spLocks noChangeArrowheads="1"/>
            </p:cNvSpPr>
            <p:nvPr/>
          </p:nvSpPr>
          <p:spPr bwMode="auto">
            <a:xfrm>
              <a:off x="7189085" y="2211483"/>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5" name="Line 27"/>
            <p:cNvSpPr>
              <a:spLocks noChangeShapeType="1"/>
            </p:cNvSpPr>
            <p:nvPr/>
          </p:nvSpPr>
          <p:spPr bwMode="auto">
            <a:xfrm flipH="1">
              <a:off x="2386566" y="2457646"/>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28"/>
            <p:cNvSpPr>
              <a:spLocks noChangeShapeType="1"/>
            </p:cNvSpPr>
            <p:nvPr/>
          </p:nvSpPr>
          <p:spPr bwMode="auto">
            <a:xfrm>
              <a:off x="7130346" y="2506444"/>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Rectangle 29"/>
            <p:cNvSpPr>
              <a:spLocks noChangeArrowheads="1"/>
            </p:cNvSpPr>
            <p:nvPr/>
          </p:nvSpPr>
          <p:spPr bwMode="auto">
            <a:xfrm>
              <a:off x="1386824" y="3484588"/>
              <a:ext cx="3122679" cy="284117"/>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Rectangle 30"/>
            <p:cNvSpPr>
              <a:spLocks noChangeArrowheads="1"/>
            </p:cNvSpPr>
            <p:nvPr/>
          </p:nvSpPr>
          <p:spPr bwMode="auto">
            <a:xfrm>
              <a:off x="1390505" y="3513868"/>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anose="020B0503020204020204" pitchFamily="34" charset="-122"/>
                  <a:ea typeface="微软雅黑" panose="020B0503020204020204" pitchFamily="34" charset="-122"/>
                </a:rPr>
                <a:t>10101010101010           101010101010 10101011</a:t>
              </a:r>
              <a:endParaRPr kumimoji="1" lang="en-US" altLang="zh-CN" sz="970" b="1" dirty="0">
                <a:latin typeface="微软雅黑" panose="020B0503020204020204" pitchFamily="34" charset="-122"/>
                <a:ea typeface="微软雅黑" panose="020B0503020204020204" pitchFamily="34" charset="-122"/>
              </a:endParaRPr>
            </a:p>
          </p:txBody>
        </p:sp>
        <p:sp>
          <p:nvSpPr>
            <p:cNvPr id="19" name="Line 31"/>
            <p:cNvSpPr>
              <a:spLocks noChangeShapeType="1"/>
            </p:cNvSpPr>
            <p:nvPr/>
          </p:nvSpPr>
          <p:spPr bwMode="auto">
            <a:xfrm>
              <a:off x="3870054" y="3482419"/>
              <a:ext cx="0" cy="29496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0" name="Rectangle 32"/>
            <p:cNvSpPr>
              <a:spLocks noChangeArrowheads="1"/>
            </p:cNvSpPr>
            <p:nvPr/>
          </p:nvSpPr>
          <p:spPr bwMode="auto">
            <a:xfrm>
              <a:off x="2369304" y="3794731"/>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前同步码</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1" name="Rectangle 33"/>
            <p:cNvSpPr>
              <a:spLocks noChangeArrowheads="1"/>
            </p:cNvSpPr>
            <p:nvPr/>
          </p:nvSpPr>
          <p:spPr bwMode="auto">
            <a:xfrm>
              <a:off x="3908344" y="3775212"/>
              <a:ext cx="64440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帧开始</a:t>
              </a:r>
              <a:endParaRPr kumimoji="1" lang="zh-CN" altLang="en-US" sz="1200" b="1" dirty="0">
                <a:solidFill>
                  <a:srgbClr val="000099"/>
                </a:solidFill>
                <a:latin typeface="微软雅黑" panose="020B0503020204020204" pitchFamily="34" charset="-122"/>
                <a:ea typeface="微软雅黑" panose="020B0503020204020204" pitchFamily="34" charset="-122"/>
              </a:endParaRPr>
            </a:p>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定界符</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2" name="Rectangle 34"/>
            <p:cNvSpPr>
              <a:spLocks noChangeArrowheads="1"/>
            </p:cNvSpPr>
            <p:nvPr/>
          </p:nvSpPr>
          <p:spPr bwMode="auto">
            <a:xfrm>
              <a:off x="2412505" y="325469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7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3" name="Rectangle 35"/>
            <p:cNvSpPr>
              <a:spLocks noChangeArrowheads="1"/>
            </p:cNvSpPr>
            <p:nvPr/>
          </p:nvSpPr>
          <p:spPr bwMode="auto">
            <a:xfrm>
              <a:off x="3935806" y="3179275"/>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1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4" name="Line 36"/>
            <p:cNvSpPr>
              <a:spLocks noChangeShapeType="1"/>
            </p:cNvSpPr>
            <p:nvPr/>
          </p:nvSpPr>
          <p:spPr bwMode="auto">
            <a:xfrm flipV="1">
              <a:off x="1396223" y="3146250"/>
              <a:ext cx="216161" cy="336169"/>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Line 37"/>
            <p:cNvSpPr>
              <a:spLocks noChangeShapeType="1"/>
            </p:cNvSpPr>
            <p:nvPr/>
          </p:nvSpPr>
          <p:spPr bwMode="auto">
            <a:xfrm>
              <a:off x="2380692" y="3154926"/>
              <a:ext cx="2128810" cy="327493"/>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Text Box 38"/>
            <p:cNvSpPr txBox="1">
              <a:spLocks noChangeArrowheads="1"/>
            </p:cNvSpPr>
            <p:nvPr/>
          </p:nvSpPr>
          <p:spPr bwMode="auto">
            <a:xfrm>
              <a:off x="2640343" y="3490011"/>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7" name="Rectangle 41"/>
            <p:cNvSpPr>
              <a:spLocks noChangeArrowheads="1"/>
            </p:cNvSpPr>
            <p:nvPr/>
          </p:nvSpPr>
          <p:spPr bwMode="auto">
            <a:xfrm>
              <a:off x="1633530" y="2801863"/>
              <a:ext cx="754212" cy="334000"/>
            </a:xfrm>
            <a:prstGeom prst="rect">
              <a:avLst/>
            </a:prstGeom>
            <a:solidFill>
              <a:srgbClr val="FFFF99"/>
            </a:solidFill>
            <a:ln w="19050">
              <a:solidFill>
                <a:srgbClr val="0000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8" name="Rectangle 42"/>
            <p:cNvSpPr>
              <a:spLocks noChangeArrowheads="1"/>
            </p:cNvSpPr>
            <p:nvPr/>
          </p:nvSpPr>
          <p:spPr bwMode="auto">
            <a:xfrm>
              <a:off x="1734561" y="286430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8 </a:t>
              </a:r>
              <a:r>
                <a:rPr kumimoji="1" lang="zh-CN" altLang="en-US" sz="1200" b="1">
                  <a:latin typeface="微软雅黑" panose="020B0503020204020204" pitchFamily="34" charset="-122"/>
                  <a:ea typeface="微软雅黑" panose="020B0503020204020204" pitchFamily="34" charset="-122"/>
                </a:rPr>
                <a:t>字节</a:t>
              </a:r>
              <a:endParaRPr kumimoji="1" lang="zh-CN" altLang="en-US" sz="1200" b="1">
                <a:latin typeface="微软雅黑" panose="020B0503020204020204" pitchFamily="34" charset="-122"/>
                <a:ea typeface="微软雅黑" panose="020B0503020204020204" pitchFamily="34" charset="-122"/>
              </a:endParaRPr>
            </a:p>
          </p:txBody>
        </p:sp>
        <p:sp>
          <p:nvSpPr>
            <p:cNvPr id="29" name="AutoShape 43"/>
            <p:cNvSpPr>
              <a:spLocks noChangeArrowheads="1"/>
            </p:cNvSpPr>
            <p:nvPr/>
          </p:nvSpPr>
          <p:spPr bwMode="auto">
            <a:xfrm>
              <a:off x="1046837" y="2480447"/>
              <a:ext cx="558023" cy="216341"/>
            </a:xfrm>
            <a:prstGeom prst="wedgeRoundRectCallout">
              <a:avLst>
                <a:gd name="adj1" fmla="val 67862"/>
                <a:gd name="adj2" fmla="val 152688"/>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anose="020B0503020204020204" pitchFamily="34" charset="-122"/>
                <a:ea typeface="微软雅黑" panose="020B0503020204020204" pitchFamily="34" charset="-122"/>
              </a:endParaRPr>
            </a:p>
          </p:txBody>
        </p:sp>
        <p:sp>
          <p:nvSpPr>
            <p:cNvPr id="30" name="Rectangle 44"/>
            <p:cNvSpPr>
              <a:spLocks noChangeArrowheads="1"/>
            </p:cNvSpPr>
            <p:nvPr/>
          </p:nvSpPr>
          <p:spPr bwMode="auto">
            <a:xfrm>
              <a:off x="1052603" y="24571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插入</a:t>
              </a:r>
              <a:endParaRPr kumimoji="1" lang="zh-CN" altLang="en-US" sz="1200" b="1" dirty="0">
                <a:latin typeface="微软雅黑" panose="020B0503020204020204" pitchFamily="34" charset="-122"/>
                <a:ea typeface="微软雅黑" panose="020B0503020204020204" pitchFamily="34" charset="-122"/>
              </a:endParaRPr>
            </a:p>
          </p:txBody>
        </p:sp>
        <p:sp>
          <p:nvSpPr>
            <p:cNvPr id="31" name="Rectangle 47"/>
            <p:cNvSpPr>
              <a:spLocks noChangeArrowheads="1"/>
            </p:cNvSpPr>
            <p:nvPr/>
          </p:nvSpPr>
          <p:spPr bwMode="auto">
            <a:xfrm>
              <a:off x="7295991" y="1604210"/>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2" name="Line 48"/>
            <p:cNvSpPr>
              <a:spLocks noChangeShapeType="1"/>
            </p:cNvSpPr>
            <p:nvPr/>
          </p:nvSpPr>
          <p:spPr bwMode="auto">
            <a:xfrm flipV="1">
              <a:off x="7183211" y="1968573"/>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AutoShape 64"/>
            <p:cNvSpPr>
              <a:spLocks noChangeArrowheads="1"/>
            </p:cNvSpPr>
            <p:nvPr/>
          </p:nvSpPr>
          <p:spPr bwMode="auto">
            <a:xfrm rot="16200000" flipH="1">
              <a:off x="4583729" y="2590184"/>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Rectangle 66"/>
            <p:cNvSpPr>
              <a:spLocks noChangeArrowheads="1"/>
            </p:cNvSpPr>
            <p:nvPr/>
          </p:nvSpPr>
          <p:spPr bwMode="auto">
            <a:xfrm>
              <a:off x="2386566" y="2162684"/>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67"/>
            <p:cNvSpPr>
              <a:spLocks noChangeShapeType="1"/>
            </p:cNvSpPr>
            <p:nvPr/>
          </p:nvSpPr>
          <p:spPr bwMode="auto">
            <a:xfrm>
              <a:off x="3078514"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68"/>
            <p:cNvSpPr>
              <a:spLocks noChangeShapeType="1"/>
            </p:cNvSpPr>
            <p:nvPr/>
          </p:nvSpPr>
          <p:spPr bwMode="auto">
            <a:xfrm>
              <a:off x="3755190"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Line 69"/>
            <p:cNvSpPr>
              <a:spLocks noChangeShapeType="1"/>
            </p:cNvSpPr>
            <p:nvPr/>
          </p:nvSpPr>
          <p:spPr bwMode="auto">
            <a:xfrm>
              <a:off x="4431866"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Line 70"/>
            <p:cNvSpPr>
              <a:spLocks noChangeShapeType="1"/>
            </p:cNvSpPr>
            <p:nvPr/>
          </p:nvSpPr>
          <p:spPr bwMode="auto">
            <a:xfrm>
              <a:off x="6743842"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9" name="Rectangle 71"/>
            <p:cNvSpPr>
              <a:spLocks noChangeArrowheads="1"/>
            </p:cNvSpPr>
            <p:nvPr/>
          </p:nvSpPr>
          <p:spPr bwMode="auto">
            <a:xfrm>
              <a:off x="2334876" y="2194132"/>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2"/>
            <p:cNvSpPr>
              <a:spLocks noChangeArrowheads="1"/>
            </p:cNvSpPr>
            <p:nvPr/>
          </p:nvSpPr>
          <p:spPr bwMode="auto">
            <a:xfrm>
              <a:off x="3117439" y="219413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41" name="Rectangle 73"/>
            <p:cNvSpPr>
              <a:spLocks noChangeArrowheads="1"/>
            </p:cNvSpPr>
            <p:nvPr/>
          </p:nvSpPr>
          <p:spPr bwMode="auto">
            <a:xfrm>
              <a:off x="3856730" y="2194132"/>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2" name="Rectangle 74"/>
            <p:cNvSpPr>
              <a:spLocks noChangeArrowheads="1"/>
            </p:cNvSpPr>
            <p:nvPr/>
          </p:nvSpPr>
          <p:spPr bwMode="auto">
            <a:xfrm>
              <a:off x="5170491" y="2194132"/>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3" name="Rectangle 75"/>
            <p:cNvSpPr>
              <a:spLocks noChangeArrowheads="1"/>
            </p:cNvSpPr>
            <p:nvPr/>
          </p:nvSpPr>
          <p:spPr bwMode="auto">
            <a:xfrm>
              <a:off x="6703900" y="2194132"/>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4" name="Rectangle 76"/>
            <p:cNvSpPr>
              <a:spLocks noChangeArrowheads="1"/>
            </p:cNvSpPr>
            <p:nvPr/>
          </p:nvSpPr>
          <p:spPr bwMode="auto">
            <a:xfrm>
              <a:off x="2616413"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77"/>
            <p:cNvSpPr>
              <a:spLocks noChangeArrowheads="1"/>
            </p:cNvSpPr>
            <p:nvPr/>
          </p:nvSpPr>
          <p:spPr bwMode="auto">
            <a:xfrm>
              <a:off x="3313822"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6" name="Rectangle 78"/>
            <p:cNvSpPr>
              <a:spLocks noChangeArrowheads="1"/>
            </p:cNvSpPr>
            <p:nvPr/>
          </p:nvSpPr>
          <p:spPr bwMode="auto">
            <a:xfrm>
              <a:off x="40371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7" name="Rectangle 79"/>
            <p:cNvSpPr>
              <a:spLocks noChangeArrowheads="1"/>
            </p:cNvSpPr>
            <p:nvPr/>
          </p:nvSpPr>
          <p:spPr bwMode="auto">
            <a:xfrm>
              <a:off x="67979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8" name="Rectangle 80"/>
            <p:cNvSpPr>
              <a:spLocks noChangeArrowheads="1"/>
            </p:cNvSpPr>
            <p:nvPr/>
          </p:nvSpPr>
          <p:spPr bwMode="auto">
            <a:xfrm>
              <a:off x="1878614" y="1927225"/>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9" name="Text Box 81"/>
            <p:cNvSpPr txBox="1">
              <a:spLocks noChangeArrowheads="1"/>
            </p:cNvSpPr>
            <p:nvPr/>
          </p:nvSpPr>
          <p:spPr bwMode="auto">
            <a:xfrm>
              <a:off x="5679487" y="1916471"/>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50" name="Line 107"/>
            <p:cNvSpPr>
              <a:spLocks noChangeShapeType="1"/>
            </p:cNvSpPr>
            <p:nvPr/>
          </p:nvSpPr>
          <p:spPr bwMode="auto">
            <a:xfrm flipH="1">
              <a:off x="2387741" y="1375398"/>
              <a:ext cx="0" cy="793793"/>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Line 108"/>
            <p:cNvSpPr>
              <a:spLocks noChangeShapeType="1"/>
            </p:cNvSpPr>
            <p:nvPr/>
          </p:nvSpPr>
          <p:spPr bwMode="auto">
            <a:xfrm>
              <a:off x="7130346" y="1375399"/>
              <a:ext cx="8224" cy="787286"/>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52" name="Group 109"/>
            <p:cNvGrpSpPr/>
            <p:nvPr/>
          </p:nvGrpSpPr>
          <p:grpSpPr bwMode="auto">
            <a:xfrm>
              <a:off x="4431866" y="1604210"/>
              <a:ext cx="2311976" cy="676676"/>
              <a:chOff x="2715" y="1872"/>
              <a:chExt cx="1968" cy="624"/>
            </a:xfrm>
          </p:grpSpPr>
          <p:sp>
            <p:nvSpPr>
              <p:cNvPr id="54"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3" name="Rectangle 112"/>
            <p:cNvSpPr>
              <a:spLocks noChangeArrowheads="1"/>
            </p:cNvSpPr>
            <p:nvPr/>
          </p:nvSpPr>
          <p:spPr bwMode="auto">
            <a:xfrm>
              <a:off x="1509008" y="2188710"/>
              <a:ext cx="851516"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solidFill>
                    <a:srgbClr val="CC00CC"/>
                  </a:solidFill>
                  <a:latin typeface="微软雅黑" panose="020B0503020204020204" pitchFamily="34" charset="-122"/>
                  <a:ea typeface="微软雅黑" panose="020B0503020204020204" pitchFamily="34" charset="-122"/>
                </a:rPr>
                <a:t>MAC </a:t>
              </a:r>
              <a:r>
                <a:rPr kumimoji="1" lang="zh-CN" altLang="en-US" sz="1400" b="1" dirty="0">
                  <a:solidFill>
                    <a:srgbClr val="CC00CC"/>
                  </a:solidFill>
                  <a:latin typeface="微软雅黑" panose="020B0503020204020204" pitchFamily="34" charset="-122"/>
                  <a:ea typeface="微软雅黑" panose="020B0503020204020204" pitchFamily="34" charset="-122"/>
                </a:rPr>
                <a:t>帧</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55" name="组合 54"/>
          <p:cNvGrpSpPr/>
          <p:nvPr/>
        </p:nvGrpSpPr>
        <p:grpSpPr>
          <a:xfrm>
            <a:off x="1025874" y="1756079"/>
            <a:ext cx="6597590" cy="2222487"/>
            <a:chOff x="1025874" y="1600352"/>
            <a:chExt cx="6597590" cy="2222487"/>
          </a:xfrm>
        </p:grpSpPr>
        <p:sp>
          <p:nvSpPr>
            <p:cNvPr id="8"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11"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2"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3"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50" name="Group 109"/>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4" name="AutoShape 38"/>
            <p:cNvSpPr>
              <a:spLocks noChangeArrowheads="1"/>
            </p:cNvSpPr>
            <p:nvPr/>
          </p:nvSpPr>
          <p:spPr bwMode="auto">
            <a:xfrm>
              <a:off x="3142535" y="1600352"/>
              <a:ext cx="2398729" cy="375516"/>
            </a:xfrm>
            <a:prstGeom prst="wedgeRoundRectCallout">
              <a:avLst>
                <a:gd name="adj1" fmla="val -77281"/>
                <a:gd name="adj2" fmla="val 299612"/>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目的地址字段 </a:t>
              </a:r>
              <a:r>
                <a:rPr lang="en-US" altLang="zh-CN" sz="1600" b="1" dirty="0">
                  <a:latin typeface="微软雅黑" panose="020B0503020204020204" pitchFamily="34" charset="-122"/>
                  <a:ea typeface="微软雅黑" panose="020B0503020204020204" pitchFamily="34" charset="-122"/>
                </a:rPr>
                <a:t>6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48"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5" name="组合 4"/>
          <p:cNvGrpSpPr/>
          <p:nvPr/>
        </p:nvGrpSpPr>
        <p:grpSpPr>
          <a:xfrm>
            <a:off x="1025874" y="1756079"/>
            <a:ext cx="6597590" cy="2222487"/>
            <a:chOff x="1025874" y="1600352"/>
            <a:chExt cx="6597590" cy="2222487"/>
          </a:xfrm>
        </p:grpSpPr>
        <p:sp>
          <p:nvSpPr>
            <p:cNvPr id="20"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2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5"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50" name="Group 109"/>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3" name="AutoShape 38"/>
            <p:cNvSpPr>
              <a:spLocks noChangeArrowheads="1"/>
            </p:cNvSpPr>
            <p:nvPr/>
          </p:nvSpPr>
          <p:spPr bwMode="auto">
            <a:xfrm>
              <a:off x="3142535" y="1600352"/>
              <a:ext cx="1972251" cy="375516"/>
            </a:xfrm>
            <a:prstGeom prst="wedgeRoundRectCallout">
              <a:avLst>
                <a:gd name="adj1" fmla="val -47166"/>
                <a:gd name="adj2" fmla="val 292307"/>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源地址字段 </a:t>
              </a:r>
              <a:r>
                <a:rPr lang="en-US" altLang="zh-CN" sz="1600" b="1" dirty="0">
                  <a:latin typeface="微软雅黑" panose="020B0503020204020204" pitchFamily="34" charset="-122"/>
                  <a:ea typeface="微软雅黑" panose="020B0503020204020204" pitchFamily="34" charset="-122"/>
                </a:rPr>
                <a:t>6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55"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1025874" y="1756079"/>
            <a:ext cx="6597590" cy="2222487"/>
            <a:chOff x="1025874" y="1600352"/>
            <a:chExt cx="6597590" cy="2222487"/>
          </a:xfrm>
        </p:grpSpPr>
        <p:sp>
          <p:nvSpPr>
            <p:cNvPr id="44"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6"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47"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8"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9"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3"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54"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6"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7"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8"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9"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62"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63"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64"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65"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66"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67"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68"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69"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70"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71"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74" name="Group 109"/>
            <p:cNvGrpSpPr/>
            <p:nvPr/>
          </p:nvGrpSpPr>
          <p:grpSpPr bwMode="auto">
            <a:xfrm>
              <a:off x="4102635" y="2291106"/>
              <a:ext cx="2311976" cy="676676"/>
              <a:chOff x="2715" y="1872"/>
              <a:chExt cx="1968" cy="624"/>
            </a:xfrm>
          </p:grpSpPr>
          <p:sp>
            <p:nvSpPr>
              <p:cNvPr id="75"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77" name="AutoShape 38"/>
            <p:cNvSpPr>
              <a:spLocks noChangeArrowheads="1"/>
            </p:cNvSpPr>
            <p:nvPr/>
          </p:nvSpPr>
          <p:spPr bwMode="auto">
            <a:xfrm>
              <a:off x="2948954" y="1600352"/>
              <a:ext cx="1795225" cy="375516"/>
            </a:xfrm>
            <a:prstGeom prst="wedgeRoundRectCallout">
              <a:avLst>
                <a:gd name="adj1" fmla="val -8750"/>
                <a:gd name="adj2" fmla="val 292307"/>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类型字段 </a:t>
              </a:r>
              <a:r>
                <a:rPr lang="en-US" altLang="zh-CN" sz="1600" b="1" dirty="0">
                  <a:latin typeface="微软雅黑" panose="020B0503020204020204" pitchFamily="34" charset="-122"/>
                  <a:ea typeface="微软雅黑" panose="020B0503020204020204" pitchFamily="34" charset="-122"/>
                </a:rPr>
                <a:t>2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5" name="矩形 4"/>
          <p:cNvSpPr/>
          <p:nvPr/>
        </p:nvSpPr>
        <p:spPr>
          <a:xfrm>
            <a:off x="1760081" y="1087425"/>
            <a:ext cx="5565473"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类型字段用来标志</a:t>
            </a:r>
            <a:r>
              <a:rPr lang="zh-CN" altLang="en-US" sz="1600" b="1" dirty="0">
                <a:solidFill>
                  <a:srgbClr val="FFFF00"/>
                </a:solidFill>
                <a:latin typeface="微软雅黑" panose="020B0503020204020204" pitchFamily="34" charset="-122"/>
                <a:ea typeface="微软雅黑" panose="020B0503020204020204" pitchFamily="34" charset="-122"/>
              </a:rPr>
              <a:t>上一层</a:t>
            </a:r>
            <a:r>
              <a:rPr lang="zh-CN" altLang="en-US" sz="1600" b="1" dirty="0">
                <a:solidFill>
                  <a:schemeClr val="bg1"/>
                </a:solidFill>
                <a:latin typeface="微软雅黑" panose="020B0503020204020204" pitchFamily="34" charset="-122"/>
                <a:ea typeface="微软雅黑" panose="020B0503020204020204" pitchFamily="34" charset="-122"/>
              </a:rPr>
              <a:t>使用的是什么协议，</a:t>
            </a:r>
            <a:endParaRPr lang="zh-CN" altLang="en-US"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以便把收到的 </a:t>
            </a:r>
            <a:r>
              <a:rPr lang="en-US" altLang="zh-CN" sz="1600" b="1" dirty="0">
                <a:solidFill>
                  <a:schemeClr val="bg1"/>
                </a:solidFill>
                <a:latin typeface="微软雅黑" panose="020B0503020204020204" pitchFamily="34" charset="-122"/>
                <a:ea typeface="微软雅黑" panose="020B0503020204020204" pitchFamily="34" charset="-122"/>
              </a:rPr>
              <a:t>MAC </a:t>
            </a:r>
            <a:r>
              <a:rPr lang="zh-CN" altLang="en-US" sz="1600" b="1" dirty="0">
                <a:solidFill>
                  <a:schemeClr val="bg1"/>
                </a:solidFill>
                <a:latin typeface="微软雅黑" panose="020B0503020204020204" pitchFamily="34" charset="-122"/>
                <a:ea typeface="微软雅黑" panose="020B0503020204020204" pitchFamily="34" charset="-122"/>
              </a:rPr>
              <a:t>帧的数据上交给上一层的这个协议。 </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39"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矩形 44"/>
          <p:cNvSpPr/>
          <p:nvPr/>
        </p:nvSpPr>
        <p:spPr>
          <a:xfrm>
            <a:off x="616085" y="560852"/>
            <a:ext cx="3255122"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以太网 </a:t>
            </a:r>
            <a:r>
              <a:rPr lang="en-US" altLang="zh-CN" sz="2000" b="1" dirty="0" smtClean="0">
                <a:latin typeface="微软雅黑" panose="020B0503020204020204" pitchFamily="34" charset="-122"/>
                <a:ea typeface="微软雅黑" panose="020B0503020204020204" pitchFamily="34" charset="-122"/>
              </a:rPr>
              <a:t>V2 </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帧格式</a:t>
            </a:r>
            <a:endParaRPr lang="zh-CN" altLang="en-US" sz="2000" b="1" dirty="0">
              <a:latin typeface="微软雅黑" panose="020B0503020204020204" pitchFamily="34" charset="-122"/>
              <a:ea typeface="微软雅黑" panose="020B0503020204020204" pitchFamily="34" charset="-122"/>
            </a:endParaRPr>
          </a:p>
        </p:txBody>
      </p:sp>
      <p:grpSp>
        <p:nvGrpSpPr>
          <p:cNvPr id="44" name="组合 43"/>
          <p:cNvGrpSpPr/>
          <p:nvPr/>
        </p:nvGrpSpPr>
        <p:grpSpPr>
          <a:xfrm>
            <a:off x="1025874" y="1756079"/>
            <a:ext cx="6597590" cy="2222487"/>
            <a:chOff x="1025874" y="1600352"/>
            <a:chExt cx="6597590" cy="2222487"/>
          </a:xfrm>
        </p:grpSpPr>
        <p:sp>
          <p:nvSpPr>
            <p:cNvPr id="10"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1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5"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2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2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3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3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3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3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3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3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3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40" name="Group 109"/>
            <p:cNvGrpSpPr/>
            <p:nvPr/>
          </p:nvGrpSpPr>
          <p:grpSpPr bwMode="auto">
            <a:xfrm>
              <a:off x="4102635" y="2291106"/>
              <a:ext cx="2311976" cy="676676"/>
              <a:chOff x="2715" y="1872"/>
              <a:chExt cx="1968" cy="624"/>
            </a:xfrm>
          </p:grpSpPr>
          <p:sp>
            <p:nvSpPr>
              <p:cNvPr id="4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43" name="AutoShape 38"/>
            <p:cNvSpPr>
              <a:spLocks noChangeArrowheads="1"/>
            </p:cNvSpPr>
            <p:nvPr/>
          </p:nvSpPr>
          <p:spPr bwMode="auto">
            <a:xfrm>
              <a:off x="3608839" y="1600352"/>
              <a:ext cx="2674606" cy="375516"/>
            </a:xfrm>
            <a:prstGeom prst="wedgeRoundRectCallout">
              <a:avLst>
                <a:gd name="adj1" fmla="val -7724"/>
                <a:gd name="adj2" fmla="val 314223"/>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数据字段 </a:t>
              </a:r>
              <a:r>
                <a:rPr lang="en-US" altLang="zh-CN" sz="1600" b="1" dirty="0">
                  <a:latin typeface="微软雅黑" panose="020B0503020204020204" pitchFamily="34" charset="-122"/>
                  <a:ea typeface="微软雅黑" panose="020B0503020204020204" pitchFamily="34" charset="-122"/>
                </a:rPr>
                <a:t>46 ~ 1500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80" name="矩形 79"/>
          <p:cNvSpPr/>
          <p:nvPr/>
        </p:nvSpPr>
        <p:spPr>
          <a:xfrm>
            <a:off x="1025874" y="1078279"/>
            <a:ext cx="7127526"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数据字段的正式名称是 </a:t>
            </a:r>
            <a:r>
              <a:rPr lang="en-US" altLang="zh-CN" sz="1600" b="1" dirty="0">
                <a:solidFill>
                  <a:srgbClr val="FFFF00"/>
                </a:solidFill>
                <a:latin typeface="微软雅黑" panose="020B0503020204020204" pitchFamily="34" charset="-122"/>
                <a:ea typeface="微软雅黑" panose="020B0503020204020204" pitchFamily="34" charset="-122"/>
              </a:rPr>
              <a:t>MAC </a:t>
            </a:r>
            <a:r>
              <a:rPr lang="zh-CN" altLang="en-US" sz="1600" b="1" dirty="0">
                <a:solidFill>
                  <a:srgbClr val="FFFF00"/>
                </a:solidFill>
                <a:latin typeface="微软雅黑" panose="020B0503020204020204" pitchFamily="34" charset="-122"/>
                <a:ea typeface="微软雅黑" panose="020B0503020204020204" pitchFamily="34" charset="-122"/>
              </a:rPr>
              <a:t>客户数据字段。</a:t>
            </a:r>
            <a:endParaRPr lang="zh-CN" altLang="en-US" sz="1600" b="1" dirty="0">
              <a:solidFill>
                <a:srgbClr val="FFFF00"/>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最小长度 </a:t>
            </a:r>
            <a:r>
              <a:rPr lang="en-US" altLang="zh-CN" sz="1600" b="1" dirty="0">
                <a:solidFill>
                  <a:schemeClr val="bg1"/>
                </a:solidFill>
                <a:latin typeface="微软雅黑" panose="020B0503020204020204" pitchFamily="34" charset="-122"/>
                <a:ea typeface="微软雅黑" panose="020B0503020204020204" pitchFamily="34" charset="-122"/>
              </a:rPr>
              <a:t>64 </a:t>
            </a:r>
            <a:r>
              <a:rPr lang="zh-CN" altLang="en-US" sz="1600" b="1" dirty="0" smtClean="0">
                <a:solidFill>
                  <a:schemeClr val="bg1"/>
                </a:solidFill>
                <a:latin typeface="微软雅黑" panose="020B0503020204020204" pitchFamily="34" charset="-122"/>
                <a:ea typeface="微软雅黑" panose="020B0503020204020204" pitchFamily="34" charset="-122"/>
              </a:rPr>
              <a:t>字节 </a:t>
            </a:r>
            <a:r>
              <a:rPr lang="en-US" altLang="zh-CN" sz="1600" b="1" dirty="0" smtClean="0">
                <a:solidFill>
                  <a:schemeClr val="bg1"/>
                </a:solidFill>
                <a:latin typeface="微软雅黑" panose="020B0503020204020204" pitchFamily="34" charset="-122"/>
                <a:ea typeface="微软雅黑" panose="020B0503020204020204" pitchFamily="34" charset="-122"/>
              </a:rPr>
              <a:t>- 18 </a:t>
            </a:r>
            <a:r>
              <a:rPr lang="zh-CN" altLang="en-US" sz="1600" b="1" dirty="0">
                <a:solidFill>
                  <a:schemeClr val="bg1"/>
                </a:solidFill>
                <a:latin typeface="微软雅黑" panose="020B0503020204020204" pitchFamily="34" charset="-122"/>
                <a:ea typeface="微软雅黑" panose="020B0503020204020204" pitchFamily="34" charset="-122"/>
              </a:rPr>
              <a:t>字节的首部和</a:t>
            </a:r>
            <a:r>
              <a:rPr lang="zh-CN" altLang="en-US" sz="1600" b="1" dirty="0" smtClean="0">
                <a:solidFill>
                  <a:schemeClr val="bg1"/>
                </a:solidFill>
                <a:latin typeface="微软雅黑" panose="020B0503020204020204" pitchFamily="34" charset="-122"/>
                <a:ea typeface="微软雅黑" panose="020B0503020204020204" pitchFamily="34" charset="-122"/>
              </a:rPr>
              <a:t>尾部 </a:t>
            </a:r>
            <a:r>
              <a:rPr lang="en-US" altLang="zh-CN" sz="1600" b="1" dirty="0" smtClean="0">
                <a:solidFill>
                  <a:schemeClr val="bg1"/>
                </a:solidFill>
                <a:latin typeface="微软雅黑" panose="020B0503020204020204" pitchFamily="34" charset="-122"/>
                <a:ea typeface="微软雅黑" panose="020B0503020204020204" pitchFamily="34" charset="-122"/>
              </a:rPr>
              <a:t>= </a:t>
            </a:r>
            <a:r>
              <a:rPr lang="zh-CN" altLang="en-US" sz="1600" b="1" dirty="0" smtClean="0">
                <a:solidFill>
                  <a:schemeClr val="bg1"/>
                </a:solidFill>
                <a:latin typeface="微软雅黑" panose="020B0503020204020204" pitchFamily="34" charset="-122"/>
                <a:ea typeface="微软雅黑" panose="020B0503020204020204" pitchFamily="34" charset="-122"/>
              </a:rPr>
              <a:t>数据</a:t>
            </a:r>
            <a:r>
              <a:rPr lang="zh-CN" altLang="en-US" sz="1600" b="1" dirty="0">
                <a:solidFill>
                  <a:schemeClr val="bg1"/>
                </a:solidFill>
                <a:latin typeface="微软雅黑" panose="020B0503020204020204" pitchFamily="34" charset="-122"/>
                <a:ea typeface="微软雅黑" panose="020B0503020204020204" pitchFamily="34" charset="-122"/>
              </a:rPr>
              <a:t>字段的最小长度（</a:t>
            </a:r>
            <a:r>
              <a:rPr lang="en-US" altLang="zh-CN" sz="1600" b="1" dirty="0">
                <a:solidFill>
                  <a:schemeClr val="bg1"/>
                </a:solidFill>
                <a:latin typeface="微软雅黑" panose="020B0503020204020204" pitchFamily="34" charset="-122"/>
                <a:ea typeface="微软雅黑" panose="020B0503020204020204" pitchFamily="34" charset="-122"/>
              </a:rPr>
              <a:t>46</a:t>
            </a:r>
            <a:r>
              <a:rPr lang="zh-CN" altLang="en-US" sz="1600" b="1" dirty="0">
                <a:solidFill>
                  <a:schemeClr val="bg1"/>
                </a:solidFill>
                <a:latin typeface="微软雅黑" panose="020B0503020204020204" pitchFamily="34" charset="-122"/>
                <a:ea typeface="微软雅黑" panose="020B0503020204020204" pitchFamily="34" charset="-122"/>
              </a:rPr>
              <a:t>字节） </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圆角矩形 46"/>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18" name="组合 17"/>
          <p:cNvGrpSpPr/>
          <p:nvPr/>
        </p:nvGrpSpPr>
        <p:grpSpPr>
          <a:xfrm>
            <a:off x="1025874" y="1529717"/>
            <a:ext cx="6597590" cy="2057895"/>
            <a:chOff x="1025874" y="1764944"/>
            <a:chExt cx="6597590" cy="2057895"/>
          </a:xfrm>
        </p:grpSpPr>
        <p:sp>
          <p:nvSpPr>
            <p:cNvPr id="19"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0"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Rectangle 6"/>
            <p:cNvSpPr>
              <a:spLocks noChangeArrowheads="1"/>
            </p:cNvSpPr>
            <p:nvPr/>
          </p:nvSpPr>
          <p:spPr bwMode="auto">
            <a:xfrm>
              <a:off x="383903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22"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3"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4"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8"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9"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0"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7"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38"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39"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1"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2"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3"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4"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6"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49" name="Group 109"/>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0" name="AutoShape 38"/>
            <p:cNvSpPr>
              <a:spLocks noChangeArrowheads="1"/>
            </p:cNvSpPr>
            <p:nvPr/>
          </p:nvSpPr>
          <p:spPr bwMode="auto">
            <a:xfrm>
              <a:off x="4499282" y="1764944"/>
              <a:ext cx="1820738" cy="375516"/>
            </a:xfrm>
            <a:prstGeom prst="wedgeRoundRectCallout">
              <a:avLst>
                <a:gd name="adj1" fmla="val 64595"/>
                <a:gd name="adj2" fmla="val 253347"/>
                <a:gd name="adj3" fmla="val 16667"/>
              </a:avLst>
            </a:prstGeom>
            <a:solidFill>
              <a:srgbClr val="00FF99"/>
            </a:solidFill>
            <a:ln w="9525">
              <a:solidFill>
                <a:schemeClr val="tx1"/>
              </a:solidFill>
              <a:miter lim="800000"/>
            </a:ln>
            <a:effectLst/>
          </p:spPr>
          <p:txBody>
            <a:bodyPr/>
            <a:lstStyle/>
            <a:p>
              <a:pPr algn="ctr"/>
              <a:r>
                <a:rPr lang="en-US" altLang="zh-CN" sz="1600" b="1" dirty="0">
                  <a:latin typeface="微软雅黑" panose="020B0503020204020204" pitchFamily="34" charset="-122"/>
                  <a:ea typeface="微软雅黑" panose="020B0503020204020204" pitchFamily="34" charset="-122"/>
                </a:rPr>
                <a:t>FCS </a:t>
              </a:r>
              <a:r>
                <a:rPr lang="zh-CN" altLang="en-US" sz="1600" b="1" dirty="0">
                  <a:latin typeface="微软雅黑" panose="020B0503020204020204" pitchFamily="34" charset="-122"/>
                  <a:ea typeface="微软雅黑" panose="020B0503020204020204" pitchFamily="34" charset="-122"/>
                </a:rPr>
                <a:t>字段 </a:t>
              </a:r>
              <a:r>
                <a:rPr lang="en-US" altLang="zh-CN" sz="1600" b="1" dirty="0">
                  <a:latin typeface="微软雅黑" panose="020B0503020204020204" pitchFamily="34" charset="-122"/>
                  <a:ea typeface="微软雅黑" panose="020B0503020204020204" pitchFamily="34" charset="-122"/>
                </a:rPr>
                <a:t>4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54" name="矩形 53"/>
          <p:cNvSpPr/>
          <p:nvPr/>
        </p:nvSpPr>
        <p:spPr>
          <a:xfrm>
            <a:off x="985801" y="3705170"/>
            <a:ext cx="7114032" cy="523220"/>
          </a:xfrm>
          <a:prstGeom prst="rect">
            <a:avLst/>
          </a:prstGeom>
          <a:solidFill>
            <a:srgbClr val="0070C0"/>
          </a:solidFill>
        </p:spPr>
        <p:txBody>
          <a:bodyPr wrap="square">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当数据字段的长度小于 </a:t>
            </a:r>
            <a:r>
              <a:rPr lang="en-US" altLang="zh-CN" sz="1400" b="1" dirty="0">
                <a:solidFill>
                  <a:schemeClr val="bg1"/>
                </a:solidFill>
                <a:latin typeface="微软雅黑" panose="020B0503020204020204" pitchFamily="34" charset="-122"/>
                <a:ea typeface="微软雅黑" panose="020B0503020204020204" pitchFamily="34" charset="-122"/>
              </a:rPr>
              <a:t>46 </a:t>
            </a:r>
            <a:r>
              <a:rPr lang="zh-CN" altLang="en-US" sz="1400" b="1" dirty="0">
                <a:solidFill>
                  <a:schemeClr val="bg1"/>
                </a:solidFill>
                <a:latin typeface="微软雅黑" panose="020B0503020204020204" pitchFamily="34" charset="-122"/>
                <a:ea typeface="微软雅黑" panose="020B0503020204020204" pitchFamily="34" charset="-122"/>
              </a:rPr>
              <a:t>字节时</a:t>
            </a:r>
            <a:r>
              <a:rPr lang="zh-CN" altLang="en-US" sz="1400" b="1" dirty="0" smtClean="0">
                <a:solidFill>
                  <a:schemeClr val="bg1"/>
                </a:solidFill>
                <a:latin typeface="微软雅黑" panose="020B0503020204020204" pitchFamily="34" charset="-122"/>
                <a:ea typeface="微软雅黑" panose="020B0503020204020204" pitchFamily="34" charset="-122"/>
              </a:rPr>
              <a:t>，应</a:t>
            </a:r>
            <a:r>
              <a:rPr lang="zh-CN" altLang="en-US" sz="1400" b="1" dirty="0">
                <a:solidFill>
                  <a:schemeClr val="bg1"/>
                </a:solidFill>
                <a:latin typeface="微软雅黑" panose="020B0503020204020204" pitchFamily="34" charset="-122"/>
                <a:ea typeface="微软雅黑" panose="020B0503020204020204" pitchFamily="34" charset="-122"/>
              </a:rPr>
              <a:t>在数据字段的后面加入整数字节的</a:t>
            </a:r>
            <a:r>
              <a:rPr lang="zh-CN" altLang="en-US" sz="1400" b="1" dirty="0">
                <a:solidFill>
                  <a:srgbClr val="FFFF00"/>
                </a:solidFill>
                <a:latin typeface="微软雅黑" panose="020B0503020204020204" pitchFamily="34" charset="-122"/>
                <a:ea typeface="微软雅黑" panose="020B0503020204020204" pitchFamily="34" charset="-122"/>
              </a:rPr>
              <a:t>填充字段</a:t>
            </a:r>
            <a:r>
              <a:rPr lang="zh-CN" altLang="en-US" sz="1400" b="1" dirty="0" smtClean="0">
                <a:solidFill>
                  <a:schemeClr val="bg1"/>
                </a:solidFill>
                <a:latin typeface="微软雅黑" panose="020B0503020204020204" pitchFamily="34" charset="-122"/>
                <a:ea typeface="微软雅黑" panose="020B0503020204020204" pitchFamily="34" charset="-122"/>
              </a:rPr>
              <a:t>，以</a:t>
            </a:r>
            <a:r>
              <a:rPr lang="zh-CN" altLang="en-US" sz="1400" b="1" dirty="0">
                <a:solidFill>
                  <a:schemeClr val="bg1"/>
                </a:solidFill>
                <a:latin typeface="微软雅黑" panose="020B0503020204020204" pitchFamily="34" charset="-122"/>
                <a:ea typeface="微软雅黑" panose="020B0503020204020204" pitchFamily="34" charset="-122"/>
              </a:rPr>
              <a:t>保证以太网的 </a:t>
            </a:r>
            <a:r>
              <a:rPr lang="en-US" altLang="zh-CN" sz="1400" b="1" dirty="0">
                <a:solidFill>
                  <a:schemeClr val="bg1"/>
                </a:solidFill>
                <a:latin typeface="微软雅黑" panose="020B0503020204020204" pitchFamily="34" charset="-122"/>
                <a:ea typeface="微软雅黑" panose="020B0503020204020204" pitchFamily="34" charset="-122"/>
              </a:rPr>
              <a:t>MAC </a:t>
            </a:r>
            <a:r>
              <a:rPr lang="zh-CN" altLang="en-US" sz="1400" b="1" dirty="0">
                <a:solidFill>
                  <a:schemeClr val="bg1"/>
                </a:solidFill>
                <a:latin typeface="微软雅黑" panose="020B0503020204020204" pitchFamily="34" charset="-122"/>
                <a:ea typeface="微软雅黑" panose="020B0503020204020204" pitchFamily="34" charset="-122"/>
              </a:rPr>
              <a:t>帧长不小于 </a:t>
            </a:r>
            <a:r>
              <a:rPr lang="en-US" altLang="zh-CN" sz="1400" b="1" dirty="0">
                <a:solidFill>
                  <a:schemeClr val="bg1"/>
                </a:solidFill>
                <a:latin typeface="微软雅黑" panose="020B0503020204020204" pitchFamily="34" charset="-122"/>
                <a:ea typeface="微软雅黑" panose="020B0503020204020204" pitchFamily="34" charset="-122"/>
              </a:rPr>
              <a:t>64 </a:t>
            </a:r>
            <a:r>
              <a:rPr lang="zh-CN" altLang="en-US" sz="1400" b="1" dirty="0">
                <a:solidFill>
                  <a:schemeClr val="bg1"/>
                </a:solidFill>
                <a:latin typeface="微软雅黑" panose="020B0503020204020204" pitchFamily="34" charset="-122"/>
                <a:ea typeface="微软雅黑" panose="020B0503020204020204" pitchFamily="34" charset="-122"/>
              </a:rPr>
              <a:t>字节。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1"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矩形 61"/>
          <p:cNvSpPr/>
          <p:nvPr/>
        </p:nvSpPr>
        <p:spPr>
          <a:xfrm>
            <a:off x="616085" y="560852"/>
            <a:ext cx="3255122"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以太网 </a:t>
            </a:r>
            <a:r>
              <a:rPr lang="en-US" altLang="zh-CN" sz="2000" b="1" dirty="0" smtClean="0">
                <a:latin typeface="微软雅黑" panose="020B0503020204020204" pitchFamily="34" charset="-122"/>
                <a:ea typeface="微软雅黑" panose="020B0503020204020204" pitchFamily="34" charset="-122"/>
              </a:rPr>
              <a:t>V2 </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帧格式</a:t>
            </a:r>
            <a:endParaRPr lang="zh-CN" altLang="en-US" sz="2000" b="1" dirty="0">
              <a:latin typeface="微软雅黑" panose="020B0503020204020204" pitchFamily="34" charset="-122"/>
              <a:ea typeface="微软雅黑" panose="020B0503020204020204" pitchFamily="34" charset="-122"/>
            </a:endParaRPr>
          </a:p>
        </p:txBody>
      </p:sp>
      <p:sp>
        <p:nvSpPr>
          <p:cNvPr id="9" name="Line 3"/>
          <p:cNvSpPr>
            <a:spLocks noChangeShapeType="1"/>
          </p:cNvSpPr>
          <p:nvPr/>
        </p:nvSpPr>
        <p:spPr bwMode="auto">
          <a:xfrm>
            <a:off x="1141760" y="2785733"/>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Rectangle 4"/>
          <p:cNvSpPr>
            <a:spLocks noChangeArrowheads="1"/>
          </p:cNvSpPr>
          <p:nvPr/>
        </p:nvSpPr>
        <p:spPr bwMode="auto">
          <a:xfrm>
            <a:off x="2179095" y="2938089"/>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3975939" y="2984386"/>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12" name="Rectangle 13"/>
          <p:cNvSpPr>
            <a:spLocks noChangeArrowheads="1"/>
          </p:cNvSpPr>
          <p:nvPr/>
        </p:nvSpPr>
        <p:spPr bwMode="auto">
          <a:xfrm>
            <a:off x="7005110" y="299153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3" name="Rectangle 26"/>
          <p:cNvSpPr>
            <a:spLocks noChangeArrowheads="1"/>
          </p:cNvSpPr>
          <p:nvPr/>
        </p:nvSpPr>
        <p:spPr bwMode="auto">
          <a:xfrm>
            <a:off x="6975740" y="2351967"/>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4" name="Line 27"/>
          <p:cNvSpPr>
            <a:spLocks noChangeShapeType="1"/>
          </p:cNvSpPr>
          <p:nvPr/>
        </p:nvSpPr>
        <p:spPr bwMode="auto">
          <a:xfrm flipH="1">
            <a:off x="2173221" y="2598130"/>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Line 28"/>
          <p:cNvSpPr>
            <a:spLocks noChangeShapeType="1"/>
          </p:cNvSpPr>
          <p:nvPr/>
        </p:nvSpPr>
        <p:spPr bwMode="auto">
          <a:xfrm>
            <a:off x="6917001" y="2646928"/>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a:off x="1119814" y="2588363"/>
            <a:ext cx="3415610" cy="1621286"/>
            <a:chOff x="1119814" y="2621615"/>
            <a:chExt cx="3415610" cy="1621286"/>
          </a:xfrm>
        </p:grpSpPr>
        <p:grpSp>
          <p:nvGrpSpPr>
            <p:cNvPr id="58" name="组合 57"/>
            <p:cNvGrpSpPr/>
            <p:nvPr/>
          </p:nvGrpSpPr>
          <p:grpSpPr>
            <a:xfrm>
              <a:off x="1119814" y="2654183"/>
              <a:ext cx="3415610" cy="1588718"/>
              <a:chOff x="1119814" y="2654183"/>
              <a:chExt cx="3415610" cy="1588718"/>
            </a:xfrm>
          </p:grpSpPr>
          <p:sp>
            <p:nvSpPr>
              <p:cNvPr id="20" name="Rectangle 33"/>
              <p:cNvSpPr>
                <a:spLocks noChangeArrowheads="1"/>
              </p:cNvSpPr>
              <p:nvPr/>
            </p:nvSpPr>
            <p:spPr bwMode="auto">
              <a:xfrm>
                <a:off x="3402390" y="3948948"/>
                <a:ext cx="1133034"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帧</a:t>
                </a:r>
                <a:r>
                  <a:rPr kumimoji="1" lang="zh-CN" altLang="en-US" sz="1200" b="1" dirty="0" smtClean="0">
                    <a:solidFill>
                      <a:srgbClr val="000099"/>
                    </a:solidFill>
                    <a:latin typeface="微软雅黑" panose="020B0503020204020204" pitchFamily="34" charset="-122"/>
                    <a:ea typeface="微软雅黑" panose="020B0503020204020204" pitchFamily="34" charset="-122"/>
                  </a:rPr>
                  <a:t>开始定界符</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grpSp>
            <p:nvGrpSpPr>
              <p:cNvPr id="57" name="组合 56"/>
              <p:cNvGrpSpPr/>
              <p:nvPr/>
            </p:nvGrpSpPr>
            <p:grpSpPr>
              <a:xfrm>
                <a:off x="1119814" y="2654183"/>
                <a:ext cx="3357315" cy="1588718"/>
                <a:chOff x="1119814" y="2654183"/>
                <a:chExt cx="3357315" cy="1588718"/>
              </a:xfrm>
            </p:grpSpPr>
            <p:sp>
              <p:nvSpPr>
                <p:cNvPr id="16" name="Rectangle 29"/>
                <p:cNvSpPr>
                  <a:spLocks noChangeArrowheads="1"/>
                </p:cNvSpPr>
                <p:nvPr/>
              </p:nvSpPr>
              <p:spPr bwMode="auto">
                <a:xfrm>
                  <a:off x="1173479" y="3658324"/>
                  <a:ext cx="3122679" cy="284117"/>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Rectangle 30"/>
                <p:cNvSpPr>
                  <a:spLocks noChangeArrowheads="1"/>
                </p:cNvSpPr>
                <p:nvPr/>
              </p:nvSpPr>
              <p:spPr bwMode="auto">
                <a:xfrm>
                  <a:off x="1177160" y="3687604"/>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anose="020B0503020204020204" pitchFamily="34" charset="-122"/>
                      <a:ea typeface="微软雅黑" panose="020B0503020204020204" pitchFamily="34" charset="-122"/>
                    </a:rPr>
                    <a:t>10101010101010           101010101010 10101011</a:t>
                  </a:r>
                  <a:endParaRPr kumimoji="1" lang="en-US" altLang="zh-CN" sz="970" b="1" dirty="0">
                    <a:latin typeface="微软雅黑" panose="020B0503020204020204" pitchFamily="34" charset="-122"/>
                    <a:ea typeface="微软雅黑" panose="020B0503020204020204" pitchFamily="34" charset="-122"/>
                  </a:endParaRPr>
                </a:p>
              </p:txBody>
            </p:sp>
            <p:sp>
              <p:nvSpPr>
                <p:cNvPr id="18" name="Line 31"/>
                <p:cNvSpPr>
                  <a:spLocks noChangeShapeType="1"/>
                </p:cNvSpPr>
                <p:nvPr/>
              </p:nvSpPr>
              <p:spPr bwMode="auto">
                <a:xfrm>
                  <a:off x="3656709" y="3656155"/>
                  <a:ext cx="0" cy="29496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Rectangle 32"/>
                <p:cNvSpPr>
                  <a:spLocks noChangeArrowheads="1"/>
                </p:cNvSpPr>
                <p:nvPr/>
              </p:nvSpPr>
              <p:spPr bwMode="auto">
                <a:xfrm>
                  <a:off x="2155959" y="3968467"/>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前同步码</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2199160" y="3428428"/>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7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2" name="Rectangle 35"/>
                <p:cNvSpPr>
                  <a:spLocks noChangeArrowheads="1"/>
                </p:cNvSpPr>
                <p:nvPr/>
              </p:nvSpPr>
              <p:spPr bwMode="auto">
                <a:xfrm>
                  <a:off x="3722461" y="3353011"/>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1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3" name="Line 36"/>
                <p:cNvSpPr>
                  <a:spLocks noChangeShapeType="1"/>
                </p:cNvSpPr>
                <p:nvPr/>
              </p:nvSpPr>
              <p:spPr bwMode="auto">
                <a:xfrm flipV="1">
                  <a:off x="1182878" y="3319986"/>
                  <a:ext cx="216161" cy="336169"/>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Line 37"/>
                <p:cNvSpPr>
                  <a:spLocks noChangeShapeType="1"/>
                </p:cNvSpPr>
                <p:nvPr/>
              </p:nvSpPr>
              <p:spPr bwMode="auto">
                <a:xfrm>
                  <a:off x="2167347" y="3328662"/>
                  <a:ext cx="2128810" cy="327493"/>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Text Box 38"/>
                <p:cNvSpPr txBox="1">
                  <a:spLocks noChangeArrowheads="1"/>
                </p:cNvSpPr>
                <p:nvPr/>
              </p:nvSpPr>
              <p:spPr bwMode="auto">
                <a:xfrm>
                  <a:off x="2426998" y="3663747"/>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6" name="Rectangle 41"/>
                <p:cNvSpPr>
                  <a:spLocks noChangeArrowheads="1"/>
                </p:cNvSpPr>
                <p:nvPr/>
              </p:nvSpPr>
              <p:spPr bwMode="auto">
                <a:xfrm>
                  <a:off x="1420185" y="2975599"/>
                  <a:ext cx="754212" cy="334000"/>
                </a:xfrm>
                <a:prstGeom prst="rect">
                  <a:avLst/>
                </a:prstGeom>
                <a:solidFill>
                  <a:srgbClr val="FFFF99"/>
                </a:solidFill>
                <a:ln w="19050">
                  <a:solidFill>
                    <a:srgbClr val="0000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Rectangle 42"/>
                <p:cNvSpPr>
                  <a:spLocks noChangeArrowheads="1"/>
                </p:cNvSpPr>
                <p:nvPr/>
              </p:nvSpPr>
              <p:spPr bwMode="auto">
                <a:xfrm>
                  <a:off x="1484272" y="3010330"/>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8 </a:t>
                  </a:r>
                  <a:r>
                    <a:rPr kumimoji="1" lang="zh-CN" altLang="en-US" sz="1200" b="1" dirty="0">
                      <a:latin typeface="微软雅黑" panose="020B0503020204020204" pitchFamily="34" charset="-122"/>
                      <a:ea typeface="微软雅黑" panose="020B0503020204020204" pitchFamily="34" charset="-122"/>
                    </a:rPr>
                    <a:t>字节</a:t>
                  </a:r>
                  <a:endParaRPr kumimoji="1" lang="zh-CN" altLang="en-US" sz="1200" b="1" dirty="0">
                    <a:latin typeface="微软雅黑" panose="020B0503020204020204" pitchFamily="34" charset="-122"/>
                    <a:ea typeface="微软雅黑" panose="020B0503020204020204" pitchFamily="34" charset="-122"/>
                  </a:endParaRPr>
                </a:p>
              </p:txBody>
            </p:sp>
            <p:sp>
              <p:nvSpPr>
                <p:cNvPr id="28" name="AutoShape 43"/>
                <p:cNvSpPr>
                  <a:spLocks noChangeArrowheads="1"/>
                </p:cNvSpPr>
                <p:nvPr/>
              </p:nvSpPr>
              <p:spPr bwMode="auto">
                <a:xfrm>
                  <a:off x="1119814" y="2654183"/>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anose="020B0503020204020204" pitchFamily="34" charset="-122"/>
                    <a:ea typeface="微软雅黑" panose="020B0503020204020204" pitchFamily="34" charset="-122"/>
                  </a:endParaRPr>
                </a:p>
              </p:txBody>
            </p:sp>
          </p:grpSp>
        </p:grpSp>
        <p:sp>
          <p:nvSpPr>
            <p:cNvPr id="29" name="Rectangle 44"/>
            <p:cNvSpPr>
              <a:spLocks noChangeArrowheads="1"/>
            </p:cNvSpPr>
            <p:nvPr/>
          </p:nvSpPr>
          <p:spPr bwMode="auto">
            <a:xfrm>
              <a:off x="1134821" y="26216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插入</a:t>
              </a:r>
              <a:endParaRPr kumimoji="1" lang="zh-CN" altLang="en-US" sz="1200" b="1" dirty="0">
                <a:latin typeface="微软雅黑" panose="020B0503020204020204" pitchFamily="34" charset="-122"/>
                <a:ea typeface="微软雅黑" panose="020B0503020204020204" pitchFamily="34" charset="-122"/>
              </a:endParaRPr>
            </a:p>
          </p:txBody>
        </p:sp>
      </p:grpSp>
      <p:sp>
        <p:nvSpPr>
          <p:cNvPr id="30" name="Rectangle 47"/>
          <p:cNvSpPr>
            <a:spLocks noChangeArrowheads="1"/>
          </p:cNvSpPr>
          <p:nvPr/>
        </p:nvSpPr>
        <p:spPr bwMode="auto">
          <a:xfrm>
            <a:off x="7082646" y="1744694"/>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1" name="Line 48"/>
          <p:cNvSpPr>
            <a:spLocks noChangeShapeType="1"/>
          </p:cNvSpPr>
          <p:nvPr/>
        </p:nvSpPr>
        <p:spPr bwMode="auto">
          <a:xfrm flipV="1">
            <a:off x="6969866" y="2109057"/>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AutoShape 64"/>
          <p:cNvSpPr>
            <a:spLocks noChangeArrowheads="1"/>
          </p:cNvSpPr>
          <p:nvPr/>
        </p:nvSpPr>
        <p:spPr bwMode="auto">
          <a:xfrm rot="16200000" flipH="1">
            <a:off x="4370384" y="2730668"/>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Rectangle 66"/>
          <p:cNvSpPr>
            <a:spLocks noChangeArrowheads="1"/>
          </p:cNvSpPr>
          <p:nvPr/>
        </p:nvSpPr>
        <p:spPr bwMode="auto">
          <a:xfrm>
            <a:off x="2173221" y="2303168"/>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7"/>
          <p:cNvSpPr>
            <a:spLocks noChangeShapeType="1"/>
          </p:cNvSpPr>
          <p:nvPr/>
        </p:nvSpPr>
        <p:spPr bwMode="auto">
          <a:xfrm>
            <a:off x="2865169" y="2303168"/>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68"/>
          <p:cNvSpPr>
            <a:spLocks noChangeShapeType="1"/>
          </p:cNvSpPr>
          <p:nvPr/>
        </p:nvSpPr>
        <p:spPr bwMode="auto">
          <a:xfrm>
            <a:off x="3541845" y="2303168"/>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69"/>
          <p:cNvSpPr>
            <a:spLocks noChangeShapeType="1"/>
          </p:cNvSpPr>
          <p:nvPr/>
        </p:nvSpPr>
        <p:spPr bwMode="auto">
          <a:xfrm>
            <a:off x="4218521" y="2303168"/>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Line 70"/>
          <p:cNvSpPr>
            <a:spLocks noChangeShapeType="1"/>
          </p:cNvSpPr>
          <p:nvPr/>
        </p:nvSpPr>
        <p:spPr bwMode="auto">
          <a:xfrm>
            <a:off x="6530497" y="2303168"/>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Rectangle 71"/>
          <p:cNvSpPr>
            <a:spLocks noChangeArrowheads="1"/>
          </p:cNvSpPr>
          <p:nvPr/>
        </p:nvSpPr>
        <p:spPr bwMode="auto">
          <a:xfrm>
            <a:off x="2121531" y="2334616"/>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9" name="Rectangle 72"/>
          <p:cNvSpPr>
            <a:spLocks noChangeArrowheads="1"/>
          </p:cNvSpPr>
          <p:nvPr/>
        </p:nvSpPr>
        <p:spPr bwMode="auto">
          <a:xfrm>
            <a:off x="2904094" y="233461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3"/>
          <p:cNvSpPr>
            <a:spLocks noChangeArrowheads="1"/>
          </p:cNvSpPr>
          <p:nvPr/>
        </p:nvSpPr>
        <p:spPr bwMode="auto">
          <a:xfrm>
            <a:off x="3643385" y="233461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1" name="Rectangle 74"/>
          <p:cNvSpPr>
            <a:spLocks noChangeArrowheads="1"/>
          </p:cNvSpPr>
          <p:nvPr/>
        </p:nvSpPr>
        <p:spPr bwMode="auto">
          <a:xfrm>
            <a:off x="4957146" y="2334616"/>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2" name="Rectangle 75"/>
          <p:cNvSpPr>
            <a:spLocks noChangeArrowheads="1"/>
          </p:cNvSpPr>
          <p:nvPr/>
        </p:nvSpPr>
        <p:spPr bwMode="auto">
          <a:xfrm>
            <a:off x="6490555" y="2334616"/>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3" name="Rectangle 76"/>
          <p:cNvSpPr>
            <a:spLocks noChangeArrowheads="1"/>
          </p:cNvSpPr>
          <p:nvPr/>
        </p:nvSpPr>
        <p:spPr bwMode="auto">
          <a:xfrm>
            <a:off x="2403068"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4" name="Rectangle 77"/>
          <p:cNvSpPr>
            <a:spLocks noChangeArrowheads="1"/>
          </p:cNvSpPr>
          <p:nvPr/>
        </p:nvSpPr>
        <p:spPr bwMode="auto">
          <a:xfrm>
            <a:off x="3100477"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78"/>
          <p:cNvSpPr>
            <a:spLocks noChangeArrowheads="1"/>
          </p:cNvSpPr>
          <p:nvPr/>
        </p:nvSpPr>
        <p:spPr bwMode="auto">
          <a:xfrm>
            <a:off x="38237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6" name="Rectangle 79"/>
          <p:cNvSpPr>
            <a:spLocks noChangeArrowheads="1"/>
          </p:cNvSpPr>
          <p:nvPr/>
        </p:nvSpPr>
        <p:spPr bwMode="auto">
          <a:xfrm>
            <a:off x="65845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7" name="Rectangle 80"/>
          <p:cNvSpPr>
            <a:spLocks noChangeArrowheads="1"/>
          </p:cNvSpPr>
          <p:nvPr/>
        </p:nvSpPr>
        <p:spPr bwMode="auto">
          <a:xfrm>
            <a:off x="1739157" y="206770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8" name="Text Box 81"/>
          <p:cNvSpPr txBox="1">
            <a:spLocks noChangeArrowheads="1"/>
          </p:cNvSpPr>
          <p:nvPr/>
        </p:nvSpPr>
        <p:spPr bwMode="auto">
          <a:xfrm>
            <a:off x="5466142" y="2056955"/>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51" name="Group 109"/>
          <p:cNvGrpSpPr/>
          <p:nvPr/>
        </p:nvGrpSpPr>
        <p:grpSpPr bwMode="auto">
          <a:xfrm>
            <a:off x="4218521" y="1744694"/>
            <a:ext cx="2311976" cy="676676"/>
            <a:chOff x="2715" y="1872"/>
            <a:chExt cx="1968" cy="624"/>
          </a:xfrm>
        </p:grpSpPr>
        <p:sp>
          <p:nvSpPr>
            <p:cNvPr id="53"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4"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5" name="矩形 54"/>
          <p:cNvSpPr/>
          <p:nvPr/>
        </p:nvSpPr>
        <p:spPr>
          <a:xfrm>
            <a:off x="985801" y="1123999"/>
            <a:ext cx="7114032" cy="492443"/>
          </a:xfrm>
          <a:prstGeom prst="rect">
            <a:avLst/>
          </a:prstGeom>
          <a:solidFill>
            <a:srgbClr val="0000CC"/>
          </a:solidFill>
        </p:spPr>
        <p:txBody>
          <a:bodyPr wrap="square">
            <a:spAutoFit/>
          </a:bodyPr>
          <a:lstStyle/>
          <a:p>
            <a:r>
              <a:rPr lang="zh-CN" altLang="en-US" sz="1300" b="1" dirty="0" smtClean="0">
                <a:solidFill>
                  <a:schemeClr val="bg1"/>
                </a:solidFill>
                <a:latin typeface="微软雅黑" panose="020B0503020204020204" pitchFamily="34" charset="-122"/>
                <a:ea typeface="微软雅黑" panose="020B0503020204020204" pitchFamily="34" charset="-122"/>
              </a:rPr>
              <a:t>由硬件在</a:t>
            </a:r>
            <a:r>
              <a:rPr lang="zh-CN" altLang="en-US" sz="1300" b="1" dirty="0">
                <a:solidFill>
                  <a:schemeClr val="bg1"/>
                </a:solidFill>
                <a:latin typeface="微软雅黑" panose="020B0503020204020204" pitchFamily="34" charset="-122"/>
                <a:ea typeface="微软雅黑" panose="020B0503020204020204" pitchFamily="34" charset="-122"/>
              </a:rPr>
              <a:t>帧的前面</a:t>
            </a:r>
            <a:r>
              <a:rPr lang="zh-CN" altLang="en-US" sz="1300" b="1" dirty="0" smtClean="0">
                <a:solidFill>
                  <a:schemeClr val="bg1"/>
                </a:solidFill>
                <a:latin typeface="微软雅黑" panose="020B0503020204020204" pitchFamily="34" charset="-122"/>
                <a:ea typeface="微软雅黑" panose="020B0503020204020204" pitchFamily="34" charset="-122"/>
              </a:rPr>
              <a:t>插入 </a:t>
            </a:r>
            <a:r>
              <a:rPr lang="en-US" altLang="zh-CN" sz="1300" b="1" dirty="0">
                <a:solidFill>
                  <a:schemeClr val="bg1"/>
                </a:solidFill>
                <a:latin typeface="微软雅黑" panose="020B0503020204020204" pitchFamily="34" charset="-122"/>
                <a:ea typeface="微软雅黑" panose="020B0503020204020204" pitchFamily="34" charset="-122"/>
              </a:rPr>
              <a:t>8 </a:t>
            </a:r>
            <a:r>
              <a:rPr lang="zh-CN" altLang="en-US" sz="1300" b="1" dirty="0" smtClean="0">
                <a:solidFill>
                  <a:schemeClr val="bg1"/>
                </a:solidFill>
                <a:latin typeface="微软雅黑" panose="020B0503020204020204" pitchFamily="34" charset="-122"/>
                <a:ea typeface="微软雅黑" panose="020B0503020204020204" pitchFamily="34" charset="-122"/>
              </a:rPr>
              <a:t>字节。第一</a:t>
            </a:r>
            <a:r>
              <a:rPr lang="zh-CN" altLang="en-US" sz="1300" b="1" dirty="0">
                <a:solidFill>
                  <a:schemeClr val="bg1"/>
                </a:solidFill>
                <a:latin typeface="微软雅黑" panose="020B0503020204020204" pitchFamily="34" charset="-122"/>
                <a:ea typeface="微软雅黑" panose="020B0503020204020204" pitchFamily="34" charset="-122"/>
              </a:rPr>
              <a:t>个字段共 </a:t>
            </a:r>
            <a:r>
              <a:rPr lang="en-US" altLang="zh-CN" sz="1300" b="1" dirty="0">
                <a:solidFill>
                  <a:schemeClr val="bg1"/>
                </a:solidFill>
                <a:latin typeface="微软雅黑" panose="020B0503020204020204" pitchFamily="34" charset="-122"/>
                <a:ea typeface="微软雅黑" panose="020B0503020204020204" pitchFamily="34" charset="-122"/>
              </a:rPr>
              <a:t>7 </a:t>
            </a:r>
            <a:r>
              <a:rPr lang="zh-CN" altLang="en-US" sz="1300" b="1" dirty="0">
                <a:solidFill>
                  <a:schemeClr val="bg1"/>
                </a:solidFill>
                <a:latin typeface="微软雅黑" panose="020B0503020204020204" pitchFamily="34" charset="-122"/>
                <a:ea typeface="微软雅黑" panose="020B0503020204020204" pitchFamily="34" charset="-122"/>
              </a:rPr>
              <a:t>个字节，是前同步码，用来迅速实现 </a:t>
            </a:r>
            <a:r>
              <a:rPr lang="en-US" altLang="zh-CN" sz="1300" b="1" dirty="0">
                <a:solidFill>
                  <a:schemeClr val="bg1"/>
                </a:solidFill>
                <a:latin typeface="微软雅黑" panose="020B0503020204020204" pitchFamily="34" charset="-122"/>
                <a:ea typeface="微软雅黑" panose="020B0503020204020204" pitchFamily="34" charset="-122"/>
              </a:rPr>
              <a:t>MAC </a:t>
            </a:r>
            <a:r>
              <a:rPr lang="zh-CN" altLang="en-US" sz="1300" b="1" dirty="0">
                <a:solidFill>
                  <a:schemeClr val="bg1"/>
                </a:solidFill>
                <a:latin typeface="微软雅黑" panose="020B0503020204020204" pitchFamily="34" charset="-122"/>
                <a:ea typeface="微软雅黑" panose="020B0503020204020204" pitchFamily="34" charset="-122"/>
              </a:rPr>
              <a:t>帧的比特同步。第二个字段 </a:t>
            </a:r>
            <a:r>
              <a:rPr lang="en-US" altLang="zh-CN" sz="1300" b="1" dirty="0">
                <a:solidFill>
                  <a:schemeClr val="bg1"/>
                </a:solidFill>
                <a:latin typeface="微软雅黑" panose="020B0503020204020204" pitchFamily="34" charset="-122"/>
                <a:ea typeface="微软雅黑" panose="020B0503020204020204" pitchFamily="34" charset="-122"/>
              </a:rPr>
              <a:t>1 </a:t>
            </a:r>
            <a:r>
              <a:rPr lang="zh-CN" altLang="en-US" sz="1300" b="1" dirty="0">
                <a:solidFill>
                  <a:schemeClr val="bg1"/>
                </a:solidFill>
                <a:latin typeface="微软雅黑" panose="020B0503020204020204" pitchFamily="34" charset="-122"/>
                <a:ea typeface="微软雅黑" panose="020B0503020204020204" pitchFamily="34" charset="-122"/>
              </a:rPr>
              <a:t>个字节是帧开始定界符，表示后面的信息就是 </a:t>
            </a:r>
            <a:r>
              <a:rPr lang="en-US" altLang="zh-CN" sz="1300" b="1" dirty="0">
                <a:solidFill>
                  <a:schemeClr val="bg1"/>
                </a:solidFill>
                <a:latin typeface="微软雅黑" panose="020B0503020204020204" pitchFamily="34" charset="-122"/>
                <a:ea typeface="微软雅黑" panose="020B0503020204020204" pitchFamily="34" charset="-122"/>
              </a:rPr>
              <a:t>MAC </a:t>
            </a:r>
            <a:r>
              <a:rPr lang="zh-CN" altLang="en-US" sz="1300" b="1" dirty="0">
                <a:solidFill>
                  <a:schemeClr val="bg1"/>
                </a:solidFill>
                <a:latin typeface="微软雅黑" panose="020B0503020204020204" pitchFamily="34" charset="-122"/>
                <a:ea typeface="微软雅黑" panose="020B0503020204020204" pitchFamily="34" charset="-122"/>
              </a:rPr>
              <a:t>帧。 </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a:off x="5029200" y="3389288"/>
            <a:ext cx="2744010" cy="738664"/>
          </a:xfrm>
          <a:prstGeom prst="rect">
            <a:avLst/>
          </a:prstGeom>
          <a:solidFill>
            <a:srgbClr val="0070C0"/>
          </a:solidFill>
        </p:spPr>
        <p:txBody>
          <a:bodyPr wrap="square">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为了达到比特同步</a:t>
            </a:r>
            <a:r>
              <a:rPr lang="zh-CN" altLang="en-US" sz="1400" b="1" dirty="0" smtClean="0">
                <a:solidFill>
                  <a:schemeClr val="bg1"/>
                </a:solidFill>
                <a:latin typeface="微软雅黑" panose="020B0503020204020204" pitchFamily="34" charset="-122"/>
                <a:ea typeface="微软雅黑" panose="020B0503020204020204" pitchFamily="34" charset="-122"/>
              </a:rPr>
              <a:t>，在</a:t>
            </a:r>
            <a:r>
              <a:rPr lang="zh-CN" altLang="en-US" sz="1400" b="1" dirty="0">
                <a:solidFill>
                  <a:schemeClr val="bg1"/>
                </a:solidFill>
                <a:latin typeface="微软雅黑" panose="020B0503020204020204" pitchFamily="34" charset="-122"/>
                <a:ea typeface="微软雅黑" panose="020B0503020204020204" pitchFamily="34" charset="-122"/>
              </a:rPr>
              <a:t>传输媒体上实际传送</a:t>
            </a:r>
            <a:r>
              <a:rPr lang="zh-CN" altLang="en-US" sz="1400" b="1" dirty="0" smtClean="0">
                <a:solidFill>
                  <a:schemeClr val="bg1"/>
                </a:solidFill>
                <a:latin typeface="微软雅黑" panose="020B0503020204020204" pitchFamily="34" charset="-122"/>
                <a:ea typeface="微软雅黑" panose="020B0503020204020204" pitchFamily="34" charset="-122"/>
              </a:rPr>
              <a:t>的要</a:t>
            </a:r>
            <a:r>
              <a:rPr lang="zh-CN" altLang="en-US" sz="1400" b="1" dirty="0">
                <a:solidFill>
                  <a:schemeClr val="bg1"/>
                </a:solidFill>
                <a:latin typeface="微软雅黑" panose="020B0503020204020204" pitchFamily="34" charset="-122"/>
                <a:ea typeface="微软雅黑" panose="020B0503020204020204" pitchFamily="34" charset="-122"/>
              </a:rPr>
              <a:t>比 </a:t>
            </a:r>
            <a:r>
              <a:rPr lang="en-US" altLang="zh-CN" sz="1400" b="1" dirty="0">
                <a:solidFill>
                  <a:schemeClr val="bg1"/>
                </a:solidFill>
                <a:latin typeface="微软雅黑" panose="020B0503020204020204" pitchFamily="34" charset="-122"/>
                <a:ea typeface="微软雅黑" panose="020B0503020204020204" pitchFamily="34" charset="-122"/>
              </a:rPr>
              <a:t>MAC </a:t>
            </a:r>
            <a:r>
              <a:rPr lang="zh-CN" altLang="en-US" sz="1400" b="1" dirty="0">
                <a:solidFill>
                  <a:schemeClr val="bg1"/>
                </a:solidFill>
                <a:latin typeface="微软雅黑" panose="020B0503020204020204" pitchFamily="34" charset="-122"/>
                <a:ea typeface="微软雅黑" panose="020B0503020204020204" pitchFamily="34" charset="-122"/>
              </a:rPr>
              <a:t>帧还多 </a:t>
            </a:r>
            <a:r>
              <a:rPr lang="en-US" altLang="zh-CN" sz="1400" b="1" dirty="0">
                <a:solidFill>
                  <a:schemeClr val="bg1"/>
                </a:solidFill>
                <a:latin typeface="微软雅黑" panose="020B0503020204020204" pitchFamily="34" charset="-122"/>
                <a:ea typeface="微软雅黑" panose="020B0503020204020204" pitchFamily="34" charset="-122"/>
              </a:rPr>
              <a:t>8 </a:t>
            </a:r>
            <a:r>
              <a:rPr lang="zh-CN" altLang="en-US" sz="1400" b="1" dirty="0">
                <a:solidFill>
                  <a:schemeClr val="bg1"/>
                </a:solidFill>
                <a:latin typeface="微软雅黑" panose="020B0503020204020204" pitchFamily="34" charset="-122"/>
                <a:ea typeface="微软雅黑" panose="020B0503020204020204" pitchFamily="34" charset="-122"/>
              </a:rPr>
              <a:t>个字节</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16084" y="975393"/>
            <a:ext cx="7960988" cy="2208297"/>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数据字段的长度与长度字段的值不一致；</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帧的长度不是整数个字节；</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用收到的帧检验序列 </a:t>
            </a: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查出有差错；</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数据字段的长度不在 </a:t>
            </a:r>
            <a:r>
              <a:rPr lang="en-US" altLang="zh-CN" sz="2000" b="1" dirty="0">
                <a:latin typeface="微软雅黑" panose="020B0503020204020204" pitchFamily="34" charset="-122"/>
                <a:ea typeface="微软雅黑" panose="020B0503020204020204" pitchFamily="34" charset="-122"/>
              </a:rPr>
              <a:t>46 ~ 1500 </a:t>
            </a:r>
            <a:r>
              <a:rPr lang="zh-CN" altLang="en-US" sz="2000" b="1" dirty="0">
                <a:latin typeface="微软雅黑" panose="020B0503020204020204" pitchFamily="34" charset="-122"/>
                <a:ea typeface="微软雅黑" panose="020B0503020204020204" pitchFamily="34" charset="-122"/>
              </a:rPr>
              <a:t>字节之间。</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有效的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帧长度为 </a:t>
            </a:r>
            <a:r>
              <a:rPr lang="en-US" altLang="zh-CN" sz="2000" b="1" dirty="0">
                <a:latin typeface="微软雅黑" panose="020B0503020204020204" pitchFamily="34" charset="-122"/>
                <a:ea typeface="微软雅黑" panose="020B0503020204020204" pitchFamily="34" charset="-122"/>
              </a:rPr>
              <a:t>64 ~ 1518 </a:t>
            </a:r>
            <a:r>
              <a:rPr lang="zh-CN" altLang="en-US" sz="2000" b="1" dirty="0">
                <a:latin typeface="微软雅黑" panose="020B0503020204020204" pitchFamily="34" charset="-122"/>
                <a:ea typeface="微软雅黑" panose="020B0503020204020204" pitchFamily="34" charset="-122"/>
              </a:rPr>
              <a:t>字节之间。</a:t>
            </a:r>
            <a:endParaRPr lang="zh-CN" altLang="en-US" sz="2000" b="1" dirty="0">
              <a:latin typeface="微软雅黑" panose="020B0503020204020204" pitchFamily="34" charset="-122"/>
              <a:ea typeface="微软雅黑" panose="020B0503020204020204" pitchFamily="34" charset="-122"/>
            </a:endParaRPr>
          </a:p>
        </p:txBody>
      </p:sp>
      <p:sp>
        <p:nvSpPr>
          <p:cNvPr id="8" name="对角圆角矩形 7"/>
          <p:cNvSpPr/>
          <p:nvPr/>
        </p:nvSpPr>
        <p:spPr>
          <a:xfrm>
            <a:off x="985059" y="3183690"/>
            <a:ext cx="6027189" cy="115018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38339" y="3324765"/>
            <a:ext cx="5523346" cy="826637"/>
          </a:xfrm>
          <a:prstGeom prst="rect">
            <a:avLst/>
          </a:prstGeom>
        </p:spPr>
        <p:txBody>
          <a:bodyPr wrap="square">
            <a:spAutoFit/>
          </a:bodyPr>
          <a:lstStyle/>
          <a:p>
            <a:pPr marL="285750" indent="-285750">
              <a:lnSpc>
                <a:spcPts val="3000"/>
              </a:lnSpc>
              <a:buFont typeface="Wingdings" panose="05000000000000000000" pitchFamily="2" charset="2"/>
              <a:buChar char="l"/>
            </a:pPr>
            <a:r>
              <a:rPr lang="zh-CN" altLang="en-US" sz="2000" b="1" dirty="0">
                <a:solidFill>
                  <a:schemeClr val="bg1"/>
                </a:solidFill>
                <a:latin typeface="微软雅黑" panose="020B0503020204020204" pitchFamily="34" charset="-122"/>
                <a:ea typeface="微软雅黑" panose="020B0503020204020204" pitchFamily="34" charset="-122"/>
              </a:rPr>
              <a:t>对于检查出的无效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帧就简单地</a:t>
            </a:r>
            <a:r>
              <a:rPr lang="zh-CN" altLang="en-US" sz="2000" b="1" dirty="0">
                <a:solidFill>
                  <a:srgbClr val="FFFF00"/>
                </a:solidFill>
                <a:latin typeface="微软雅黑" panose="020B0503020204020204" pitchFamily="34" charset="-122"/>
                <a:ea typeface="微软雅黑" panose="020B0503020204020204" pitchFamily="34" charset="-122"/>
              </a:rPr>
              <a:t>丢弃</a:t>
            </a:r>
            <a:r>
              <a:rPr lang="zh-CN" altLang="en-US" sz="2000" b="1" dirty="0" smtClean="0">
                <a:solidFill>
                  <a:srgbClr val="FFFF00"/>
                </a:solidFill>
                <a:latin typeface="微软雅黑" panose="020B0503020204020204" pitchFamily="34" charset="-122"/>
                <a:ea typeface="微软雅黑" panose="020B0503020204020204" pitchFamily="34" charset="-122"/>
              </a:rPr>
              <a:t>。</a:t>
            </a:r>
            <a:endParaRPr lang="en-US" altLang="zh-CN" sz="2000" b="1" dirty="0" smtClean="0">
              <a:solidFill>
                <a:srgbClr val="FFFF00"/>
              </a:solidFill>
              <a:latin typeface="微软雅黑" panose="020B0503020204020204" pitchFamily="34" charset="-122"/>
              <a:ea typeface="微软雅黑" panose="020B0503020204020204" pitchFamily="34" charset="-122"/>
            </a:endParaRPr>
          </a:p>
          <a:p>
            <a:pPr marL="285750" indent="-285750">
              <a:lnSpc>
                <a:spcPts val="3000"/>
              </a:lnSpc>
              <a:buFont typeface="Wingdings" panose="05000000000000000000" pitchFamily="2" charset="2"/>
              <a:buChar char="l"/>
            </a:pP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rgbClr val="FFFF00"/>
                </a:solidFill>
                <a:latin typeface="微软雅黑" panose="020B0503020204020204" pitchFamily="34" charset="-122"/>
                <a:ea typeface="微软雅黑" panose="020B0503020204020204" pitchFamily="34" charset="-122"/>
              </a:rPr>
              <a:t>不负责重传</a:t>
            </a:r>
            <a:r>
              <a:rPr lang="zh-CN" altLang="en-US" sz="2000" b="1" dirty="0">
                <a:solidFill>
                  <a:schemeClr val="bg1"/>
                </a:solidFill>
                <a:latin typeface="微软雅黑" panose="020B0503020204020204" pitchFamily="34" charset="-122"/>
                <a:ea typeface="微软雅黑" panose="020B0503020204020204" pitchFamily="34" charset="-122"/>
              </a:rPr>
              <a:t>丢弃的帧。 </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3533425" y="585940"/>
            <a:ext cx="2067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rgbClr val="FFFF00"/>
                </a:solidFill>
                <a:latin typeface="微软雅黑" panose="020B0503020204020204" pitchFamily="34" charset="-122"/>
                <a:ea typeface="微软雅黑" panose="020B0503020204020204" pitchFamily="34" charset="-122"/>
              </a:rPr>
              <a:t>无效的 </a:t>
            </a:r>
            <a:r>
              <a:rPr lang="en-US" altLang="zh-CN" sz="2000" b="1" dirty="0">
                <a:solidFill>
                  <a:srgbClr val="FFFF00"/>
                </a:solidFill>
                <a:latin typeface="微软雅黑" panose="020B0503020204020204" pitchFamily="34" charset="-122"/>
                <a:ea typeface="微软雅黑" panose="020B0503020204020204" pitchFamily="34" charset="-122"/>
              </a:rPr>
              <a:t>MAC </a:t>
            </a:r>
            <a:r>
              <a:rPr lang="zh-CN" altLang="en-US" sz="2000" b="1" dirty="0">
                <a:solidFill>
                  <a:srgbClr val="FFFF00"/>
                </a:solidFill>
                <a:latin typeface="微软雅黑" panose="020B0503020204020204" pitchFamily="34" charset="-122"/>
                <a:ea typeface="微软雅黑" panose="020B0503020204020204" pitchFamily="34" charset="-122"/>
              </a:rPr>
              <a:t>帧 </a:t>
            </a:r>
            <a:endParaRPr lang="zh-CN" altLang="en-US" sz="2000" b="1" dirty="0">
              <a:solidFill>
                <a:srgbClr val="FFFF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090295" y="1371600"/>
              <a:ext cx="1738630" cy="118745"/>
            </p14:xfrm>
          </p:contentPart>
        </mc:Choice>
        <mc:Fallback xmlns="">
          <p:pic>
            <p:nvPicPr>
              <p:cNvPr id="2" name="墨迹 1"/>
            </p:nvPicPr>
            <p:blipFill>
              <a:blip r:embed="rId2"/>
            </p:blipFill>
            <p:spPr>
              <a:xfrm>
                <a:off x="1090295" y="1371600"/>
                <a:ext cx="1738630" cy="11874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3114675" y="1419225"/>
              <a:ext cx="2385695" cy="38100"/>
            </p14:xfrm>
          </p:contentPart>
        </mc:Choice>
        <mc:Fallback xmlns="">
          <p:pic>
            <p:nvPicPr>
              <p:cNvPr id="3" name="墨迹 2"/>
            </p:nvPicPr>
            <p:blipFill>
              <a:blip r:embed="rId4"/>
            </p:blipFill>
            <p:spPr>
              <a:xfrm>
                <a:off x="3114675" y="1419225"/>
                <a:ext cx="2385695" cy="38100"/>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502921" y="62565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1517295" y="602566"/>
            <a:ext cx="60995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IEEE 802.3 MAC </a:t>
            </a:r>
            <a:r>
              <a:rPr lang="zh-CN" altLang="en-US" sz="2000" b="1" dirty="0" smtClean="0">
                <a:solidFill>
                  <a:schemeClr val="bg1"/>
                </a:solidFill>
                <a:latin typeface="微软雅黑" panose="020B0503020204020204" pitchFamily="34" charset="-122"/>
                <a:ea typeface="微软雅黑" panose="020B0503020204020204" pitchFamily="34" charset="-122"/>
              </a:rPr>
              <a:t>与</a:t>
            </a:r>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MAC </a:t>
            </a:r>
            <a:r>
              <a:rPr lang="zh-CN" altLang="en-US" sz="2000" b="1" dirty="0" smtClean="0">
                <a:solidFill>
                  <a:schemeClr val="bg1"/>
                </a:solidFill>
                <a:latin typeface="微软雅黑" panose="020B0503020204020204" pitchFamily="34" charset="-122"/>
                <a:ea typeface="微软雅黑" panose="020B0503020204020204" pitchFamily="34" charset="-122"/>
              </a:rPr>
              <a:t>帧格式</a:t>
            </a:r>
            <a:r>
              <a:rPr lang="zh-CN" altLang="en-US" sz="2000" b="1" dirty="0">
                <a:solidFill>
                  <a:schemeClr val="bg1"/>
                </a:solidFill>
                <a:latin typeface="微软雅黑" panose="020B0503020204020204" pitchFamily="34" charset="-122"/>
                <a:ea typeface="微软雅黑" panose="020B0503020204020204" pitchFamily="34" charset="-122"/>
              </a:rPr>
              <a:t>的</a:t>
            </a:r>
            <a:r>
              <a:rPr lang="zh-CN" altLang="en-US" sz="2000" b="1" dirty="0" smtClean="0">
                <a:solidFill>
                  <a:schemeClr val="bg1"/>
                </a:solidFill>
                <a:latin typeface="微软雅黑" panose="020B0503020204020204" pitchFamily="34" charset="-122"/>
                <a:ea typeface="微软雅黑" panose="020B0503020204020204" pitchFamily="34" charset="-122"/>
              </a:rPr>
              <a:t>区别</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2" name="对角圆角矩形 11"/>
          <p:cNvSpPr/>
          <p:nvPr/>
        </p:nvSpPr>
        <p:spPr>
          <a:xfrm>
            <a:off x="1037844" y="3387552"/>
            <a:ext cx="7160935" cy="89073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476756" y="3481614"/>
            <a:ext cx="6561854" cy="707886"/>
          </a:xfrm>
          <a:prstGeom prst="rect">
            <a:avLst/>
          </a:prstGeom>
        </p:spPr>
        <p:txBody>
          <a:bodyPr wrap="square">
            <a:spAutoFit/>
          </a:bodyPr>
          <a:lstStyle/>
          <a:p>
            <a:pPr>
              <a:lnSpc>
                <a:spcPts val="2400"/>
              </a:lnSpc>
            </a:pPr>
            <a:r>
              <a:rPr lang="zh-CN" altLang="en-US" b="1" dirty="0">
                <a:solidFill>
                  <a:schemeClr val="bg1"/>
                </a:solidFill>
                <a:latin typeface="微软雅黑" panose="020B0503020204020204" pitchFamily="34" charset="-122"/>
                <a:ea typeface="微软雅黑" panose="020B0503020204020204" pitchFamily="34" charset="-122"/>
              </a:rPr>
              <a:t>现在市场上流行的都是</a:t>
            </a:r>
            <a:r>
              <a:rPr lang="zh-CN" altLang="en-US" b="1" dirty="0" smtClean="0">
                <a:solidFill>
                  <a:schemeClr val="bg1"/>
                </a:solidFill>
                <a:latin typeface="微软雅黑" panose="020B0503020204020204" pitchFamily="34" charset="-122"/>
                <a:ea typeface="微软雅黑" panose="020B0503020204020204" pitchFamily="34" charset="-122"/>
              </a:rPr>
              <a:t>以太网 </a:t>
            </a:r>
            <a:r>
              <a:rPr lang="en-US" altLang="zh-CN" b="1" dirty="0" smtClean="0">
                <a:solidFill>
                  <a:schemeClr val="bg1"/>
                </a:solidFill>
                <a:latin typeface="微软雅黑" panose="020B0503020204020204" pitchFamily="34" charset="-122"/>
                <a:ea typeface="微软雅黑" panose="020B0503020204020204" pitchFamily="34" charset="-122"/>
              </a:rPr>
              <a:t>V2 </a:t>
            </a:r>
            <a:r>
              <a:rPr lang="zh-CN" altLang="en-US" b="1" dirty="0">
                <a:solidFill>
                  <a:schemeClr val="bg1"/>
                </a:solidFill>
                <a:latin typeface="微软雅黑" panose="020B0503020204020204" pitchFamily="34" charset="-122"/>
                <a:ea typeface="微软雅黑" panose="020B0503020204020204" pitchFamily="34" charset="-122"/>
              </a:rPr>
              <a:t>的 </a:t>
            </a:r>
            <a:r>
              <a:rPr lang="en-US" altLang="zh-CN" b="1" dirty="0">
                <a:solidFill>
                  <a:schemeClr val="bg1"/>
                </a:solidFill>
                <a:latin typeface="微软雅黑" panose="020B0503020204020204" pitchFamily="34" charset="-122"/>
                <a:ea typeface="微软雅黑" panose="020B0503020204020204" pitchFamily="34" charset="-122"/>
              </a:rPr>
              <a:t>MAC </a:t>
            </a:r>
            <a:r>
              <a:rPr lang="zh-CN" altLang="en-US" b="1" dirty="0">
                <a:solidFill>
                  <a:schemeClr val="bg1"/>
                </a:solidFill>
                <a:latin typeface="微软雅黑" panose="020B0503020204020204" pitchFamily="34" charset="-122"/>
                <a:ea typeface="微软雅黑" panose="020B0503020204020204" pitchFamily="34" charset="-122"/>
              </a:rPr>
              <a:t>帧，但大家也常常把它称为 </a:t>
            </a:r>
            <a:r>
              <a:rPr lang="en-US" altLang="zh-CN" b="1" dirty="0">
                <a:solidFill>
                  <a:schemeClr val="bg1"/>
                </a:solidFill>
                <a:latin typeface="微软雅黑" panose="020B0503020204020204" pitchFamily="34" charset="-122"/>
                <a:ea typeface="微软雅黑" panose="020B0503020204020204" pitchFamily="34" charset="-122"/>
              </a:rPr>
              <a:t>IEEE 802.3 </a:t>
            </a:r>
            <a:r>
              <a:rPr lang="zh-CN" altLang="en-US" b="1" dirty="0">
                <a:solidFill>
                  <a:schemeClr val="bg1"/>
                </a:solidFill>
                <a:latin typeface="微软雅黑" panose="020B0503020204020204" pitchFamily="34" charset="-122"/>
                <a:ea typeface="微软雅黑" panose="020B0503020204020204" pitchFamily="34" charset="-122"/>
              </a:rPr>
              <a:t>标准的 </a:t>
            </a:r>
            <a:r>
              <a:rPr lang="en-US" altLang="zh-CN" b="1" dirty="0">
                <a:solidFill>
                  <a:schemeClr val="bg1"/>
                </a:solidFill>
                <a:latin typeface="微软雅黑" panose="020B0503020204020204" pitchFamily="34" charset="-122"/>
                <a:ea typeface="微软雅黑" panose="020B0503020204020204" pitchFamily="34" charset="-122"/>
              </a:rPr>
              <a:t>MAC </a:t>
            </a:r>
            <a:r>
              <a:rPr lang="zh-CN" altLang="en-US" b="1" dirty="0">
                <a:solidFill>
                  <a:schemeClr val="bg1"/>
                </a:solidFill>
                <a:latin typeface="微软雅黑" panose="020B0503020204020204" pitchFamily="34" charset="-122"/>
                <a:ea typeface="微软雅黑" panose="020B0503020204020204" pitchFamily="34" charset="-122"/>
              </a:rPr>
              <a:t>帧。</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 name="Rectangle 66"/>
          <p:cNvSpPr>
            <a:spLocks noChangeArrowheads="1"/>
          </p:cNvSpPr>
          <p:nvPr/>
        </p:nvSpPr>
        <p:spPr bwMode="auto">
          <a:xfrm>
            <a:off x="2847472" y="1370326"/>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 name="Line 67"/>
          <p:cNvSpPr>
            <a:spLocks noChangeShapeType="1"/>
          </p:cNvSpPr>
          <p:nvPr/>
        </p:nvSpPr>
        <p:spPr bwMode="auto">
          <a:xfrm>
            <a:off x="3539420" y="1370326"/>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70"/>
          <p:cNvSpPr>
            <a:spLocks noChangeShapeType="1"/>
          </p:cNvSpPr>
          <p:nvPr/>
        </p:nvSpPr>
        <p:spPr bwMode="auto">
          <a:xfrm>
            <a:off x="7204748" y="1370326"/>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Rectangle 71"/>
          <p:cNvSpPr>
            <a:spLocks noChangeArrowheads="1"/>
          </p:cNvSpPr>
          <p:nvPr/>
        </p:nvSpPr>
        <p:spPr bwMode="auto">
          <a:xfrm>
            <a:off x="2795782" y="1401774"/>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18" name="Rectangle 72"/>
          <p:cNvSpPr>
            <a:spLocks noChangeArrowheads="1"/>
          </p:cNvSpPr>
          <p:nvPr/>
        </p:nvSpPr>
        <p:spPr bwMode="auto">
          <a:xfrm>
            <a:off x="3578345" y="1401774"/>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20" name="Rectangle 74"/>
          <p:cNvSpPr>
            <a:spLocks noChangeArrowheads="1"/>
          </p:cNvSpPr>
          <p:nvPr/>
        </p:nvSpPr>
        <p:spPr bwMode="auto">
          <a:xfrm>
            <a:off x="5631397" y="1401774"/>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21" name="Rectangle 75"/>
          <p:cNvSpPr>
            <a:spLocks noChangeArrowheads="1"/>
          </p:cNvSpPr>
          <p:nvPr/>
        </p:nvSpPr>
        <p:spPr bwMode="auto">
          <a:xfrm>
            <a:off x="7164806" y="1401774"/>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22" name="Rectangle 76"/>
          <p:cNvSpPr>
            <a:spLocks noChangeArrowheads="1"/>
          </p:cNvSpPr>
          <p:nvPr/>
        </p:nvSpPr>
        <p:spPr bwMode="auto">
          <a:xfrm>
            <a:off x="3077319"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23" name="Rectangle 77"/>
          <p:cNvSpPr>
            <a:spLocks noChangeArrowheads="1"/>
          </p:cNvSpPr>
          <p:nvPr/>
        </p:nvSpPr>
        <p:spPr bwMode="auto">
          <a:xfrm>
            <a:off x="3774728"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24" name="Rectangle 78"/>
          <p:cNvSpPr>
            <a:spLocks noChangeArrowheads="1"/>
          </p:cNvSpPr>
          <p:nvPr/>
        </p:nvSpPr>
        <p:spPr bwMode="auto">
          <a:xfrm>
            <a:off x="44980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25" name="Rectangle 79"/>
          <p:cNvSpPr>
            <a:spLocks noChangeArrowheads="1"/>
          </p:cNvSpPr>
          <p:nvPr/>
        </p:nvSpPr>
        <p:spPr bwMode="auto">
          <a:xfrm>
            <a:off x="72588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27" name="Text Box 81"/>
          <p:cNvSpPr txBox="1">
            <a:spLocks noChangeArrowheads="1"/>
          </p:cNvSpPr>
          <p:nvPr/>
        </p:nvSpPr>
        <p:spPr bwMode="auto">
          <a:xfrm>
            <a:off x="6140393" y="1124113"/>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28" name="Rectangle 66"/>
          <p:cNvSpPr>
            <a:spLocks noChangeArrowheads="1"/>
          </p:cNvSpPr>
          <p:nvPr/>
        </p:nvSpPr>
        <p:spPr bwMode="auto">
          <a:xfrm>
            <a:off x="2847472" y="1856261"/>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Line 67"/>
          <p:cNvSpPr>
            <a:spLocks noChangeShapeType="1"/>
          </p:cNvSpPr>
          <p:nvPr/>
        </p:nvSpPr>
        <p:spPr bwMode="auto">
          <a:xfrm>
            <a:off x="3539420" y="1856261"/>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Line 70"/>
          <p:cNvSpPr>
            <a:spLocks noChangeShapeType="1"/>
          </p:cNvSpPr>
          <p:nvPr/>
        </p:nvSpPr>
        <p:spPr bwMode="auto">
          <a:xfrm>
            <a:off x="7204748" y="1856261"/>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Rectangle 71"/>
          <p:cNvSpPr>
            <a:spLocks noChangeArrowheads="1"/>
          </p:cNvSpPr>
          <p:nvPr/>
        </p:nvSpPr>
        <p:spPr bwMode="auto">
          <a:xfrm>
            <a:off x="2795782" y="1887709"/>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4" name="Rectangle 72"/>
          <p:cNvSpPr>
            <a:spLocks noChangeArrowheads="1"/>
          </p:cNvSpPr>
          <p:nvPr/>
        </p:nvSpPr>
        <p:spPr bwMode="auto">
          <a:xfrm>
            <a:off x="3578345" y="1887709"/>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36" name="Rectangle 74"/>
          <p:cNvSpPr>
            <a:spLocks noChangeArrowheads="1"/>
          </p:cNvSpPr>
          <p:nvPr/>
        </p:nvSpPr>
        <p:spPr bwMode="auto">
          <a:xfrm>
            <a:off x="5631397" y="1887709"/>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37" name="Rectangle 75"/>
          <p:cNvSpPr>
            <a:spLocks noChangeArrowheads="1"/>
          </p:cNvSpPr>
          <p:nvPr/>
        </p:nvSpPr>
        <p:spPr bwMode="auto">
          <a:xfrm>
            <a:off x="7164806" y="1887709"/>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2" name="矩形 1"/>
          <p:cNvSpPr/>
          <p:nvPr/>
        </p:nvSpPr>
        <p:spPr>
          <a:xfrm>
            <a:off x="4206676" y="1862691"/>
            <a:ext cx="760087" cy="299452"/>
          </a:xfrm>
          <a:prstGeom prst="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ectangle 73"/>
          <p:cNvSpPr>
            <a:spLocks noChangeArrowheads="1"/>
          </p:cNvSpPr>
          <p:nvPr/>
        </p:nvSpPr>
        <p:spPr bwMode="auto">
          <a:xfrm>
            <a:off x="4155598" y="1881582"/>
            <a:ext cx="91014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smtClean="0">
                <a:latin typeface="微软雅黑" panose="020B0503020204020204" pitchFamily="34" charset="-122"/>
                <a:ea typeface="微软雅黑" panose="020B0503020204020204" pitchFamily="34" charset="-122"/>
              </a:rPr>
              <a:t>长度</a:t>
            </a:r>
            <a:r>
              <a:rPr kumimoji="1" lang="en-US" altLang="zh-CN" sz="1200" b="1" dirty="0" smtClean="0">
                <a:latin typeface="微软雅黑" panose="020B0503020204020204" pitchFamily="34" charset="-122"/>
                <a:ea typeface="微软雅黑" panose="020B0503020204020204" pitchFamily="34" charset="-122"/>
              </a:rPr>
              <a:t>/</a:t>
            </a:r>
            <a:r>
              <a:rPr kumimoji="1" lang="zh-CN" altLang="en-US" sz="1200" b="1" dirty="0" smtClean="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 name="矩形 3"/>
          <p:cNvSpPr/>
          <p:nvPr/>
        </p:nvSpPr>
        <p:spPr>
          <a:xfrm>
            <a:off x="537470" y="1843369"/>
            <a:ext cx="2223173" cy="369332"/>
          </a:xfrm>
          <a:prstGeom prst="rect">
            <a:avLst/>
          </a:prstGeom>
        </p:spPr>
        <p:txBody>
          <a:bodyPr wrap="none">
            <a:spAutoFit/>
          </a:bodyPr>
          <a:lstStyle/>
          <a:p>
            <a:pPr algn="r"/>
            <a:r>
              <a:rPr lang="en-US" altLang="zh-CN" b="1" dirty="0">
                <a:solidFill>
                  <a:srgbClr val="0000FF"/>
                </a:solidFill>
                <a:latin typeface="微软雅黑" panose="020B0503020204020204" pitchFamily="34" charset="-122"/>
                <a:ea typeface="微软雅黑" panose="020B0503020204020204" pitchFamily="34" charset="-122"/>
              </a:rPr>
              <a:t>IEEE 802.3 </a:t>
            </a:r>
            <a:r>
              <a:rPr lang="en-US" altLang="zh-CN" b="1" dirty="0" smtClean="0">
                <a:solidFill>
                  <a:srgbClr val="0000FF"/>
                </a:solidFill>
                <a:latin typeface="微软雅黑" panose="020B0503020204020204" pitchFamily="34" charset="-122"/>
                <a:ea typeface="微软雅黑" panose="020B0503020204020204" pitchFamily="34" charset="-122"/>
              </a:rPr>
              <a:t>MAC</a:t>
            </a:r>
            <a:r>
              <a:rPr lang="zh-CN" altLang="en-US" b="1" dirty="0">
                <a:solidFill>
                  <a:srgbClr val="0000FF"/>
                </a:solidFill>
                <a:latin typeface="微软雅黑" panose="020B0503020204020204" pitchFamily="34" charset="-122"/>
                <a:ea typeface="微软雅黑" panose="020B0503020204020204" pitchFamily="34" charset="-122"/>
              </a:rPr>
              <a:t>帧</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5" name="矩形 4"/>
          <p:cNvSpPr/>
          <p:nvPr/>
        </p:nvSpPr>
        <p:spPr>
          <a:xfrm>
            <a:off x="1337368" y="1363561"/>
            <a:ext cx="1423275" cy="369332"/>
          </a:xfrm>
          <a:prstGeom prst="rect">
            <a:avLst/>
          </a:prstGeom>
        </p:spPr>
        <p:txBody>
          <a:bodyPr wrap="none">
            <a:spAutoFit/>
          </a:bodyPr>
          <a:lstStyle/>
          <a:p>
            <a:pPr algn="r"/>
            <a:r>
              <a:rPr lang="en-US" altLang="zh-CN" b="1" dirty="0">
                <a:latin typeface="微软雅黑" panose="020B0503020204020204" pitchFamily="34" charset="-122"/>
                <a:ea typeface="微软雅黑" panose="020B0503020204020204" pitchFamily="34" charset="-122"/>
              </a:rPr>
              <a:t>V2 MAC </a:t>
            </a:r>
            <a:r>
              <a:rPr lang="zh-CN" altLang="en-US" b="1" dirty="0">
                <a:latin typeface="微软雅黑" panose="020B0503020204020204" pitchFamily="34" charset="-122"/>
                <a:ea typeface="微软雅黑" panose="020B0503020204020204" pitchFamily="34" charset="-122"/>
              </a:rPr>
              <a:t>帧</a:t>
            </a:r>
            <a:endParaRPr lang="zh-CN" altLang="en-US" b="1" dirty="0">
              <a:latin typeface="微软雅黑" panose="020B0503020204020204" pitchFamily="34" charset="-122"/>
              <a:ea typeface="微软雅黑" panose="020B0503020204020204" pitchFamily="34" charset="-122"/>
            </a:endParaRPr>
          </a:p>
        </p:txBody>
      </p:sp>
      <p:sp>
        <p:nvSpPr>
          <p:cNvPr id="6" name="矩形 5"/>
          <p:cNvSpPr/>
          <p:nvPr/>
        </p:nvSpPr>
        <p:spPr>
          <a:xfrm>
            <a:off x="830394" y="2426488"/>
            <a:ext cx="7992468" cy="938719"/>
          </a:xfrm>
          <a:prstGeom prst="rect">
            <a:avLst/>
          </a:prstGeom>
        </p:spPr>
        <p:txBody>
          <a:bodyPr wrap="square">
            <a:spAutoFit/>
          </a:bodyPr>
          <a:lstStyle/>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smtClean="0">
                <a:solidFill>
                  <a:srgbClr val="C00000"/>
                </a:solidFill>
                <a:latin typeface="微软雅黑" panose="020B0503020204020204" pitchFamily="34" charset="-122"/>
                <a:ea typeface="微软雅黑" panose="020B0503020204020204" pitchFamily="34" charset="-122"/>
              </a:rPr>
              <a:t>大于</a:t>
            </a:r>
            <a:r>
              <a:rPr lang="zh-CN" altLang="en-US" sz="1400" b="1" dirty="0" smtClean="0">
                <a:latin typeface="微软雅黑" panose="020B0503020204020204" pitchFamily="34" charset="-122"/>
                <a:ea typeface="微软雅黑" panose="020B0503020204020204" pitchFamily="34" charset="-122"/>
              </a:rPr>
              <a:t> </a:t>
            </a:r>
            <a:r>
              <a:rPr lang="en-US" altLang="zh-CN" sz="1400" b="1" dirty="0" smtClean="0">
                <a:latin typeface="微软雅黑" panose="020B0503020204020204" pitchFamily="34" charset="-122"/>
                <a:ea typeface="微软雅黑" panose="020B0503020204020204" pitchFamily="34" charset="-122"/>
              </a:rPr>
              <a:t>0x0600 </a:t>
            </a:r>
            <a:r>
              <a:rPr lang="zh-CN" altLang="en-US" sz="1400" b="1" dirty="0" smtClean="0">
                <a:latin typeface="微软雅黑" panose="020B0503020204020204" pitchFamily="34" charset="-122"/>
                <a:ea typeface="微软雅黑" panose="020B0503020204020204" pitchFamily="34" charset="-122"/>
              </a:rPr>
              <a:t>时，表示“类型”；</a:t>
            </a:r>
            <a:r>
              <a:rPr lang="zh-CN" altLang="en-US" sz="1400" b="1" dirty="0" smtClean="0">
                <a:solidFill>
                  <a:srgbClr val="C00000"/>
                </a:solidFill>
                <a:latin typeface="微软雅黑" panose="020B0503020204020204" pitchFamily="34" charset="-122"/>
                <a:ea typeface="微软雅黑" panose="020B0503020204020204" pitchFamily="34" charset="-122"/>
              </a:rPr>
              <a:t>小于</a:t>
            </a:r>
            <a:r>
              <a:rPr lang="zh-CN" altLang="en-US" sz="1400" b="1" dirty="0" smtClean="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smtClean="0">
                <a:latin typeface="微软雅黑" panose="020B0503020204020204" pitchFamily="34" charset="-122"/>
                <a:ea typeface="微软雅黑" panose="020B0503020204020204" pitchFamily="34" charset="-122"/>
              </a:rPr>
              <a:t>时，</a:t>
            </a:r>
            <a:r>
              <a:rPr lang="zh-CN" altLang="en-US" sz="1400" b="1" dirty="0">
                <a:latin typeface="微软雅黑" panose="020B0503020204020204" pitchFamily="34" charset="-122"/>
                <a:ea typeface="微软雅黑" panose="020B0503020204020204" pitchFamily="34" charset="-122"/>
              </a:rPr>
              <a:t>表示“</a:t>
            </a:r>
            <a:r>
              <a:rPr lang="zh-CN" altLang="en-US" sz="1400" b="1" dirty="0" smtClean="0">
                <a:latin typeface="微软雅黑" panose="020B0503020204020204" pitchFamily="34" charset="-122"/>
                <a:ea typeface="微软雅黑" panose="020B0503020204020204" pitchFamily="34" charset="-122"/>
              </a:rPr>
              <a:t>长度”</a:t>
            </a:r>
            <a:r>
              <a:rPr lang="zh-CN" altLang="en-US" sz="1400" b="1" dirty="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a:solidFill>
                  <a:srgbClr val="C00000"/>
                </a:solidFill>
                <a:latin typeface="微软雅黑" panose="020B0503020204020204" pitchFamily="34" charset="-122"/>
                <a:ea typeface="微软雅黑" panose="020B0503020204020204" pitchFamily="34" charset="-122"/>
              </a:rPr>
              <a:t>小于</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a:latin typeface="微软雅黑" panose="020B0503020204020204" pitchFamily="34" charset="-122"/>
                <a:ea typeface="微软雅黑" panose="020B0503020204020204" pitchFamily="34" charset="-122"/>
              </a:rPr>
              <a:t>时，数据字段必须</a:t>
            </a:r>
            <a:r>
              <a:rPr lang="zh-CN" altLang="en-US" sz="1400" b="1" dirty="0">
                <a:solidFill>
                  <a:srgbClr val="C00000"/>
                </a:solidFill>
                <a:latin typeface="微软雅黑" panose="020B0503020204020204" pitchFamily="34" charset="-122"/>
                <a:ea typeface="微软雅黑" panose="020B0503020204020204" pitchFamily="34" charset="-122"/>
              </a:rPr>
              <a:t>装入</a:t>
            </a:r>
            <a:r>
              <a:rPr lang="zh-CN" altLang="en-US" sz="1400" b="1" dirty="0">
                <a:latin typeface="微软雅黑" panose="020B0503020204020204" pitchFamily="34" charset="-122"/>
                <a:ea typeface="微软雅黑" panose="020B0503020204020204" pitchFamily="34" charset="-122"/>
              </a:rPr>
              <a:t>逻辑链路控制 </a:t>
            </a:r>
            <a:r>
              <a:rPr lang="en-US" altLang="zh-CN" sz="1400" b="1" dirty="0">
                <a:latin typeface="微软雅黑" panose="020B0503020204020204" pitchFamily="34" charset="-122"/>
                <a:ea typeface="微软雅黑" panose="020B0503020204020204" pitchFamily="34" charset="-122"/>
              </a:rPr>
              <a:t>LLC </a:t>
            </a:r>
            <a:r>
              <a:rPr lang="zh-CN" altLang="en-US" sz="1400" b="1" dirty="0">
                <a:latin typeface="微软雅黑" panose="020B0503020204020204" pitchFamily="34" charset="-122"/>
                <a:ea typeface="微软雅黑" panose="020B0503020204020204" pitchFamily="34" charset="-122"/>
              </a:rPr>
              <a:t>子层的 </a:t>
            </a:r>
            <a:r>
              <a:rPr lang="en-US" altLang="zh-CN" sz="1400" b="1" dirty="0">
                <a:solidFill>
                  <a:srgbClr val="C00000"/>
                </a:solidFill>
                <a:latin typeface="微软雅黑" panose="020B0503020204020204" pitchFamily="34" charset="-122"/>
                <a:ea typeface="微软雅黑" panose="020B0503020204020204" pitchFamily="34" charset="-122"/>
              </a:rPr>
              <a:t>LLC </a:t>
            </a:r>
            <a:r>
              <a:rPr lang="zh-CN" altLang="en-US" sz="1400" b="1" dirty="0">
                <a:solidFill>
                  <a:srgbClr val="C00000"/>
                </a:solidFill>
                <a:latin typeface="微软雅黑" panose="020B0503020204020204" pitchFamily="34" charset="-122"/>
                <a:ea typeface="微软雅黑" panose="020B0503020204020204" pitchFamily="34" charset="-122"/>
              </a:rPr>
              <a:t>帧。</a:t>
            </a:r>
            <a:endParaRPr lang="zh-CN" altLang="en-US" sz="1400" b="1" dirty="0">
              <a:solidFill>
                <a:srgbClr val="C00000"/>
              </a:solidFill>
              <a:latin typeface="微软雅黑" panose="020B0503020204020204" pitchFamily="34" charset="-122"/>
              <a:ea typeface="微软雅黑" panose="020B0503020204020204" pitchFamily="34" charset="-122"/>
            </a:endParaRP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在 </a:t>
            </a:r>
            <a:r>
              <a:rPr lang="en-US" altLang="zh-CN" sz="1400" b="1" dirty="0">
                <a:latin typeface="微软雅黑" panose="020B0503020204020204" pitchFamily="34" charset="-122"/>
                <a:ea typeface="微软雅黑" panose="020B0503020204020204" pitchFamily="34" charset="-122"/>
              </a:rPr>
              <a:t>802.3 </a:t>
            </a:r>
            <a:r>
              <a:rPr lang="zh-CN" altLang="en-US" sz="1400" b="1" dirty="0">
                <a:latin typeface="微软雅黑" panose="020B0503020204020204" pitchFamily="34" charset="-122"/>
                <a:ea typeface="微软雅黑" panose="020B0503020204020204" pitchFamily="34" charset="-122"/>
              </a:rPr>
              <a:t>标准的文档中，</a:t>
            </a:r>
            <a:r>
              <a:rPr lang="en-US" altLang="zh-CN" sz="1400" b="1" dirty="0">
                <a:latin typeface="微软雅黑" panose="020B0503020204020204" pitchFamily="34" charset="-122"/>
                <a:ea typeface="微软雅黑" panose="020B0503020204020204" pitchFamily="34" charset="-122"/>
              </a:rPr>
              <a:t>MAC </a:t>
            </a:r>
            <a:r>
              <a:rPr lang="zh-CN" altLang="en-US" sz="1400" b="1" dirty="0">
                <a:latin typeface="微软雅黑" panose="020B0503020204020204" pitchFamily="34" charset="-122"/>
                <a:ea typeface="微软雅黑" panose="020B0503020204020204" pitchFamily="34" charset="-122"/>
              </a:rPr>
              <a:t>帧格式包括了 </a:t>
            </a:r>
            <a:r>
              <a:rPr lang="en-US" altLang="zh-CN" sz="1400" b="1" dirty="0">
                <a:latin typeface="微软雅黑" panose="020B0503020204020204" pitchFamily="34" charset="-122"/>
                <a:ea typeface="微软雅黑" panose="020B0503020204020204" pitchFamily="34" charset="-122"/>
              </a:rPr>
              <a:t>8 </a:t>
            </a:r>
            <a:r>
              <a:rPr lang="zh-CN" altLang="en-US" sz="1400" b="1" dirty="0">
                <a:latin typeface="微软雅黑" panose="020B0503020204020204" pitchFamily="34" charset="-122"/>
                <a:ea typeface="微软雅黑" panose="020B0503020204020204" pitchFamily="34" charset="-122"/>
              </a:rPr>
              <a:t>字节的前同步码和帧开始定界符。</a:t>
            </a:r>
            <a:endParaRPr lang="zh-CN" altLang="en-US" sz="1400" b="1" dirty="0">
              <a:latin typeface="微软雅黑" panose="020B0503020204020204" pitchFamily="34" charset="-122"/>
              <a:ea typeface="微软雅黑" panose="020B0503020204020204" pitchFamily="34" charset="-122"/>
            </a:endParaRPr>
          </a:p>
        </p:txBody>
      </p:sp>
      <p:sp>
        <p:nvSpPr>
          <p:cNvPr id="38" name="矩形 37"/>
          <p:cNvSpPr/>
          <p:nvPr/>
        </p:nvSpPr>
        <p:spPr>
          <a:xfrm>
            <a:off x="4206676" y="1372453"/>
            <a:ext cx="760087" cy="299452"/>
          </a:xfrm>
          <a:prstGeom prst="rect">
            <a:avLst/>
          </a:prstGeom>
          <a:solidFill>
            <a:srgbClr val="00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73"/>
          <p:cNvSpPr>
            <a:spLocks noChangeArrowheads="1"/>
          </p:cNvSpPr>
          <p:nvPr/>
        </p:nvSpPr>
        <p:spPr bwMode="auto">
          <a:xfrm>
            <a:off x="4336108" y="140074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3500120" y="2695575"/>
              <a:ext cx="857250" cy="57150"/>
            </p14:xfrm>
          </p:contentPart>
        </mc:Choice>
        <mc:Fallback xmlns="">
          <p:pic>
            <p:nvPicPr>
              <p:cNvPr id="3" name="墨迹 2"/>
            </p:nvPicPr>
            <p:blipFill>
              <a:blip r:embed="rId2"/>
            </p:blipFill>
            <p:spPr>
              <a:xfrm>
                <a:off x="3500120" y="2695575"/>
                <a:ext cx="857250" cy="571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7" name="墨迹 6"/>
              <p14:cNvContentPartPr/>
              <p14:nvPr/>
            </p14:nvContentPartPr>
            <p14:xfrm>
              <a:off x="6100445" y="2705100"/>
              <a:ext cx="2009775" cy="42545"/>
            </p14:xfrm>
          </p:contentPart>
        </mc:Choice>
        <mc:Fallback xmlns="">
          <p:pic>
            <p:nvPicPr>
              <p:cNvPr id="7" name="墨迹 6"/>
            </p:nvPicPr>
            <p:blipFill>
              <a:blip r:embed="rId4"/>
            </p:blipFill>
            <p:spPr>
              <a:xfrm>
                <a:off x="6100445" y="2705100"/>
                <a:ext cx="2009775" cy="4254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4" name="墨迹 13"/>
              <p14:cNvContentPartPr/>
              <p14:nvPr/>
            </p14:nvContentPartPr>
            <p14:xfrm>
              <a:off x="4162425" y="3819525"/>
              <a:ext cx="1781175" cy="33020"/>
            </p14:xfrm>
          </p:contentPart>
        </mc:Choice>
        <mc:Fallback xmlns="">
          <p:pic>
            <p:nvPicPr>
              <p:cNvPr id="14" name="墨迹 13"/>
            </p:nvPicPr>
            <p:blipFill>
              <a:blip r:embed="rId6"/>
            </p:blipFill>
            <p:spPr>
              <a:xfrm>
                <a:off x="4162425" y="3819525"/>
                <a:ext cx="1781175" cy="3302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5" name="墨迹 14"/>
              <p14:cNvContentPartPr/>
              <p14:nvPr/>
            </p14:nvContentPartPr>
            <p14:xfrm>
              <a:off x="2552700" y="4109720"/>
              <a:ext cx="2109470" cy="152400"/>
            </p14:xfrm>
          </p:contentPart>
        </mc:Choice>
        <mc:Fallback xmlns="">
          <p:pic>
            <p:nvPicPr>
              <p:cNvPr id="15" name="墨迹 14"/>
            </p:nvPicPr>
            <p:blipFill>
              <a:blip r:embed="rId8"/>
            </p:blipFill>
            <p:spPr>
              <a:xfrm>
                <a:off x="2552700" y="4109720"/>
                <a:ext cx="2109470" cy="152400"/>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9"/>
          <p:cNvSpPr>
            <a:spLocks noChangeArrowheads="1"/>
          </p:cNvSpPr>
          <p:nvPr/>
        </p:nvSpPr>
        <p:spPr bwMode="auto">
          <a:xfrm>
            <a:off x="2629135" y="2569045"/>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7" name="Rectangle 9"/>
          <p:cNvSpPr>
            <a:spLocks noChangeArrowheads="1"/>
          </p:cNvSpPr>
          <p:nvPr/>
        </p:nvSpPr>
        <p:spPr bwMode="auto">
          <a:xfrm>
            <a:off x="2629135" y="1358741"/>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8" name="Rectangle 10"/>
          <p:cNvSpPr>
            <a:spLocks noChangeArrowheads="1"/>
          </p:cNvSpPr>
          <p:nvPr/>
        </p:nvSpPr>
        <p:spPr bwMode="auto">
          <a:xfrm>
            <a:off x="2629135" y="1965166"/>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9" name="Rectangle 27"/>
          <p:cNvSpPr>
            <a:spLocks noChangeArrowheads="1"/>
          </p:cNvSpPr>
          <p:nvPr/>
        </p:nvSpPr>
        <p:spPr bwMode="auto">
          <a:xfrm>
            <a:off x="639730" y="1358741"/>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20" name="Rectangle 29"/>
          <p:cNvSpPr>
            <a:spLocks noChangeArrowheads="1"/>
          </p:cNvSpPr>
          <p:nvPr/>
        </p:nvSpPr>
        <p:spPr bwMode="auto">
          <a:xfrm>
            <a:off x="648619" y="1453673"/>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3.4</a:t>
            </a:r>
            <a:endParaRPr lang="fr-FR" altLang="zh-CN" sz="2000" b="1" dirty="0" smtClean="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扩展</a:t>
            </a:r>
            <a:r>
              <a:rPr lang="zh-CN" altLang="en-US" sz="2000" b="1" dirty="0" smtClean="0">
                <a:solidFill>
                  <a:schemeClr val="bg1"/>
                </a:solidFill>
                <a:latin typeface="微软雅黑" panose="020B0503020204020204" pitchFamily="34" charset="-122"/>
                <a:ea typeface="微软雅黑" panose="020B0503020204020204" pitchFamily="34" charset="-122"/>
              </a:rPr>
              <a:t>的</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以太网</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
        <p:nvSpPr>
          <p:cNvPr id="21" name="Line 16"/>
          <p:cNvSpPr>
            <a:spLocks noChangeShapeType="1"/>
          </p:cNvSpPr>
          <p:nvPr/>
        </p:nvSpPr>
        <p:spPr bwMode="auto">
          <a:xfrm>
            <a:off x="3637198" y="1287303"/>
            <a:ext cx="0" cy="1945829"/>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 name="Rectangle 8"/>
          <p:cNvSpPr>
            <a:spLocks noChangeArrowheads="1"/>
          </p:cNvSpPr>
          <p:nvPr/>
        </p:nvSpPr>
        <p:spPr bwMode="auto">
          <a:xfrm>
            <a:off x="2700573" y="1104741"/>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i="1" dirty="0">
                <a:solidFill>
                  <a:schemeClr val="bg1"/>
                </a:solidFill>
                <a:latin typeface="微软雅黑" panose="020B0503020204020204" pitchFamily="34" charset="-122"/>
                <a:ea typeface="微软雅黑" panose="020B0503020204020204" pitchFamily="34" charset="-122"/>
              </a:rPr>
              <a:t>3.4.1  </a:t>
            </a:r>
            <a:r>
              <a:rPr lang="en-US" altLang="zh-CN" sz="2000" b="1" i="1" dirty="0" smtClean="0">
                <a:solidFill>
                  <a:schemeClr val="bg1"/>
                </a:solidFill>
                <a:latin typeface="微软雅黑" panose="020B0503020204020204" pitchFamily="34" charset="-122"/>
                <a:ea typeface="微软雅黑" panose="020B0503020204020204" pitchFamily="34" charset="-122"/>
              </a:rPr>
              <a:t>                             </a:t>
            </a:r>
            <a:r>
              <a:rPr lang="zh-CN" altLang="en-US" sz="2000" b="1" i="1" dirty="0" smtClean="0">
                <a:solidFill>
                  <a:schemeClr val="bg1"/>
                </a:solidFill>
                <a:latin typeface="微软雅黑" panose="020B0503020204020204" pitchFamily="34" charset="-122"/>
                <a:ea typeface="微软雅黑" panose="020B0503020204020204" pitchFamily="34" charset="-122"/>
              </a:rPr>
              <a:t>在</a:t>
            </a:r>
            <a:r>
              <a:rPr lang="zh-CN" altLang="en-US" sz="2000" b="1" i="1" dirty="0">
                <a:solidFill>
                  <a:schemeClr val="bg1"/>
                </a:solidFill>
                <a:latin typeface="微软雅黑" panose="020B0503020204020204" pitchFamily="34" charset="-122"/>
                <a:ea typeface="微软雅黑" panose="020B0503020204020204" pitchFamily="34" charset="-122"/>
              </a:rPr>
              <a:t>物理层扩展以太网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3.4.2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在</a:t>
            </a:r>
            <a:r>
              <a:rPr lang="zh-CN" altLang="en-US" sz="2000" b="1" dirty="0">
                <a:solidFill>
                  <a:schemeClr val="bg1"/>
                </a:solidFill>
                <a:latin typeface="微软雅黑" panose="020B0503020204020204" pitchFamily="34" charset="-122"/>
                <a:ea typeface="微软雅黑" panose="020B0503020204020204" pitchFamily="34" charset="-122"/>
              </a:rPr>
              <a:t>数据链路层扩展以太网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3.4.3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虚拟</a:t>
            </a:r>
            <a:r>
              <a:rPr lang="zh-CN" altLang="en-US" sz="2000" b="1" dirty="0">
                <a:solidFill>
                  <a:schemeClr val="bg1"/>
                </a:solidFill>
                <a:latin typeface="微软雅黑" panose="020B0503020204020204" pitchFamily="34" charset="-122"/>
                <a:ea typeface="微软雅黑" panose="020B0503020204020204" pitchFamily="34" charset="-122"/>
              </a:rPr>
              <a:t>局域网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2771,&quot;width&quot;:8306}"/>
</p:tagLst>
</file>

<file path=ppt/tags/tag2.xml><?xml version="1.0" encoding="utf-8"?>
<p:tagLst xmlns:p="http://schemas.openxmlformats.org/presentationml/2006/main">
  <p:tag name="KSO_WM_UNIT_TABLE_BEAUTIFY" val="smartTable{10fd53f5-13cb-43f3-af4c-3c380b9db73e}"/>
</p:tagLst>
</file>

<file path=ppt/tags/tag3.xml><?xml version="1.0" encoding="utf-8"?>
<p:tagLst xmlns:p="http://schemas.openxmlformats.org/presentationml/2006/main">
  <p:tag name="KSO_WPP_MARK_KEY" val="46f34bbe-a25d-4dc7-89d9-2bf544a9dbca"/>
  <p:tag name="COMMONDATA" val="eyJoZGlkIjoiNDc1MmI2ZTg0YzhiMzJmNzVjNjQ4Njc5YWUwNmQ4ZT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16155</Words>
  <Application>WPS 演示</Application>
  <PresentationFormat>全屏显示(16:9)</PresentationFormat>
  <Paragraphs>3102</Paragraphs>
  <Slides>122</Slides>
  <Notes>26</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122</vt:i4>
      </vt:variant>
    </vt:vector>
  </HeadingPairs>
  <TitlesOfParts>
    <vt:vector size="139" baseType="lpstr">
      <vt:lpstr>Arial</vt:lpstr>
      <vt:lpstr>宋体</vt:lpstr>
      <vt:lpstr>Wingdings</vt:lpstr>
      <vt:lpstr>微软雅黑</vt:lpstr>
      <vt:lpstr>Calibri</vt:lpstr>
      <vt:lpstr>Times New Roman</vt:lpstr>
      <vt:lpstr>华文楷体</vt:lpstr>
      <vt:lpstr>黑体</vt:lpstr>
      <vt:lpstr>Arial Unicode MS</vt:lpstr>
      <vt:lpstr>Wingdings</vt:lpstr>
      <vt:lpstr>Arial</vt:lpstr>
      <vt:lpstr>Symbol</vt:lpstr>
      <vt:lpstr>Wingdings</vt:lpstr>
      <vt:lpstr>Symbol</vt:lpstr>
      <vt:lpstr>Office 主题​​</vt:lpstr>
      <vt:lpstr>Equation.3</vt:lpstr>
      <vt:lpstr>Equation.3</vt:lpstr>
      <vt:lpstr>PowerPoint 演示文稿</vt:lpstr>
      <vt:lpstr>计算机网络基础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一页千秋z</cp:lastModifiedBy>
  <cp:revision>609</cp:revision>
  <dcterms:created xsi:type="dcterms:W3CDTF">2018-07-18T08:51:00Z</dcterms:created>
  <dcterms:modified xsi:type="dcterms:W3CDTF">2023-11-26T13:23:14Z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19B02067A40E4C4C8D6670E10B8AE9EA</vt:lpwstr>
  </property>
  <property fmtid="{D5CDD505-2E9C-101B-9397-08002B2CF9AE}" pid="3" name="KSOProductBuildVer">
    <vt:lpwstr>2052-12.1.0.15712</vt:lpwstr>
  </property>
</Properties>
</file>